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57" r:id="rId3"/>
    <p:sldId id="259" r:id="rId4"/>
    <p:sldId id="303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4" r:id="rId13"/>
    <p:sldId id="329" r:id="rId14"/>
    <p:sldId id="330" r:id="rId15"/>
    <p:sldId id="305" r:id="rId16"/>
    <p:sldId id="306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8" r:id="rId34"/>
    <p:sldId id="326" r:id="rId35"/>
    <p:sldId id="331" r:id="rId36"/>
    <p:sldId id="278" r:id="rId37"/>
    <p:sldId id="327" r:id="rId38"/>
  </p:sldIdLst>
  <p:sldSz cx="9144000" cy="5143500" type="screen16x9"/>
  <p:notesSz cx="6858000" cy="9144000"/>
  <p:embeddedFontLst>
    <p:embeddedFont>
      <p:font typeface="배달의민족 주아" panose="020B0600000101010101" charset="-127"/>
      <p:regular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PT Serif" panose="020A0603040505020204" pitchFamily="18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EEC15-A9DF-411B-84D9-FE5B546B08F0}">
  <a:tblStyle styleId="{4E4EEC15-A9DF-411B-84D9-FE5B546B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D7A6AC-8C31-4B84-A4D2-314A5D9CE9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이름 변경 및 폰트 변경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5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4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00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1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1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2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441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0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11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5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47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9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63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167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222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8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230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38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487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3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516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708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87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931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1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027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이름 변경 및 폰트 변경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66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44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18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15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02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ko-KR" altLang="en-US" dirty="0"/>
              <a:t>차 작업에서 자간 다듬기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64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3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j1216-hochan06/douzone_th3_2tea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otion.so/2-f233f21483664ca7ae3b1afbdcbb8d3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000" dirty="0">
                <a:latin typeface="+mj-ea"/>
                <a:ea typeface="+mj-ea"/>
              </a:rPr>
              <a:t>2</a:t>
            </a:r>
            <a:r>
              <a:rPr lang="ko-KR" altLang="ko-KR" sz="4000" dirty="0">
                <a:latin typeface="+mj-ea"/>
                <a:ea typeface="+mj-ea"/>
              </a:rPr>
              <a:t>조 스프링 프로젝트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3" name="Google Shape;58;p11"/>
          <p:cNvSpPr txBox="1">
            <a:spLocks/>
          </p:cNvSpPr>
          <p:nvPr/>
        </p:nvSpPr>
        <p:spPr>
          <a:xfrm>
            <a:off x="4956313" y="4052525"/>
            <a:ext cx="403528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 latinLnBrk="1"/>
            <a:r>
              <a:rPr lang="ko-KR" altLang="ko-KR" sz="1600" dirty="0" err="1">
                <a:latin typeface="+mj-ea"/>
                <a:ea typeface="+mj-ea"/>
              </a:rPr>
              <a:t>더존비즈온</a:t>
            </a:r>
            <a:r>
              <a:rPr lang="en-US" altLang="ko-KR" sz="1600" dirty="0">
                <a:latin typeface="+mj-ea"/>
                <a:ea typeface="+mj-ea"/>
              </a:rPr>
              <a:t> 3</a:t>
            </a:r>
            <a:r>
              <a:rPr lang="ko-KR" altLang="ko-KR" sz="1600" dirty="0">
                <a:latin typeface="+mj-ea"/>
                <a:ea typeface="+mj-ea"/>
              </a:rPr>
              <a:t>기</a:t>
            </a:r>
          </a:p>
          <a:p>
            <a:pPr algn="r"/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ko-KR" sz="1600" dirty="0">
                <a:latin typeface="+mj-ea"/>
                <a:ea typeface="+mj-ea"/>
              </a:rPr>
              <a:t>조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>
                <a:latin typeface="+mj-ea"/>
                <a:ea typeface="+mj-ea"/>
              </a:rPr>
              <a:t>류호진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ko-KR" sz="1600" dirty="0" err="1">
                <a:latin typeface="+mj-ea"/>
                <a:ea typeface="+mj-ea"/>
              </a:rPr>
              <a:t>박승민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 err="1">
                <a:latin typeface="+mj-ea"/>
                <a:ea typeface="+mj-ea"/>
              </a:rPr>
              <a:t>안예지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ko-KR" sz="1600" dirty="0">
                <a:latin typeface="+mj-ea"/>
                <a:ea typeface="+mj-ea"/>
              </a:rPr>
              <a:t> </a:t>
            </a:r>
            <a:r>
              <a:rPr lang="ko-KR" altLang="ko-KR" sz="1600" dirty="0" err="1">
                <a:latin typeface="+mj-ea"/>
                <a:ea typeface="+mj-ea"/>
              </a:rPr>
              <a:t>홍건호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68966" y="178865"/>
            <a:ext cx="2348948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hangingPunct="0"/>
            <a:r>
              <a:rPr lang="en-US" altLang="ko-KR" dirty="0">
                <a:latin typeface="+mj-ea"/>
                <a:ea typeface="+mj-ea"/>
              </a:rPr>
              <a:t>2.1 </a:t>
            </a:r>
            <a:r>
              <a:rPr lang="ko-KR" altLang="ko-KR" dirty="0"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5" y="937259"/>
            <a:ext cx="7694310" cy="3643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6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68966" y="178865"/>
            <a:ext cx="2348948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hangingPunct="0"/>
            <a:r>
              <a:rPr lang="en-US" altLang="ko-KR" dirty="0">
                <a:latin typeface="+mj-ea"/>
                <a:ea typeface="+mj-ea"/>
              </a:rPr>
              <a:t>2.2 </a:t>
            </a:r>
            <a:r>
              <a:rPr lang="ko-KR" altLang="ko-KR" dirty="0">
                <a:latin typeface="+mj-ea"/>
                <a:ea typeface="+mj-ea"/>
              </a:rPr>
              <a:t>시스템 </a:t>
            </a:r>
            <a:r>
              <a:rPr lang="ko-KR" altLang="en-US" dirty="0">
                <a:latin typeface="+mj-ea"/>
                <a:ea typeface="+mj-ea"/>
              </a:rPr>
              <a:t>흐름도</a:t>
            </a:r>
            <a:endParaRPr lang="ko-KR" altLang="ko-KR" dirty="0">
              <a:latin typeface="+mj-ea"/>
              <a:ea typeface="+mj-ea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28" y="669340"/>
            <a:ext cx="7525544" cy="4474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55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3.</a:t>
            </a:r>
            <a:r>
              <a:rPr lang="ko-KR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시연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026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3.</a:t>
            </a:r>
            <a:r>
              <a:rPr lang="ko-KR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시연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326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95086" y="1697363"/>
            <a:ext cx="67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팀 </a:t>
            </a:r>
            <a:r>
              <a:rPr lang="en-US" altLang="ko-KR" dirty="0" err="1">
                <a:latin typeface="+mj-ea"/>
                <a:ea typeface="+mj-ea"/>
              </a:rPr>
              <a:t>Git</a:t>
            </a: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주소</a:t>
            </a:r>
            <a:endParaRPr lang="en-US" altLang="ko-KR" dirty="0">
              <a:latin typeface="+mj-ea"/>
              <a:ea typeface="+mj-ea"/>
              <a:hlinkClick r:id="rId3"/>
            </a:endParaRPr>
          </a:p>
          <a:p>
            <a:pPr latinLnBrk="1"/>
            <a:endParaRPr lang="en-US" altLang="ko-KR" u="sng" dirty="0">
              <a:latin typeface="+mj-ea"/>
              <a:ea typeface="+mj-ea"/>
              <a:hlinkClick r:id="rId3"/>
            </a:endParaRPr>
          </a:p>
          <a:p>
            <a:pPr latinLnBrk="1"/>
            <a:r>
              <a:rPr lang="en-US" altLang="ko-KR" u="sng" dirty="0">
                <a:latin typeface="+mj-ea"/>
                <a:ea typeface="+mj-ea"/>
                <a:hlinkClick r:id="rId3"/>
              </a:rPr>
              <a:t>https://github.com/rhj1216-hochan06/douzone_th3_2team</a:t>
            </a:r>
            <a:endParaRPr lang="en-US" altLang="ko-KR" b="1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6" y="178865"/>
            <a:ext cx="3289851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en-US" altLang="ko-KR" dirty="0" err="1">
                <a:latin typeface="+mj-ea"/>
                <a:ea typeface="+mj-ea"/>
              </a:rPr>
              <a:t>Git</a:t>
            </a:r>
            <a:r>
              <a:rPr lang="en-US" altLang="ko-KR" dirty="0">
                <a:latin typeface="+mj-ea"/>
                <a:ea typeface="+mj-ea"/>
              </a:rPr>
              <a:t> &amp; Notion </a:t>
            </a:r>
            <a:r>
              <a:rPr lang="ko-KR" altLang="en-US" dirty="0">
                <a:latin typeface="+mj-ea"/>
                <a:ea typeface="+mj-ea"/>
              </a:rPr>
              <a:t>주소</a:t>
            </a:r>
            <a:endParaRPr lang="ko-KR" altLang="ko-KR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5086" y="3189249"/>
            <a:ext cx="551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팀 </a:t>
            </a:r>
            <a:r>
              <a:rPr lang="en-US" altLang="ko-KR" dirty="0">
                <a:latin typeface="+mj-ea"/>
                <a:ea typeface="+mj-ea"/>
              </a:rPr>
              <a:t>Notion </a:t>
            </a:r>
            <a:r>
              <a:rPr lang="ko-KR" altLang="en-US" dirty="0">
                <a:latin typeface="+mj-ea"/>
                <a:ea typeface="+mj-ea"/>
              </a:rPr>
              <a:t>주소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r>
              <a:rPr lang="en-US" altLang="ko-KR" dirty="0">
                <a:latin typeface="+mj-ea"/>
                <a:ea typeface="+mj-ea"/>
                <a:hlinkClick r:id="rId4"/>
              </a:rPr>
              <a:t>https://www.notion.so/2-f233f21483664ca7ae3b1afbdcbb8d39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375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4.</a:t>
            </a:r>
            <a:r>
              <a:rPr lang="ko-KR" altLang="ko-KR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개발내용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284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68966" y="178865"/>
            <a:ext cx="2348948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hangingPunct="0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5666"/>
            <a:ext cx="9144000" cy="44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91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7" y="1693115"/>
            <a:ext cx="3216964" cy="14807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703983" y="1693115"/>
            <a:ext cx="532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Member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 varchar2(37) primary key, --</a:t>
            </a:r>
            <a:r>
              <a:rPr lang="ko-KR" altLang="ko-KR" dirty="0">
                <a:latin typeface="+mn-ea"/>
                <a:ea typeface="+mn-ea"/>
              </a:rPr>
              <a:t>회원</a:t>
            </a:r>
            <a:r>
              <a:rPr lang="en-US" altLang="ko-KR" dirty="0">
                <a:latin typeface="+mn-ea"/>
                <a:ea typeface="+mn-ea"/>
              </a:rPr>
              <a:t> id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		max 20 </a:t>
            </a:r>
            <a:r>
              <a:rPr lang="ko-KR" altLang="ko-KR" dirty="0">
                <a:latin typeface="+mn-ea"/>
                <a:ea typeface="+mn-ea"/>
              </a:rPr>
              <a:t>자바에서 정규화 처리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MemberPwd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>
                <a:latin typeface="+mn-ea"/>
                <a:ea typeface="+mn-ea"/>
              </a:rPr>
              <a:t>회원</a:t>
            </a:r>
            <a:r>
              <a:rPr lang="en-US" altLang="ko-KR" dirty="0">
                <a:latin typeface="+mn-ea"/>
                <a:ea typeface="+mn-ea"/>
              </a:rPr>
              <a:t> pw </a:t>
            </a:r>
            <a:r>
              <a:rPr lang="ko-KR" altLang="ko-KR" dirty="0">
                <a:latin typeface="+mn-ea"/>
                <a:ea typeface="+mn-ea"/>
              </a:rPr>
              <a:t>자바에서 정규화 처리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MemberName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>
                <a:latin typeface="+mn-ea"/>
                <a:ea typeface="+mn-ea"/>
              </a:rPr>
              <a:t>회원 이름 자바에서 정규화 처리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MemberSex</a:t>
            </a:r>
            <a:r>
              <a:rPr lang="en-US" altLang="ko-KR" dirty="0">
                <a:latin typeface="+mn-ea"/>
                <a:ea typeface="+mn-ea"/>
              </a:rPr>
              <a:t> number(1) --</a:t>
            </a:r>
            <a:r>
              <a:rPr lang="ko-KR" altLang="ko-KR" dirty="0">
                <a:latin typeface="+mn-ea"/>
                <a:ea typeface="+mn-ea"/>
              </a:rPr>
              <a:t>회원 성별</a:t>
            </a:r>
            <a:r>
              <a:rPr lang="en-US" altLang="ko-KR" dirty="0">
                <a:latin typeface="+mn-ea"/>
                <a:ea typeface="+mn-ea"/>
              </a:rPr>
              <a:t> (1 or 0)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6" y="178865"/>
            <a:ext cx="3289851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Member</a:t>
            </a:r>
            <a:endParaRPr lang="ko-KR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5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6" y="178865"/>
            <a:ext cx="370729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en-US" altLang="ko-KR" dirty="0" err="1">
                <a:latin typeface="+mn-ea"/>
              </a:rPr>
              <a:t>Healthgoods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6" y="1724044"/>
            <a:ext cx="3476763" cy="18275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028660" y="1724044"/>
            <a:ext cx="4843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Healthgoods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HealthgoodsID</a:t>
            </a:r>
            <a:r>
              <a:rPr lang="en-US" altLang="ko-KR" dirty="0">
                <a:latin typeface="+mn-ea"/>
                <a:ea typeface="+mn-ea"/>
              </a:rPr>
              <a:t> number primary key, --</a:t>
            </a:r>
            <a:r>
              <a:rPr lang="ko-KR" altLang="ko-KR" dirty="0" err="1">
                <a:latin typeface="+mn-ea"/>
                <a:ea typeface="+mn-ea"/>
              </a:rPr>
              <a:t>헬스용품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HealthgoodsName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 err="1">
                <a:latin typeface="+mn-ea"/>
                <a:ea typeface="+mn-ea"/>
              </a:rPr>
              <a:t>헬스용품</a:t>
            </a:r>
            <a:r>
              <a:rPr lang="ko-KR" altLang="ko-KR" dirty="0">
                <a:latin typeface="+mn-ea"/>
                <a:ea typeface="+mn-ea"/>
              </a:rPr>
              <a:t> 이름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HealthgoodsPrice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 err="1">
                <a:latin typeface="+mn-ea"/>
                <a:ea typeface="+mn-ea"/>
              </a:rPr>
              <a:t>헬스용품</a:t>
            </a:r>
            <a:r>
              <a:rPr lang="ko-KR" altLang="ko-KR" dirty="0">
                <a:latin typeface="+mn-ea"/>
                <a:ea typeface="+mn-ea"/>
              </a:rPr>
              <a:t> 가격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HealthgoodsCategory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 err="1">
                <a:latin typeface="+mn-ea"/>
                <a:ea typeface="+mn-ea"/>
              </a:rPr>
              <a:t>헬스용품</a:t>
            </a:r>
            <a:r>
              <a:rPr lang="ko-KR" altLang="ko-KR" dirty="0">
                <a:latin typeface="+mn-ea"/>
                <a:ea typeface="+mn-ea"/>
              </a:rPr>
              <a:t> 카테고리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HealthgoodsIMG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 err="1">
                <a:latin typeface="+mn-ea"/>
                <a:ea typeface="+mn-ea"/>
              </a:rPr>
              <a:t>헬스용품</a:t>
            </a:r>
            <a:r>
              <a:rPr lang="ko-KR" altLang="ko-KR" dirty="0">
                <a:latin typeface="+mn-ea"/>
                <a:ea typeface="+mn-ea"/>
              </a:rPr>
              <a:t> 이미지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HealthgoodsDetail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 err="1">
                <a:latin typeface="+mn-ea"/>
                <a:ea typeface="+mn-ea"/>
              </a:rPr>
              <a:t>헬스용품</a:t>
            </a:r>
            <a:r>
              <a:rPr lang="ko-KR" altLang="ko-KR" dirty="0">
                <a:latin typeface="+mn-ea"/>
                <a:ea typeface="+mn-ea"/>
              </a:rPr>
              <a:t> 상세설명 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Link varchar2(37) --</a:t>
            </a:r>
            <a:r>
              <a:rPr lang="ko-KR" altLang="ko-KR" dirty="0">
                <a:latin typeface="+mn-ea"/>
                <a:ea typeface="+mn-ea"/>
              </a:rPr>
              <a:t>설문조사 링크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15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6" y="178865"/>
            <a:ext cx="370729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en-US" altLang="ko-KR" dirty="0" err="1">
                <a:latin typeface="+mn-ea"/>
              </a:rPr>
              <a:t>Healthgoods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8660" y="1724044"/>
            <a:ext cx="4843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  <a:ea typeface="+mn-ea"/>
              </a:rPr>
              <a:t>Healthfoods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HFID number primary key, --</a:t>
            </a:r>
            <a:r>
              <a:rPr lang="ko-KR" altLang="ko-KR" dirty="0">
                <a:latin typeface="+mn-ea"/>
                <a:ea typeface="+mn-ea"/>
              </a:rPr>
              <a:t>식품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HFName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식품 이름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HFPrice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식품 가격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HFCategory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식품 카테고리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HFIMG varchar2(600), --</a:t>
            </a:r>
            <a:r>
              <a:rPr lang="ko-KR" altLang="ko-KR" dirty="0">
                <a:latin typeface="+mn-ea"/>
                <a:ea typeface="+mn-ea"/>
              </a:rPr>
              <a:t>식품 이미지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HFDetail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식품 상세설명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HFDoM</a:t>
            </a:r>
            <a:r>
              <a:rPr lang="en-US" altLang="ko-KR" dirty="0">
                <a:latin typeface="+mn-ea"/>
                <a:ea typeface="+mn-ea"/>
              </a:rPr>
              <a:t> Date, --</a:t>
            </a:r>
            <a:r>
              <a:rPr lang="ko-KR" altLang="ko-KR" dirty="0">
                <a:latin typeface="+mn-ea"/>
                <a:ea typeface="+mn-ea"/>
              </a:rPr>
              <a:t>식품 제조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ko-KR" dirty="0">
                <a:latin typeface="+mn-ea"/>
                <a:ea typeface="+mn-ea"/>
              </a:rPr>
              <a:t>날짜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Link varchar2(37) --</a:t>
            </a:r>
            <a:r>
              <a:rPr lang="ko-KR" altLang="ko-KR" dirty="0" err="1">
                <a:latin typeface="+mn-ea"/>
                <a:ea typeface="+mn-ea"/>
              </a:rPr>
              <a:t>인바디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>
                <a:latin typeface="+mn-ea"/>
                <a:ea typeface="+mn-ea"/>
              </a:rPr>
              <a:t>설문 </a:t>
            </a:r>
            <a:r>
              <a:rPr lang="ko-KR" altLang="ko-KR" dirty="0" err="1">
                <a:latin typeface="+mn-ea"/>
                <a:ea typeface="+mn-ea"/>
              </a:rPr>
              <a:t>연결값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3" y="1724044"/>
            <a:ext cx="3442252" cy="225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4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3600" dirty="0">
                <a:latin typeface="+mj-ea"/>
                <a:ea typeface="+mj-ea"/>
              </a:rPr>
              <a:t>[ </a:t>
            </a:r>
            <a:r>
              <a:rPr lang="ko-KR" altLang="ko-KR" sz="3600" dirty="0">
                <a:latin typeface="+mj-ea"/>
                <a:ea typeface="+mj-ea"/>
              </a:rPr>
              <a:t>목</a:t>
            </a:r>
            <a:r>
              <a:rPr lang="en-US" altLang="ko-KR" sz="3600" dirty="0">
                <a:latin typeface="+mj-ea"/>
                <a:ea typeface="+mj-ea"/>
              </a:rPr>
              <a:t>    </a:t>
            </a:r>
            <a:r>
              <a:rPr lang="ko-KR" altLang="ko-KR" sz="3600" dirty="0">
                <a:latin typeface="+mj-ea"/>
                <a:ea typeface="+mj-ea"/>
              </a:rPr>
              <a:t>차</a:t>
            </a:r>
            <a:r>
              <a:rPr lang="en-US" altLang="ko-KR" sz="3600" dirty="0">
                <a:latin typeface="+mj-ea"/>
                <a:ea typeface="+mj-ea"/>
              </a:rPr>
              <a:t> ]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167563" y="1081126"/>
            <a:ext cx="3291793" cy="392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ko-KR" sz="2400" b="1" dirty="0">
                <a:latin typeface="+mj-ea"/>
                <a:ea typeface="+mj-ea"/>
              </a:rPr>
              <a:t>1.</a:t>
            </a:r>
            <a:r>
              <a:rPr lang="ko-KR" altLang="ko-KR" sz="2400" b="1" dirty="0">
                <a:latin typeface="+mj-ea"/>
                <a:ea typeface="+mj-ea"/>
              </a:rPr>
              <a:t> 프로젝트 개요</a:t>
            </a:r>
            <a:endParaRPr lang="en-US" altLang="ko-KR" sz="2400" b="1" dirty="0">
              <a:latin typeface="+mj-ea"/>
              <a:ea typeface="+mj-ea"/>
            </a:endParaRPr>
          </a:p>
          <a:p>
            <a:pPr latinLnBrk="1"/>
            <a:r>
              <a:rPr lang="en-US" altLang="ko-KR" sz="1200" kern="100" dirty="0">
                <a:latin typeface="+mj-ea"/>
                <a:ea typeface="+mj-ea"/>
              </a:rPr>
              <a:t>      </a:t>
            </a:r>
          </a:p>
          <a:p>
            <a:pPr latinLnBrk="1"/>
            <a:r>
              <a:rPr lang="en-US" altLang="ko-KR" kern="100" dirty="0">
                <a:latin typeface="+mj-ea"/>
                <a:ea typeface="+mj-ea"/>
              </a:rPr>
              <a:t>     1.1 </a:t>
            </a:r>
            <a:r>
              <a:rPr lang="ko-KR" altLang="ko-KR" kern="100" dirty="0" err="1">
                <a:latin typeface="+mj-ea"/>
                <a:ea typeface="+mj-ea"/>
              </a:rPr>
              <a:t>개발배경</a:t>
            </a:r>
            <a:r>
              <a:rPr lang="ko-KR" altLang="ko-KR" kern="100" dirty="0">
                <a:latin typeface="+mj-ea"/>
                <a:ea typeface="+mj-ea"/>
              </a:rPr>
              <a:t> 및 목적</a:t>
            </a:r>
            <a:endParaRPr lang="ko-KR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kern="100" dirty="0">
                <a:latin typeface="+mj-ea"/>
                <a:ea typeface="+mj-ea"/>
              </a:rPr>
              <a:t>     1.2 </a:t>
            </a:r>
            <a:r>
              <a:rPr lang="ko-KR" altLang="ko-KR" kern="100" dirty="0">
                <a:latin typeface="+mj-ea"/>
                <a:ea typeface="+mj-ea"/>
              </a:rPr>
              <a:t>추진체계 및 일정</a:t>
            </a:r>
            <a:endParaRPr lang="ko-KR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kern="100" dirty="0">
                <a:latin typeface="+mj-ea"/>
                <a:ea typeface="+mj-ea"/>
              </a:rPr>
              <a:t>     1.3 </a:t>
            </a:r>
            <a:r>
              <a:rPr lang="ko-KR" altLang="ko-KR" kern="100" dirty="0">
                <a:latin typeface="+mj-ea"/>
                <a:ea typeface="+mj-ea"/>
              </a:rPr>
              <a:t>부분별 수행업무 및 담당자</a:t>
            </a:r>
            <a:endParaRPr lang="en-US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kern="100" dirty="0">
                <a:latin typeface="+mj-ea"/>
                <a:ea typeface="+mj-ea"/>
              </a:rPr>
              <a:t>     1.4 </a:t>
            </a:r>
            <a:r>
              <a:rPr lang="ko-KR" altLang="ko-KR" kern="100" dirty="0">
                <a:latin typeface="+mj-ea"/>
                <a:ea typeface="+mj-ea"/>
              </a:rPr>
              <a:t>프로젝트 개발 범위</a:t>
            </a:r>
            <a:endParaRPr lang="en-US" altLang="ko-KR" kern="100" dirty="0">
              <a:latin typeface="+mj-ea"/>
              <a:ea typeface="+mj-ea"/>
            </a:endParaRPr>
          </a:p>
          <a:p>
            <a:pPr latinLnBrk="1"/>
            <a:endParaRPr lang="en-US" altLang="ko-KR" sz="1200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endParaRPr lang="en-US" altLang="ko-KR" sz="1800" b="1" dirty="0">
              <a:latin typeface="+mj-ea"/>
              <a:ea typeface="+mj-ea"/>
            </a:endParaRPr>
          </a:p>
          <a:p>
            <a:pPr latinLnBrk="1"/>
            <a:r>
              <a:rPr lang="en-US" altLang="ko-KR" sz="2400" b="1" dirty="0">
                <a:latin typeface="+mj-ea"/>
                <a:ea typeface="+mj-ea"/>
              </a:rPr>
              <a:t>2.</a:t>
            </a:r>
            <a:r>
              <a:rPr lang="ko-KR" altLang="ko-KR" sz="2400" b="1" dirty="0">
                <a:latin typeface="+mj-ea"/>
                <a:ea typeface="+mj-ea"/>
              </a:rPr>
              <a:t> 시스템 </a:t>
            </a:r>
            <a:r>
              <a:rPr lang="ko-KR" altLang="ko-KR" sz="2400" b="1" dirty="0" err="1">
                <a:latin typeface="+mj-ea"/>
                <a:ea typeface="+mj-ea"/>
              </a:rPr>
              <a:t>구축내용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/>
            <a:endParaRPr lang="en-US" altLang="ko-KR" kern="100" dirty="0">
              <a:latin typeface="+mj-ea"/>
              <a:ea typeface="+mj-ea"/>
            </a:endParaRPr>
          </a:p>
          <a:p>
            <a:pPr algn="just" latinLnBrk="1"/>
            <a:r>
              <a:rPr lang="en-US" altLang="ko-KR" kern="100" dirty="0">
                <a:latin typeface="+mj-ea"/>
                <a:ea typeface="+mj-ea"/>
              </a:rPr>
              <a:t>     2.1 </a:t>
            </a:r>
            <a:r>
              <a:rPr lang="ko-KR" altLang="ko-KR" kern="100" dirty="0">
                <a:latin typeface="+mj-ea"/>
                <a:ea typeface="+mj-ea"/>
              </a:rPr>
              <a:t>시스템 구성도</a:t>
            </a:r>
          </a:p>
          <a:p>
            <a:pPr algn="just" latinLnBrk="1"/>
            <a:r>
              <a:rPr lang="en-US" altLang="ko-KR" kern="100" dirty="0">
                <a:latin typeface="+mj-ea"/>
                <a:ea typeface="+mj-ea"/>
              </a:rPr>
              <a:t>     2.2 </a:t>
            </a:r>
            <a:r>
              <a:rPr lang="ko-KR" altLang="ko-KR" kern="100" dirty="0">
                <a:latin typeface="+mj-ea"/>
                <a:ea typeface="+mj-ea"/>
              </a:rPr>
              <a:t>시스템 흐름도 </a:t>
            </a:r>
            <a:endParaRPr lang="en-US" altLang="ko-KR" kern="100" dirty="0">
              <a:latin typeface="+mj-ea"/>
              <a:ea typeface="+mj-ea"/>
            </a:endParaRPr>
          </a:p>
          <a:p>
            <a:pPr algn="just" latinLnBrk="1"/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latinLnBrk="1"/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64;p12"/>
          <p:cNvSpPr txBox="1"/>
          <p:nvPr/>
        </p:nvSpPr>
        <p:spPr>
          <a:xfrm>
            <a:off x="5417566" y="1081126"/>
            <a:ext cx="3130086" cy="40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altLang="ko-KR" sz="2400" b="1" dirty="0">
                <a:latin typeface="+mj-ea"/>
                <a:ea typeface="+mj-ea"/>
              </a:rPr>
              <a:t>. </a:t>
            </a:r>
            <a:r>
              <a:rPr lang="ko-KR" altLang="ko-KR" sz="2400" b="1" dirty="0">
                <a:latin typeface="+mj-ea"/>
                <a:ea typeface="+mj-ea"/>
              </a:rPr>
              <a:t>시연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latin typeface="+mj-ea"/>
                <a:ea typeface="+mj-ea"/>
              </a:rPr>
              <a:t>     3.1 </a:t>
            </a:r>
            <a:r>
              <a:rPr lang="ko-KR" altLang="ko-KR" dirty="0">
                <a:latin typeface="+mj-ea"/>
                <a:ea typeface="+mj-ea"/>
              </a:rPr>
              <a:t>테스트 및 검</a:t>
            </a:r>
            <a:r>
              <a:rPr lang="ko-KR" altLang="en-US" dirty="0">
                <a:latin typeface="+mj-ea"/>
                <a:ea typeface="+mj-ea"/>
              </a:rPr>
              <a:t>증</a:t>
            </a:r>
            <a:endParaRPr lang="en-US" altLang="ko-KR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endParaRPr lang="en-US" altLang="ko-KR" b="1" dirty="0">
              <a:latin typeface="+mj-ea"/>
              <a:ea typeface="+mj-ea"/>
            </a:endParaRPr>
          </a:p>
          <a:p>
            <a:pPr lvl="0">
              <a:spcBef>
                <a:spcPts val="600"/>
              </a:spcBef>
            </a:pPr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ko-KR" sz="2400" b="1" dirty="0" err="1">
                <a:latin typeface="+mj-ea"/>
                <a:ea typeface="+mj-ea"/>
              </a:rPr>
              <a:t>개발내용</a:t>
            </a:r>
            <a:endParaRPr lang="en-US" altLang="ko-KR" sz="2400" b="1" dirty="0">
              <a:latin typeface="+mj-ea"/>
              <a:ea typeface="+mj-ea"/>
            </a:endParaRPr>
          </a:p>
          <a:p>
            <a:pPr lvl="0">
              <a:spcBef>
                <a:spcPts val="600"/>
              </a:spcBef>
            </a:pPr>
            <a:r>
              <a:rPr lang="en-US" altLang="ko-KR" sz="1200" kern="100" dirty="0">
                <a:latin typeface="+mj-ea"/>
                <a:ea typeface="+mj-ea"/>
              </a:rPr>
              <a:t>      </a:t>
            </a:r>
          </a:p>
          <a:p>
            <a:pPr algn="just" latinLnBrk="1"/>
            <a:r>
              <a:rPr lang="en-US" altLang="ko-KR" kern="100" dirty="0">
                <a:latin typeface="+mj-ea"/>
                <a:ea typeface="+mj-ea"/>
              </a:rPr>
              <a:t>     4.1 DB </a:t>
            </a:r>
            <a:r>
              <a:rPr lang="ko-KR" altLang="ko-KR" kern="100" dirty="0">
                <a:latin typeface="+mj-ea"/>
                <a:ea typeface="+mj-ea"/>
              </a:rPr>
              <a:t>테이블 설정 </a:t>
            </a:r>
            <a:endParaRPr lang="ko-KR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just" latinLnBrk="1"/>
            <a:r>
              <a:rPr lang="en-US" altLang="ko-KR" kern="100" dirty="0">
                <a:latin typeface="+mj-ea"/>
                <a:ea typeface="+mj-ea"/>
              </a:rPr>
              <a:t>     4.2 </a:t>
            </a:r>
            <a:r>
              <a:rPr lang="en-US" altLang="ko-KR" kern="100" dirty="0" err="1">
                <a:latin typeface="+mj-ea"/>
                <a:ea typeface="+mj-ea"/>
              </a:rPr>
              <a:t>mvc</a:t>
            </a:r>
            <a:r>
              <a:rPr lang="en-US" altLang="ko-KR" kern="100" dirty="0">
                <a:latin typeface="+mj-ea"/>
                <a:ea typeface="+mj-ea"/>
              </a:rPr>
              <a:t> </a:t>
            </a:r>
            <a:r>
              <a:rPr lang="ko-KR" altLang="ko-KR" kern="100" dirty="0">
                <a:latin typeface="+mj-ea"/>
                <a:ea typeface="+mj-ea"/>
              </a:rPr>
              <a:t>패턴 설계 방식</a:t>
            </a:r>
            <a:endParaRPr lang="en-US" altLang="ko-KR" sz="1200" kern="100" dirty="0">
              <a:latin typeface="+mj-ea"/>
              <a:ea typeface="+mj-ea"/>
            </a:endParaRPr>
          </a:p>
          <a:p>
            <a:pPr latinLnBrk="1"/>
            <a:endParaRPr lang="en-US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latinLnBrk="1"/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ko-KR" sz="2400" b="1" dirty="0">
                <a:latin typeface="+mj-ea"/>
                <a:ea typeface="+mj-ea"/>
              </a:rPr>
              <a:t>결론 및 개선방안</a:t>
            </a:r>
            <a:endParaRPr lang="en-US" altLang="ko-KR" sz="2400" b="1" dirty="0">
              <a:latin typeface="+mj-ea"/>
              <a:ea typeface="+mj-ea"/>
            </a:endParaRPr>
          </a:p>
          <a:p>
            <a:pPr latinLnBrk="1"/>
            <a:endParaRPr lang="en-US" altLang="ko-KR" b="1" kern="100" dirty="0">
              <a:latin typeface="+mj-ea"/>
              <a:ea typeface="+mj-ea"/>
            </a:endParaRPr>
          </a:p>
          <a:p>
            <a:pPr algn="just" latinLnBrk="1"/>
            <a:r>
              <a:rPr lang="en-US" altLang="ko-KR" kern="100" dirty="0">
                <a:latin typeface="+mj-ea"/>
                <a:ea typeface="+mj-ea"/>
              </a:rPr>
              <a:t>     5.1 </a:t>
            </a:r>
            <a:r>
              <a:rPr lang="ko-KR" altLang="ko-KR" kern="100" dirty="0">
                <a:latin typeface="+mj-ea"/>
                <a:ea typeface="+mj-ea"/>
              </a:rPr>
              <a:t>결론 및 기대효과</a:t>
            </a:r>
            <a:endParaRPr lang="ko-KR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just" latinLnBrk="1"/>
            <a:r>
              <a:rPr lang="en-US" altLang="ko-KR" kern="100" dirty="0">
                <a:latin typeface="+mj-ea"/>
                <a:ea typeface="+mj-ea"/>
              </a:rPr>
              <a:t>     5.2 </a:t>
            </a:r>
            <a:r>
              <a:rPr lang="ko-KR" altLang="ko-KR" kern="100" dirty="0">
                <a:latin typeface="+mj-ea"/>
                <a:ea typeface="+mj-ea"/>
              </a:rPr>
              <a:t>문제점 및 개선 사항</a:t>
            </a:r>
            <a:endParaRPr lang="ko-KR" altLang="ko-KR" kern="100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just" latinLnBrk="1"/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3501886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en-US" altLang="ko-KR" sz="1800" dirty="0">
                <a:latin typeface="+mn-ea"/>
              </a:rPr>
              <a:t>Nutrients</a:t>
            </a:r>
            <a:endParaRPr lang="ko-KR" altLang="ko-KR" sz="1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294" y="1357518"/>
            <a:ext cx="48436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>
                <a:latin typeface="+mn-ea"/>
                <a:ea typeface="+mn-ea"/>
              </a:rPr>
              <a:t>Nutrients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NutrientsID</a:t>
            </a:r>
            <a:r>
              <a:rPr lang="en-US" altLang="ko-KR" dirty="0">
                <a:latin typeface="+mn-ea"/>
                <a:ea typeface="+mn-ea"/>
              </a:rPr>
              <a:t> number primary key, --</a:t>
            </a:r>
            <a:r>
              <a:rPr lang="ko-KR" altLang="ko-KR" dirty="0">
                <a:latin typeface="+mn-ea"/>
                <a:ea typeface="+mn-ea"/>
              </a:rPr>
              <a:t>영양제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NutrientsName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영양제 이름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NutrientsPrice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영양제 가격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NutrientsCategory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영양제 카테고리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NutrientsIMG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영양제 이미지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NutrientsDetail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영양제 상세설명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NutrientsDoM</a:t>
            </a:r>
            <a:r>
              <a:rPr lang="en-US" altLang="ko-KR" dirty="0">
                <a:latin typeface="+mn-ea"/>
                <a:ea typeface="+mn-ea"/>
              </a:rPr>
              <a:t> Date, --</a:t>
            </a:r>
            <a:r>
              <a:rPr lang="ko-KR" altLang="ko-KR" dirty="0">
                <a:latin typeface="+mn-ea"/>
                <a:ea typeface="+mn-ea"/>
              </a:rPr>
              <a:t>영양제 </a:t>
            </a:r>
            <a:r>
              <a:rPr lang="ko-KR" altLang="ko-KR" dirty="0" err="1">
                <a:latin typeface="+mn-ea"/>
                <a:ea typeface="+mn-ea"/>
              </a:rPr>
              <a:t>제조날짜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DailyIntake</a:t>
            </a:r>
            <a:r>
              <a:rPr lang="en-US" altLang="ko-KR" dirty="0">
                <a:latin typeface="+mn-ea"/>
                <a:ea typeface="+mn-ea"/>
              </a:rPr>
              <a:t> varchar2(37), --1</a:t>
            </a:r>
            <a:r>
              <a:rPr lang="ko-KR" altLang="ko-KR" dirty="0">
                <a:latin typeface="+mn-ea"/>
                <a:ea typeface="+mn-ea"/>
              </a:rPr>
              <a:t>일 섭취 </a:t>
            </a:r>
            <a:r>
              <a:rPr lang="ko-KR" altLang="ko-KR" dirty="0" err="1">
                <a:latin typeface="+mn-ea"/>
                <a:ea typeface="+mn-ea"/>
              </a:rPr>
              <a:t>갯수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NumPerBottle</a:t>
            </a:r>
            <a:r>
              <a:rPr lang="en-US" altLang="ko-KR" dirty="0">
                <a:latin typeface="+mn-ea"/>
                <a:ea typeface="+mn-ea"/>
              </a:rPr>
              <a:t> number, --1</a:t>
            </a:r>
            <a:r>
              <a:rPr lang="ko-KR" altLang="ko-KR" dirty="0">
                <a:latin typeface="+mn-ea"/>
                <a:ea typeface="+mn-ea"/>
              </a:rPr>
              <a:t>통 당 </a:t>
            </a:r>
            <a:r>
              <a:rPr lang="ko-KR" altLang="ko-KR" dirty="0" err="1">
                <a:latin typeface="+mn-ea"/>
                <a:ea typeface="+mn-ea"/>
              </a:rPr>
              <a:t>갯수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RemainingNum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현재 잔여 </a:t>
            </a:r>
            <a:r>
              <a:rPr lang="ko-KR" altLang="ko-KR" dirty="0" err="1">
                <a:latin typeface="+mn-ea"/>
                <a:ea typeface="+mn-ea"/>
              </a:rPr>
              <a:t>갯수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Link varchar2(37) --</a:t>
            </a:r>
            <a:r>
              <a:rPr lang="ko-KR" altLang="ko-KR" dirty="0" err="1">
                <a:latin typeface="+mn-ea"/>
                <a:ea typeface="+mn-ea"/>
              </a:rPr>
              <a:t>인바디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ko-KR" dirty="0">
                <a:latin typeface="+mn-ea"/>
                <a:ea typeface="+mn-ea"/>
              </a:rPr>
              <a:t>설문 </a:t>
            </a:r>
            <a:r>
              <a:rPr lang="ko-KR" altLang="ko-KR" dirty="0" err="1">
                <a:latin typeface="+mn-ea"/>
                <a:ea typeface="+mn-ea"/>
              </a:rPr>
              <a:t>연결값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3" y="1357518"/>
            <a:ext cx="3616738" cy="2643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908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6" y="178865"/>
            <a:ext cx="3243469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- </a:t>
            </a:r>
            <a:r>
              <a:rPr lang="en-US" altLang="ko-KR" b="0" dirty="0" err="1">
                <a:ea typeface="+mj-ea"/>
              </a:rPr>
              <a:t>I</a:t>
            </a:r>
            <a:r>
              <a:rPr lang="en-US" altLang="ko-KR" b="0" dirty="0" err="1"/>
              <a:t>nbody</a:t>
            </a:r>
            <a:endParaRPr lang="ko-KR" altLang="ko-KR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90730" y="1266015"/>
            <a:ext cx="55460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 err="1">
                <a:latin typeface="+mn-ea"/>
                <a:ea typeface="+mn-ea"/>
              </a:rPr>
              <a:t>Inbody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InBodyId</a:t>
            </a:r>
            <a:r>
              <a:rPr lang="en-US" altLang="ko-KR" dirty="0">
                <a:latin typeface="+mn-ea"/>
                <a:ea typeface="+mn-ea"/>
              </a:rPr>
              <a:t> number primary key, --</a:t>
            </a:r>
            <a:r>
              <a:rPr lang="ko-KR" altLang="ko-KR" dirty="0" err="1">
                <a:latin typeface="+mn-ea"/>
                <a:ea typeface="+mn-ea"/>
              </a:rPr>
              <a:t>인바디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MemberHeight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키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MemberWeight</a:t>
            </a:r>
            <a:r>
              <a:rPr lang="en-US" altLang="ko-KR" dirty="0">
                <a:latin typeface="+mn-ea"/>
                <a:ea typeface="+mn-ea"/>
              </a:rPr>
              <a:t> number, --</a:t>
            </a:r>
            <a:r>
              <a:rPr lang="ko-KR" altLang="ko-KR" dirty="0">
                <a:latin typeface="+mn-ea"/>
                <a:ea typeface="+mn-ea"/>
              </a:rPr>
              <a:t>몸무게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BodyMuscle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 err="1">
                <a:latin typeface="+mn-ea"/>
                <a:ea typeface="+mn-ea"/>
              </a:rPr>
              <a:t>근육량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BodyFat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 err="1">
                <a:latin typeface="+mn-ea"/>
                <a:ea typeface="+mn-ea"/>
              </a:rPr>
              <a:t>체지방량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InbodyResult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>
                <a:latin typeface="+mn-ea"/>
                <a:ea typeface="+mn-ea"/>
              </a:rPr>
              <a:t>상태 결과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ko-KR" dirty="0" err="1">
                <a:latin typeface="+mn-ea"/>
                <a:ea typeface="+mn-ea"/>
              </a:rPr>
              <a:t>근골격</a:t>
            </a:r>
            <a:r>
              <a:rPr lang="en-US" altLang="ko-KR" dirty="0">
                <a:latin typeface="+mn-ea"/>
                <a:ea typeface="+mn-ea"/>
              </a:rPr>
              <a:t> * </a:t>
            </a:r>
            <a:r>
              <a:rPr lang="ko-KR" altLang="ko-KR" dirty="0">
                <a:latin typeface="+mn-ea"/>
                <a:ea typeface="+mn-ea"/>
              </a:rPr>
              <a:t>체지방</a:t>
            </a:r>
            <a:r>
              <a:rPr lang="en-US" altLang="ko-KR" dirty="0">
                <a:latin typeface="+mn-ea"/>
                <a:ea typeface="+mn-ea"/>
              </a:rPr>
              <a:t> / 2 = </a:t>
            </a:r>
            <a:r>
              <a:rPr lang="ko-KR" altLang="ko-KR" dirty="0">
                <a:latin typeface="+mn-ea"/>
                <a:ea typeface="+mn-ea"/>
              </a:rPr>
              <a:t>점수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Link varchar2(37), --</a:t>
            </a:r>
            <a:r>
              <a:rPr lang="ko-KR" altLang="ko-KR" dirty="0">
                <a:latin typeface="+mn-ea"/>
                <a:ea typeface="+mn-ea"/>
              </a:rPr>
              <a:t>결과 제품 </a:t>
            </a:r>
            <a:r>
              <a:rPr lang="ko-KR" altLang="ko-KR" dirty="0" err="1">
                <a:latin typeface="+mn-ea"/>
                <a:ea typeface="+mn-ea"/>
              </a:rPr>
              <a:t>추천용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 varchar2(37) NOT NULL, --</a:t>
            </a:r>
            <a:r>
              <a:rPr lang="ko-KR" altLang="ko-KR" dirty="0">
                <a:latin typeface="+mn-ea"/>
                <a:ea typeface="+mn-ea"/>
              </a:rPr>
              <a:t>회원</a:t>
            </a:r>
            <a:r>
              <a:rPr lang="en-US" altLang="ko-KR" dirty="0">
                <a:latin typeface="+mn-ea"/>
                <a:ea typeface="+mn-ea"/>
              </a:rPr>
              <a:t>id (</a:t>
            </a:r>
            <a:r>
              <a:rPr lang="ko-KR" altLang="ko-KR" dirty="0" err="1">
                <a:latin typeface="+mn-ea"/>
                <a:ea typeface="+mn-ea"/>
              </a:rPr>
              <a:t>외래키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CONSTRAINT </a:t>
            </a:r>
            <a:r>
              <a:rPr lang="en-US" altLang="ko-KR" dirty="0" err="1">
                <a:latin typeface="+mn-ea"/>
                <a:ea typeface="+mn-ea"/>
              </a:rPr>
              <a:t>fk_inbody_MemberID</a:t>
            </a:r>
            <a:r>
              <a:rPr lang="en-US" altLang="ko-KR" dirty="0">
                <a:latin typeface="+mn-ea"/>
                <a:ea typeface="+mn-ea"/>
              </a:rPr>
              <a:t> FOREIGN KEY(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 references Member 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2" y="1714557"/>
            <a:ext cx="3246783" cy="2211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3197086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- </a:t>
            </a:r>
            <a:r>
              <a:rPr lang="en-US" altLang="ko-KR" b="0" dirty="0"/>
              <a:t>survey</a:t>
            </a:r>
            <a:endParaRPr lang="ko-KR" altLang="ko-KR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935896" y="1724044"/>
            <a:ext cx="5015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>
                <a:latin typeface="+mn-ea"/>
                <a:ea typeface="+mn-ea"/>
              </a:rPr>
              <a:t>survey</a:t>
            </a:r>
            <a:endParaRPr lang="ko-KR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SurveyId</a:t>
            </a:r>
            <a:r>
              <a:rPr lang="en-US" altLang="ko-KR" dirty="0">
                <a:latin typeface="+mn-ea"/>
                <a:ea typeface="+mn-ea"/>
              </a:rPr>
              <a:t> number primary key, --</a:t>
            </a:r>
            <a:r>
              <a:rPr lang="ko-KR" altLang="ko-KR" dirty="0">
                <a:latin typeface="+mn-ea"/>
                <a:ea typeface="+mn-ea"/>
              </a:rPr>
              <a:t>설문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Goal varchar2(37), --</a:t>
            </a:r>
            <a:r>
              <a:rPr lang="ko-KR" altLang="ko-KR" dirty="0">
                <a:latin typeface="+mn-ea"/>
                <a:ea typeface="+mn-ea"/>
              </a:rPr>
              <a:t>목표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ko-KR" dirty="0">
                <a:latin typeface="+mn-ea"/>
                <a:ea typeface="+mn-ea"/>
              </a:rPr>
              <a:t>증량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ko-KR" dirty="0">
                <a:latin typeface="+mn-ea"/>
                <a:ea typeface="+mn-ea"/>
              </a:rPr>
              <a:t>감량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CurrentState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>
                <a:latin typeface="+mn-ea"/>
                <a:ea typeface="+mn-ea"/>
              </a:rPr>
              <a:t>현재 상태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ko-KR" dirty="0">
                <a:latin typeface="+mn-ea"/>
                <a:ea typeface="+mn-ea"/>
              </a:rPr>
              <a:t>비만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ko-KR" dirty="0">
                <a:latin typeface="+mn-ea"/>
                <a:ea typeface="+mn-ea"/>
              </a:rPr>
              <a:t>정상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ko-KR" dirty="0">
                <a:latin typeface="+mn-ea"/>
                <a:ea typeface="+mn-ea"/>
              </a:rPr>
              <a:t>왜소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CurrentIntke</a:t>
            </a:r>
            <a:r>
              <a:rPr lang="en-US" altLang="ko-KR" dirty="0">
                <a:latin typeface="+mn-ea"/>
                <a:ea typeface="+mn-ea"/>
              </a:rPr>
              <a:t> varchar2(37), --</a:t>
            </a:r>
            <a:r>
              <a:rPr lang="ko-KR" altLang="ko-KR" dirty="0">
                <a:latin typeface="+mn-ea"/>
                <a:ea typeface="+mn-ea"/>
              </a:rPr>
              <a:t>현재 섭취 상태</a:t>
            </a:r>
            <a:r>
              <a:rPr lang="en-US" altLang="ko-KR" dirty="0">
                <a:latin typeface="+mn-ea"/>
                <a:ea typeface="+mn-ea"/>
              </a:rPr>
              <a:t> (</a:t>
            </a:r>
            <a:r>
              <a:rPr lang="ko-KR" altLang="ko-KR" dirty="0">
                <a:latin typeface="+mn-ea"/>
                <a:ea typeface="+mn-ea"/>
              </a:rPr>
              <a:t>과다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ko-KR" dirty="0">
                <a:latin typeface="+mn-ea"/>
                <a:ea typeface="+mn-ea"/>
              </a:rPr>
              <a:t>정상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ko-KR" dirty="0">
                <a:latin typeface="+mn-ea"/>
                <a:ea typeface="+mn-ea"/>
              </a:rPr>
              <a:t>부족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Link varchar2(37), --</a:t>
            </a:r>
            <a:r>
              <a:rPr lang="ko-KR" altLang="ko-KR" dirty="0">
                <a:latin typeface="+mn-ea"/>
                <a:ea typeface="+mn-ea"/>
              </a:rPr>
              <a:t>결과 제품 </a:t>
            </a:r>
            <a:r>
              <a:rPr lang="ko-KR" altLang="ko-KR" dirty="0" err="1">
                <a:latin typeface="+mn-ea"/>
                <a:ea typeface="+mn-ea"/>
              </a:rPr>
              <a:t>추천용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 varchar2(37) NOT NULL, --</a:t>
            </a:r>
            <a:r>
              <a:rPr lang="ko-KR" altLang="ko-KR" dirty="0">
                <a:latin typeface="+mn-ea"/>
                <a:ea typeface="+mn-ea"/>
              </a:rPr>
              <a:t>회원</a:t>
            </a:r>
            <a:r>
              <a:rPr lang="en-US" altLang="ko-KR" dirty="0">
                <a:latin typeface="+mn-ea"/>
                <a:ea typeface="+mn-ea"/>
              </a:rPr>
              <a:t>id (</a:t>
            </a:r>
            <a:r>
              <a:rPr lang="ko-KR" altLang="ko-KR" dirty="0" err="1">
                <a:latin typeface="+mn-ea"/>
                <a:ea typeface="+mn-ea"/>
              </a:rPr>
              <a:t>외래키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CONSTRAINT </a:t>
            </a:r>
            <a:r>
              <a:rPr lang="en-US" altLang="ko-KR" dirty="0" err="1">
                <a:latin typeface="+mn-ea"/>
                <a:ea typeface="+mn-ea"/>
              </a:rPr>
              <a:t>fk_Survey_MemberID</a:t>
            </a:r>
            <a:r>
              <a:rPr lang="en-US" altLang="ko-KR" dirty="0">
                <a:latin typeface="+mn-ea"/>
                <a:ea typeface="+mn-ea"/>
              </a:rPr>
              <a:t> FOREIGN KEY(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 references Member 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1" y="1724044"/>
            <a:ext cx="3454814" cy="217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1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2905537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en-US" altLang="ko-KR" dirty="0" err="1">
                <a:latin typeface="+mj-ea"/>
                <a:ea typeface="+mj-ea"/>
              </a:rPr>
              <a:t>Qna</a:t>
            </a:r>
            <a:endParaRPr lang="ko-KR" altLang="ko-KR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7650" y="1357518"/>
            <a:ext cx="4843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 err="1">
                <a:latin typeface="+mn-ea"/>
                <a:ea typeface="+mn-ea"/>
              </a:rPr>
              <a:t>Qna</a:t>
            </a:r>
            <a:endParaRPr lang="en-US" altLang="ko-KR" b="1" dirty="0">
              <a:latin typeface="+mn-ea"/>
              <a:ea typeface="+mn-ea"/>
            </a:endParaRP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QnAId</a:t>
            </a:r>
            <a:r>
              <a:rPr lang="en-US" altLang="ko-KR" dirty="0">
                <a:latin typeface="+mn-ea"/>
                <a:ea typeface="+mn-ea"/>
              </a:rPr>
              <a:t> number primary key, --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QnADate</a:t>
            </a:r>
            <a:r>
              <a:rPr lang="en-US" altLang="ko-KR" dirty="0">
                <a:latin typeface="+mn-ea"/>
                <a:ea typeface="+mn-ea"/>
              </a:rPr>
              <a:t> date, --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ko-KR" dirty="0">
                <a:latin typeface="+mn-ea"/>
                <a:ea typeface="+mn-ea"/>
              </a:rPr>
              <a:t>날짜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QnATitle</a:t>
            </a:r>
            <a:r>
              <a:rPr lang="en-US" altLang="ko-KR" dirty="0">
                <a:latin typeface="+mn-ea"/>
                <a:ea typeface="+mn-ea"/>
              </a:rPr>
              <a:t> varchar2(200), --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ko-KR" dirty="0">
                <a:latin typeface="+mn-ea"/>
                <a:ea typeface="+mn-ea"/>
              </a:rPr>
              <a:t>제목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QnAContent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ko-KR" dirty="0">
                <a:latin typeface="+mn-ea"/>
                <a:ea typeface="+mn-ea"/>
              </a:rPr>
              <a:t>내용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QnAAnswer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ko-KR" dirty="0">
                <a:latin typeface="+mn-ea"/>
                <a:ea typeface="+mn-ea"/>
              </a:rPr>
              <a:t>답변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 varchar2(37) NOT NULL, --</a:t>
            </a:r>
            <a:r>
              <a:rPr lang="ko-KR" altLang="ko-KR" dirty="0">
                <a:latin typeface="+mn-ea"/>
                <a:ea typeface="+mn-ea"/>
              </a:rPr>
              <a:t>회원</a:t>
            </a:r>
            <a:r>
              <a:rPr lang="en-US" altLang="ko-KR" dirty="0">
                <a:latin typeface="+mn-ea"/>
                <a:ea typeface="+mn-ea"/>
              </a:rPr>
              <a:t> id (</a:t>
            </a:r>
            <a:r>
              <a:rPr lang="ko-KR" altLang="ko-KR" dirty="0" err="1">
                <a:latin typeface="+mn-ea"/>
                <a:ea typeface="+mn-ea"/>
              </a:rPr>
              <a:t>외래키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CONSTRAINT </a:t>
            </a:r>
            <a:r>
              <a:rPr lang="en-US" altLang="ko-KR" dirty="0" err="1">
                <a:latin typeface="+mn-ea"/>
                <a:ea typeface="+mn-ea"/>
              </a:rPr>
              <a:t>fk_QnA_MemberID</a:t>
            </a:r>
            <a:r>
              <a:rPr lang="en-US" altLang="ko-KR" dirty="0">
                <a:latin typeface="+mn-ea"/>
                <a:ea typeface="+mn-ea"/>
              </a:rPr>
              <a:t> FOREIGN KEY(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 references Member 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en-US" altLang="ko-KR" b="1" dirty="0">
              <a:latin typeface="+mn-ea"/>
              <a:ea typeface="+mn-ea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62" y="1357518"/>
            <a:ext cx="3486978" cy="2346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08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6" y="178865"/>
            <a:ext cx="3322982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purchase</a:t>
            </a:r>
            <a:endParaRPr lang="ko-KR" altLang="ko-KR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1880" y="878263"/>
            <a:ext cx="61026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>
                <a:latin typeface="+mn-ea"/>
                <a:ea typeface="+mn-ea"/>
              </a:rPr>
              <a:t>purchase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PurchaseId</a:t>
            </a:r>
            <a:r>
              <a:rPr lang="en-US" altLang="ko-KR" sz="1100" dirty="0">
                <a:latin typeface="+mn-ea"/>
                <a:ea typeface="+mn-ea"/>
              </a:rPr>
              <a:t> number primary key, --</a:t>
            </a:r>
            <a:r>
              <a:rPr lang="ko-KR" altLang="ko-KR" sz="1100" dirty="0">
                <a:latin typeface="+mn-ea"/>
                <a:ea typeface="+mn-ea"/>
              </a:rPr>
              <a:t>구매</a:t>
            </a:r>
            <a:r>
              <a:rPr lang="en-US" altLang="ko-KR" sz="1100" dirty="0">
                <a:latin typeface="+mn-ea"/>
                <a:ea typeface="+mn-ea"/>
              </a:rPr>
              <a:t> id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PurchaseNum</a:t>
            </a:r>
            <a:r>
              <a:rPr lang="en-US" altLang="ko-KR" sz="1100" dirty="0">
                <a:latin typeface="+mn-ea"/>
                <a:ea typeface="+mn-ea"/>
              </a:rPr>
              <a:t> number, --</a:t>
            </a:r>
            <a:r>
              <a:rPr lang="ko-KR" altLang="ko-KR" sz="1100" dirty="0">
                <a:latin typeface="+mn-ea"/>
                <a:ea typeface="+mn-ea"/>
              </a:rPr>
              <a:t>구매 </a:t>
            </a:r>
            <a:r>
              <a:rPr lang="ko-KR" altLang="ko-KR" sz="1100" dirty="0" err="1">
                <a:latin typeface="+mn-ea"/>
                <a:ea typeface="+mn-ea"/>
              </a:rPr>
              <a:t>갯수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Purchaseprice</a:t>
            </a:r>
            <a:r>
              <a:rPr lang="en-US" altLang="ko-KR" sz="1100" dirty="0">
                <a:latin typeface="+mn-ea"/>
                <a:ea typeface="+mn-ea"/>
              </a:rPr>
              <a:t> number, --</a:t>
            </a:r>
            <a:r>
              <a:rPr lang="ko-KR" altLang="ko-KR" sz="1100" dirty="0">
                <a:latin typeface="+mn-ea"/>
                <a:ea typeface="+mn-ea"/>
              </a:rPr>
              <a:t>구매 가격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PurchaseMethod</a:t>
            </a:r>
            <a:r>
              <a:rPr lang="en-US" altLang="ko-KR" sz="1100" dirty="0">
                <a:latin typeface="+mn-ea"/>
                <a:ea typeface="+mn-ea"/>
              </a:rPr>
              <a:t> varchar2(37), --</a:t>
            </a:r>
            <a:r>
              <a:rPr lang="ko-KR" altLang="ko-KR" sz="1100" dirty="0">
                <a:latin typeface="+mn-ea"/>
                <a:ea typeface="+mn-ea"/>
              </a:rPr>
              <a:t>결제 방식</a:t>
            </a:r>
            <a:r>
              <a:rPr lang="en-US" altLang="ko-KR" sz="1100" dirty="0">
                <a:latin typeface="+mn-ea"/>
                <a:ea typeface="+mn-ea"/>
              </a:rPr>
              <a:t> (</a:t>
            </a:r>
            <a:r>
              <a:rPr lang="ko-KR" altLang="ko-KR" sz="1100" dirty="0">
                <a:latin typeface="+mn-ea"/>
                <a:ea typeface="+mn-ea"/>
              </a:rPr>
              <a:t>카드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ko-KR" sz="1100" dirty="0">
                <a:latin typeface="+mn-ea"/>
                <a:ea typeface="+mn-ea"/>
              </a:rPr>
              <a:t>계좌이체</a:t>
            </a:r>
            <a:r>
              <a:rPr lang="en-US" altLang="ko-KR" sz="1100" dirty="0">
                <a:latin typeface="+mn-ea"/>
                <a:ea typeface="+mn-ea"/>
              </a:rPr>
              <a:t>)??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PurchaseReceipt</a:t>
            </a:r>
            <a:r>
              <a:rPr lang="en-US" altLang="ko-KR" sz="1100" dirty="0">
                <a:latin typeface="+mn-ea"/>
                <a:ea typeface="+mn-ea"/>
              </a:rPr>
              <a:t> number(1), --</a:t>
            </a:r>
            <a:r>
              <a:rPr lang="ko-KR" altLang="ko-KR" sz="1100" dirty="0">
                <a:latin typeface="+mn-ea"/>
                <a:ea typeface="+mn-ea"/>
              </a:rPr>
              <a:t>수령 방식</a:t>
            </a:r>
            <a:r>
              <a:rPr lang="en-US" altLang="ko-KR" sz="1100" dirty="0">
                <a:latin typeface="+mn-ea"/>
                <a:ea typeface="+mn-ea"/>
              </a:rPr>
              <a:t> (</a:t>
            </a:r>
            <a:r>
              <a:rPr lang="ko-KR" altLang="ko-KR" sz="1100" dirty="0">
                <a:latin typeface="+mn-ea"/>
                <a:ea typeface="+mn-ea"/>
              </a:rPr>
              <a:t>즉시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ko-KR" sz="1100" dirty="0">
                <a:latin typeface="+mn-ea"/>
                <a:ea typeface="+mn-ea"/>
              </a:rPr>
              <a:t>예약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PurchaseDate</a:t>
            </a:r>
            <a:r>
              <a:rPr lang="en-US" altLang="ko-KR" sz="1100" dirty="0">
                <a:latin typeface="+mn-ea"/>
                <a:ea typeface="+mn-ea"/>
              </a:rPr>
              <a:t> date, --</a:t>
            </a:r>
            <a:r>
              <a:rPr lang="ko-KR" altLang="ko-KR" sz="1100" dirty="0">
                <a:latin typeface="+mn-ea"/>
                <a:ea typeface="+mn-ea"/>
              </a:rPr>
              <a:t>구매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ko-KR" sz="1100" dirty="0">
                <a:latin typeface="+mn-ea"/>
                <a:ea typeface="+mn-ea"/>
              </a:rPr>
              <a:t>결제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r>
              <a:rPr lang="ko-KR" altLang="ko-KR" sz="1100" dirty="0">
                <a:latin typeface="+mn-ea"/>
                <a:ea typeface="+mn-ea"/>
              </a:rPr>
              <a:t>날짜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ReceiptStartDate</a:t>
            </a:r>
            <a:r>
              <a:rPr lang="en-US" altLang="ko-KR" sz="1100" dirty="0">
                <a:latin typeface="+mn-ea"/>
                <a:ea typeface="+mn-ea"/>
              </a:rPr>
              <a:t> date, --</a:t>
            </a:r>
            <a:r>
              <a:rPr lang="ko-KR" altLang="ko-KR" sz="1100" dirty="0">
                <a:latin typeface="+mn-ea"/>
                <a:ea typeface="+mn-ea"/>
              </a:rPr>
              <a:t>수령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ko-KR" sz="1100" dirty="0">
                <a:latin typeface="+mn-ea"/>
                <a:ea typeface="+mn-ea"/>
              </a:rPr>
              <a:t>픽업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r>
              <a:rPr lang="ko-KR" altLang="ko-KR" sz="1100" dirty="0">
                <a:latin typeface="+mn-ea"/>
                <a:ea typeface="+mn-ea"/>
              </a:rPr>
              <a:t>시작일</a:t>
            </a:r>
            <a:r>
              <a:rPr lang="en-US" altLang="ko-KR" sz="1100" dirty="0">
                <a:latin typeface="+mn-ea"/>
                <a:ea typeface="+mn-ea"/>
              </a:rPr>
              <a:t> (ex:2022-10-23)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ReceiptPeriod</a:t>
            </a:r>
            <a:r>
              <a:rPr lang="en-US" altLang="ko-KR" sz="1100" dirty="0">
                <a:latin typeface="+mn-ea"/>
                <a:ea typeface="+mn-ea"/>
              </a:rPr>
              <a:t> number, --</a:t>
            </a:r>
            <a:r>
              <a:rPr lang="ko-KR" altLang="ko-KR" sz="1100" dirty="0">
                <a:latin typeface="+mn-ea"/>
                <a:ea typeface="+mn-ea"/>
              </a:rPr>
              <a:t>수령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ko-KR" sz="1100" dirty="0">
                <a:latin typeface="+mn-ea"/>
                <a:ea typeface="+mn-ea"/>
              </a:rPr>
              <a:t>픽업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r>
              <a:rPr lang="ko-KR" altLang="ko-KR" sz="1100" dirty="0">
                <a:latin typeface="+mn-ea"/>
                <a:ea typeface="+mn-ea"/>
              </a:rPr>
              <a:t>기간</a:t>
            </a:r>
            <a:r>
              <a:rPr lang="en-US" altLang="ko-KR" sz="1100" dirty="0">
                <a:latin typeface="+mn-ea"/>
                <a:ea typeface="+mn-ea"/>
              </a:rPr>
              <a:t> (ex: 7)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	-&gt; 2022-10-23</a:t>
            </a:r>
            <a:r>
              <a:rPr lang="ko-KR" altLang="ko-KR" sz="1100" dirty="0">
                <a:latin typeface="+mn-ea"/>
                <a:ea typeface="+mn-ea"/>
              </a:rPr>
              <a:t>부터 시작하여</a:t>
            </a:r>
            <a:r>
              <a:rPr lang="en-US" altLang="ko-KR" sz="1100" dirty="0">
                <a:latin typeface="+mn-ea"/>
                <a:ea typeface="+mn-ea"/>
              </a:rPr>
              <a:t> 7</a:t>
            </a:r>
            <a:r>
              <a:rPr lang="ko-KR" altLang="ko-KR" sz="1100" dirty="0">
                <a:latin typeface="+mn-ea"/>
                <a:ea typeface="+mn-ea"/>
              </a:rPr>
              <a:t>일간 픽업할 수 있도록 데이터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HealthgoodsID</a:t>
            </a:r>
            <a:r>
              <a:rPr lang="en-US" altLang="ko-KR" sz="1100" dirty="0">
                <a:latin typeface="+mn-ea"/>
                <a:ea typeface="+mn-ea"/>
              </a:rPr>
              <a:t> number, --</a:t>
            </a:r>
            <a:r>
              <a:rPr lang="ko-KR" altLang="ko-KR" sz="1100" dirty="0" err="1">
                <a:latin typeface="+mn-ea"/>
                <a:ea typeface="+mn-ea"/>
              </a:rPr>
              <a:t>헬스용품</a:t>
            </a:r>
            <a:r>
              <a:rPr lang="en-US" altLang="ko-KR" sz="1100" dirty="0">
                <a:latin typeface="+mn-ea"/>
                <a:ea typeface="+mn-ea"/>
              </a:rPr>
              <a:t> id (</a:t>
            </a:r>
            <a:r>
              <a:rPr lang="ko-KR" altLang="ko-KR" sz="1100" dirty="0" err="1">
                <a:latin typeface="+mn-ea"/>
                <a:ea typeface="+mn-ea"/>
              </a:rPr>
              <a:t>외래키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>
                <a:latin typeface="+mn-ea"/>
                <a:ea typeface="+mn-ea"/>
              </a:rPr>
              <a:t>HFID number, --</a:t>
            </a:r>
            <a:r>
              <a:rPr lang="ko-KR" altLang="ko-KR" sz="1100" dirty="0">
                <a:latin typeface="+mn-ea"/>
                <a:ea typeface="+mn-ea"/>
              </a:rPr>
              <a:t>식품</a:t>
            </a:r>
            <a:r>
              <a:rPr lang="en-US" altLang="ko-KR" sz="1100" dirty="0">
                <a:latin typeface="+mn-ea"/>
                <a:ea typeface="+mn-ea"/>
              </a:rPr>
              <a:t> id (</a:t>
            </a:r>
            <a:r>
              <a:rPr lang="ko-KR" altLang="ko-KR" sz="1100" dirty="0" err="1">
                <a:latin typeface="+mn-ea"/>
                <a:ea typeface="+mn-ea"/>
              </a:rPr>
              <a:t>외래키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NutrientsID</a:t>
            </a:r>
            <a:r>
              <a:rPr lang="en-US" altLang="ko-KR" sz="1100" dirty="0">
                <a:latin typeface="+mn-ea"/>
                <a:ea typeface="+mn-ea"/>
              </a:rPr>
              <a:t> number, --</a:t>
            </a:r>
            <a:r>
              <a:rPr lang="ko-KR" altLang="ko-KR" sz="1100" dirty="0">
                <a:latin typeface="+mn-ea"/>
                <a:ea typeface="+mn-ea"/>
              </a:rPr>
              <a:t>영양제</a:t>
            </a:r>
            <a:r>
              <a:rPr lang="en-US" altLang="ko-KR" sz="1100" dirty="0">
                <a:latin typeface="+mn-ea"/>
                <a:ea typeface="+mn-ea"/>
              </a:rPr>
              <a:t> id (</a:t>
            </a:r>
            <a:r>
              <a:rPr lang="ko-KR" altLang="ko-KR" sz="1100" dirty="0" err="1">
                <a:latin typeface="+mn-ea"/>
                <a:ea typeface="+mn-ea"/>
              </a:rPr>
              <a:t>외래키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 err="1">
                <a:latin typeface="+mn-ea"/>
                <a:ea typeface="+mn-ea"/>
              </a:rPr>
              <a:t>MemberID</a:t>
            </a:r>
            <a:r>
              <a:rPr lang="en-US" altLang="ko-KR" sz="1100" dirty="0">
                <a:latin typeface="+mn-ea"/>
                <a:ea typeface="+mn-ea"/>
              </a:rPr>
              <a:t> varchar2(37) NOT NULL, --</a:t>
            </a:r>
            <a:r>
              <a:rPr lang="ko-KR" altLang="ko-KR" sz="1100" dirty="0">
                <a:latin typeface="+mn-ea"/>
                <a:ea typeface="+mn-ea"/>
              </a:rPr>
              <a:t>회원</a:t>
            </a:r>
            <a:r>
              <a:rPr lang="en-US" altLang="ko-KR" sz="1100" dirty="0">
                <a:latin typeface="+mn-ea"/>
                <a:ea typeface="+mn-ea"/>
              </a:rPr>
              <a:t>id (</a:t>
            </a:r>
            <a:r>
              <a:rPr lang="ko-KR" altLang="ko-KR" sz="1100" dirty="0" err="1">
                <a:latin typeface="+mn-ea"/>
                <a:ea typeface="+mn-ea"/>
              </a:rPr>
              <a:t>외래키</a:t>
            </a:r>
            <a:r>
              <a:rPr lang="en-US" altLang="ko-KR" sz="1100" dirty="0">
                <a:latin typeface="+mn-ea"/>
                <a:ea typeface="+mn-ea"/>
              </a:rPr>
              <a:t>)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>
                <a:latin typeface="+mn-ea"/>
                <a:ea typeface="+mn-ea"/>
              </a:rPr>
              <a:t>CONSTRAINT </a:t>
            </a:r>
            <a:r>
              <a:rPr lang="en-US" altLang="ko-KR" sz="1100" dirty="0" err="1">
                <a:latin typeface="+mn-ea"/>
                <a:ea typeface="+mn-ea"/>
              </a:rPr>
              <a:t>fk_Purchase_HealthgoodsID</a:t>
            </a:r>
            <a:r>
              <a:rPr lang="en-US" altLang="ko-KR" sz="1100" dirty="0">
                <a:latin typeface="+mn-ea"/>
                <a:ea typeface="+mn-ea"/>
              </a:rPr>
              <a:t> FOREIGN KEY(</a:t>
            </a:r>
            <a:r>
              <a:rPr lang="en-US" altLang="ko-KR" sz="1100" dirty="0" err="1">
                <a:latin typeface="+mn-ea"/>
                <a:ea typeface="+mn-ea"/>
              </a:rPr>
              <a:t>HealthgoodsID</a:t>
            </a:r>
            <a:r>
              <a:rPr lang="en-US" altLang="ko-KR" sz="1100" dirty="0">
                <a:latin typeface="+mn-ea"/>
                <a:ea typeface="+mn-ea"/>
              </a:rPr>
              <a:t>) references </a:t>
            </a:r>
            <a:r>
              <a:rPr lang="en-US" altLang="ko-KR" sz="1100" dirty="0" err="1">
                <a:latin typeface="+mn-ea"/>
                <a:ea typeface="+mn-ea"/>
              </a:rPr>
              <a:t>Healthgoods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en-US" altLang="ko-KR" sz="1100" dirty="0" err="1">
                <a:latin typeface="+mn-ea"/>
                <a:ea typeface="+mn-ea"/>
              </a:rPr>
              <a:t>HealthgoodsID</a:t>
            </a:r>
            <a:r>
              <a:rPr lang="en-US" altLang="ko-KR" sz="1100" dirty="0">
                <a:latin typeface="+mn-ea"/>
                <a:ea typeface="+mn-ea"/>
              </a:rPr>
              <a:t>),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>
                <a:latin typeface="+mn-ea"/>
                <a:ea typeface="+mn-ea"/>
              </a:rPr>
              <a:t>CONSTRAINT </a:t>
            </a:r>
            <a:r>
              <a:rPr lang="en-US" altLang="ko-KR" sz="1100" dirty="0" err="1">
                <a:latin typeface="+mn-ea"/>
                <a:ea typeface="+mn-ea"/>
              </a:rPr>
              <a:t>fk_Purchase_HFID</a:t>
            </a:r>
            <a:r>
              <a:rPr lang="en-US" altLang="ko-KR" sz="1100" dirty="0">
                <a:latin typeface="+mn-ea"/>
                <a:ea typeface="+mn-ea"/>
              </a:rPr>
              <a:t> FOREIGN KEY(HFID) references </a:t>
            </a:r>
            <a:r>
              <a:rPr lang="en-US" altLang="ko-KR" sz="1100" dirty="0" err="1">
                <a:latin typeface="+mn-ea"/>
                <a:ea typeface="+mn-ea"/>
              </a:rPr>
              <a:t>HealthFood</a:t>
            </a:r>
            <a:r>
              <a:rPr lang="en-US" altLang="ko-KR" sz="1100" dirty="0">
                <a:latin typeface="+mn-ea"/>
                <a:ea typeface="+mn-ea"/>
              </a:rPr>
              <a:t> (HFID), 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>
                <a:latin typeface="+mn-ea"/>
                <a:ea typeface="+mn-ea"/>
              </a:rPr>
              <a:t>CONSTRAINT </a:t>
            </a:r>
            <a:r>
              <a:rPr lang="en-US" altLang="ko-KR" sz="1100" dirty="0" err="1">
                <a:latin typeface="+mn-ea"/>
                <a:ea typeface="+mn-ea"/>
              </a:rPr>
              <a:t>fk_Purchase_NutrientsID</a:t>
            </a:r>
            <a:r>
              <a:rPr lang="en-US" altLang="ko-KR" sz="1100" dirty="0">
                <a:latin typeface="+mn-ea"/>
                <a:ea typeface="+mn-ea"/>
              </a:rPr>
              <a:t> FOREIGN KEY(</a:t>
            </a:r>
            <a:r>
              <a:rPr lang="en-US" altLang="ko-KR" sz="1100" dirty="0" err="1">
                <a:latin typeface="+mn-ea"/>
                <a:ea typeface="+mn-ea"/>
              </a:rPr>
              <a:t>NutrientsID</a:t>
            </a:r>
            <a:r>
              <a:rPr lang="en-US" altLang="ko-KR" sz="1100" dirty="0">
                <a:latin typeface="+mn-ea"/>
                <a:ea typeface="+mn-ea"/>
              </a:rPr>
              <a:t>) references Nutrients (</a:t>
            </a:r>
            <a:r>
              <a:rPr lang="en-US" altLang="ko-KR" sz="1100" dirty="0" err="1">
                <a:latin typeface="+mn-ea"/>
                <a:ea typeface="+mn-ea"/>
              </a:rPr>
              <a:t>NutrientsID</a:t>
            </a:r>
            <a:r>
              <a:rPr lang="en-US" altLang="ko-KR" sz="1100" dirty="0">
                <a:latin typeface="+mn-ea"/>
                <a:ea typeface="+mn-ea"/>
              </a:rPr>
              <a:t>),</a:t>
            </a:r>
            <a:endParaRPr lang="ko-KR" altLang="ko-KR" sz="1100" dirty="0">
              <a:latin typeface="+mn-ea"/>
              <a:ea typeface="+mn-ea"/>
            </a:endParaRPr>
          </a:p>
          <a:p>
            <a:pPr latinLnBrk="1"/>
            <a:r>
              <a:rPr lang="en-US" altLang="ko-KR" sz="1100" dirty="0">
                <a:latin typeface="+mn-ea"/>
                <a:ea typeface="+mn-ea"/>
              </a:rPr>
              <a:t>CONSTRAINT </a:t>
            </a:r>
            <a:r>
              <a:rPr lang="en-US" altLang="ko-KR" sz="1100" dirty="0" err="1">
                <a:latin typeface="+mn-ea"/>
                <a:ea typeface="+mn-ea"/>
              </a:rPr>
              <a:t>fk_Purchase_MemberID</a:t>
            </a:r>
            <a:r>
              <a:rPr lang="en-US" altLang="ko-KR" sz="1100" dirty="0">
                <a:latin typeface="+mn-ea"/>
                <a:ea typeface="+mn-ea"/>
              </a:rPr>
              <a:t> FOREIGN KEY(</a:t>
            </a:r>
            <a:r>
              <a:rPr lang="en-US" altLang="ko-KR" sz="1100" dirty="0" err="1">
                <a:latin typeface="+mn-ea"/>
                <a:ea typeface="+mn-ea"/>
              </a:rPr>
              <a:t>MemberID</a:t>
            </a:r>
            <a:r>
              <a:rPr lang="en-US" altLang="ko-KR" sz="1100" dirty="0">
                <a:latin typeface="+mn-ea"/>
                <a:ea typeface="+mn-ea"/>
              </a:rPr>
              <a:t>) references Member (</a:t>
            </a:r>
            <a:r>
              <a:rPr lang="en-US" altLang="ko-KR" sz="1100" dirty="0" err="1">
                <a:latin typeface="+mn-ea"/>
                <a:ea typeface="+mn-ea"/>
              </a:rPr>
              <a:t>MemberID</a:t>
            </a:r>
            <a:r>
              <a:rPr lang="en-US" altLang="ko-KR" sz="1100" dirty="0">
                <a:latin typeface="+mn-ea"/>
                <a:ea typeface="+mn-ea"/>
              </a:rPr>
              <a:t>)</a:t>
            </a:r>
            <a:endParaRPr lang="ko-KR" altLang="ko-KR" sz="1100" dirty="0">
              <a:latin typeface="+mn-ea"/>
              <a:ea typeface="+mn-ea"/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" y="917850"/>
            <a:ext cx="3282854" cy="35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32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3064563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b="0" dirty="0">
                <a:latin typeface="+mj-ea"/>
                <a:ea typeface="+mj-ea"/>
              </a:rPr>
              <a:t>- </a:t>
            </a:r>
            <a:r>
              <a:rPr lang="en-US" altLang="ko-KR" dirty="0">
                <a:latin typeface="+mj-ea"/>
                <a:ea typeface="+mj-ea"/>
              </a:rPr>
              <a:t>review</a:t>
            </a:r>
            <a:endParaRPr lang="ko-KR" altLang="ko-KR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0553" y="1472488"/>
            <a:ext cx="49934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>
                <a:latin typeface="+mn-ea"/>
                <a:ea typeface="+mn-ea"/>
              </a:rPr>
              <a:t>review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ReviewId</a:t>
            </a:r>
            <a:r>
              <a:rPr lang="en-US" altLang="ko-KR" dirty="0">
                <a:latin typeface="+mn-ea"/>
                <a:ea typeface="+mn-ea"/>
              </a:rPr>
              <a:t> number primary key, --</a:t>
            </a:r>
            <a:r>
              <a:rPr lang="ko-KR" altLang="ko-KR" dirty="0">
                <a:latin typeface="+mn-ea"/>
                <a:ea typeface="+mn-ea"/>
              </a:rPr>
              <a:t>구매후기</a:t>
            </a:r>
            <a:r>
              <a:rPr lang="en-US" altLang="ko-KR" dirty="0">
                <a:latin typeface="+mn-ea"/>
                <a:ea typeface="+mn-ea"/>
              </a:rPr>
              <a:t> id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ReviewName</a:t>
            </a:r>
            <a:r>
              <a:rPr lang="en-US" altLang="ko-KR" dirty="0">
                <a:latin typeface="+mn-ea"/>
                <a:ea typeface="+mn-ea"/>
              </a:rPr>
              <a:t> varchar2(600) NOT NULL, --</a:t>
            </a:r>
            <a:r>
              <a:rPr lang="ko-KR" altLang="ko-KR" dirty="0">
                <a:latin typeface="+mn-ea"/>
                <a:ea typeface="+mn-ea"/>
              </a:rPr>
              <a:t>구매후기 제목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ReviewContent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구매후기 내용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ReviewIMG</a:t>
            </a:r>
            <a:r>
              <a:rPr lang="en-US" altLang="ko-KR" dirty="0">
                <a:latin typeface="+mn-ea"/>
                <a:ea typeface="+mn-ea"/>
              </a:rPr>
              <a:t> varchar2(600), --</a:t>
            </a:r>
            <a:r>
              <a:rPr lang="ko-KR" altLang="ko-KR" dirty="0">
                <a:latin typeface="+mn-ea"/>
                <a:ea typeface="+mn-ea"/>
              </a:rPr>
              <a:t>구매후기 이미지 </a:t>
            </a: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PurchaseID</a:t>
            </a:r>
            <a:r>
              <a:rPr lang="en-US" altLang="ko-KR" dirty="0">
                <a:latin typeface="+mn-ea"/>
                <a:ea typeface="+mn-ea"/>
              </a:rPr>
              <a:t> number NOT NULL, --</a:t>
            </a:r>
            <a:r>
              <a:rPr lang="ko-KR" altLang="ko-KR" dirty="0">
                <a:latin typeface="+mn-ea"/>
                <a:ea typeface="+mn-ea"/>
              </a:rPr>
              <a:t>구매</a:t>
            </a:r>
            <a:r>
              <a:rPr lang="en-US" altLang="ko-KR" dirty="0">
                <a:latin typeface="+mn-ea"/>
                <a:ea typeface="+mn-ea"/>
              </a:rPr>
              <a:t> id (</a:t>
            </a:r>
            <a:r>
              <a:rPr lang="ko-KR" altLang="ko-KR" dirty="0" err="1">
                <a:latin typeface="+mn-ea"/>
                <a:ea typeface="+mn-ea"/>
              </a:rPr>
              <a:t>외래키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 varchar2(37) NOT NULL, --</a:t>
            </a:r>
            <a:r>
              <a:rPr lang="ko-KR" altLang="ko-KR" dirty="0">
                <a:latin typeface="+mn-ea"/>
                <a:ea typeface="+mn-ea"/>
              </a:rPr>
              <a:t>회원</a:t>
            </a:r>
            <a:r>
              <a:rPr lang="en-US" altLang="ko-KR" dirty="0">
                <a:latin typeface="+mn-ea"/>
                <a:ea typeface="+mn-ea"/>
              </a:rPr>
              <a:t> id (</a:t>
            </a:r>
            <a:r>
              <a:rPr lang="ko-KR" altLang="ko-KR" dirty="0" err="1">
                <a:latin typeface="+mn-ea"/>
                <a:ea typeface="+mn-ea"/>
              </a:rPr>
              <a:t>외래키</a:t>
            </a:r>
            <a:r>
              <a:rPr lang="en-US" altLang="ko-KR" dirty="0">
                <a:latin typeface="+mn-ea"/>
                <a:ea typeface="+mn-ea"/>
              </a:rPr>
              <a:t>)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CONSTRAINT </a:t>
            </a:r>
            <a:r>
              <a:rPr lang="en-US" altLang="ko-KR" dirty="0" err="1">
                <a:latin typeface="+mn-ea"/>
                <a:ea typeface="+mn-ea"/>
              </a:rPr>
              <a:t>fk_Review_MemberID</a:t>
            </a:r>
            <a:r>
              <a:rPr lang="en-US" altLang="ko-KR" dirty="0">
                <a:latin typeface="+mn-ea"/>
                <a:ea typeface="+mn-ea"/>
              </a:rPr>
              <a:t> FOREIGN KEY(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 references Member (</a:t>
            </a:r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),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CONSTRAINT </a:t>
            </a:r>
            <a:r>
              <a:rPr lang="en-US" altLang="ko-KR" dirty="0" err="1">
                <a:latin typeface="+mn-ea"/>
                <a:ea typeface="+mn-ea"/>
              </a:rPr>
              <a:t>fk_Review_PurchaseID</a:t>
            </a:r>
            <a:r>
              <a:rPr lang="en-US" altLang="ko-KR" dirty="0">
                <a:latin typeface="+mn-ea"/>
                <a:ea typeface="+mn-ea"/>
              </a:rPr>
              <a:t> FOREIGN KEY(</a:t>
            </a:r>
            <a:r>
              <a:rPr lang="en-US" altLang="ko-KR" dirty="0" err="1">
                <a:latin typeface="+mn-ea"/>
                <a:ea typeface="+mn-ea"/>
              </a:rPr>
              <a:t>PurchaseID</a:t>
            </a:r>
            <a:r>
              <a:rPr lang="en-US" altLang="ko-KR" dirty="0">
                <a:latin typeface="+mn-ea"/>
                <a:ea typeface="+mn-ea"/>
              </a:rPr>
              <a:t>) references Purchase (</a:t>
            </a:r>
            <a:r>
              <a:rPr lang="en-US" altLang="ko-KR" dirty="0" err="1">
                <a:latin typeface="+mn-ea"/>
                <a:ea typeface="+mn-ea"/>
              </a:rPr>
              <a:t>PurchaseID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ko-KR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0" y="1472488"/>
            <a:ext cx="3668091" cy="2605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429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273988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 latinLnBrk="1"/>
            <a:r>
              <a:rPr lang="en-US" altLang="ko-KR" dirty="0">
                <a:latin typeface="+mj-ea"/>
                <a:ea typeface="+mj-ea"/>
              </a:rPr>
              <a:t>4.1 DB </a:t>
            </a:r>
            <a:r>
              <a:rPr lang="ko-KR" altLang="ko-KR" dirty="0">
                <a:latin typeface="+mj-ea"/>
                <a:ea typeface="+mj-ea"/>
              </a:rPr>
              <a:t>테이블 설정</a:t>
            </a:r>
            <a:r>
              <a:rPr lang="en-US" altLang="ko-KR" dirty="0">
                <a:latin typeface="+mj-ea"/>
                <a:ea typeface="+mj-ea"/>
              </a:rPr>
              <a:t> - cart</a:t>
            </a:r>
            <a:endParaRPr lang="ko-KR" altLang="ko-KR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294" y="1357518"/>
            <a:ext cx="4843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b="1" dirty="0">
                <a:latin typeface="+mn-ea"/>
                <a:ea typeface="+mn-ea"/>
              </a:rPr>
              <a:t>cart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memberId</a:t>
            </a:r>
            <a:r>
              <a:rPr lang="en-US" altLang="ko-KR" dirty="0">
                <a:latin typeface="+mn-ea"/>
                <a:ea typeface="+mn-ea"/>
              </a:rPr>
              <a:t> varchar2(30) not null, -- </a:t>
            </a:r>
            <a:r>
              <a:rPr lang="ko-KR" altLang="ko-KR" dirty="0">
                <a:latin typeface="+mn-ea"/>
                <a:ea typeface="+mn-ea"/>
              </a:rPr>
              <a:t>고객 아이디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productsId</a:t>
            </a:r>
            <a:r>
              <a:rPr lang="en-US" altLang="ko-KR" dirty="0">
                <a:latin typeface="+mn-ea"/>
                <a:ea typeface="+mn-ea"/>
              </a:rPr>
              <a:t> varchar2(30), -- </a:t>
            </a:r>
            <a:r>
              <a:rPr lang="ko-KR" altLang="ko-KR" dirty="0">
                <a:latin typeface="+mn-ea"/>
                <a:ea typeface="+mn-ea"/>
              </a:rPr>
              <a:t>물품 아이디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productsName</a:t>
            </a:r>
            <a:r>
              <a:rPr lang="en-US" altLang="ko-KR" dirty="0">
                <a:latin typeface="+mn-ea"/>
                <a:ea typeface="+mn-ea"/>
              </a:rPr>
              <a:t> varchar2(100), -- </a:t>
            </a:r>
            <a:r>
              <a:rPr lang="ko-KR" altLang="ko-KR" dirty="0">
                <a:latin typeface="+mn-ea"/>
                <a:ea typeface="+mn-ea"/>
              </a:rPr>
              <a:t>물품 이름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productsIMG</a:t>
            </a:r>
            <a:r>
              <a:rPr lang="en-US" altLang="ko-KR" dirty="0">
                <a:latin typeface="+mn-ea"/>
                <a:ea typeface="+mn-ea"/>
              </a:rPr>
              <a:t> varchar2(100), -- </a:t>
            </a:r>
            <a:r>
              <a:rPr lang="ko-KR" altLang="ko-KR" dirty="0">
                <a:latin typeface="+mn-ea"/>
                <a:ea typeface="+mn-ea"/>
              </a:rPr>
              <a:t>물품 사진 주소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productsPrice</a:t>
            </a:r>
            <a:r>
              <a:rPr lang="en-US" altLang="ko-KR" dirty="0">
                <a:latin typeface="+mn-ea"/>
                <a:ea typeface="+mn-ea"/>
              </a:rPr>
              <a:t> number, -- </a:t>
            </a:r>
            <a:r>
              <a:rPr lang="ko-KR" altLang="ko-KR" dirty="0">
                <a:latin typeface="+mn-ea"/>
                <a:ea typeface="+mn-ea"/>
              </a:rPr>
              <a:t>물품 가격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reservation number, -- </a:t>
            </a:r>
            <a:r>
              <a:rPr lang="ko-KR" altLang="ko-KR" dirty="0">
                <a:latin typeface="+mn-ea"/>
                <a:ea typeface="+mn-ea"/>
              </a:rPr>
              <a:t>즉시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>
                <a:latin typeface="+mn-ea"/>
                <a:ea typeface="+mn-ea"/>
              </a:rPr>
              <a:t>예약 선택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purchasetime</a:t>
            </a:r>
            <a:r>
              <a:rPr lang="en-US" altLang="ko-KR" dirty="0">
                <a:latin typeface="+mn-ea"/>
                <a:ea typeface="+mn-ea"/>
              </a:rPr>
              <a:t> date, -- </a:t>
            </a:r>
            <a:r>
              <a:rPr lang="ko-KR" altLang="ko-KR" dirty="0">
                <a:latin typeface="+mn-ea"/>
                <a:ea typeface="+mn-ea"/>
              </a:rPr>
              <a:t>구매할 날짜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 err="1">
                <a:latin typeface="+mn-ea"/>
                <a:ea typeface="+mn-ea"/>
              </a:rPr>
              <a:t>Endtime</a:t>
            </a:r>
            <a:r>
              <a:rPr lang="en-US" altLang="ko-KR" dirty="0">
                <a:latin typeface="+mn-ea"/>
                <a:ea typeface="+mn-ea"/>
              </a:rPr>
              <a:t> date -- </a:t>
            </a:r>
            <a:r>
              <a:rPr lang="ko-KR" altLang="ko-KR" dirty="0">
                <a:latin typeface="+mn-ea"/>
                <a:ea typeface="+mn-ea"/>
              </a:rPr>
              <a:t>수령이 끝나는 날짜</a:t>
            </a:r>
          </a:p>
          <a:p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7" y="1351790"/>
            <a:ext cx="3834572" cy="2467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182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316395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dirty="0">
                <a:latin typeface="+mj-ea"/>
                <a:ea typeface="+mj-ea"/>
              </a:rPr>
              <a:t>4.2 </a:t>
            </a:r>
            <a:r>
              <a:rPr lang="ko-KR" altLang="ko-KR" dirty="0">
                <a:latin typeface="+mj-ea"/>
                <a:ea typeface="+mj-ea"/>
              </a:rPr>
              <a:t>자바 클래스 및 </a:t>
            </a:r>
            <a:r>
              <a:rPr lang="ko-KR" altLang="ko-KR" dirty="0" err="1">
                <a:latin typeface="+mj-ea"/>
                <a:ea typeface="+mj-ea"/>
              </a:rPr>
              <a:t>메소드</a:t>
            </a:r>
            <a:r>
              <a:rPr lang="ko-KR" altLang="ko-KR" dirty="0">
                <a:latin typeface="+mj-ea"/>
                <a:ea typeface="+mj-ea"/>
              </a:rPr>
              <a:t> 설정</a:t>
            </a:r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" y="1388641"/>
            <a:ext cx="2854472" cy="336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59" y="1388641"/>
            <a:ext cx="2929845" cy="3361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오른쪽 화살표 1"/>
          <p:cNvSpPr/>
          <p:nvPr/>
        </p:nvSpPr>
        <p:spPr>
          <a:xfrm>
            <a:off x="4034043" y="2924280"/>
            <a:ext cx="748748" cy="289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72;p13"/>
          <p:cNvSpPr txBox="1">
            <a:spLocks/>
          </p:cNvSpPr>
          <p:nvPr/>
        </p:nvSpPr>
        <p:spPr>
          <a:xfrm>
            <a:off x="5184915" y="842958"/>
            <a:ext cx="316395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ko-KR" altLang="ko-KR" b="0" dirty="0">
                <a:latin typeface="+mn-ea"/>
                <a:ea typeface="+mn-ea"/>
              </a:rPr>
              <a:t>이번 프로젝트의 구성</a:t>
            </a:r>
            <a:endParaRPr lang="ko-KR" altLang="ko-KR" sz="1800" b="0" dirty="0">
              <a:latin typeface="+mn-ea"/>
              <a:ea typeface="+mn-ea"/>
            </a:endParaRPr>
          </a:p>
        </p:txBody>
      </p:sp>
      <p:sp>
        <p:nvSpPr>
          <p:cNvPr id="13" name="Google Shape;72;p13"/>
          <p:cNvSpPr txBox="1">
            <a:spLocks/>
          </p:cNvSpPr>
          <p:nvPr/>
        </p:nvSpPr>
        <p:spPr>
          <a:xfrm>
            <a:off x="509655" y="842958"/>
            <a:ext cx="316395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b="0" dirty="0">
                <a:latin typeface="+mn-ea"/>
                <a:ea typeface="+mn-ea"/>
              </a:rPr>
              <a:t>sp10_web_myBatis</a:t>
            </a:r>
            <a:endParaRPr lang="ko-KR" altLang="ko-KR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65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" name="Google Shape;72;p13"/>
          <p:cNvSpPr txBox="1">
            <a:spLocks/>
          </p:cNvSpPr>
          <p:nvPr/>
        </p:nvSpPr>
        <p:spPr>
          <a:xfrm>
            <a:off x="168967" y="178865"/>
            <a:ext cx="3163955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dirty="0">
                <a:latin typeface="+mj-ea"/>
                <a:ea typeface="+mj-ea"/>
              </a:rPr>
              <a:t>4.2 </a:t>
            </a:r>
            <a:r>
              <a:rPr lang="ko-KR" altLang="ko-KR" dirty="0">
                <a:latin typeface="+mj-ea"/>
                <a:ea typeface="+mj-ea"/>
              </a:rPr>
              <a:t>자바 클래스 및 </a:t>
            </a:r>
            <a:r>
              <a:rPr lang="ko-KR" altLang="ko-KR" dirty="0" err="1">
                <a:latin typeface="+mj-ea"/>
                <a:ea typeface="+mj-ea"/>
              </a:rPr>
              <a:t>메소드</a:t>
            </a:r>
            <a:r>
              <a:rPr lang="ko-KR" altLang="ko-KR" dirty="0">
                <a:latin typeface="+mj-ea"/>
                <a:ea typeface="+mj-ea"/>
              </a:rPr>
              <a:t> 설정</a:t>
            </a:r>
          </a:p>
        </p:txBody>
      </p:sp>
      <p:sp>
        <p:nvSpPr>
          <p:cNvPr id="12" name="Google Shape;72;p13"/>
          <p:cNvSpPr txBox="1">
            <a:spLocks/>
          </p:cNvSpPr>
          <p:nvPr/>
        </p:nvSpPr>
        <p:spPr>
          <a:xfrm>
            <a:off x="-57943" y="4471451"/>
            <a:ext cx="253006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sz="1000" b="0" dirty="0">
                <a:latin typeface="+mn-ea"/>
                <a:ea typeface="+mn-ea"/>
              </a:rPr>
              <a:t>&lt;</a:t>
            </a:r>
            <a:r>
              <a:rPr lang="ko-KR" altLang="ko-KR" sz="1000" b="0" dirty="0">
                <a:latin typeface="+mn-ea"/>
                <a:ea typeface="+mn-ea"/>
              </a:rPr>
              <a:t>이번 프로젝트의 페이지의 구성</a:t>
            </a:r>
            <a:r>
              <a:rPr lang="en-US" altLang="ko-KR" sz="1000" b="0" dirty="0">
                <a:latin typeface="+mn-ea"/>
                <a:ea typeface="+mn-ea"/>
              </a:rPr>
              <a:t>&gt;</a:t>
            </a:r>
            <a:endParaRPr lang="ko-KR" altLang="ko-KR" sz="1050" b="0" dirty="0">
              <a:latin typeface="+mn-ea"/>
              <a:ea typeface="+mn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9" y="866623"/>
            <a:ext cx="1866277" cy="365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2;p13"/>
          <p:cNvSpPr txBox="1">
            <a:spLocks/>
          </p:cNvSpPr>
          <p:nvPr/>
        </p:nvSpPr>
        <p:spPr>
          <a:xfrm>
            <a:off x="2431774" y="864053"/>
            <a:ext cx="6838122" cy="3398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1"/>
            <a:r>
              <a:rPr lang="ko-KR" altLang="ko-KR" sz="1200" dirty="0">
                <a:latin typeface="+mn-ea"/>
                <a:ea typeface="+mn-ea"/>
              </a:rPr>
              <a:t>프로젝트 </a:t>
            </a:r>
            <a:r>
              <a:rPr lang="ko-KR" altLang="ko-KR" sz="1200" dirty="0" err="1">
                <a:latin typeface="+mn-ea"/>
                <a:ea typeface="+mn-ea"/>
              </a:rPr>
              <a:t>작업순서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ko-KR" sz="1200" dirty="0">
              <a:latin typeface="+mn-ea"/>
              <a:ea typeface="+mn-ea"/>
            </a:endParaRPr>
          </a:p>
          <a:p>
            <a:pPr algn="l" latinLnBrk="1"/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ko-KR" sz="1200" dirty="0" err="1">
                <a:latin typeface="+mn-ea"/>
                <a:ea typeface="+mn-ea"/>
              </a:rPr>
              <a:t>설계해둔</a:t>
            </a:r>
            <a:r>
              <a:rPr lang="ko-KR" altLang="ko-KR" sz="1200" dirty="0">
                <a:latin typeface="+mn-ea"/>
                <a:ea typeface="+mn-ea"/>
              </a:rPr>
              <a:t> 기능별로 흐름도와 구성도를 보면서 화면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jsp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ko-KR" sz="1200" dirty="0">
                <a:latin typeface="+mn-ea"/>
                <a:ea typeface="+mn-ea"/>
              </a:rPr>
              <a:t>파일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ko-KR" sz="1200" dirty="0">
                <a:latin typeface="+mn-ea"/>
                <a:ea typeface="+mn-ea"/>
              </a:rPr>
              <a:t>을 제작</a:t>
            </a:r>
            <a:endParaRPr lang="en-US" altLang="ko-KR" sz="1200" dirty="0">
              <a:latin typeface="+mn-ea"/>
              <a:ea typeface="+mn-ea"/>
            </a:endParaRPr>
          </a:p>
          <a:p>
            <a:pPr algn="l" latinLnBrk="1"/>
            <a:r>
              <a:rPr lang="ko-KR" altLang="ko-KR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pPr algn="l" latinLnBrk="1"/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ko-KR" sz="1200" dirty="0">
                <a:latin typeface="+mn-ea"/>
                <a:ea typeface="+mn-ea"/>
              </a:rPr>
              <a:t>화면을 호출할 때 사용할 컨트롤러를 생성</a:t>
            </a:r>
            <a:endParaRPr lang="en-US" altLang="ko-KR" sz="1200" dirty="0">
              <a:latin typeface="+mn-ea"/>
              <a:ea typeface="+mn-ea"/>
            </a:endParaRPr>
          </a:p>
          <a:p>
            <a:pPr marL="342900" indent="-342900" algn="l" latinLnBrk="1">
              <a:buAutoNum type="arabicPeriod" startAt="2"/>
            </a:pPr>
            <a:endParaRPr lang="en-US" altLang="ko-KR" sz="1200" dirty="0">
              <a:latin typeface="+mn-ea"/>
              <a:ea typeface="+mn-ea"/>
            </a:endParaRPr>
          </a:p>
          <a:p>
            <a:pPr algn="l" latinLnBrk="1"/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ko-KR" sz="1200" dirty="0" err="1">
                <a:latin typeface="+mn-ea"/>
                <a:ea typeface="+mn-ea"/>
              </a:rPr>
              <a:t>메인틀을</a:t>
            </a:r>
            <a:r>
              <a:rPr lang="ko-KR" altLang="ko-KR" sz="1200" dirty="0">
                <a:latin typeface="+mn-ea"/>
                <a:ea typeface="+mn-ea"/>
              </a:rPr>
              <a:t> 제작 할 때 만든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config</a:t>
            </a:r>
            <a:r>
              <a:rPr lang="ko-KR" altLang="ko-KR" sz="1200" dirty="0">
                <a:latin typeface="+mn-ea"/>
                <a:ea typeface="+mn-ea"/>
              </a:rPr>
              <a:t>들을 사용하여 필요한 데이터들을 가져오는 </a:t>
            </a:r>
            <a:r>
              <a:rPr lang="en-US" altLang="ko-KR" sz="1200" dirty="0">
                <a:latin typeface="+mn-ea"/>
                <a:ea typeface="+mn-ea"/>
              </a:rPr>
              <a:t>mapper</a:t>
            </a:r>
            <a:r>
              <a:rPr lang="ko-KR" altLang="ko-KR" sz="1200" dirty="0">
                <a:latin typeface="+mn-ea"/>
                <a:ea typeface="+mn-ea"/>
              </a:rPr>
              <a:t>를 제작</a:t>
            </a:r>
            <a:endParaRPr lang="en-US" altLang="ko-KR" sz="1200" dirty="0">
              <a:latin typeface="+mn-ea"/>
              <a:ea typeface="+mn-ea"/>
            </a:endParaRPr>
          </a:p>
          <a:p>
            <a:pPr algn="l" latinLnBrk="1"/>
            <a:endParaRPr lang="en-US" altLang="ko-KR" sz="1200" dirty="0">
              <a:latin typeface="+mn-ea"/>
              <a:ea typeface="+mn-ea"/>
            </a:endParaRPr>
          </a:p>
          <a:p>
            <a:pPr algn="l" latinLnBrk="1"/>
            <a:r>
              <a:rPr lang="en-US" altLang="ko-KR" sz="1200" dirty="0">
                <a:latin typeface="+mn-ea"/>
                <a:ea typeface="+mn-ea"/>
              </a:rPr>
              <a:t>4. mapper</a:t>
            </a:r>
            <a:r>
              <a:rPr lang="ko-KR" altLang="ko-KR" sz="1200" dirty="0">
                <a:latin typeface="+mn-ea"/>
                <a:ea typeface="+mn-ea"/>
              </a:rPr>
              <a:t>에서 불러오는 데이터 값들을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dto</a:t>
            </a:r>
            <a:r>
              <a:rPr lang="ko-KR" altLang="ko-KR" sz="1200" dirty="0">
                <a:latin typeface="+mn-ea"/>
                <a:ea typeface="+mn-ea"/>
              </a:rPr>
              <a:t>타입으로 가져 오기 위해 </a:t>
            </a:r>
            <a:r>
              <a:rPr lang="en-US" altLang="ko-KR" sz="1200" dirty="0" err="1">
                <a:latin typeface="+mn-ea"/>
                <a:ea typeface="+mn-ea"/>
              </a:rPr>
              <a:t>dto</a:t>
            </a:r>
            <a:r>
              <a:rPr lang="ko-KR" altLang="ko-KR" sz="1200" dirty="0">
                <a:latin typeface="+mn-ea"/>
                <a:ea typeface="+mn-ea"/>
              </a:rPr>
              <a:t>를 제작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 algn="l" latinLnBrk="1"/>
            <a:endParaRPr lang="ko-KR" altLang="ko-KR" sz="1200" dirty="0">
              <a:latin typeface="+mn-ea"/>
              <a:ea typeface="+mn-ea"/>
            </a:endParaRPr>
          </a:p>
          <a:p>
            <a:pPr algn="l" latinLnBrk="1"/>
            <a:r>
              <a:rPr lang="en-US" altLang="ko-KR" sz="1200" dirty="0">
                <a:latin typeface="+mn-ea"/>
                <a:ea typeface="+mn-ea"/>
              </a:rPr>
              <a:t>5. </a:t>
            </a:r>
            <a:r>
              <a:rPr lang="en-US" altLang="ko-KR" sz="1200" dirty="0" err="1">
                <a:latin typeface="+mn-ea"/>
                <a:ea typeface="+mn-ea"/>
              </a:rPr>
              <a:t>Dto</a:t>
            </a:r>
            <a:r>
              <a:rPr lang="ko-KR" altLang="ko-KR" sz="1200" dirty="0">
                <a:latin typeface="+mn-ea"/>
                <a:ea typeface="+mn-ea"/>
              </a:rPr>
              <a:t>와 </a:t>
            </a:r>
            <a:r>
              <a:rPr lang="en-US" altLang="ko-KR" sz="1200" dirty="0">
                <a:latin typeface="+mn-ea"/>
                <a:ea typeface="+mn-ea"/>
              </a:rPr>
              <a:t>mapper</a:t>
            </a:r>
            <a:r>
              <a:rPr lang="ko-KR" altLang="ko-KR" sz="1200" dirty="0">
                <a:latin typeface="+mn-ea"/>
                <a:ea typeface="+mn-ea"/>
              </a:rPr>
              <a:t>를 연결하는 </a:t>
            </a:r>
            <a:r>
              <a:rPr lang="en-US" altLang="ko-KR" sz="1200" dirty="0" err="1">
                <a:latin typeface="+mn-ea"/>
                <a:ea typeface="+mn-ea"/>
              </a:rPr>
              <a:t>dao</a:t>
            </a:r>
            <a:r>
              <a:rPr lang="ko-KR" altLang="ko-KR" sz="1200" dirty="0">
                <a:latin typeface="+mn-ea"/>
                <a:ea typeface="+mn-ea"/>
              </a:rPr>
              <a:t>를 제작하고 컨트롤러에서 </a:t>
            </a:r>
            <a:r>
              <a:rPr lang="en-US" altLang="ko-KR" sz="1200" dirty="0" err="1">
                <a:latin typeface="+mn-ea"/>
                <a:ea typeface="+mn-ea"/>
              </a:rPr>
              <a:t>dao</a:t>
            </a:r>
            <a:r>
              <a:rPr lang="ko-KR" altLang="ko-KR" sz="1200" dirty="0">
                <a:latin typeface="+mn-ea"/>
                <a:ea typeface="+mn-ea"/>
              </a:rPr>
              <a:t>를 호출하여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ko-KR" sz="1200" dirty="0">
                <a:latin typeface="+mn-ea"/>
                <a:ea typeface="+mn-ea"/>
              </a:rPr>
              <a:t>기능을 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ko-KR" sz="1200" dirty="0">
                <a:latin typeface="+mn-ea"/>
                <a:ea typeface="+mn-ea"/>
              </a:rPr>
              <a:t> 컨트롤러에서 이동할 페이지를 호출</a:t>
            </a:r>
            <a:endParaRPr lang="en-US" altLang="ko-KR" sz="1200" dirty="0">
              <a:latin typeface="+mn-ea"/>
              <a:ea typeface="+mn-ea"/>
            </a:endParaRPr>
          </a:p>
          <a:p>
            <a:pPr algn="l" latinLnBrk="1"/>
            <a:endParaRPr lang="ko-KR" altLang="ko-KR" sz="1200" dirty="0">
              <a:latin typeface="+mn-ea"/>
              <a:ea typeface="+mn-ea"/>
            </a:endParaRPr>
          </a:p>
          <a:p>
            <a:pPr algn="l" latinLnBrk="1"/>
            <a:r>
              <a:rPr lang="en-US" altLang="ko-KR" sz="1200" dirty="0">
                <a:latin typeface="+mn-ea"/>
                <a:ea typeface="+mn-ea"/>
              </a:rPr>
              <a:t>6. </a:t>
            </a:r>
            <a:r>
              <a:rPr lang="en-US" altLang="ko-KR" sz="1200" dirty="0" err="1">
                <a:latin typeface="+mn-ea"/>
                <a:ea typeface="+mn-ea"/>
              </a:rPr>
              <a:t>jsp</a:t>
            </a:r>
            <a:r>
              <a:rPr lang="ko-KR" altLang="ko-KR" sz="1200" dirty="0">
                <a:latin typeface="+mn-ea"/>
                <a:ea typeface="+mn-ea"/>
              </a:rPr>
              <a:t>에서 컨트롤러를 호출할 때는 웹 </a:t>
            </a:r>
            <a:r>
              <a:rPr lang="en-US" altLang="ko-KR" sz="1200" dirty="0">
                <a:latin typeface="+mn-ea"/>
                <a:ea typeface="+mn-ea"/>
              </a:rPr>
              <a:t>Servlet </a:t>
            </a:r>
            <a:r>
              <a:rPr lang="ko-KR" altLang="ko-KR" sz="1200" dirty="0">
                <a:latin typeface="+mn-ea"/>
                <a:ea typeface="+mn-ea"/>
              </a:rPr>
              <a:t>방식으로 온 클릭 </a:t>
            </a:r>
            <a:r>
              <a:rPr lang="ko-KR" altLang="ko-KR" sz="1200" dirty="0" err="1">
                <a:latin typeface="+mn-ea"/>
                <a:ea typeface="+mn-ea"/>
              </a:rPr>
              <a:t>메소드를</a:t>
            </a:r>
            <a:r>
              <a:rPr lang="ko-KR" altLang="ko-KR" sz="1200" dirty="0">
                <a:latin typeface="+mn-ea"/>
                <a:ea typeface="+mn-ea"/>
              </a:rPr>
              <a:t> 통해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ko-KR" sz="1200" dirty="0">
                <a:latin typeface="+mn-ea"/>
                <a:ea typeface="+mn-ea"/>
              </a:rPr>
              <a:t>컨트롤러를 호출 합니다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endParaRPr lang="ko-KR" altLang="ko-KR" sz="1200" dirty="0">
              <a:latin typeface="+mn-ea"/>
              <a:ea typeface="+mn-ea"/>
            </a:endParaRPr>
          </a:p>
        </p:txBody>
      </p:sp>
      <p:sp>
        <p:nvSpPr>
          <p:cNvPr id="17" name="Google Shape;72;p13"/>
          <p:cNvSpPr txBox="1">
            <a:spLocks/>
          </p:cNvSpPr>
          <p:nvPr/>
        </p:nvSpPr>
        <p:spPr>
          <a:xfrm>
            <a:off x="1750943" y="3921252"/>
            <a:ext cx="7102025" cy="47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sz="1200" dirty="0">
                <a:latin typeface="+mn-ea"/>
                <a:ea typeface="+mn-ea"/>
              </a:rPr>
              <a:t>Ex) &lt;a </a:t>
            </a:r>
            <a:r>
              <a:rPr lang="en-US" altLang="ko-KR" sz="1200" dirty="0" err="1">
                <a:latin typeface="+mn-ea"/>
                <a:ea typeface="+mn-ea"/>
              </a:rPr>
              <a:t>onclick</a:t>
            </a:r>
            <a:r>
              <a:rPr lang="en-US" altLang="ko-KR" sz="1200" dirty="0">
                <a:latin typeface="+mn-ea"/>
                <a:ea typeface="+mn-ea"/>
              </a:rPr>
              <a:t> = " </a:t>
            </a:r>
            <a:r>
              <a:rPr lang="en-US" altLang="ko-KR" sz="1200" dirty="0" err="1">
                <a:latin typeface="+mn-ea"/>
                <a:ea typeface="+mn-ea"/>
              </a:rPr>
              <a:t>location.href</a:t>
            </a:r>
            <a:r>
              <a:rPr lang="en-US" altLang="ko-KR" sz="1200" dirty="0">
                <a:latin typeface="+mn-ea"/>
                <a:ea typeface="+mn-ea"/>
              </a:rPr>
              <a:t> = '</a:t>
            </a:r>
            <a:r>
              <a:rPr lang="en-US" altLang="ko-KR" sz="1200" dirty="0" err="1">
                <a:latin typeface="+mn-ea"/>
                <a:ea typeface="+mn-ea"/>
              </a:rPr>
              <a:t>Member?cmd</a:t>
            </a:r>
            <a:r>
              <a:rPr lang="en-US" altLang="ko-KR" sz="1200" dirty="0">
                <a:latin typeface="+mn-ea"/>
                <a:ea typeface="+mn-ea"/>
              </a:rPr>
              <a:t>=login' "&gt;//</a:t>
            </a:r>
            <a:r>
              <a:rPr lang="ko-KR" altLang="ko-KR" sz="1200" dirty="0" err="1">
                <a:latin typeface="+mn-ea"/>
                <a:ea typeface="+mn-ea"/>
              </a:rPr>
              <a:t>로그인으로</a:t>
            </a:r>
            <a:r>
              <a:rPr lang="ko-KR" altLang="ko-KR" sz="1200" dirty="0">
                <a:latin typeface="+mn-ea"/>
                <a:ea typeface="+mn-ea"/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427472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hangingPunct="0"/>
            <a:r>
              <a:rPr lang="en-US" altLang="ko-KR" dirty="0"/>
              <a:t> </a:t>
            </a:r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ko-KR" dirty="0">
                <a:latin typeface="+mj-ea"/>
                <a:ea typeface="+mj-ea"/>
              </a:rPr>
              <a:t>결론 및 개선방향</a:t>
            </a:r>
          </a:p>
        </p:txBody>
      </p:sp>
    </p:spTree>
    <p:extLst>
      <p:ext uri="{BB962C8B-B14F-4D97-AF65-F5344CB8AC3E}">
        <p14:creationId xmlns:p14="http://schemas.microsoft.com/office/powerpoint/2010/main" val="340102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ko-KR" sz="4000" dirty="0">
                <a:latin typeface="+mj-ea"/>
                <a:ea typeface="+mj-ea"/>
              </a:rPr>
              <a:t>1.</a:t>
            </a:r>
            <a:r>
              <a:rPr lang="ko-KR" altLang="ko-KR" sz="4000" dirty="0">
                <a:latin typeface="+mj-ea"/>
                <a:ea typeface="+mj-ea"/>
              </a:rPr>
              <a:t> 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ko-KR" altLang="ko-KR" sz="4000" dirty="0">
                <a:latin typeface="+mj-ea"/>
                <a:ea typeface="+mj-ea"/>
              </a:rPr>
              <a:t>프로젝트 개요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0" name="Google Shape;72;p13"/>
          <p:cNvSpPr txBox="1">
            <a:spLocks/>
          </p:cNvSpPr>
          <p:nvPr/>
        </p:nvSpPr>
        <p:spPr>
          <a:xfrm>
            <a:off x="255933" y="171245"/>
            <a:ext cx="2383734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dirty="0">
                <a:latin typeface="+mj-ea"/>
                <a:ea typeface="+mj-ea"/>
              </a:rPr>
              <a:t>5. 1 </a:t>
            </a:r>
            <a:r>
              <a:rPr lang="ko-KR" altLang="ko-KR" dirty="0">
                <a:latin typeface="+mj-ea"/>
                <a:ea typeface="+mj-ea"/>
              </a:rPr>
              <a:t>결론 및 기대효과</a:t>
            </a:r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17099" y="1080052"/>
            <a:ext cx="8261857" cy="3405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en-US" altLang="ko-KR" dirty="0" err="1">
                <a:latin typeface="+mn-ea"/>
                <a:ea typeface="+mn-ea"/>
              </a:rPr>
              <a:t>Webservlet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형태의 게시판 예제를 토대로 논의를 하고 </a:t>
            </a:r>
            <a:r>
              <a:rPr lang="ko-KR" altLang="en-US" b="1" dirty="0">
                <a:latin typeface="+mn-ea"/>
                <a:ea typeface="+mn-ea"/>
              </a:rPr>
              <a:t>복습</a:t>
            </a:r>
            <a:r>
              <a:rPr lang="ko-KR" altLang="en-US" dirty="0">
                <a:latin typeface="+mn-ea"/>
                <a:ea typeface="+mn-ea"/>
              </a:rPr>
              <a:t>을 중점적으로 하는 것에 </a:t>
            </a:r>
            <a:r>
              <a:rPr lang="ko-KR" altLang="en-US" b="1" dirty="0">
                <a:latin typeface="+mn-ea"/>
                <a:ea typeface="+mn-ea"/>
              </a:rPr>
              <a:t>목적</a:t>
            </a:r>
            <a:r>
              <a:rPr lang="ko-KR" altLang="en-US" dirty="0">
                <a:latin typeface="+mn-ea"/>
                <a:ea typeface="+mn-ea"/>
              </a:rPr>
              <a:t>을 두었다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프로젝트 작업에 있어 팀원들마다 기능과 역할을 분담하였으며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매일 오전에 회의를 통하여 팀원들 간의 작업 진행속도를 공유하였습니다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각자의 기능 구현에 있어 문제가 되는 부분들은 소통을 통해 구현 방법 수정을 하거나 해당 기능 구현을 아는 팀원이 도와주며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목표한 기능 구현까지 원활하게 진행하고자 하였으며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수시로 </a:t>
            </a:r>
            <a:r>
              <a:rPr lang="en-US" altLang="ko-KR" dirty="0">
                <a:latin typeface="+mn-ea"/>
                <a:ea typeface="+mn-ea"/>
              </a:rPr>
              <a:t>branch</a:t>
            </a:r>
            <a:r>
              <a:rPr lang="ko-KR" altLang="en-US" dirty="0">
                <a:latin typeface="+mn-ea"/>
                <a:ea typeface="+mn-ea"/>
              </a:rPr>
              <a:t>에 작업 한 것을 </a:t>
            </a:r>
            <a:r>
              <a:rPr lang="en-US" altLang="ko-KR" dirty="0">
                <a:latin typeface="+mn-ea"/>
                <a:ea typeface="+mn-ea"/>
              </a:rPr>
              <a:t>Git</a:t>
            </a:r>
            <a:r>
              <a:rPr lang="ko-KR" altLang="en-US" dirty="0">
                <a:latin typeface="+mn-ea"/>
                <a:ea typeface="+mn-ea"/>
              </a:rPr>
              <a:t>에 </a:t>
            </a:r>
            <a:r>
              <a:rPr lang="en-US" altLang="ko-KR" dirty="0">
                <a:latin typeface="+mn-ea"/>
                <a:ea typeface="+mn-ea"/>
              </a:rPr>
              <a:t>push</a:t>
            </a:r>
            <a:r>
              <a:rPr lang="ko-KR" altLang="en-US" dirty="0">
                <a:latin typeface="+mn-ea"/>
                <a:ea typeface="+mn-ea"/>
              </a:rPr>
              <a:t>하여 공유하였습니다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회의록 및 추가 작업 관련 내용을 정리하여 </a:t>
            </a:r>
            <a:r>
              <a:rPr lang="en-US" altLang="ko-KR" dirty="0">
                <a:latin typeface="+mn-ea"/>
                <a:ea typeface="+mn-ea"/>
              </a:rPr>
              <a:t>Notion</a:t>
            </a:r>
            <a:r>
              <a:rPr lang="ko-KR" altLang="en-US" dirty="0">
                <a:latin typeface="+mn-ea"/>
                <a:ea typeface="+mn-ea"/>
              </a:rPr>
              <a:t>에 올려 본인 뿐만 아니라 팀원들 또한 누가 어떤 작업을 진행했는지 기재하였습니다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59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17100" y="728045"/>
            <a:ext cx="7909800" cy="4165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 </a:t>
            </a:r>
            <a:r>
              <a:rPr lang="ko-KR" altLang="en-US" b="1" dirty="0">
                <a:latin typeface="+mn-ea"/>
                <a:ea typeface="+mn-ea"/>
              </a:rPr>
              <a:t>로그인 기능</a:t>
            </a:r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ko-KR" altLang="en-US" dirty="0" err="1">
                <a:latin typeface="+mn-ea"/>
                <a:ea typeface="+mn-ea"/>
              </a:rPr>
              <a:t>정규표현식를</a:t>
            </a:r>
            <a:r>
              <a:rPr lang="ko-KR" altLang="en-US" dirty="0">
                <a:latin typeface="+mn-ea"/>
                <a:ea typeface="+mn-ea"/>
              </a:rPr>
              <a:t> 활용한 아이디 조건 생성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중복 아이디 체크와 본인인증 서비스를 활용한 로그인 기능은 마이 페이지와 연동하여 설문조사 및 결과 확인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인바디</a:t>
            </a:r>
            <a:r>
              <a:rPr lang="ko-KR" altLang="en-US" dirty="0">
                <a:latin typeface="+mn-ea"/>
                <a:ea typeface="+mn-ea"/>
              </a:rPr>
              <a:t> 등록 및 결과 확인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구매 내역 확인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en-US" altLang="ko-KR" dirty="0">
                <a:latin typeface="+mn-ea"/>
                <a:ea typeface="+mn-ea"/>
              </a:rPr>
              <a:t>(1:1) </a:t>
            </a:r>
            <a:r>
              <a:rPr lang="ko-KR" altLang="en-US" dirty="0">
                <a:latin typeface="+mn-ea"/>
                <a:ea typeface="+mn-ea"/>
              </a:rPr>
              <a:t>문의는 고객 스스로 정보를 확인을 하고 문의를 통해 답변을 받을 수 있게 하였으며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설문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인바디</a:t>
            </a:r>
            <a:r>
              <a:rPr lang="ko-KR" altLang="en-US" dirty="0">
                <a:latin typeface="+mn-ea"/>
                <a:ea typeface="+mn-ea"/>
              </a:rPr>
              <a:t> 결과에 따른 추천 상품 매칭에 활용하였다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marL="285750" indent="-285750" latinLnBrk="1">
              <a:buFontTx/>
              <a:buChar char="-"/>
            </a:pPr>
            <a:r>
              <a:rPr lang="en-US" altLang="ko-KR" b="1" dirty="0">
                <a:latin typeface="+mn-ea"/>
                <a:ea typeface="+mn-ea"/>
              </a:rPr>
              <a:t>Admin </a:t>
            </a:r>
            <a:r>
              <a:rPr lang="ko-KR" altLang="en-US" b="1" dirty="0">
                <a:latin typeface="+mn-ea"/>
                <a:ea typeface="+mn-ea"/>
              </a:rPr>
              <a:t>기능</a:t>
            </a:r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ko-KR" altLang="en-US" dirty="0" err="1">
                <a:latin typeface="+mn-ea"/>
                <a:ea typeface="+mn-ea"/>
              </a:rPr>
              <a:t>회원조회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상품관리 및 등록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주문조회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고객 </a:t>
            </a:r>
            <a:r>
              <a:rPr lang="en-US" altLang="ko-KR" dirty="0" err="1">
                <a:latin typeface="+mn-ea"/>
                <a:ea typeface="+mn-ea"/>
              </a:rPr>
              <a:t>QnA</a:t>
            </a:r>
            <a:r>
              <a:rPr lang="ko-KR" altLang="en-US" dirty="0">
                <a:latin typeface="+mn-ea"/>
                <a:ea typeface="+mn-ea"/>
              </a:rPr>
              <a:t>를 통해 다른 프로젝트에 관리 프로그램에 있어 이를 적용할 수 있게 되었다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marL="285750" indent="-285750" latinLnBrk="1">
              <a:buFontTx/>
              <a:buChar char="-"/>
            </a:pPr>
            <a:r>
              <a:rPr lang="en-US" altLang="ko-KR" b="1" dirty="0">
                <a:latin typeface="+mn-ea"/>
                <a:ea typeface="+mn-ea"/>
              </a:rPr>
              <a:t>Search </a:t>
            </a:r>
            <a:r>
              <a:rPr lang="ko-KR" altLang="en-US" b="1" dirty="0">
                <a:latin typeface="+mn-ea"/>
                <a:ea typeface="+mn-ea"/>
              </a:rPr>
              <a:t>기능</a:t>
            </a:r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상품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게시글 내용 등 </a:t>
            </a:r>
            <a:r>
              <a:rPr lang="en-US" altLang="ko-KR" dirty="0">
                <a:latin typeface="+mn-ea"/>
                <a:ea typeface="+mn-ea"/>
              </a:rPr>
              <a:t>DB</a:t>
            </a:r>
            <a:r>
              <a:rPr lang="ko-KR" altLang="en-US" dirty="0">
                <a:latin typeface="+mn-ea"/>
                <a:ea typeface="+mn-ea"/>
              </a:rPr>
              <a:t>에 등록된 데이터 중 원하는 내용들을 출력할 수 있게 되었다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marL="285750" indent="-285750" latinLnBrk="1">
              <a:buFontTx/>
              <a:buChar char="-"/>
            </a:pPr>
            <a:r>
              <a:rPr lang="ko-KR" altLang="en-US" b="1" dirty="0">
                <a:latin typeface="+mn-ea"/>
                <a:ea typeface="+mn-ea"/>
              </a:rPr>
              <a:t>장바구니</a:t>
            </a:r>
            <a:endParaRPr lang="en-US" altLang="ko-KR" b="1" dirty="0">
              <a:latin typeface="+mn-ea"/>
              <a:ea typeface="+mn-ea"/>
            </a:endParaRP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원하는 상품을 담으며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영양제의 예약구매기능을 통해 구매 날짜를 별도 설정과 카드사에 따른 결제 방법 등을 통하여 다른 온라인 </a:t>
            </a:r>
            <a:r>
              <a:rPr lang="ko-KR" altLang="en-US" dirty="0" err="1">
                <a:latin typeface="+mn-ea"/>
                <a:ea typeface="+mn-ea"/>
              </a:rPr>
              <a:t>이커머스</a:t>
            </a:r>
            <a:r>
              <a:rPr lang="ko-KR" altLang="en-US" dirty="0">
                <a:latin typeface="+mn-ea"/>
                <a:ea typeface="+mn-ea"/>
              </a:rPr>
              <a:t> 사이트에서도 이를 적용할 수 있게 되었습니다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Google Shape;72;p13"/>
          <p:cNvSpPr txBox="1">
            <a:spLocks/>
          </p:cNvSpPr>
          <p:nvPr/>
        </p:nvSpPr>
        <p:spPr>
          <a:xfrm>
            <a:off x="255933" y="171245"/>
            <a:ext cx="2383734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dirty="0">
                <a:latin typeface="+mj-ea"/>
                <a:ea typeface="+mj-ea"/>
              </a:rPr>
              <a:t>5. 1 </a:t>
            </a:r>
            <a:r>
              <a:rPr lang="ko-KR" altLang="ko-KR" dirty="0">
                <a:latin typeface="+mj-ea"/>
                <a:ea typeface="+mj-ea"/>
              </a:rPr>
              <a:t>결론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33663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;p13"/>
          <p:cNvSpPr txBox="1">
            <a:spLocks/>
          </p:cNvSpPr>
          <p:nvPr/>
        </p:nvSpPr>
        <p:spPr>
          <a:xfrm>
            <a:off x="255932" y="171245"/>
            <a:ext cx="2619789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dirty="0">
                <a:latin typeface="+mj-ea"/>
                <a:ea typeface="+mj-ea"/>
              </a:rPr>
              <a:t>5. 2 </a:t>
            </a:r>
            <a:r>
              <a:rPr lang="ko-KR" altLang="ko-KR" dirty="0">
                <a:latin typeface="+mj-ea"/>
                <a:ea typeface="+mj-ea"/>
              </a:rPr>
              <a:t>문제점 및 개선 사항</a:t>
            </a:r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17100" y="728045"/>
            <a:ext cx="7909800" cy="4098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ko-KR" b="1" dirty="0">
                <a:latin typeface="+mn-ea"/>
                <a:ea typeface="+mn-ea"/>
              </a:rPr>
              <a:t>문제점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br>
              <a:rPr lang="en-US" altLang="ko-KR" b="1" dirty="0">
                <a:latin typeface="+mn-ea"/>
                <a:ea typeface="+mn-ea"/>
              </a:rPr>
            </a:br>
            <a:endParaRPr lang="ko-KR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1. </a:t>
            </a:r>
            <a:r>
              <a:rPr lang="ko-KR" altLang="ko-KR" b="1" dirty="0">
                <a:latin typeface="+mn-ea"/>
                <a:ea typeface="+mn-ea"/>
              </a:rPr>
              <a:t>전체 및 각 상품 페이지 및</a:t>
            </a:r>
            <a:r>
              <a:rPr lang="en-US" altLang="ko-KR" b="1" dirty="0">
                <a:latin typeface="+mn-ea"/>
                <a:ea typeface="+mn-ea"/>
              </a:rPr>
              <a:t> 1:1 </a:t>
            </a:r>
            <a:r>
              <a:rPr lang="ko-KR" altLang="ko-KR" b="1" dirty="0">
                <a:latin typeface="+mn-ea"/>
                <a:ea typeface="+mn-ea"/>
              </a:rPr>
              <a:t>문의 </a:t>
            </a:r>
            <a:r>
              <a:rPr lang="ko-KR" altLang="ko-KR" b="1" dirty="0" err="1">
                <a:latin typeface="+mn-ea"/>
                <a:ea typeface="+mn-ea"/>
              </a:rPr>
              <a:t>게시글</a:t>
            </a:r>
            <a:r>
              <a:rPr lang="ko-KR" altLang="ko-KR" b="1" dirty="0">
                <a:latin typeface="+mn-ea"/>
                <a:ea typeface="+mn-ea"/>
              </a:rPr>
              <a:t> </a:t>
            </a:r>
            <a:r>
              <a:rPr lang="ko-KR" altLang="ko-KR" b="1" dirty="0" err="1">
                <a:latin typeface="+mn-ea"/>
                <a:ea typeface="+mn-ea"/>
              </a:rPr>
              <a:t>페이징</a:t>
            </a:r>
            <a:r>
              <a:rPr lang="ko-KR" altLang="ko-KR" b="1" dirty="0">
                <a:latin typeface="+mn-ea"/>
                <a:ea typeface="+mn-ea"/>
              </a:rPr>
              <a:t> </a:t>
            </a:r>
            <a:r>
              <a:rPr lang="ko-KR" altLang="ko-KR" b="1" dirty="0" err="1">
                <a:latin typeface="+mn-ea"/>
                <a:ea typeface="+mn-ea"/>
              </a:rPr>
              <a:t>미구현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ko-KR" dirty="0">
                <a:latin typeface="+mn-ea"/>
                <a:ea typeface="+mn-ea"/>
              </a:rPr>
              <a:t>상품 리스트를 확인하거나 </a:t>
            </a:r>
            <a:r>
              <a:rPr lang="ko-KR" altLang="ko-KR" dirty="0" err="1">
                <a:latin typeface="+mn-ea"/>
                <a:ea typeface="+mn-ea"/>
              </a:rPr>
              <a:t>게시글</a:t>
            </a:r>
            <a:r>
              <a:rPr lang="ko-KR" altLang="ko-KR" dirty="0">
                <a:latin typeface="+mn-ea"/>
                <a:ea typeface="+mn-ea"/>
              </a:rPr>
              <a:t> 등을 확인 할 때 </a:t>
            </a:r>
            <a:r>
              <a:rPr lang="ko-KR" altLang="ko-KR" dirty="0" err="1">
                <a:latin typeface="+mn-ea"/>
                <a:ea typeface="+mn-ea"/>
              </a:rPr>
              <a:t>페이징</a:t>
            </a:r>
            <a:r>
              <a:rPr lang="ko-KR" altLang="ko-KR" dirty="0">
                <a:latin typeface="+mn-ea"/>
                <a:ea typeface="+mn-ea"/>
              </a:rPr>
              <a:t> 처리가 되지않아 전체 검색의 경우 모든 항목이 출력되는 상황이 발생되며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>
                <a:latin typeface="+mn-ea"/>
                <a:ea typeface="+mn-ea"/>
              </a:rPr>
              <a:t>대량의 데이터를 불렀을 경우 한 페이지에 전체적으로 노출되어 사용자가 사용하는데 있어 불편함을 초래할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ko-KR" altLang="ko-KR" dirty="0">
                <a:latin typeface="+mn-ea"/>
                <a:ea typeface="+mn-ea"/>
              </a:rPr>
              <a:t>→ 리스트 출력과 다른 </a:t>
            </a:r>
            <a:r>
              <a:rPr lang="ko-KR" altLang="ko-KR" dirty="0" err="1">
                <a:latin typeface="+mn-ea"/>
                <a:ea typeface="+mn-ea"/>
              </a:rPr>
              <a:t>기능들과의</a:t>
            </a:r>
            <a:r>
              <a:rPr lang="ko-KR" altLang="ko-KR" dirty="0">
                <a:latin typeface="+mn-ea"/>
                <a:ea typeface="+mn-ea"/>
              </a:rPr>
              <a:t> 적용을 우선 순위로 하였으며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 err="1">
                <a:latin typeface="+mn-ea"/>
                <a:ea typeface="+mn-ea"/>
              </a:rPr>
              <a:t>페이징</a:t>
            </a:r>
            <a:r>
              <a:rPr lang="ko-KR" altLang="ko-KR" dirty="0">
                <a:latin typeface="+mn-ea"/>
                <a:ea typeface="+mn-ea"/>
              </a:rPr>
              <a:t> 처리를 </a:t>
            </a:r>
            <a:r>
              <a:rPr lang="ko-KR" altLang="ko-KR" dirty="0" err="1">
                <a:latin typeface="+mn-ea"/>
                <a:ea typeface="+mn-ea"/>
              </a:rPr>
              <a:t>차순위로</a:t>
            </a:r>
            <a:r>
              <a:rPr lang="ko-KR" altLang="ko-KR" dirty="0">
                <a:latin typeface="+mn-ea"/>
                <a:ea typeface="+mn-ea"/>
              </a:rPr>
              <a:t> 설정하였다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ko-KR" dirty="0">
                <a:latin typeface="+mn-ea"/>
                <a:ea typeface="+mn-ea"/>
              </a:rPr>
              <a:t>시간을 추가로 부여하게 된다면 </a:t>
            </a:r>
            <a:r>
              <a:rPr lang="ko-KR" altLang="ko-KR" dirty="0" err="1">
                <a:latin typeface="+mn-ea"/>
                <a:ea typeface="+mn-ea"/>
              </a:rPr>
              <a:t>페이징</a:t>
            </a:r>
            <a:r>
              <a:rPr lang="ko-KR" altLang="ko-KR" dirty="0">
                <a:latin typeface="+mn-ea"/>
                <a:ea typeface="+mn-ea"/>
              </a:rPr>
              <a:t> 처리를 적용하여 전반전인 조회에서의 구분하는 것을 개선하고자 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2. 1:1 </a:t>
            </a:r>
            <a:r>
              <a:rPr lang="ko-KR" altLang="ko-KR" b="1" dirty="0">
                <a:latin typeface="+mn-ea"/>
                <a:ea typeface="+mn-ea"/>
              </a:rPr>
              <a:t>문의 기능에 파일 업로드 </a:t>
            </a:r>
            <a:r>
              <a:rPr lang="ko-KR" altLang="ko-KR" b="1" dirty="0" err="1">
                <a:latin typeface="+mn-ea"/>
                <a:ea typeface="+mn-ea"/>
              </a:rPr>
              <a:t>미구현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endParaRPr lang="ko-KR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- 1:1 </a:t>
            </a:r>
            <a:r>
              <a:rPr lang="ko-KR" altLang="ko-KR" dirty="0">
                <a:latin typeface="+mn-ea"/>
                <a:ea typeface="+mn-ea"/>
              </a:rPr>
              <a:t>문의에 파일 업로드 첨부가 되지않아 기재되어 있는 글로는 고객 클레임에 대하여 정확한 이해를 하기 어려워 의도를 파악하는데 있어 한계가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ko-KR" altLang="ko-KR" dirty="0">
                <a:latin typeface="+mn-ea"/>
                <a:ea typeface="+mn-ea"/>
              </a:rPr>
              <a:t>→ 고객 문의 글 작성과 관리자가 답변할 수 있는 형태로 만드는 것을 우선적으로 하였으며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 err="1">
                <a:latin typeface="+mn-ea"/>
                <a:ea typeface="+mn-ea"/>
              </a:rPr>
              <a:t>마감기한</a:t>
            </a:r>
            <a:r>
              <a:rPr lang="ko-KR" altLang="ko-KR" dirty="0">
                <a:latin typeface="+mn-ea"/>
                <a:ea typeface="+mn-ea"/>
              </a:rPr>
              <a:t> 내 공부해서 진행하는데 늦을 수 있어 구현하지 못 했습니다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ko-KR" dirty="0">
                <a:latin typeface="+mn-ea"/>
                <a:ea typeface="+mn-ea"/>
              </a:rPr>
              <a:t>추가로 공부하게 된다면 스프링 웹 프로젝트</a:t>
            </a:r>
            <a:r>
              <a:rPr lang="en-US" altLang="ko-KR" dirty="0">
                <a:latin typeface="+mn-ea"/>
                <a:ea typeface="+mn-ea"/>
              </a:rPr>
              <a:t> p149, p.487 </a:t>
            </a:r>
            <a:r>
              <a:rPr lang="ko-KR" altLang="ko-KR" dirty="0">
                <a:latin typeface="+mn-ea"/>
                <a:ea typeface="+mn-ea"/>
              </a:rPr>
              <a:t>파일 업로드 관련 내용을 참고하여 구현하도록 하겠습니다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1480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17100" y="1105733"/>
            <a:ext cx="7909800" cy="2538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ko-KR" b="1" dirty="0">
                <a:latin typeface="+mn-ea"/>
                <a:ea typeface="+mn-ea"/>
              </a:rPr>
              <a:t>개선사항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1. Ajax </a:t>
            </a:r>
            <a:r>
              <a:rPr lang="ko-KR" altLang="ko-KR" b="1" dirty="0">
                <a:latin typeface="+mn-ea"/>
                <a:ea typeface="+mn-ea"/>
              </a:rPr>
              <a:t>사용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dirty="0" err="1">
                <a:latin typeface="+mn-ea"/>
                <a:ea typeface="+mn-ea"/>
              </a:rPr>
              <a:t>Webservle</a:t>
            </a:r>
            <a:r>
              <a:rPr lang="ko-KR" altLang="ko-KR" dirty="0">
                <a:latin typeface="+mn-ea"/>
                <a:ea typeface="+mn-ea"/>
              </a:rPr>
              <a:t>를 사용하는 팀 프로젝트에서</a:t>
            </a:r>
            <a:r>
              <a:rPr lang="en-US" altLang="ko-KR" dirty="0">
                <a:latin typeface="+mn-ea"/>
                <a:ea typeface="+mn-ea"/>
              </a:rPr>
              <a:t> Ajax</a:t>
            </a:r>
            <a:r>
              <a:rPr lang="ko-KR" altLang="ko-KR" dirty="0">
                <a:latin typeface="+mn-ea"/>
                <a:ea typeface="+mn-ea"/>
              </a:rPr>
              <a:t>를 적용을 하는 방법을 찾고 적용하는데 </a:t>
            </a:r>
            <a:r>
              <a:rPr lang="ko-KR" altLang="ko-KR" dirty="0" err="1">
                <a:latin typeface="+mn-ea"/>
                <a:ea typeface="+mn-ea"/>
              </a:rPr>
              <a:t>시간소요가</a:t>
            </a:r>
            <a:r>
              <a:rPr lang="ko-KR" altLang="ko-KR" dirty="0">
                <a:latin typeface="+mn-ea"/>
                <a:ea typeface="+mn-ea"/>
              </a:rPr>
              <a:t> 있어</a:t>
            </a:r>
            <a:r>
              <a:rPr lang="en-US" altLang="ko-KR" dirty="0">
                <a:latin typeface="+mn-ea"/>
                <a:ea typeface="+mn-ea"/>
              </a:rPr>
              <a:t> Ajax</a:t>
            </a:r>
            <a:r>
              <a:rPr lang="ko-KR" altLang="ko-KR" dirty="0">
                <a:latin typeface="+mn-ea"/>
                <a:ea typeface="+mn-ea"/>
              </a:rPr>
              <a:t>를 적용을 하지 못 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ko-KR" dirty="0">
                <a:latin typeface="+mn-ea"/>
                <a:ea typeface="+mn-ea"/>
              </a:rPr>
              <a:t>시간이 추가적으로 부여된다면 </a:t>
            </a:r>
            <a:r>
              <a:rPr lang="en-US" altLang="ko-KR" dirty="0">
                <a:latin typeface="+mn-ea"/>
                <a:ea typeface="+mn-ea"/>
              </a:rPr>
              <a:t>Ajax</a:t>
            </a:r>
            <a:r>
              <a:rPr lang="ko-KR" altLang="ko-KR" dirty="0">
                <a:latin typeface="+mn-ea"/>
                <a:ea typeface="+mn-ea"/>
              </a:rPr>
              <a:t>를 적용하여 </a:t>
            </a:r>
            <a:r>
              <a:rPr lang="ko-KR" altLang="ko-KR" dirty="0" err="1">
                <a:latin typeface="+mn-ea"/>
                <a:ea typeface="+mn-ea"/>
              </a:rPr>
              <a:t>웹페이지</a:t>
            </a:r>
            <a:r>
              <a:rPr lang="ko-KR" altLang="ko-KR" dirty="0">
                <a:latin typeface="+mn-ea"/>
                <a:ea typeface="+mn-ea"/>
              </a:rPr>
              <a:t> 작업을 조금 더 수월하게 작업하게 만들고 싶다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2. </a:t>
            </a:r>
            <a:r>
              <a:rPr lang="ko-KR" altLang="ko-KR" b="1" dirty="0">
                <a:latin typeface="+mn-ea"/>
                <a:ea typeface="+mn-ea"/>
              </a:rPr>
              <a:t>관리자 주문조회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endParaRPr lang="ko-KR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ko-KR" dirty="0">
                <a:latin typeface="+mn-ea"/>
                <a:ea typeface="+mn-ea"/>
              </a:rPr>
              <a:t>관리자 </a:t>
            </a:r>
            <a:r>
              <a:rPr lang="ko-KR" altLang="ko-KR" dirty="0" err="1">
                <a:latin typeface="+mn-ea"/>
                <a:ea typeface="+mn-ea"/>
              </a:rPr>
              <a:t>주문조회시</a:t>
            </a:r>
            <a:r>
              <a:rPr lang="ko-KR" altLang="ko-KR" dirty="0">
                <a:latin typeface="+mn-ea"/>
                <a:ea typeface="+mn-ea"/>
              </a:rPr>
              <a:t> </a:t>
            </a:r>
            <a:r>
              <a:rPr lang="ko-KR" altLang="ko-KR" dirty="0" err="1">
                <a:latin typeface="+mn-ea"/>
                <a:ea typeface="+mn-ea"/>
              </a:rPr>
              <a:t>전체조회만</a:t>
            </a:r>
            <a:r>
              <a:rPr lang="ko-KR" altLang="ko-KR" dirty="0">
                <a:latin typeface="+mn-ea"/>
                <a:ea typeface="+mn-ea"/>
              </a:rPr>
              <a:t> 되어 식별하는데 아쉬운 점들이 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ko-KR" dirty="0">
                <a:latin typeface="+mn-ea"/>
                <a:ea typeface="+mn-ea"/>
              </a:rPr>
              <a:t>따라서 시간이 더 주어진다면 상품 품목별로 주문 리스트를 출력하게 만들고 싶다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</p:txBody>
      </p:sp>
      <p:sp>
        <p:nvSpPr>
          <p:cNvPr id="7" name="Google Shape;72;p13"/>
          <p:cNvSpPr txBox="1">
            <a:spLocks/>
          </p:cNvSpPr>
          <p:nvPr/>
        </p:nvSpPr>
        <p:spPr>
          <a:xfrm>
            <a:off x="255932" y="171245"/>
            <a:ext cx="2619789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dirty="0">
                <a:latin typeface="+mj-ea"/>
                <a:ea typeface="+mj-ea"/>
              </a:rPr>
              <a:t>5. 2 </a:t>
            </a:r>
            <a:r>
              <a:rPr lang="ko-KR" altLang="ko-KR" dirty="0">
                <a:latin typeface="+mj-ea"/>
                <a:ea typeface="+mj-ea"/>
              </a:rPr>
              <a:t>문제점 및 개선 사항</a:t>
            </a:r>
          </a:p>
        </p:txBody>
      </p:sp>
    </p:spTree>
    <p:extLst>
      <p:ext uri="{BB962C8B-B14F-4D97-AF65-F5344CB8AC3E}">
        <p14:creationId xmlns:p14="http://schemas.microsoft.com/office/powerpoint/2010/main" val="346399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17100" y="1125611"/>
            <a:ext cx="7909800" cy="3068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3. </a:t>
            </a:r>
            <a:r>
              <a:rPr lang="ko-KR" altLang="ko-KR" b="1" dirty="0">
                <a:latin typeface="+mn-ea"/>
                <a:ea typeface="+mn-ea"/>
              </a:rPr>
              <a:t>관리자 </a:t>
            </a:r>
            <a:r>
              <a:rPr lang="ko-KR" altLang="ko-KR" b="1" dirty="0" err="1">
                <a:latin typeface="+mn-ea"/>
                <a:ea typeface="+mn-ea"/>
              </a:rPr>
              <a:t>재고현황</a:t>
            </a:r>
            <a:endParaRPr lang="ko-KR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ko-KR" dirty="0">
                <a:latin typeface="+mn-ea"/>
                <a:ea typeface="+mn-ea"/>
              </a:rPr>
              <a:t>재고 현황을 만들 수 있었으나 해당 기능의 경우 </a:t>
            </a:r>
            <a:r>
              <a:rPr lang="ko-KR" altLang="ko-KR" dirty="0" err="1">
                <a:latin typeface="+mn-ea"/>
                <a:ea typeface="+mn-ea"/>
              </a:rPr>
              <a:t>차순위로</a:t>
            </a:r>
            <a:r>
              <a:rPr lang="ko-KR" altLang="ko-KR" dirty="0">
                <a:latin typeface="+mn-ea"/>
                <a:ea typeface="+mn-ea"/>
              </a:rPr>
              <a:t> 미뤘으며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>
                <a:latin typeface="+mn-ea"/>
                <a:ea typeface="+mn-ea"/>
              </a:rPr>
              <a:t>구현 전 최종</a:t>
            </a:r>
            <a:r>
              <a:rPr lang="en-US" altLang="ko-KR" dirty="0">
                <a:latin typeface="+mn-ea"/>
                <a:ea typeface="+mn-ea"/>
              </a:rPr>
              <a:t>Merge </a:t>
            </a:r>
            <a:r>
              <a:rPr lang="ko-KR" altLang="ko-KR" dirty="0">
                <a:latin typeface="+mn-ea"/>
                <a:ea typeface="+mn-ea"/>
              </a:rPr>
              <a:t>작업 및 부족한 </a:t>
            </a:r>
            <a:r>
              <a:rPr lang="en-US" altLang="ko-KR" dirty="0" err="1">
                <a:latin typeface="+mn-ea"/>
                <a:ea typeface="+mn-ea"/>
              </a:rPr>
              <a:t>Css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ko-KR" dirty="0">
                <a:latin typeface="+mn-ea"/>
                <a:ea typeface="+mn-ea"/>
              </a:rPr>
              <a:t>작업을 우선적으로 진행하게 되어 구현하지 못 하였다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ko-KR" dirty="0">
                <a:latin typeface="+mn-ea"/>
                <a:ea typeface="+mn-ea"/>
              </a:rPr>
              <a:t>시간이 더 있었다면 구현을 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4. </a:t>
            </a:r>
            <a:r>
              <a:rPr lang="ko-KR" altLang="ko-KR" b="1" dirty="0">
                <a:latin typeface="+mn-ea"/>
                <a:ea typeface="+mn-ea"/>
              </a:rPr>
              <a:t>리뷰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ko-KR" dirty="0">
                <a:latin typeface="+mn-ea"/>
                <a:ea typeface="+mn-ea"/>
              </a:rPr>
              <a:t>상품 별 리뷰 내용 조회 및 상품을 구매한 사용자만 그 상품에 대한 리뷰를 작성할 수 있게 하였으나 구현이 늦어 해당 프로젝트에서는 적용하지 못 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ko-KR" dirty="0">
                <a:latin typeface="+mn-ea"/>
                <a:ea typeface="+mn-ea"/>
              </a:rPr>
              <a:t>적용하는 것에 있어 가장 어려운 이유로는 상품 별 리뷰 내용이 출력되는 과정에서 리뷰의 유무에 따라 리뷰가 나오게 하였으나 주문 기능과 충돌하는 문제 때문이며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>
                <a:latin typeface="+mn-ea"/>
                <a:ea typeface="+mn-ea"/>
              </a:rPr>
              <a:t>시간이 더 주어진다면 해당 문제 해결 및 파일 업로드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ko-KR" dirty="0" err="1">
                <a:latin typeface="+mn-ea"/>
                <a:ea typeface="+mn-ea"/>
              </a:rPr>
              <a:t>페이징</a:t>
            </a:r>
            <a:r>
              <a:rPr lang="ko-KR" altLang="ko-KR" dirty="0">
                <a:latin typeface="+mn-ea"/>
                <a:ea typeface="+mn-ea"/>
              </a:rPr>
              <a:t> 처리를 포함하여 구현하려고 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</p:txBody>
      </p:sp>
      <p:sp>
        <p:nvSpPr>
          <p:cNvPr id="7" name="Google Shape;72;p13"/>
          <p:cNvSpPr txBox="1">
            <a:spLocks/>
          </p:cNvSpPr>
          <p:nvPr/>
        </p:nvSpPr>
        <p:spPr>
          <a:xfrm>
            <a:off x="255932" y="171245"/>
            <a:ext cx="2619789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dirty="0">
                <a:latin typeface="+mj-ea"/>
                <a:ea typeface="+mj-ea"/>
              </a:rPr>
              <a:t>5. 2 </a:t>
            </a:r>
            <a:r>
              <a:rPr lang="ko-KR" altLang="ko-KR" dirty="0">
                <a:latin typeface="+mj-ea"/>
                <a:ea typeface="+mj-ea"/>
              </a:rPr>
              <a:t>문제점 및 개선 사항</a:t>
            </a:r>
          </a:p>
        </p:txBody>
      </p:sp>
    </p:spTree>
    <p:extLst>
      <p:ext uri="{BB962C8B-B14F-4D97-AF65-F5344CB8AC3E}">
        <p14:creationId xmlns:p14="http://schemas.microsoft.com/office/powerpoint/2010/main" val="1989448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17100" y="1125611"/>
            <a:ext cx="7909800" cy="3068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ko-KR" dirty="0">
              <a:latin typeface="+mn-ea"/>
              <a:ea typeface="+mn-ea"/>
            </a:endParaRPr>
          </a:p>
          <a:p>
            <a:pPr latinLnBrk="1"/>
            <a:r>
              <a:rPr lang="en-US" altLang="ko-KR" b="1" dirty="0">
                <a:latin typeface="+mn-ea"/>
                <a:ea typeface="+mn-ea"/>
              </a:rPr>
              <a:t>5. </a:t>
            </a:r>
            <a:r>
              <a:rPr lang="ko-KR" altLang="en-US" b="1" dirty="0">
                <a:latin typeface="+mn-ea"/>
                <a:ea typeface="+mn-ea"/>
              </a:rPr>
              <a:t>추천서비스 알고리즘 추가</a:t>
            </a:r>
            <a:endParaRPr lang="ko-KR" altLang="ko-KR" b="1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설문 문항이 현재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가지로 구성되어 해당 선택지에 따른 상품을 추천하고 있지만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기능을 추가하게 된다면 문항 수를 더 추가하여 상태에 맞게 추천을 하게 할 것이며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추천으로 올라온 데이터들을 관리자가 조회 및 사용자들에게 어떤 추천을 더 많이 권하게 되었는지에 대한 선호도 파악 또한 구현하고 싶다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ko-KR" dirty="0">
              <a:latin typeface="+mn-ea"/>
              <a:ea typeface="+mn-ea"/>
            </a:endParaRPr>
          </a:p>
        </p:txBody>
      </p:sp>
      <p:sp>
        <p:nvSpPr>
          <p:cNvPr id="7" name="Google Shape;72;p13"/>
          <p:cNvSpPr txBox="1">
            <a:spLocks/>
          </p:cNvSpPr>
          <p:nvPr/>
        </p:nvSpPr>
        <p:spPr>
          <a:xfrm>
            <a:off x="255932" y="171245"/>
            <a:ext cx="2619789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1"/>
            <a:r>
              <a:rPr lang="en-US" altLang="ko-KR" dirty="0">
                <a:latin typeface="+mj-ea"/>
                <a:ea typeface="+mj-ea"/>
              </a:rPr>
              <a:t>5. 2 </a:t>
            </a:r>
            <a:r>
              <a:rPr lang="ko-KR" altLang="ko-KR" dirty="0">
                <a:latin typeface="+mj-ea"/>
                <a:ea typeface="+mj-ea"/>
              </a:rPr>
              <a:t>문제점 및 개선 사항</a:t>
            </a:r>
          </a:p>
        </p:txBody>
      </p:sp>
    </p:spTree>
    <p:extLst>
      <p:ext uri="{BB962C8B-B14F-4D97-AF65-F5344CB8AC3E}">
        <p14:creationId xmlns:p14="http://schemas.microsoft.com/office/powerpoint/2010/main" val="130155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subTitle" idx="4294967295"/>
          </p:nvPr>
        </p:nvSpPr>
        <p:spPr>
          <a:xfrm>
            <a:off x="632400" y="1605863"/>
            <a:ext cx="7895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i="1" dirty="0">
                <a:solidFill>
                  <a:schemeClr val="accent1"/>
                </a:solidFill>
              </a:rPr>
              <a:t>Any questions?</a:t>
            </a:r>
            <a:endParaRPr sz="4800" i="1" dirty="0">
              <a:solidFill>
                <a:schemeClr val="accen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Thank U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5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68966" y="178865"/>
            <a:ext cx="270013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hangingPunct="0"/>
            <a:r>
              <a:rPr lang="en-US" altLang="ko-KR" sz="2000" dirty="0">
                <a:latin typeface="+mj-ea"/>
                <a:ea typeface="+mj-ea"/>
              </a:rPr>
              <a:t>1.1 </a:t>
            </a:r>
            <a:r>
              <a:rPr lang="ko-KR" altLang="ko-KR" sz="2000" dirty="0">
                <a:latin typeface="+mj-ea"/>
                <a:ea typeface="+mj-ea"/>
              </a:rPr>
              <a:t>개발 배경 및 목적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97D4FB-0C0F-4941-887D-E5E16C17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38980"/>
              </p:ext>
            </p:extLst>
          </p:nvPr>
        </p:nvGraphicFramePr>
        <p:xfrm>
          <a:off x="225287" y="1104074"/>
          <a:ext cx="8733183" cy="3621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8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헬스장에서 운동을 하기 전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필요한 것 들을 모두 해결해줬으면 좋겠다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는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생각에서 접근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기획목적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기존의 헬스장이란 틀에서 벗어나 운동뿐만 아닌 맞춤형 식단과 음료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영양제 등을 고객에게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9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운동하는 고객들의 맞춤형 건강식 및 영양제 구독 서비스를 제공하며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여러 협력 업체들과의 협업 및 가맹점 추가로 인한 기대수익 증가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영양제 구독 서비스 제공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/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물품 구매 기능 식단 구매 기능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ko-KR" sz="16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로그인을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활용한 개인 맞춤 추천 서비스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장바구니를 통한 구매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구매 목록 확인 기능 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/Q &amp;A (1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대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문의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)/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관리자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물품 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식단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영양제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구매 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문의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수정</a:t>
                      </a:r>
                      <a:r>
                        <a:rPr lang="en-US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r>
                        <a:rPr lang="ko-KR" altLang="ko-KR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추가  그리고 삭제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0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206396" y="185491"/>
            <a:ext cx="2666999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hangingPunct="0"/>
            <a:r>
              <a:rPr lang="en-US" altLang="ko-KR" sz="2000" dirty="0">
                <a:latin typeface="+mj-ea"/>
                <a:ea typeface="+mj-ea"/>
              </a:rPr>
              <a:t>1.2 </a:t>
            </a:r>
            <a:r>
              <a:rPr lang="ko-KR" altLang="ko-KR" sz="2000" dirty="0">
                <a:latin typeface="+mj-ea"/>
                <a:ea typeface="+mj-ea"/>
              </a:rPr>
              <a:t>추진체계 및 일정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60347"/>
              </p:ext>
            </p:extLst>
          </p:nvPr>
        </p:nvGraphicFramePr>
        <p:xfrm>
          <a:off x="365422" y="1078595"/>
          <a:ext cx="8413156" cy="3671256"/>
        </p:xfrm>
        <a:graphic>
          <a:graphicData uri="http://schemas.openxmlformats.org/drawingml/2006/table">
            <a:tbl>
              <a:tblPr firstRow="1" firstCol="1" bandRow="1">
                <a:tableStyleId>{4E4EEC15-A9DF-411B-84D9-FE5B546B08F0}</a:tableStyleId>
              </a:tblPr>
              <a:tblGrid>
                <a:gridCol w="856156">
                  <a:extLst>
                    <a:ext uri="{9D8B030D-6E8A-4147-A177-3AD203B41FA5}">
                      <a16:colId xmlns:a16="http://schemas.microsoft.com/office/drawing/2014/main" val="1565256559"/>
                    </a:ext>
                  </a:extLst>
                </a:gridCol>
                <a:gridCol w="858430">
                  <a:extLst>
                    <a:ext uri="{9D8B030D-6E8A-4147-A177-3AD203B41FA5}">
                      <a16:colId xmlns:a16="http://schemas.microsoft.com/office/drawing/2014/main" val="1041916715"/>
                    </a:ext>
                  </a:extLst>
                </a:gridCol>
                <a:gridCol w="445826">
                  <a:extLst>
                    <a:ext uri="{9D8B030D-6E8A-4147-A177-3AD203B41FA5}">
                      <a16:colId xmlns:a16="http://schemas.microsoft.com/office/drawing/2014/main" val="3754054550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3110151214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2807815633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1809129715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4170082635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3644430935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3814726029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4018545471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2475687978"/>
                    </a:ext>
                  </a:extLst>
                </a:gridCol>
                <a:gridCol w="445826">
                  <a:extLst>
                    <a:ext uri="{9D8B030D-6E8A-4147-A177-3AD203B41FA5}">
                      <a16:colId xmlns:a16="http://schemas.microsoft.com/office/drawing/2014/main" val="731139207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668690361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2927647369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2872833183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4077278313"/>
                    </a:ext>
                  </a:extLst>
                </a:gridCol>
                <a:gridCol w="446686">
                  <a:extLst>
                    <a:ext uri="{9D8B030D-6E8A-4147-A177-3AD203B41FA5}">
                      <a16:colId xmlns:a16="http://schemas.microsoft.com/office/drawing/2014/main" val="1575031399"/>
                    </a:ext>
                  </a:extLst>
                </a:gridCol>
              </a:tblGrid>
              <a:tr h="30384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04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05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06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07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08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09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79717040"/>
                  </a:ext>
                </a:extLst>
              </a:tr>
              <a:tr h="257723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설</a:t>
                      </a:r>
                      <a:r>
                        <a:rPr lang="en-US" altLang="ko-KR" sz="1100" kern="1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 err="1">
                          <a:effectLst/>
                          <a:latin typeface="+mn-ea"/>
                          <a:ea typeface="+mn-ea"/>
                        </a:rPr>
                        <a:t>주제선정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158810998"/>
                  </a:ext>
                </a:extLst>
              </a:tr>
              <a:tr h="352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900" kern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62071239"/>
                  </a:ext>
                </a:extLst>
              </a:tr>
              <a:tr h="303841">
                <a:tc rowSpan="8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프로그램구현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  <a:latin typeface="+mn-ea"/>
                          <a:ea typeface="+mn-ea"/>
                        </a:rPr>
                        <a:t>기능 세분화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7124656"/>
                  </a:ext>
                </a:extLst>
              </a:tr>
              <a:tr h="303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>
                          <a:effectLst/>
                          <a:latin typeface="+mn-ea"/>
                          <a:ea typeface="+mn-ea"/>
                        </a:rPr>
                        <a:t>우선순위 설정</a:t>
                      </a:r>
                      <a:endParaRPr lang="ko-KR" sz="11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533164817"/>
                  </a:ext>
                </a:extLst>
              </a:tr>
              <a:tr h="303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sz="900" kern="0" dirty="0" err="1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228325792"/>
                  </a:ext>
                </a:extLst>
              </a:tr>
              <a:tr h="257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차 머지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19018"/>
                  </a:ext>
                </a:extLst>
              </a:tr>
              <a:tr h="303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차 </a:t>
                      </a:r>
                      <a:r>
                        <a:rPr lang="ko-KR" sz="900" kern="0" dirty="0" err="1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939734"/>
                  </a:ext>
                </a:extLst>
              </a:tr>
              <a:tr h="257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차 머지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21553582"/>
                  </a:ext>
                </a:extLst>
              </a:tr>
              <a:tr h="303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900" kern="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900" kern="0" dirty="0" err="1"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671133342"/>
                  </a:ext>
                </a:extLst>
              </a:tr>
              <a:tr h="267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900" kern="0" dirty="0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작업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83012"/>
                  </a:ext>
                </a:extLst>
              </a:tr>
              <a:tr h="45576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문서 정리 및</a:t>
                      </a:r>
                      <a:r>
                        <a:rPr lang="en-US" sz="900" kern="0" dirty="0">
                          <a:effectLst/>
                          <a:latin typeface="+mn-ea"/>
                          <a:ea typeface="+mn-ea"/>
                        </a:rPr>
                        <a:t> PPT</a:t>
                      </a:r>
                      <a:r>
                        <a:rPr lang="ko-KR" sz="900" kern="0" dirty="0"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700" kern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700" kern="0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2865" marR="6286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6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65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72;p13"/>
          <p:cNvSpPr txBox="1">
            <a:spLocks/>
          </p:cNvSpPr>
          <p:nvPr/>
        </p:nvSpPr>
        <p:spPr>
          <a:xfrm>
            <a:off x="326335" y="178864"/>
            <a:ext cx="4603473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eaLnBrk="0" hangingPunct="0"/>
            <a:r>
              <a:rPr lang="en-US" altLang="ko-KR" sz="2000" dirty="0">
                <a:latin typeface="+mj-ea"/>
                <a:ea typeface="+mj-ea"/>
              </a:rPr>
              <a:t>1.3 </a:t>
            </a:r>
            <a:r>
              <a:rPr lang="ko-KR" altLang="ko-KR" sz="2000" dirty="0">
                <a:latin typeface="+mj-ea"/>
                <a:ea typeface="+mj-ea"/>
              </a:rPr>
              <a:t>부분 별 수행 업무 수행 및 담당자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38410"/>
              </p:ext>
            </p:extLst>
          </p:nvPr>
        </p:nvGraphicFramePr>
        <p:xfrm>
          <a:off x="615895" y="974918"/>
          <a:ext cx="7912210" cy="35356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{4E4EEC15-A9DF-411B-84D9-FE5B546B08F0}</a:tableStyleId>
              </a:tblPr>
              <a:tblGrid>
                <a:gridCol w="1361155">
                  <a:extLst>
                    <a:ext uri="{9D8B030D-6E8A-4147-A177-3AD203B41FA5}">
                      <a16:colId xmlns:a16="http://schemas.microsoft.com/office/drawing/2014/main" val="1320394672"/>
                    </a:ext>
                  </a:extLst>
                </a:gridCol>
                <a:gridCol w="3442944">
                  <a:extLst>
                    <a:ext uri="{9D8B030D-6E8A-4147-A177-3AD203B41FA5}">
                      <a16:colId xmlns:a16="http://schemas.microsoft.com/office/drawing/2014/main" val="3128696143"/>
                    </a:ext>
                  </a:extLst>
                </a:gridCol>
                <a:gridCol w="2280275">
                  <a:extLst>
                    <a:ext uri="{9D8B030D-6E8A-4147-A177-3AD203B41FA5}">
                      <a16:colId xmlns:a16="http://schemas.microsoft.com/office/drawing/2014/main" val="1422314276"/>
                    </a:ext>
                  </a:extLst>
                </a:gridCol>
                <a:gridCol w="827836">
                  <a:extLst>
                    <a:ext uri="{9D8B030D-6E8A-4147-A177-3AD203B41FA5}">
                      <a16:colId xmlns:a16="http://schemas.microsoft.com/office/drawing/2014/main" val="3992004782"/>
                    </a:ext>
                  </a:extLst>
                </a:gridCol>
              </a:tblGrid>
              <a:tr h="504879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분야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담당 업무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담 당 자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7065045"/>
                  </a:ext>
                </a:extLst>
              </a:tr>
              <a:tr h="75770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프로젝트 총괄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로그인 기능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설문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조사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인바디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결과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CSS, JAVA,JSP,JAVASCRIPT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Oracle SQL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류호진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923656"/>
                  </a:ext>
                </a:extLst>
              </a:tr>
              <a:tr h="75770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서브 기능 총괄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관리자 페이지 </a:t>
                      </a: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문의 페이지 </a:t>
                      </a: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문의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상품 검색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부분 검색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작업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설문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결과 연계 추천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인바디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결과 연계 추천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CSS, JAVA,JSP,JAVASCRIPT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Oracle SQL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박승민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44331"/>
                  </a:ext>
                </a:extLst>
              </a:tr>
              <a:tr h="75770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관리자페이지 총괄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관라자페이지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회원조회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상품관리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상품등록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주문조회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작업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 연결 설정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식품 장바구니 연결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용품 장바구니 연결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CSS, JAVA,JSP,JAVASCRIPT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Oracle SQL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안예지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8555908"/>
                  </a:ext>
                </a:extLst>
              </a:tr>
              <a:tr h="75770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메임 프레임 총괄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영양제 구독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영양제 장바구니 연결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장바구니 구현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결제 구현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본인인증 구현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작업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메인틀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 구축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js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처리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CSS, JAVA,JSP,JAVASCRIPT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jQuery,Oracle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 SQL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홍건호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24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72;p13"/>
          <p:cNvSpPr txBox="1">
            <a:spLocks/>
          </p:cNvSpPr>
          <p:nvPr/>
        </p:nvSpPr>
        <p:spPr>
          <a:xfrm>
            <a:off x="262558" y="191123"/>
            <a:ext cx="2944468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sz="2000" dirty="0">
                <a:latin typeface="+mj-ea"/>
                <a:ea typeface="+mj-ea"/>
              </a:rPr>
              <a:t>1.4 </a:t>
            </a:r>
            <a:r>
              <a:rPr lang="ko-KR" altLang="ko-KR" sz="2000" dirty="0">
                <a:latin typeface="+mj-ea"/>
                <a:ea typeface="+mj-ea"/>
              </a:rPr>
              <a:t>프로젝트 개발 범위</a:t>
            </a:r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491768" y="836495"/>
            <a:ext cx="8652232" cy="4306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ko-KR" altLang="en-US" dirty="0"/>
              <a:t>   </a:t>
            </a:r>
            <a:r>
              <a:rPr lang="ko-KR" altLang="en-US" b="1" dirty="0">
                <a:latin typeface="+mn-ea"/>
                <a:ea typeface="+mn-ea"/>
              </a:rPr>
              <a:t>로그인 및 회원가입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err="1">
                <a:latin typeface="+mn-ea"/>
                <a:ea typeface="+mn-ea"/>
              </a:rPr>
              <a:t>메인페이지</a:t>
            </a:r>
            <a:r>
              <a:rPr lang="ko-KR" altLang="en-US" dirty="0">
                <a:latin typeface="+mn-ea"/>
                <a:ea typeface="+mn-ea"/>
              </a:rPr>
              <a:t> 우측 상단 버튼을 통해 진입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		</a:t>
            </a:r>
            <a:r>
              <a:rPr lang="ko-KR" altLang="en-US" dirty="0" err="1">
                <a:latin typeface="+mn-ea"/>
                <a:ea typeface="+mn-ea"/>
              </a:rPr>
              <a:t>회원가입시</a:t>
            </a:r>
            <a:r>
              <a:rPr lang="ko-KR" altLang="en-US" dirty="0">
                <a:latin typeface="+mn-ea"/>
                <a:ea typeface="+mn-ea"/>
              </a:rPr>
              <a:t> 본인인증을 해야 회원가입을 진행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		</a:t>
            </a:r>
            <a:r>
              <a:rPr lang="ko-KR" altLang="en-US" dirty="0" err="1">
                <a:latin typeface="+mn-ea"/>
                <a:ea typeface="+mn-ea"/>
              </a:rPr>
              <a:t>회원가입시</a:t>
            </a:r>
            <a:r>
              <a:rPr lang="ko-KR" altLang="en-US" dirty="0">
                <a:latin typeface="+mn-ea"/>
                <a:ea typeface="+mn-ea"/>
              </a:rPr>
              <a:t> 정규표현식을 만족 해야 가입이 가능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		-&gt; </a:t>
            </a:r>
            <a:r>
              <a:rPr lang="ko-KR" altLang="en-US" dirty="0">
                <a:latin typeface="+mn-ea"/>
                <a:ea typeface="+mn-ea"/>
              </a:rPr>
              <a:t>로그인 시 아이디가 </a:t>
            </a:r>
            <a:r>
              <a:rPr lang="en-US" altLang="ko-KR" dirty="0">
                <a:latin typeface="+mn-ea"/>
                <a:ea typeface="+mn-ea"/>
              </a:rPr>
              <a:t>admin</a:t>
            </a:r>
            <a:r>
              <a:rPr lang="ko-KR" altLang="en-US" dirty="0">
                <a:latin typeface="+mn-ea"/>
                <a:ea typeface="+mn-ea"/>
              </a:rPr>
              <a:t>이면 관리자 페이지로 이동</a:t>
            </a:r>
          </a:p>
          <a:p>
            <a:pPr latinLnBrk="1"/>
            <a:endParaRPr lang="ko-KR" altLang="en-US" dirty="0">
              <a:latin typeface="+mn-ea"/>
              <a:ea typeface="+mn-ea"/>
            </a:endParaRP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관리자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 err="1">
                <a:latin typeface="+mn-ea"/>
                <a:ea typeface="+mn-ea"/>
              </a:rPr>
              <a:t>회원조회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상품관리</a:t>
            </a:r>
            <a:r>
              <a:rPr lang="en-US" altLang="ko-KR" dirty="0">
                <a:latin typeface="+mn-ea"/>
                <a:ea typeface="+mn-ea"/>
              </a:rPr>
              <a:t>(update, delete) 3.</a:t>
            </a:r>
            <a:r>
              <a:rPr lang="ko-KR" altLang="en-US" dirty="0">
                <a:latin typeface="+mn-ea"/>
                <a:ea typeface="+mn-ea"/>
              </a:rPr>
              <a:t>상품등록 </a:t>
            </a:r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주문조회 </a:t>
            </a:r>
            <a:r>
              <a:rPr lang="en-US" altLang="ko-KR" dirty="0">
                <a:latin typeface="+mn-ea"/>
                <a:ea typeface="+mn-ea"/>
              </a:rPr>
              <a:t>5. Q&amp;A  </a:t>
            </a:r>
            <a:r>
              <a:rPr lang="ko-KR" altLang="en-US" dirty="0">
                <a:latin typeface="+mn-ea"/>
                <a:ea typeface="+mn-ea"/>
              </a:rPr>
              <a:t>확인 가능</a:t>
            </a:r>
            <a:endParaRPr lang="en-US" altLang="ko-KR" dirty="0">
              <a:latin typeface="+mn-ea"/>
              <a:ea typeface="+mn-ea"/>
            </a:endParaRP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사이트 구성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소개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문의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마이페이지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상품</a:t>
            </a:r>
            <a:r>
              <a:rPr lang="en-US" altLang="ko-KR" dirty="0">
                <a:latin typeface="+mn-ea"/>
                <a:ea typeface="+mn-ea"/>
              </a:rPr>
              <a:t>, Q&amp;A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     - </a:t>
            </a:r>
            <a:r>
              <a:rPr lang="ko-KR" altLang="en-US" dirty="0">
                <a:latin typeface="+mn-ea"/>
                <a:ea typeface="+mn-ea"/>
              </a:rPr>
              <a:t>소개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텍스트와 이미지 동영상을 이용해 헬스장과 </a:t>
            </a:r>
            <a:r>
              <a:rPr lang="en-US" altLang="ko-KR" dirty="0">
                <a:latin typeface="+mn-ea"/>
                <a:ea typeface="+mn-ea"/>
              </a:rPr>
              <a:t>be natural(</a:t>
            </a:r>
            <a:r>
              <a:rPr lang="ko-KR" altLang="en-US" dirty="0">
                <a:latin typeface="+mn-ea"/>
                <a:ea typeface="+mn-ea"/>
              </a:rPr>
              <a:t>홈페이지 이름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의 소개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     - </a:t>
            </a:r>
            <a:r>
              <a:rPr lang="ko-KR" altLang="en-US" dirty="0">
                <a:latin typeface="+mn-ea"/>
                <a:ea typeface="+mn-ea"/>
              </a:rPr>
              <a:t>문의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자주 묻는 질문들과 그 답변들이 정리되어 있는 </a:t>
            </a:r>
            <a:r>
              <a:rPr lang="en-US" altLang="ko-KR" dirty="0">
                <a:latin typeface="+mn-ea"/>
                <a:ea typeface="+mn-ea"/>
              </a:rPr>
              <a:t>FAQ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대</a:t>
            </a:r>
            <a:r>
              <a:rPr lang="en-US" altLang="ko-KR" dirty="0">
                <a:latin typeface="+mn-ea"/>
                <a:ea typeface="+mn-ea"/>
              </a:rPr>
              <a:t>1 </a:t>
            </a:r>
            <a:r>
              <a:rPr lang="ko-KR" altLang="en-US" dirty="0">
                <a:latin typeface="+mn-ea"/>
                <a:ea typeface="+mn-ea"/>
              </a:rPr>
              <a:t>문의로 나눠지며</a:t>
            </a:r>
            <a:r>
              <a:rPr lang="en-US" altLang="ko-KR" dirty="0">
                <a:latin typeface="+mn-ea"/>
                <a:ea typeface="+mn-ea"/>
              </a:rPr>
              <a:t>, 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                 1</a:t>
            </a:r>
            <a:r>
              <a:rPr lang="ko-KR" altLang="en-US" dirty="0">
                <a:latin typeface="+mn-ea"/>
                <a:ea typeface="+mn-ea"/>
              </a:rPr>
              <a:t>대 </a:t>
            </a:r>
            <a:r>
              <a:rPr lang="en-US" altLang="ko-KR" dirty="0">
                <a:latin typeface="+mn-ea"/>
                <a:ea typeface="+mn-ea"/>
              </a:rPr>
              <a:t>1 </a:t>
            </a:r>
            <a:r>
              <a:rPr lang="ko-KR" altLang="en-US" dirty="0">
                <a:latin typeface="+mn-ea"/>
                <a:ea typeface="+mn-ea"/>
              </a:rPr>
              <a:t>문의의 답변은 관리자 페이지를 통해 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atinLnBrk="1"/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     - </a:t>
            </a:r>
            <a:r>
              <a:rPr lang="ko-KR" altLang="en-US" dirty="0" err="1">
                <a:latin typeface="+mn-ea"/>
                <a:ea typeface="+mn-ea"/>
              </a:rPr>
              <a:t>마이페이지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 err="1">
                <a:latin typeface="+mn-ea"/>
                <a:ea typeface="+mn-ea"/>
              </a:rPr>
              <a:t>로그인을</a:t>
            </a:r>
            <a:r>
              <a:rPr lang="ko-KR" altLang="en-US" dirty="0">
                <a:latin typeface="+mn-ea"/>
                <a:ea typeface="+mn-ea"/>
              </a:rPr>
              <a:t> 한 뒤 메인페이지에서 로그인 버튼을 다시 누르면 진입 가능 </a:t>
            </a:r>
          </a:p>
          <a:p>
            <a:pPr latinLnBrk="1"/>
            <a:r>
              <a:rPr lang="en-US" altLang="ko-KR" dirty="0">
                <a:latin typeface="+mn-ea"/>
                <a:ea typeface="+mn-ea"/>
              </a:rPr>
              <a:t>        -&gt; </a:t>
            </a:r>
            <a:r>
              <a:rPr lang="ko-KR" altLang="en-US" dirty="0" err="1">
                <a:latin typeface="+mn-ea"/>
                <a:ea typeface="+mn-ea"/>
              </a:rPr>
              <a:t>마이페이지에서는</a:t>
            </a:r>
            <a:r>
              <a:rPr lang="ko-KR" altLang="en-US" dirty="0">
                <a:latin typeface="+mn-ea"/>
                <a:ea typeface="+mn-ea"/>
              </a:rPr>
              <a:t> 본인의 아이디와 이름 성별을 확인 가능</a:t>
            </a:r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            본인의 설문조사리스트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인바디리스트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구매리스트로 이동 </a:t>
            </a:r>
            <a:endParaRPr lang="en-US" altLang="ko-KR" dirty="0">
              <a:latin typeface="+mn-ea"/>
              <a:ea typeface="+mn-ea"/>
            </a:endParaRP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            로그아웃 기능을 활용 가능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pPr latinLnBrk="1"/>
            <a:r>
              <a:rPr lang="ko-KR" altLang="en-US" dirty="0">
                <a:latin typeface="+mn-ea"/>
                <a:ea typeface="+mn-ea"/>
              </a:rPr>
              <a:t>            설문조사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 err="1">
                <a:latin typeface="+mn-ea"/>
                <a:ea typeface="+mn-ea"/>
              </a:rPr>
              <a:t>인바디에서</a:t>
            </a:r>
            <a:r>
              <a:rPr lang="ko-KR" altLang="en-US" dirty="0">
                <a:latin typeface="+mn-ea"/>
                <a:ea typeface="+mn-ea"/>
              </a:rPr>
              <a:t> 설문조사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인바디</a:t>
            </a:r>
            <a:r>
              <a:rPr lang="ko-KR" altLang="en-US" dirty="0">
                <a:latin typeface="+mn-ea"/>
                <a:ea typeface="+mn-ea"/>
              </a:rPr>
              <a:t> 값 입력을 통해 결과에 맞는 상품들을 추천 받는다</a:t>
            </a:r>
            <a:endParaRPr lang="ko-KR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42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72;p13"/>
          <p:cNvSpPr txBox="1">
            <a:spLocks/>
          </p:cNvSpPr>
          <p:nvPr/>
        </p:nvSpPr>
        <p:spPr>
          <a:xfrm>
            <a:off x="255932" y="171245"/>
            <a:ext cx="2931216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0" hangingPunct="0"/>
            <a:r>
              <a:rPr lang="en-US" altLang="ko-KR" sz="2000" dirty="0">
                <a:latin typeface="+mj-ea"/>
                <a:ea typeface="+mj-ea"/>
              </a:rPr>
              <a:t>1.4 </a:t>
            </a:r>
            <a:r>
              <a:rPr lang="ko-KR" altLang="ko-KR" sz="2000" dirty="0">
                <a:latin typeface="+mj-ea"/>
                <a:ea typeface="+mj-ea"/>
              </a:rPr>
              <a:t>프로젝트 개발 범위</a:t>
            </a:r>
          </a:p>
        </p:txBody>
      </p:sp>
      <p:sp>
        <p:nvSpPr>
          <p:cNvPr id="18" name="Google Shape;94;p16"/>
          <p:cNvSpPr txBox="1">
            <a:spLocks/>
          </p:cNvSpPr>
          <p:nvPr/>
        </p:nvSpPr>
        <p:spPr>
          <a:xfrm>
            <a:off x="622851" y="808383"/>
            <a:ext cx="8282609" cy="4141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1"/>
            <a:r>
              <a:rPr lang="ko-KR" altLang="en-US" sz="1600" b="1" dirty="0">
                <a:latin typeface="+mn-ea"/>
                <a:ea typeface="+mn-ea"/>
              </a:rPr>
              <a:t>상품 구성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err="1">
                <a:latin typeface="+mn-ea"/>
                <a:ea typeface="+mn-ea"/>
              </a:rPr>
              <a:t>헬스용품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헬스식품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헬스영양제</a:t>
            </a:r>
            <a:endParaRPr lang="ko-KR" altLang="en-US" sz="1600" dirty="0">
              <a:latin typeface="+mn-ea"/>
              <a:ea typeface="+mn-ea"/>
            </a:endParaRP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각 제품들은 카테고리별로 나누어져 있고 카테고리 별로 제품들을 확인 </a:t>
            </a: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각 제품에 </a:t>
            </a:r>
            <a:r>
              <a:rPr lang="ko-KR" altLang="en-US" sz="1600" dirty="0" err="1">
                <a:latin typeface="+mn-ea"/>
                <a:ea typeface="+mn-ea"/>
              </a:rPr>
              <a:t>마우스커서</a:t>
            </a:r>
            <a:r>
              <a:rPr lang="ko-KR" altLang="en-US" sz="1600" dirty="0">
                <a:latin typeface="+mn-ea"/>
                <a:ea typeface="+mn-ea"/>
              </a:rPr>
              <a:t> 가 올라가면 </a:t>
            </a:r>
            <a:r>
              <a:rPr lang="en-US" altLang="ko-KR" sz="1600" dirty="0" err="1">
                <a:latin typeface="+mn-ea"/>
                <a:ea typeface="+mn-ea"/>
              </a:rPr>
              <a:t>css</a:t>
            </a:r>
            <a:r>
              <a:rPr lang="ko-KR" altLang="en-US" sz="1600" dirty="0">
                <a:latin typeface="+mn-ea"/>
                <a:ea typeface="+mn-ea"/>
              </a:rPr>
              <a:t>로 마우스가 올라가면 색을 바꿔 표시가 되고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클릭 시 장바구니 담기가 있는 상세보기 페이지로 이동 </a:t>
            </a: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제품 상세보기 페이지에서는 수량을 결정한 뒤 장바구니에 담을 수 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이때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음수는 담을 수 없게 처리를 했다</a:t>
            </a:r>
            <a:r>
              <a:rPr lang="en-US" altLang="ko-KR" sz="1600" dirty="0">
                <a:latin typeface="+mn-ea"/>
                <a:ea typeface="+mn-ea"/>
              </a:rPr>
              <a:t>.)</a:t>
            </a:r>
          </a:p>
          <a:p>
            <a:pPr latinLnBrk="1"/>
            <a:endParaRPr lang="en-US" altLang="ko-KR" sz="1600" dirty="0">
              <a:latin typeface="+mn-ea"/>
              <a:ea typeface="+mn-ea"/>
            </a:endParaRP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용품과 식품은 구독을 서비스를 제공하지 않지만 영양제에서는 구독 서비스를 제공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영양제는 구독과 즉시 구매로 나뉘어 지고 한 통 구매와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회분 구매로 나뉘어 진 한 통 구매는 </a:t>
            </a:r>
            <a:r>
              <a:rPr lang="en-US" altLang="ko-KR" sz="1600" dirty="0">
                <a:latin typeface="+mn-ea"/>
                <a:ea typeface="+mn-ea"/>
              </a:rPr>
              <a:t>1</a:t>
            </a:r>
            <a:r>
              <a:rPr lang="ko-KR" altLang="en-US" sz="1600" dirty="0">
                <a:latin typeface="+mn-ea"/>
                <a:ea typeface="+mn-ea"/>
              </a:rPr>
              <a:t>병이 제공하는 회분을 한꺼번에 구매 가능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latinLnBrk="1"/>
            <a:endParaRPr lang="en-US" altLang="ko-KR" sz="1600" dirty="0">
              <a:latin typeface="+mn-ea"/>
              <a:ea typeface="+mn-ea"/>
            </a:endParaRPr>
          </a:p>
          <a:p>
            <a:pPr latinLnBrk="1"/>
            <a:r>
              <a:rPr lang="ko-KR" altLang="en-US" sz="1600" b="1" dirty="0">
                <a:latin typeface="+mn-ea"/>
                <a:ea typeface="+mn-ea"/>
              </a:rPr>
              <a:t>장바구니 페이지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회원이 담아둔 장바구니를 저장하고 물품을 체크박스로 삭제 가능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구매는 신용카드 구매와 카카오 페이 구매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가지로 구성 </a:t>
            </a: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구매에 실패하면 다시 장바구니로 오게 되고 성공하면 구매 확인 페이지로 이동 </a:t>
            </a:r>
          </a:p>
          <a:p>
            <a:pPr latinLnBrk="1"/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구매확인 페이지에서는 </a:t>
            </a:r>
            <a:r>
              <a:rPr lang="ko-KR" altLang="en-US" sz="1600" dirty="0" err="1">
                <a:latin typeface="+mn-ea"/>
                <a:ea typeface="+mn-ea"/>
              </a:rPr>
              <a:t>마이페이지</a:t>
            </a:r>
            <a:r>
              <a:rPr lang="ko-KR" altLang="en-US" sz="1600" dirty="0">
                <a:latin typeface="+mn-ea"/>
                <a:ea typeface="+mn-ea"/>
              </a:rPr>
              <a:t> 구매리스트 보기로 이동 가능</a:t>
            </a:r>
          </a:p>
        </p:txBody>
      </p:sp>
    </p:spTree>
    <p:extLst>
      <p:ext uri="{BB962C8B-B14F-4D97-AF65-F5344CB8AC3E}">
        <p14:creationId xmlns:p14="http://schemas.microsoft.com/office/powerpoint/2010/main" val="178866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atinLnBrk="1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sz="4000" dirty="0">
                <a:latin typeface="+mj-ea"/>
                <a:ea typeface="+mj-ea"/>
              </a:rPr>
              <a:t>2.</a:t>
            </a:r>
            <a:r>
              <a:rPr lang="ko-KR" altLang="ko-KR" sz="4000" dirty="0">
                <a:latin typeface="+mj-ea"/>
                <a:ea typeface="+mj-ea"/>
              </a:rPr>
              <a:t> 시스템 </a:t>
            </a:r>
            <a:r>
              <a:rPr lang="ko-KR" altLang="ko-KR" sz="4000" dirty="0" err="1">
                <a:latin typeface="+mj-ea"/>
                <a:ea typeface="+mj-ea"/>
              </a:rPr>
              <a:t>구축내용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18196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2756</Words>
  <Application>Microsoft Office PowerPoint</Application>
  <PresentationFormat>화면 슬라이드 쇼(16:9)</PresentationFormat>
  <Paragraphs>537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PT Serif</vt:lpstr>
      <vt:lpstr>Montserrat</vt:lpstr>
      <vt:lpstr>배달의민족 주아</vt:lpstr>
      <vt:lpstr>Arial</vt:lpstr>
      <vt:lpstr>맑은 고딕</vt:lpstr>
      <vt:lpstr>Beatrice template</vt:lpstr>
      <vt:lpstr>2조 스프링 프로젝트</vt:lpstr>
      <vt:lpstr>[ 목    차 ]</vt:lpstr>
      <vt:lpstr>1.  프로젝트 개요</vt:lpstr>
      <vt:lpstr>1.1 개발 배경 및 목적</vt:lpstr>
      <vt:lpstr>1.2 추진체계 및 일정</vt:lpstr>
      <vt:lpstr>PowerPoint 프레젠테이션</vt:lpstr>
      <vt:lpstr>PowerPoint 프레젠테이션</vt:lpstr>
      <vt:lpstr>PowerPoint 프레젠테이션</vt:lpstr>
      <vt:lpstr> 2. 시스템 구축내용</vt:lpstr>
      <vt:lpstr>2.1 시스템 구성도</vt:lpstr>
      <vt:lpstr>2.2 시스템 흐름도</vt:lpstr>
      <vt:lpstr> 3.  시연</vt:lpstr>
      <vt:lpstr> 3.  시연</vt:lpstr>
      <vt:lpstr>PowerPoint 프레젠테이션</vt:lpstr>
      <vt:lpstr> 4.  개발내용</vt:lpstr>
      <vt:lpstr>4.1 DB 테이블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5. 결론 및 개선방향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스프링 프로젝트</dc:title>
  <cp:lastModifiedBy>KOSA</cp:lastModifiedBy>
  <cp:revision>52</cp:revision>
  <dcterms:modified xsi:type="dcterms:W3CDTF">2022-11-15T02:02:17Z</dcterms:modified>
</cp:coreProperties>
</file>