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44"/>
  </p:handoutMasterIdLst>
  <p:sldIdLst>
    <p:sldId id="256" r:id="rId3"/>
    <p:sldId id="257" r:id="rId5"/>
    <p:sldId id="405" r:id="rId6"/>
    <p:sldId id="406" r:id="rId7"/>
    <p:sldId id="407" r:id="rId8"/>
    <p:sldId id="408" r:id="rId9"/>
    <p:sldId id="409" r:id="rId10"/>
    <p:sldId id="410" r:id="rId11"/>
    <p:sldId id="411" r:id="rId12"/>
    <p:sldId id="412" r:id="rId13"/>
    <p:sldId id="331" r:id="rId14"/>
    <p:sldId id="332" r:id="rId15"/>
    <p:sldId id="373" r:id="rId16"/>
    <p:sldId id="374" r:id="rId17"/>
    <p:sldId id="375" r:id="rId18"/>
    <p:sldId id="381" r:id="rId19"/>
    <p:sldId id="333" r:id="rId20"/>
    <p:sldId id="334" r:id="rId21"/>
    <p:sldId id="335" r:id="rId22"/>
    <p:sldId id="336" r:id="rId23"/>
    <p:sldId id="382" r:id="rId24"/>
    <p:sldId id="337" r:id="rId25"/>
    <p:sldId id="338" r:id="rId26"/>
    <p:sldId id="339" r:id="rId27"/>
    <p:sldId id="340" r:id="rId28"/>
    <p:sldId id="376" r:id="rId29"/>
    <p:sldId id="377" r:id="rId30"/>
    <p:sldId id="378" r:id="rId31"/>
    <p:sldId id="379" r:id="rId32"/>
    <p:sldId id="259" r:id="rId33"/>
    <p:sldId id="258" r:id="rId34"/>
    <p:sldId id="276" r:id="rId35"/>
    <p:sldId id="277" r:id="rId36"/>
    <p:sldId id="380" r:id="rId37"/>
    <p:sldId id="383" r:id="rId38"/>
    <p:sldId id="260" r:id="rId39"/>
    <p:sldId id="271" r:id="rId40"/>
    <p:sldId id="266" r:id="rId41"/>
    <p:sldId id="413" r:id="rId42"/>
    <p:sldId id="275" r:id="rId4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 id="2" name="86159" initials="8"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6" d="100"/>
          <a:sy n="86" d="100"/>
        </p:scale>
        <p:origin x="562" y="62"/>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4" d="100"/>
          <a:sy n="84" d="100"/>
        </p:scale>
        <p:origin x="3864"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3-18T15:49:25.287"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3451944-DB49-4BC4-AE06-822B778DE6C8}"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1E9D88DE-D22A-40D7-BCBE-4817FB84715A}" type="datetime1">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dirty="0"/>
              <a:t>单击此处编辑母版文本样式</a:t>
            </a:r>
            <a:endParaRPr lang="en-US"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97DC217-DF71-1A49-B3EA-559F1F43B0FF}"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122363"/>
            <a:ext cx="7096933" cy="2387600"/>
          </a:xfrm>
        </p:spPr>
        <p:txBody>
          <a:bodyPr rtlCol="0" anchor="b">
            <a:noAutofit/>
          </a:bodyPr>
          <a:lstStyle>
            <a:lvl1pPr algn="l">
              <a:defRPr sz="6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4" name="长方形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椭圆形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任意多边形(F)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任意多边形(F)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6" name="组 5"/>
          <p:cNvGrpSpPr/>
          <p:nvPr userDrawn="1"/>
        </p:nvGrpSpPr>
        <p:grpSpPr>
          <a:xfrm>
            <a:off x="8264427" y="-3419"/>
            <a:ext cx="3927573" cy="3165022"/>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2" name="任意多边形(F)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8" name="任意多边形(F)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日程表">
    <p:bg>
      <p:bgPr>
        <a:solidFill>
          <a:schemeClr val="accent1"/>
        </a:solidFill>
        <a:effectLst/>
      </p:bgPr>
    </p:bg>
    <p:spTree>
      <p:nvGrpSpPr>
        <p:cNvPr id="1" name=""/>
        <p:cNvGrpSpPr/>
        <p:nvPr/>
      </p:nvGrpSpPr>
      <p:grpSpPr>
        <a:xfrm>
          <a:off x="0" y="0"/>
          <a:ext cx="0" cy="0"/>
          <a:chOff x="0" y="0"/>
          <a:chExt cx="0" cy="0"/>
        </a:xfrm>
      </p:grpSpPr>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latin typeface="Microsoft YaHei UI" panose="020B0503020204020204" pitchFamily="34" charset="-122"/>
                <a:ea typeface="Microsoft YaHei UI" panose="020B0503020204020204" pitchFamily="34" charset="-122"/>
              </a:defRPr>
            </a:lvl2pPr>
            <a:lvl3pPr marL="914400" indent="0">
              <a:buNone/>
              <a:defRPr>
                <a:solidFill>
                  <a:schemeClr val="bg1"/>
                </a:solidFill>
                <a:latin typeface="Microsoft YaHei UI" panose="020B0503020204020204" pitchFamily="34" charset="-122"/>
                <a:ea typeface="Microsoft YaHei UI" panose="020B0503020204020204" pitchFamily="34" charset="-122"/>
              </a:defRPr>
            </a:lvl3pPr>
            <a:lvl4pPr marL="1371600" indent="0">
              <a:buNone/>
              <a:defRPr>
                <a:solidFill>
                  <a:schemeClr val="bg1"/>
                </a:solidFill>
                <a:latin typeface="Microsoft YaHei UI" panose="020B0503020204020204" pitchFamily="34" charset="-122"/>
                <a:ea typeface="Microsoft YaHei UI" panose="020B0503020204020204" pitchFamily="34" charset="-122"/>
              </a:defRPr>
            </a:lvl4pPr>
            <a:lvl5pPr marL="1828800" indent="0">
              <a:buNone/>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32C8F173-914A-4E85-8779-6C2F62356848}"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en-US"/>
          </a:p>
        </p:txBody>
      </p:sp>
      <p:sp>
        <p:nvSpPr>
          <p:cNvPr id="3" name="内容占位符 2"/>
          <p:cNvSpPr>
            <a:spLocks noGrp="1"/>
          </p:cNvSpPr>
          <p:nvPr>
            <p:ph idx="1"/>
          </p:nvPr>
        </p:nvSpPr>
        <p:spPr>
          <a:xfrm>
            <a:off x="1167493" y="2528203"/>
            <a:ext cx="4663440"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8082092"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8DF9B36D-6A30-4849-8B66-D5D7798B6AC7}" type="datetime1">
              <a:rPr lang="zh-CN" altLang="en-US" smtClean="0"/>
            </a:fld>
            <a:endParaRPr lang="en-US" dirty="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en-US"/>
              <a:t>演示文稿标题</a:t>
            </a:r>
            <a:endParaRPr lang="en-US"/>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smtClean="0"/>
            </a:fld>
            <a:endParaRPr lang="en-US" dirty="0"/>
          </a:p>
        </p:txBody>
      </p:sp>
      <p:sp>
        <p:nvSpPr>
          <p:cNvPr id="13" name="内容占位符 2"/>
          <p:cNvSpPr>
            <a:spLocks noGrp="1"/>
          </p:cNvSpPr>
          <p:nvPr>
            <p:ph idx="10"/>
          </p:nvPr>
        </p:nvSpPr>
        <p:spPr>
          <a:xfrm>
            <a:off x="6283235" y="2528203"/>
            <a:ext cx="4663440"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14" name="内容占位符 2"/>
          <p:cNvSpPr>
            <a:spLocks noGrp="1"/>
          </p:cNvSpPr>
          <p:nvPr>
            <p:ph idx="11"/>
          </p:nvPr>
        </p:nvSpPr>
        <p:spPr>
          <a:xfrm>
            <a:off x="1167493" y="2005689"/>
            <a:ext cx="4663440"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15" name="内容占位符 2"/>
          <p:cNvSpPr>
            <a:spLocks noGrp="1"/>
          </p:cNvSpPr>
          <p:nvPr>
            <p:ph idx="12"/>
          </p:nvPr>
        </p:nvSpPr>
        <p:spPr>
          <a:xfrm>
            <a:off x="6283235" y="2005689"/>
            <a:ext cx="4663440"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1" y="2526318"/>
            <a:ext cx="3218688"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2587417"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icrosoft YaHei UI" panose="020B0503020204020204" pitchFamily="34" charset="-122"/>
                <a:ea typeface="Microsoft YaHei UI" panose="020B0503020204020204" pitchFamily="34" charset="-122"/>
              </a:defRPr>
            </a:lvl1pPr>
          </a:lstStyle>
          <a:p>
            <a:fld id="{51A5451C-BF11-4021-87B4-DD30B3DBAE27}"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3" name="内容占位符 2"/>
          <p:cNvSpPr>
            <a:spLocks noGrp="1"/>
          </p:cNvSpPr>
          <p:nvPr>
            <p:ph idx="10"/>
          </p:nvPr>
        </p:nvSpPr>
        <p:spPr>
          <a:xfrm>
            <a:off x="4683787" y="2526318"/>
            <a:ext cx="3173279"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4" name="内容占位符 2"/>
          <p:cNvSpPr>
            <a:spLocks noGrp="1"/>
          </p:cNvSpPr>
          <p:nvPr>
            <p:ph idx="11"/>
          </p:nvPr>
        </p:nvSpPr>
        <p:spPr>
          <a:xfrm>
            <a:off x="1167493"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5" name="内容占位符 2"/>
          <p:cNvSpPr>
            <a:spLocks noGrp="1"/>
          </p:cNvSpPr>
          <p:nvPr>
            <p:ph idx="12"/>
          </p:nvPr>
        </p:nvSpPr>
        <p:spPr>
          <a:xfrm>
            <a:off x="4683788"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6" name="内容占位符 2"/>
          <p:cNvSpPr>
            <a:spLocks noGrp="1"/>
          </p:cNvSpPr>
          <p:nvPr>
            <p:ph idx="13"/>
          </p:nvPr>
        </p:nvSpPr>
        <p:spPr>
          <a:xfrm>
            <a:off x="8200082" y="2526318"/>
            <a:ext cx="3173279"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7" name="内容占位符 2"/>
          <p:cNvSpPr>
            <a:spLocks noGrp="1"/>
          </p:cNvSpPr>
          <p:nvPr>
            <p:ph idx="14"/>
          </p:nvPr>
        </p:nvSpPr>
        <p:spPr>
          <a:xfrm>
            <a:off x="8200083"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结束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122363"/>
            <a:ext cx="6220278" cy="2387600"/>
          </a:xfrm>
        </p:spPr>
        <p:txBody>
          <a:bodyPr rtlCol="0" anchor="b">
            <a:noAutofit/>
          </a:bodyPr>
          <a:lstStyle>
            <a:lvl1pPr algn="l">
              <a:defRPr sz="6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4" name="长方形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6" name="组 5"/>
          <p:cNvGrpSpPr/>
          <p:nvPr userDrawn="1"/>
        </p:nvGrpSpPr>
        <p:grpSpPr>
          <a:xfrm>
            <a:off x="8264427" y="3685939"/>
            <a:ext cx="3927573" cy="3178856"/>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2" name="任意多边形(F)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7" name="任意多边形(F)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17467"/>
            <a:ext cx="9779182" cy="3366815"/>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8082092"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E413ADE8-4E40-4412-BA14-476362F2379E}"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2"/>
        </a:solidFill>
        <a:effectLst/>
      </p:bgPr>
    </p:bg>
    <p:spTree>
      <p:nvGrpSpPr>
        <p:cNvPr id="1" name=""/>
        <p:cNvGrpSpPr/>
        <p:nvPr/>
      </p:nvGrpSpPr>
      <p:grpSpPr>
        <a:xfrm>
          <a:off x="0" y="0"/>
          <a:ext cx="0" cy="0"/>
          <a:chOff x="0" y="0"/>
          <a:chExt cx="0" cy="0"/>
        </a:xfrm>
      </p:grpSpPr>
      <p:sp>
        <p:nvSpPr>
          <p:cNvPr id="7" name="长方形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2" name="任意多边形(F)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5" name="任意多边形(F)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sp>
        <p:nvSpPr>
          <p:cNvPr id="4" name="日期占位符 3"/>
          <p:cNvSpPr>
            <a:spLocks noGrp="1"/>
          </p:cNvSpPr>
          <p:nvPr>
            <p:ph type="dt" sz="half" idx="10"/>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A967947-751C-4C6A-9692-5D73B26F00FB}"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6" name="幻灯片编号占位符 5"/>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节标题">
    <p:spTree>
      <p:nvGrpSpPr>
        <p:cNvPr id="1" name=""/>
        <p:cNvGrpSpPr/>
        <p:nvPr/>
      </p:nvGrpSpPr>
      <p:grpSpPr>
        <a:xfrm>
          <a:off x="0" y="0"/>
          <a:ext cx="0" cy="0"/>
          <a:chOff x="0" y="0"/>
          <a:chExt cx="0" cy="0"/>
        </a:xfrm>
      </p:grpSpPr>
      <p:sp>
        <p:nvSpPr>
          <p:cNvPr id="23" name="任意多边形(F)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grpSp>
        <p:nvGrpSpPr>
          <p:cNvPr id="6" name="组 5"/>
          <p:cNvGrpSpPr/>
          <p:nvPr userDrawn="1"/>
        </p:nvGrpSpPr>
        <p:grpSpPr>
          <a:xfrm rot="16200000">
            <a:off x="8286528" y="2207195"/>
            <a:ext cx="3032351" cy="2443610"/>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7" name="任意多边形(F)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8" name="任意多边形(F)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图">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1"/>
            <a:ext cx="9779182" cy="3366815"/>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icrosoft YaHei UI" panose="020B0503020204020204" pitchFamily="34" charset="-122"/>
                <a:ea typeface="Microsoft YaHei UI" panose="020B0503020204020204" pitchFamily="34" charset="-122"/>
              </a:defRPr>
            </a:lvl1pPr>
          </a:lstStyle>
          <a:p>
            <a:fld id="{7529F091-2E40-4C5B-82DC-3DAC8BF0FE0D}"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图表 2">
    <p:bg>
      <p:bgPr>
        <a:solidFill>
          <a:schemeClr val="accent2"/>
        </a:solidFill>
        <a:effectLst/>
      </p:bgPr>
    </p:bg>
    <p:spTree>
      <p:nvGrpSpPr>
        <p:cNvPr id="1" name=""/>
        <p:cNvGrpSpPr/>
        <p:nvPr/>
      </p:nvGrpSpPr>
      <p:grpSpPr>
        <a:xfrm>
          <a:off x="0" y="0"/>
          <a:ext cx="0" cy="0"/>
          <a:chOff x="0" y="0"/>
          <a:chExt cx="0" cy="0"/>
        </a:xfrm>
      </p:grpSpPr>
      <p:grpSp>
        <p:nvGrpSpPr>
          <p:cNvPr id="9" name="组 8"/>
          <p:cNvGrpSpPr/>
          <p:nvPr userDrawn="1"/>
        </p:nvGrpSpPr>
        <p:grpSpPr>
          <a:xfrm rot="16200000">
            <a:off x="10772262" y="152641"/>
            <a:ext cx="1572380" cy="1267097"/>
            <a:chOff x="7413403" y="4976359"/>
            <a:chExt cx="2334986" cy="1881641"/>
          </a:xfrm>
        </p:grpSpPr>
        <p:sp>
          <p:nvSpPr>
            <p:cNvPr id="13" name="任意多边形(F)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3"/>
            <a:ext cx="9779182" cy="3366813"/>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3A6AA98D-D671-41E9-8E36-2C554E6AB496}"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言">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8" name="文本占位符 7"/>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Microsoft YaHei UI" panose="020B0503020204020204" pitchFamily="34" charset="-122"/>
                <a:ea typeface="Microsoft YaHei UI" panose="020B0503020204020204" pitchFamily="34" charset="-122"/>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CN" altLang="en-US" noProof="0"/>
              <a:t>“</a:t>
            </a:r>
            <a:endParaRPr lang="zh-CN" altLang="en-US" noProof="0"/>
          </a:p>
        </p:txBody>
      </p:sp>
      <p:sp>
        <p:nvSpPr>
          <p:cNvPr id="10" name="文本占位符 9"/>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icrosoft YaHei UI" panose="020B0503020204020204" pitchFamily="34" charset="-122"/>
                <a:ea typeface="Microsoft YaHei UI" panose="020B0503020204020204" pitchFamily="34" charset="-122"/>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zh-CN" altLang="en-US" noProof="0"/>
              <a:t>单击此处编辑母版文本样式</a:t>
            </a:r>
            <a:endParaRPr lang="zh-CN" altLang="en-US" noProof="0"/>
          </a:p>
        </p:txBody>
      </p:sp>
      <p:sp>
        <p:nvSpPr>
          <p:cNvPr id="9" name="文本占位符 7"/>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Microsoft YaHei UI" panose="020B0503020204020204" pitchFamily="34" charset="-122"/>
                <a:ea typeface="Microsoft YaHei UI" panose="020B0503020204020204" pitchFamily="34" charset="-122"/>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CN" altLang="en-US" noProof="0"/>
              <a:t>”</a:t>
            </a:r>
            <a:endParaRPr lang="zh-CN" altLang="en-US" noProof="0"/>
          </a:p>
        </p:txBody>
      </p:sp>
      <p:sp>
        <p:nvSpPr>
          <p:cNvPr id="3" name="日期占位符 2"/>
          <p:cNvSpPr>
            <a:spLocks noGrp="1"/>
          </p:cNvSpPr>
          <p:nvPr>
            <p:ph type="dt" sz="half" idx="10"/>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AA280CF-9496-4900-8AF1-1A592914731A}" type="datetime1">
              <a:rPr lang="zh-CN" altLang="en-US" noProof="0" smtClean="0"/>
            </a:fld>
            <a:endParaRPr lang="zh-CN" altLang="en-US" noProof="0"/>
          </a:p>
        </p:txBody>
      </p:sp>
      <p:sp>
        <p:nvSpPr>
          <p:cNvPr id="4" name="页脚占位符 3"/>
          <p:cNvSpPr>
            <a:spLocks noGrp="1"/>
          </p:cNvSpPr>
          <p:nvPr>
            <p:ph type="ftr" sz="quarter" idx="11"/>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5" name="灯片编号占位符 4"/>
          <p:cNvSpPr>
            <a:spLocks noGrp="1"/>
          </p:cNvSpPr>
          <p:nvPr>
            <p:ph type="sldNum" sz="quarter" idx="12"/>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p:spTree>
      <p:nvGrpSpPr>
        <p:cNvPr id="1" name=""/>
        <p:cNvGrpSpPr/>
        <p:nvPr/>
      </p:nvGrpSpPr>
      <p:grpSpPr>
        <a:xfrm>
          <a:off x="0" y="0"/>
          <a:ext cx="0" cy="0"/>
          <a:chOff x="0" y="0"/>
          <a:chExt cx="0" cy="0"/>
        </a:xfrm>
      </p:grpSpPr>
      <p:sp>
        <p:nvSpPr>
          <p:cNvPr id="30" name="长方形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1" name="标题 1"/>
          <p:cNvSpPr>
            <a:spLocks noGrp="1"/>
          </p:cNvSpPr>
          <p:nvPr>
            <p:ph type="title"/>
          </p:nvPr>
        </p:nvSpPr>
        <p:spPr>
          <a:xfrm>
            <a:off x="750430" y="381000"/>
            <a:ext cx="8401624" cy="1325563"/>
          </a:xfrm>
        </p:spPr>
        <p:txBody>
          <a:bodyPr lIns="0"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6" name="图片占位符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0" name="文本占位符 28"/>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1" name="文本占位符 28"/>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7" name="图片占位符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2" name="文本占位符 28"/>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3" name="文本占位符 28"/>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8" name="图片占位符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4" name="文本占位符 28"/>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5" name="文本占位符 28"/>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9" name="图片占位符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6" name="文本占位符 28"/>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7" name="文本占位符 28"/>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 name="日期占位符 2"/>
          <p:cNvSpPr>
            <a:spLocks noGrp="1"/>
          </p:cNvSpPr>
          <p:nvPr>
            <p:ph type="dt" sz="half" idx="10"/>
          </p:nvPr>
        </p:nvSpPr>
        <p:spPr>
          <a:xfrm>
            <a:off x="381000" y="6356350"/>
            <a:ext cx="1569803"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B2717A00-7FD4-429C-A3D1-426BE34719D7}" type="datetime1">
              <a:rPr lang="zh-CN" altLang="en-US" noProof="0" smtClean="0"/>
            </a:fld>
            <a:endParaRPr lang="zh-CN" altLang="en-US" noProof="0"/>
          </a:p>
        </p:txBody>
      </p:sp>
      <p:sp>
        <p:nvSpPr>
          <p:cNvPr id="4" name="页脚占位符 3"/>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5" name="灯片编号占位符 4"/>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
        <p:nvSpPr>
          <p:cNvPr id="19" name="任意多边形(F)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1" name="任意多边形(F)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5" name="任意多边形(F)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6" name="椭圆形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7" name="任意多边形(F)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8" name="任意多边形(F)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9" name="任意多边形(F)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整个团队">
    <p:bg>
      <p:bgPr>
        <a:solidFill>
          <a:schemeClr val="accent2"/>
        </a:solidFill>
        <a:effectLst/>
      </p:bgPr>
    </p:bg>
    <p:spTree>
      <p:nvGrpSpPr>
        <p:cNvPr id="1" name=""/>
        <p:cNvGrpSpPr/>
        <p:nvPr/>
      </p:nvGrpSpPr>
      <p:grpSpPr>
        <a:xfrm>
          <a:off x="0" y="0"/>
          <a:ext cx="0" cy="0"/>
          <a:chOff x="0" y="0"/>
          <a:chExt cx="0" cy="0"/>
        </a:xfrm>
      </p:grpSpPr>
      <p:sp>
        <p:nvSpPr>
          <p:cNvPr id="54" name="标题 1"/>
          <p:cNvSpPr>
            <a:spLocks noGrp="1"/>
          </p:cNvSpPr>
          <p:nvPr>
            <p:ph type="title"/>
          </p:nvPr>
        </p:nvSpPr>
        <p:spPr>
          <a:xfrm>
            <a:off x="750430" y="381000"/>
            <a:ext cx="10678142" cy="1325563"/>
          </a:xfrm>
        </p:spPr>
        <p:txBody>
          <a:bodyPr lIns="0"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6" name="图片占位符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1" name="文本占位符 28"/>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2" name="文本占位符 28"/>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3" name="图片占位符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4" name="文本占位符 28"/>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5" name="文本占位符 28"/>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6" name="图片占位符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7" name="文本占位符 28"/>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8" name="文本占位符 28"/>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9" name="图片占位符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0" name="文本占位符 28"/>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1" name="文本占位符 28"/>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2" name="图片占位符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3" name="文本占位符 28"/>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4" name="文本占位符 28"/>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5" name="图片占位符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6" name="文本占位符 28"/>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7" name="文本占位符 28"/>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8" name="图片占位符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9" name="文本占位符 28"/>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50" name="文本占位符 28"/>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51" name="图片占位符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52" name="文本占位符 28"/>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53" name="文本占位符 28"/>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18" name="日期占位符 17"/>
          <p:cNvSpPr>
            <a:spLocks noGrp="1"/>
          </p:cNvSpPr>
          <p:nvPr>
            <p:ph type="dt" sz="half" idx="25"/>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A5B38310-E07B-4C77-AEC4-9702ACC81EFC}" type="datetime1">
              <a:rPr lang="zh-CN" altLang="en-US" noProof="0" smtClean="0"/>
            </a:fld>
            <a:endParaRPr lang="zh-CN" altLang="en-US" noProof="0"/>
          </a:p>
        </p:txBody>
      </p:sp>
      <p:sp>
        <p:nvSpPr>
          <p:cNvPr id="22" name="页脚占位符 21"/>
          <p:cNvSpPr>
            <a:spLocks noGrp="1"/>
          </p:cNvSpPr>
          <p:nvPr>
            <p:ph type="ftr" sz="quarter" idx="26"/>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23" name="灯片编号占位符 22"/>
          <p:cNvSpPr>
            <a:spLocks noGrp="1"/>
          </p:cNvSpPr>
          <p:nvPr>
            <p:ph type="sldNum" sz="quarter" idx="27"/>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icrosoft YaHei UI" panose="020B0503020204020204" pitchFamily="34" charset="-122"/>
                <a:ea typeface="Microsoft YaHei UI" panose="020B0503020204020204" pitchFamily="34" charset="-122"/>
              </a:defRPr>
            </a:lvl1pPr>
          </a:lstStyle>
          <a:p>
            <a:fld id="{1EE027B1-DC75-4557-B66B-0B3ABDE62371}" type="datetime1">
              <a:rPr lang="zh-CN" altLang="en-US" noProof="0" smtClean="0"/>
            </a:fld>
            <a:endParaRPr lang="zh-CN" altLang="en-US" noProof="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6" name="幻灯片编号占位符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122363"/>
            <a:ext cx="7096933" cy="2387600"/>
          </a:xfrm>
        </p:spPr>
        <p:txBody>
          <a:bodyPr rtlCol="0"/>
          <a:lstStyle/>
          <a:p>
            <a:pPr rtl="0"/>
            <a:r>
              <a:rPr lang="zh-CN" dirty="0"/>
              <a:t>面向对象技术和建模基础</a:t>
            </a:r>
            <a:endParaRPr lang="zh-CN" dirty="0"/>
          </a:p>
        </p:txBody>
      </p:sp>
      <p:sp>
        <p:nvSpPr>
          <p:cNvPr id="3" name="副标题 2"/>
          <p:cNvSpPr>
            <a:spLocks noGrp="1"/>
          </p:cNvSpPr>
          <p:nvPr>
            <p:ph type="subTitle" idx="1"/>
          </p:nvPr>
        </p:nvSpPr>
        <p:spPr>
          <a:xfrm>
            <a:off x="1167493" y="3602038"/>
            <a:ext cx="9500507" cy="806675"/>
          </a:xfrm>
        </p:spPr>
        <p:txBody>
          <a:bodyPr rtlCol="0"/>
          <a:lstStyle/>
          <a:p>
            <a:pPr rtl="0"/>
            <a:r>
              <a:rPr lang="zh-CN" altLang="en-US" sz="2800" dirty="0"/>
              <a:t>组长：徐浩达 组员：朱佩豪 黄舒翔 张浩翰 梅晨睿</a:t>
            </a:r>
            <a:endParaRPr lang="zh-CN" altLang="en-US" sz="2800" dirty="0"/>
          </a:p>
          <a:p>
            <a:pPr rtl="0"/>
            <a:r>
              <a:rPr lang="en-US" altLang="zh-CN" sz="2800" dirty="0"/>
              <a:t>SRA2022-G12</a:t>
            </a:r>
            <a:endParaRPr lang="en-US" altLang="zh-C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2.1.4 </a:t>
            </a:r>
            <a:r>
              <a:rPr lang="zh-CN" altLang="en-US" dirty="0">
                <a:sym typeface="+mn-ea"/>
              </a:rPr>
              <a:t>封装</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zh-CN" altLang="en-US" dirty="0"/>
              <a:t>封装（</a:t>
            </a:r>
            <a:r>
              <a:rPr lang="en-US" altLang="zh-CN" dirty="0"/>
              <a:t>Encapsulation</a:t>
            </a:r>
            <a:r>
              <a:rPr lang="zh-CN" altLang="en-US" dirty="0"/>
              <a:t>）是把一个对象的方法和属性组合成一个独立的单位，并尽可能隐蔽对象的属性、方法和实现细节的过程，仅仅将接口进行对外公开。</a:t>
            </a:r>
            <a:endParaRPr lang="zh-CN" altLang="en-US" dirty="0"/>
          </a:p>
          <a:p>
            <a:pPr rtl="0"/>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lang="en-US" altLang="zh-CN" dirty="0"/>
              <a:t>2.1.5 </a:t>
            </a:r>
            <a:r>
              <a:rPr lang="zh-CN" altLang="en-US" dirty="0"/>
              <a:t>继承</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2.1.5 </a:t>
            </a:r>
            <a:r>
              <a:rPr lang="zh-CN" altLang="en-US" dirty="0">
                <a:sym typeface="+mn-ea"/>
              </a:rPr>
              <a:t>继承</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rtl="0"/>
            <a:r>
              <a:rPr lang="zh-CN" dirty="0"/>
              <a:t>继承（</a:t>
            </a:r>
            <a:r>
              <a:rPr lang="en-US" altLang="zh-CN" dirty="0"/>
              <a:t>Inheritance</a:t>
            </a:r>
            <a:r>
              <a:rPr lang="zh-CN" dirty="0"/>
              <a:t>）是一种一般类与特殊类的层次模型。</a:t>
            </a:r>
            <a:endParaRPr lang="zh-CN" dirty="0"/>
          </a:p>
          <a:p>
            <a:pPr rtl="0"/>
            <a:r>
              <a:rPr lang="zh-CN" dirty="0"/>
              <a:t>继承性是指特殊类的对象具有其一般类的属性和方法，在其之上又增加了自己的特殊属性和方法。</a:t>
            </a:r>
            <a:endParaRPr lang="zh-CN" dirty="0"/>
          </a:p>
          <a:p>
            <a:pPr rtl="0"/>
            <a:r>
              <a:rPr lang="zh-CN" dirty="0"/>
              <a:t>继承具有传递性，一个特殊类具有从一个一般类中继承下来的属性和行为，当它被更下层的特殊类继承时，他继承来的和自己的属性和方法又会被继承下去</a:t>
            </a:r>
            <a:endParaRPr lang="zh-CN"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2.1.5 </a:t>
            </a:r>
            <a:r>
              <a:rPr lang="zh-CN" altLang="en-US" dirty="0">
                <a:sym typeface="+mn-ea"/>
              </a:rPr>
              <a:t>继承</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rtl="0"/>
            <a:r>
              <a:rPr lang="zh-CN" dirty="0"/>
              <a:t>继承（</a:t>
            </a:r>
            <a:r>
              <a:rPr lang="en-US" altLang="zh-CN" dirty="0"/>
              <a:t>Inheritance</a:t>
            </a:r>
            <a:r>
              <a:rPr lang="zh-CN" dirty="0"/>
              <a:t>）是一种一般类与特殊类的层次模型。</a:t>
            </a:r>
            <a:endParaRPr lang="zh-CN" dirty="0"/>
          </a:p>
          <a:p>
            <a:pPr rtl="0"/>
            <a:r>
              <a:rPr lang="zh-CN" dirty="0"/>
              <a:t>继承性是指特殊类的对象具有其一般类的属性和方法，在其之上又增加了自己的特殊属性和方法。</a:t>
            </a:r>
            <a:endParaRPr lang="zh-CN" dirty="0"/>
          </a:p>
          <a:p>
            <a:pPr rtl="0"/>
            <a:r>
              <a:rPr lang="zh-CN" dirty="0"/>
              <a:t>继承具有传递性，一个特殊类具有从一个一般类中继承下来的属性和行为，当它被更下层的特殊类继承时，他继承来的和自己的属性和方法又会被继承下去</a:t>
            </a:r>
            <a:endParaRPr lang="zh-CN"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2.1.5 </a:t>
            </a:r>
            <a:r>
              <a:rPr lang="zh-CN" altLang="en-US" dirty="0">
                <a:sym typeface="+mn-ea"/>
              </a:rPr>
              <a:t>继承</a:t>
            </a:r>
            <a:endParaRPr lang="zh-CN" altLang="en-US"/>
          </a:p>
        </p:txBody>
      </p:sp>
      <p:sp>
        <p:nvSpPr>
          <p:cNvPr id="3" name="文本占位符 2"/>
          <p:cNvSpPr>
            <a:spLocks noGrp="1"/>
          </p:cNvSpPr>
          <p:nvPr>
            <p:ph type="body" idx="1"/>
          </p:nvPr>
        </p:nvSpPr>
        <p:spPr>
          <a:xfrm>
            <a:off x="381000" y="2792095"/>
            <a:ext cx="6975475" cy="3150235"/>
          </a:xfrm>
        </p:spPr>
        <p:txBody>
          <a:bodyPr/>
          <a:p>
            <a:r>
              <a:rPr lang="zh-CN" altLang="en-US"/>
              <a:t>继承中两个重要概念：</a:t>
            </a:r>
            <a:endParaRPr lang="zh-CN" altLang="en-US"/>
          </a:p>
          <a:p>
            <a:r>
              <a:rPr lang="zh-CN" altLang="en-US"/>
              <a:t>子类：指的是通过继承创建的新类，，称为</a:t>
            </a:r>
            <a:r>
              <a:rPr lang="en-US" altLang="zh-CN"/>
              <a:t>“</a:t>
            </a:r>
            <a:r>
              <a:rPr lang="zh-CN" altLang="en-US"/>
              <a:t>子类</a:t>
            </a:r>
            <a:r>
              <a:rPr lang="en-US" altLang="zh-CN"/>
              <a:t>”</a:t>
            </a:r>
            <a:r>
              <a:rPr lang="zh-CN" altLang="en-US"/>
              <a:t>或者</a:t>
            </a:r>
            <a:r>
              <a:rPr lang="en-US" altLang="zh-CN"/>
              <a:t>“</a:t>
            </a:r>
            <a:r>
              <a:rPr lang="zh-CN" altLang="en-US"/>
              <a:t>派生类</a:t>
            </a:r>
            <a:r>
              <a:rPr lang="en-US" altLang="zh-CN"/>
              <a:t>”</a:t>
            </a:r>
            <a:r>
              <a:rPr lang="zh-CN" altLang="en-US"/>
              <a:t>。</a:t>
            </a:r>
            <a:endParaRPr lang="en-US" altLang="zh-CN"/>
          </a:p>
          <a:p>
            <a:r>
              <a:rPr lang="zh-CN" altLang="en-US"/>
              <a:t>父类：指的是被继承的类，称为</a:t>
            </a:r>
            <a:r>
              <a:rPr lang="en-US" altLang="zh-CN"/>
              <a:t>“</a:t>
            </a:r>
            <a:r>
              <a:rPr lang="zh-CN" altLang="en-US"/>
              <a:t>基类</a:t>
            </a:r>
            <a:r>
              <a:rPr lang="en-US" altLang="zh-CN"/>
              <a:t>”</a:t>
            </a:r>
            <a:r>
              <a:rPr lang="zh-CN" altLang="en-US"/>
              <a:t>、</a:t>
            </a:r>
            <a:r>
              <a:rPr lang="en-US" altLang="zh-CN"/>
              <a:t>“</a:t>
            </a:r>
            <a:r>
              <a:rPr lang="zh-CN" altLang="en-US"/>
              <a:t>父类</a:t>
            </a:r>
            <a:r>
              <a:rPr lang="en-US" altLang="zh-CN"/>
              <a:t>”</a:t>
            </a:r>
            <a:r>
              <a:rPr lang="zh-CN" altLang="en-US"/>
              <a:t>或者</a:t>
            </a:r>
            <a:r>
              <a:rPr lang="en-US" altLang="zh-CN"/>
              <a:t>“</a:t>
            </a:r>
            <a:r>
              <a:rPr lang="zh-CN" altLang="en-US"/>
              <a:t>超类</a:t>
            </a:r>
            <a:r>
              <a:rPr lang="en-US" altLang="zh-CN"/>
              <a:t>”</a:t>
            </a:r>
            <a:r>
              <a:rPr lang="zh-CN" altLang="en-US"/>
              <a:t>。</a:t>
            </a:r>
            <a:endParaRPr lang="zh-CN" altLang="en-US"/>
          </a:p>
          <a:p>
            <a:endParaRPr lang="zh-CN" altLang="en-US"/>
          </a:p>
        </p:txBody>
      </p:sp>
      <p:sp>
        <p:nvSpPr>
          <p:cNvPr id="4" name="日期占位符 3"/>
          <p:cNvSpPr>
            <a:spLocks noGrp="1"/>
          </p:cNvSpPr>
          <p:nvPr>
            <p:ph type="dt" sz="half" idx="10"/>
          </p:nvPr>
        </p:nvSpPr>
        <p:spPr/>
        <p:txBody>
          <a:bodyPr/>
          <a:p>
            <a:fld id="{2A967947-751C-4C6A-9692-5D73B26F00FB}" type="datetime1">
              <a:rPr lang="zh-CN" altLang="en-US" noProof="0" smtClean="0"/>
            </a:fld>
            <a:endParaRPr lang="zh-CN" altLang="en-US" noProof="0"/>
          </a:p>
        </p:txBody>
      </p:sp>
      <p:sp>
        <p:nvSpPr>
          <p:cNvPr id="5" name="页脚占位符 4"/>
          <p:cNvSpPr>
            <a:spLocks noGrp="1"/>
          </p:cNvSpPr>
          <p:nvPr>
            <p:ph type="ftr" sz="quarter" idx="11"/>
          </p:nvPr>
        </p:nvSpPr>
        <p:spPr/>
        <p:txBody>
          <a:bodyPr/>
          <a:p>
            <a:r>
              <a:rPr lang="zh-CN" altLang="en-US" noProof="0"/>
              <a:t>演示文稿标题</a:t>
            </a:r>
            <a:endParaRPr lang="zh-CN" altLang="en-US" noProof="0"/>
          </a:p>
        </p:txBody>
      </p:sp>
      <p:sp>
        <p:nvSpPr>
          <p:cNvPr id="6" name="灯片编号占位符 5"/>
          <p:cNvSpPr>
            <a:spLocks noGrp="1"/>
          </p:cNvSpPr>
          <p:nvPr>
            <p:ph type="sldNum" sz="quarter" idx="12"/>
          </p:nvPr>
        </p:nvSpPr>
        <p:spPr/>
        <p:txBody>
          <a:bodyPr/>
          <a:p>
            <a:fld id="{294A09A9-5501-47C1-A89A-A340965A2BE2}" type="slidenum">
              <a:rPr lang="en-US" altLang="zh-CN" noProof="0" smtClean="0"/>
            </a:fld>
            <a:endParaRPr lang="zh-CN" altLang="en-US" noProof="0"/>
          </a:p>
        </p:txBody>
      </p:sp>
      <p:pic>
        <p:nvPicPr>
          <p:cNvPr id="7" name="图片 6"/>
          <p:cNvPicPr>
            <a:picLocks noChangeAspect="1"/>
          </p:cNvPicPr>
          <p:nvPr>
            <p:custDataLst>
              <p:tags r:id="rId1"/>
            </p:custDataLst>
          </p:nvPr>
        </p:nvPicPr>
        <p:blipFill>
          <a:blip r:embed="rId2"/>
          <a:stretch>
            <a:fillRect/>
          </a:stretch>
        </p:blipFill>
        <p:spPr>
          <a:xfrm>
            <a:off x="7226935" y="2551430"/>
            <a:ext cx="4965065" cy="32315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2.1.5 </a:t>
            </a:r>
            <a:r>
              <a:rPr lang="zh-CN" altLang="en-US" dirty="0">
                <a:sym typeface="+mn-ea"/>
              </a:rPr>
              <a:t>继承</a:t>
            </a:r>
            <a:endParaRPr lang="zh-CN" altLang="en-US"/>
          </a:p>
        </p:txBody>
      </p:sp>
      <p:sp>
        <p:nvSpPr>
          <p:cNvPr id="3" name="文本占位符 2"/>
          <p:cNvSpPr>
            <a:spLocks noGrp="1"/>
          </p:cNvSpPr>
          <p:nvPr>
            <p:ph type="body" idx="1"/>
          </p:nvPr>
        </p:nvSpPr>
        <p:spPr>
          <a:xfrm>
            <a:off x="168910" y="2357755"/>
            <a:ext cx="5993765" cy="1237615"/>
          </a:xfrm>
        </p:spPr>
        <p:txBody>
          <a:bodyPr/>
          <a:p>
            <a:r>
              <a:rPr lang="zh-CN" altLang="en-US"/>
              <a:t>继承性分为：</a:t>
            </a:r>
            <a:endParaRPr lang="zh-CN" altLang="en-US"/>
          </a:p>
          <a:p>
            <a:r>
              <a:rPr lang="zh-CN" altLang="en-US"/>
              <a:t>单重继承性：指的是一个子类只有一个父类</a:t>
            </a:r>
            <a:endParaRPr lang="zh-CN" altLang="en-US"/>
          </a:p>
          <a:p>
            <a:endParaRPr lang="zh-CN" altLang="en-US"/>
          </a:p>
        </p:txBody>
      </p:sp>
      <p:sp>
        <p:nvSpPr>
          <p:cNvPr id="4" name="日期占位符 3"/>
          <p:cNvSpPr>
            <a:spLocks noGrp="1"/>
          </p:cNvSpPr>
          <p:nvPr>
            <p:ph type="dt" sz="half" idx="10"/>
          </p:nvPr>
        </p:nvSpPr>
        <p:spPr/>
        <p:txBody>
          <a:bodyPr/>
          <a:p>
            <a:fld id="{2A967947-751C-4C6A-9692-5D73B26F00FB}" type="datetime1">
              <a:rPr lang="zh-CN" altLang="en-US" noProof="0" smtClean="0"/>
            </a:fld>
            <a:endParaRPr lang="zh-CN" altLang="en-US" noProof="0"/>
          </a:p>
        </p:txBody>
      </p:sp>
      <p:sp>
        <p:nvSpPr>
          <p:cNvPr id="5" name="页脚占位符 4"/>
          <p:cNvSpPr>
            <a:spLocks noGrp="1"/>
          </p:cNvSpPr>
          <p:nvPr>
            <p:ph type="ftr" sz="quarter" idx="11"/>
          </p:nvPr>
        </p:nvSpPr>
        <p:spPr/>
        <p:txBody>
          <a:bodyPr/>
          <a:p>
            <a:r>
              <a:rPr lang="zh-CN" altLang="en-US" noProof="0"/>
              <a:t>演示文稿标题</a:t>
            </a:r>
            <a:endParaRPr lang="zh-CN" altLang="en-US" noProof="0"/>
          </a:p>
        </p:txBody>
      </p:sp>
      <p:sp>
        <p:nvSpPr>
          <p:cNvPr id="6" name="灯片编号占位符 5"/>
          <p:cNvSpPr>
            <a:spLocks noGrp="1"/>
          </p:cNvSpPr>
          <p:nvPr>
            <p:ph type="sldNum" sz="quarter" idx="12"/>
          </p:nvPr>
        </p:nvSpPr>
        <p:spPr/>
        <p:txBody>
          <a:bodyPr/>
          <a:p>
            <a:fld id="{294A09A9-5501-47C1-A89A-A340965A2BE2}" type="slidenum">
              <a:rPr lang="en-US" altLang="zh-CN" noProof="0" smtClean="0"/>
            </a:fld>
            <a:endParaRPr lang="zh-CN" altLang="en-US" noProof="0"/>
          </a:p>
        </p:txBody>
      </p:sp>
      <p:pic>
        <p:nvPicPr>
          <p:cNvPr id="7" name="图片 6"/>
          <p:cNvPicPr>
            <a:picLocks noChangeAspect="1"/>
          </p:cNvPicPr>
          <p:nvPr/>
        </p:nvPicPr>
        <p:blipFill>
          <a:blip r:embed="rId1"/>
          <a:stretch>
            <a:fillRect/>
          </a:stretch>
        </p:blipFill>
        <p:spPr>
          <a:xfrm>
            <a:off x="381000" y="3595370"/>
            <a:ext cx="2955925" cy="2877185"/>
          </a:xfrm>
          <a:prstGeom prst="rect">
            <a:avLst/>
          </a:prstGeom>
        </p:spPr>
      </p:pic>
      <p:sp>
        <p:nvSpPr>
          <p:cNvPr id="8" name="文本占位符 2"/>
          <p:cNvSpPr>
            <a:spLocks noGrp="1"/>
          </p:cNvSpPr>
          <p:nvPr/>
        </p:nvSpPr>
        <p:spPr>
          <a:xfrm>
            <a:off x="5829935" y="2357755"/>
            <a:ext cx="6567170" cy="107569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a:t>多重继承性：指的是一个子类可以有多个父类</a:t>
            </a:r>
            <a:endParaRPr lang="zh-CN" altLang="en-US"/>
          </a:p>
        </p:txBody>
      </p:sp>
      <p:pic>
        <p:nvPicPr>
          <p:cNvPr id="9" name="图片 8"/>
          <p:cNvPicPr>
            <a:picLocks noChangeAspect="1"/>
          </p:cNvPicPr>
          <p:nvPr/>
        </p:nvPicPr>
        <p:blipFill>
          <a:blip r:embed="rId2"/>
          <a:stretch>
            <a:fillRect/>
          </a:stretch>
        </p:blipFill>
        <p:spPr>
          <a:xfrm>
            <a:off x="6677660" y="3049270"/>
            <a:ext cx="3215640" cy="29635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1</a:t>
            </a:r>
            <a:r>
              <a:rPr lang="zh-CN" altLang="en-US" dirty="0"/>
              <a:t>、继承性分为几种，分别是什么？</a:t>
            </a:r>
            <a:endParaRPr lang="zh-CN" altLang="en-US" dirty="0"/>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rtl="0"/>
            <a:r>
              <a:rPr lang="zh-CN" altLang="en-US">
                <a:sym typeface="+mn-ea"/>
              </a:rPr>
              <a:t>继承性分为两类：</a:t>
            </a:r>
            <a:endParaRPr lang="zh-CN" altLang="en-US"/>
          </a:p>
          <a:p>
            <a:pPr rtl="0"/>
            <a:r>
              <a:rPr lang="zh-CN" altLang="en-US">
                <a:sym typeface="+mn-ea"/>
              </a:rPr>
              <a:t>单重继承性：指的是一个子类只有一个父类</a:t>
            </a:r>
            <a:endParaRPr lang="zh-CN" altLang="en-US"/>
          </a:p>
          <a:p>
            <a:pPr rtl="0"/>
            <a:r>
              <a:rPr lang="zh-CN" altLang="en-US">
                <a:sym typeface="+mn-ea"/>
              </a:rPr>
              <a:t>多重继承性：指的是一个子类可以有多个父类</a:t>
            </a:r>
            <a:endParaRPr lang="zh-CN" altLang="en-US" dirty="0">
              <a:sym typeface="+mn-ea"/>
            </a:endParaRPr>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kumimoji="0" 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2.1.6 </a:t>
            </a:r>
            <a:r>
              <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多态</a:t>
            </a:r>
            <a:endPar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t>2.1.6 </a:t>
            </a:r>
            <a:r>
              <a:rPr lang="zh-CN" altLang="en-US" dirty="0"/>
              <a:t>多态</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zh-CN" altLang="en-US" dirty="0"/>
              <a:t>多态性：是指类中同一函数名对应多个功能相似的不同函数，可以是用相同的调用方式来调用这些具有不同功能的同名函数，当进行调用时，根据所传的数据选定相应的函数，去执行不同的功能。</a:t>
            </a:r>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kumimoji="0" lang="en-US" altLang="zh-CN"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2.1.7 </a:t>
            </a:r>
            <a:r>
              <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消息</a:t>
            </a:r>
            <a:endParaRPr kumimoji="0" lang="zh-CN" altLang="en-US"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目录</a:t>
            </a:r>
            <a:endParaRPr lang="zh-CN" altLang="en-US" dirty="0"/>
          </a:p>
        </p:txBody>
      </p:sp>
      <p:sp>
        <p:nvSpPr>
          <p:cNvPr id="3" name="内容占位符 2"/>
          <p:cNvSpPr>
            <a:spLocks noGrp="1"/>
          </p:cNvSpPr>
          <p:nvPr>
            <p:ph idx="1"/>
          </p:nvPr>
        </p:nvSpPr>
        <p:spPr>
          <a:xfrm>
            <a:off x="473075" y="2104390"/>
            <a:ext cx="3363595" cy="3956050"/>
          </a:xfrm>
        </p:spPr>
        <p:txBody>
          <a:bodyPr vert="horz" lIns="91440" tIns="45720" rIns="91440" bIns="45720" rtlCol="0" anchor="t">
            <a:normAutofit fontScale="90000" lnSpcReduction="20000"/>
          </a:bodyPr>
          <a:lstStyle/>
          <a:p>
            <a:pPr rtl="0"/>
            <a:r>
              <a:rPr lang="en-US" altLang="zh-CN" b="1" dirty="0"/>
              <a:t>2.1</a:t>
            </a:r>
            <a:r>
              <a:rPr lang="zh-CN" altLang="en-US" b="1" dirty="0"/>
              <a:t>：面向对象的基础概念</a:t>
            </a:r>
            <a:endParaRPr lang="en-US" altLang="zh-CN" b="1" dirty="0"/>
          </a:p>
          <a:p>
            <a:pPr rtl="0"/>
            <a:r>
              <a:rPr lang="en-US" altLang="zh-CN" dirty="0">
                <a:sym typeface="+mn-ea"/>
              </a:rPr>
              <a:t>2.1.1 </a:t>
            </a:r>
            <a:r>
              <a:rPr lang="zh-CN" altLang="en-US" dirty="0">
                <a:sym typeface="+mn-ea"/>
              </a:rPr>
              <a:t>面向对象的基本概念</a:t>
            </a:r>
            <a:endParaRPr lang="en-US" altLang="zh-CN" dirty="0"/>
          </a:p>
          <a:p>
            <a:pPr rtl="0"/>
            <a:r>
              <a:rPr lang="en-US" altLang="zh-CN" dirty="0">
                <a:sym typeface="+mn-ea"/>
              </a:rPr>
              <a:t>2.1.2 </a:t>
            </a:r>
            <a:r>
              <a:rPr lang="zh-CN" altLang="en-US" dirty="0">
                <a:sym typeface="+mn-ea"/>
              </a:rPr>
              <a:t>面向对象方法</a:t>
            </a:r>
            <a:endParaRPr lang="en-US" altLang="zh-CN" dirty="0"/>
          </a:p>
          <a:p>
            <a:pPr rtl="0"/>
            <a:r>
              <a:rPr lang="en-US" altLang="zh-CN" dirty="0">
                <a:sym typeface="+mn-ea"/>
              </a:rPr>
              <a:t>2.1.3 </a:t>
            </a:r>
            <a:r>
              <a:rPr lang="zh-CN" altLang="en-US" dirty="0">
                <a:sym typeface="+mn-ea"/>
              </a:rPr>
              <a:t>对象</a:t>
            </a:r>
            <a:endParaRPr lang="zh-CN" altLang="en-US" dirty="0">
              <a:sym typeface="+mn-ea"/>
            </a:endParaRPr>
          </a:p>
          <a:p>
            <a:pPr rtl="0"/>
            <a:r>
              <a:rPr lang="en-US" altLang="zh-CN" dirty="0">
                <a:sym typeface="+mn-ea"/>
              </a:rPr>
              <a:t>2.1.4 </a:t>
            </a:r>
            <a:r>
              <a:rPr lang="zh-CN" altLang="en-US" dirty="0">
                <a:sym typeface="+mn-ea"/>
              </a:rPr>
              <a:t>类</a:t>
            </a:r>
            <a:endParaRPr lang="en-US" altLang="zh-CN" dirty="0"/>
          </a:p>
          <a:p>
            <a:pPr rtl="0"/>
            <a:r>
              <a:rPr lang="en-US" altLang="zh-CN" dirty="0"/>
              <a:t>2.1.5 </a:t>
            </a:r>
            <a:r>
              <a:rPr lang="zh-CN" altLang="en-US" dirty="0"/>
              <a:t>继承</a:t>
            </a:r>
            <a:endParaRPr lang="en-US" altLang="zh-CN" dirty="0"/>
          </a:p>
          <a:p>
            <a:pPr rtl="0"/>
            <a:r>
              <a:rPr lang="en-US" altLang="zh-CN" dirty="0">
                <a:sym typeface="+mn-ea"/>
              </a:rPr>
              <a:t>2.1.6 </a:t>
            </a:r>
            <a:r>
              <a:rPr lang="zh-CN" altLang="en-US" dirty="0">
                <a:sym typeface="+mn-ea"/>
              </a:rPr>
              <a:t>多态</a:t>
            </a:r>
            <a:endParaRPr lang="en-US" altLang="zh-CN" dirty="0"/>
          </a:p>
          <a:p>
            <a:pPr rtl="0"/>
            <a:r>
              <a:rPr lang="en-US" altLang="zh-CN" dirty="0">
                <a:sym typeface="+mn-ea"/>
              </a:rPr>
              <a:t>2.1.7 </a:t>
            </a:r>
            <a:r>
              <a:rPr lang="zh-CN" altLang="en-US" dirty="0">
                <a:sym typeface="+mn-ea"/>
              </a:rPr>
              <a:t>消息</a:t>
            </a:r>
            <a:endParaRPr lang="en-US" altLang="zh-CN" dirty="0"/>
          </a:p>
          <a:p>
            <a:pPr algn="l" rtl="0">
              <a:buClrTx/>
              <a:buSzTx/>
            </a:pPr>
            <a:endParaRPr lang="en-US" altLang="zh-CN" dirty="0"/>
          </a:p>
        </p:txBody>
      </p:sp>
      <p:sp>
        <p:nvSpPr>
          <p:cNvPr id="4" name="日期占位符 3"/>
          <p:cNvSpPr>
            <a:spLocks noGrp="1"/>
          </p:cNvSpPr>
          <p:nvPr>
            <p:ph type="dt" sz="half" idx="2"/>
          </p:nvPr>
        </p:nvSpPr>
        <p:spPr>
          <a:xfrm>
            <a:off x="381000" y="6356350"/>
            <a:ext cx="2743200" cy="365125"/>
          </a:xfrm>
        </p:spPr>
        <p:txBody>
          <a:bodyPr rtlCol="0"/>
          <a:lstStyle/>
          <a:p>
            <a:pPr rtl="0"/>
            <a:fld id="{4F2AFD7F-42FB-4CE0-AD52-2B193DC72CC4}"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9" name="内容占位符 2"/>
          <p:cNvSpPr>
            <a:spLocks noGrp="1"/>
          </p:cNvSpPr>
          <p:nvPr/>
        </p:nvSpPr>
        <p:spPr>
          <a:xfrm>
            <a:off x="4038600" y="2104390"/>
            <a:ext cx="3363595" cy="395605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rtl="0"/>
            <a:r>
              <a:rPr lang="en-US" b="1" dirty="0"/>
              <a:t>2.2</a:t>
            </a:r>
            <a:r>
              <a:rPr lang="zh-CN" altLang="en-US" b="1" dirty="0"/>
              <a:t>：面向对象开发</a:t>
            </a:r>
            <a:endParaRPr lang="en-US" altLang="zh-CN" b="1" dirty="0"/>
          </a:p>
          <a:p>
            <a:pPr rtl="0"/>
            <a:r>
              <a:rPr lang="en-US" altLang="zh-CN" dirty="0"/>
              <a:t>2.2.5 </a:t>
            </a:r>
            <a:r>
              <a:rPr lang="zh-CN" altLang="en-US" dirty="0"/>
              <a:t>系统调查和需求分析</a:t>
            </a:r>
            <a:endParaRPr lang="en-US" altLang="zh-CN" dirty="0"/>
          </a:p>
          <a:p>
            <a:pPr rtl="0"/>
            <a:r>
              <a:rPr lang="en-US" altLang="zh-CN" dirty="0">
                <a:sym typeface="+mn-ea"/>
              </a:rPr>
              <a:t>2.16 </a:t>
            </a:r>
            <a:r>
              <a:rPr lang="zh-CN" altLang="en-US" dirty="0">
                <a:sym typeface="+mn-ea"/>
              </a:rPr>
              <a:t>面向对象分析方法</a:t>
            </a:r>
            <a:endParaRPr lang="en-US" altLang="zh-CN" dirty="0"/>
          </a:p>
          <a:p>
            <a:pPr rtl="0"/>
            <a:r>
              <a:rPr lang="en-US" altLang="zh-CN" dirty="0">
                <a:sym typeface="+mn-ea"/>
              </a:rPr>
              <a:t>2.17 </a:t>
            </a:r>
            <a:r>
              <a:rPr lang="zh-CN" altLang="en-US" dirty="0">
                <a:sym typeface="+mn-ea"/>
              </a:rPr>
              <a:t>面向对象设计方法</a:t>
            </a:r>
            <a:endParaRPr lang="en-US" altLang="zh-CN" dirty="0"/>
          </a:p>
          <a:p>
            <a:pPr algn="l" rtl="0">
              <a:buClrTx/>
              <a:buSzTx/>
            </a:pPr>
            <a:endParaRPr lang="en-US" altLang="zh-CN" dirty="0"/>
          </a:p>
        </p:txBody>
      </p:sp>
      <p:sp>
        <p:nvSpPr>
          <p:cNvPr id="10" name="内容占位符 2"/>
          <p:cNvSpPr>
            <a:spLocks noGrp="1"/>
          </p:cNvSpPr>
          <p:nvPr/>
        </p:nvSpPr>
        <p:spPr>
          <a:xfrm>
            <a:off x="7316470" y="2104390"/>
            <a:ext cx="3363595" cy="395605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5pPr>
            <a:lvl6pPr/>
            <a:lvl7pPr/>
            <a:lvl8pPr/>
            <a:lvl9pPr/>
          </a:lstStyle>
          <a:p>
            <a:pPr rtl="0"/>
            <a:r>
              <a:rPr lang="en-US" b="1" dirty="0"/>
              <a:t>2.3</a:t>
            </a:r>
            <a:r>
              <a:rPr lang="zh-CN" altLang="en-US" b="1" dirty="0"/>
              <a:t>：软件建模概述</a:t>
            </a:r>
            <a:endParaRPr lang="en-US" altLang="zh-CN" b="1" dirty="0"/>
          </a:p>
          <a:p>
            <a:pPr rtl="0"/>
            <a:r>
              <a:rPr lang="en-US" altLang="zh-CN" dirty="0"/>
              <a:t>2.3.1 </a:t>
            </a:r>
            <a:r>
              <a:rPr lang="zh-CN" altLang="en-US" dirty="0"/>
              <a:t>软件建模的概述</a:t>
            </a:r>
            <a:r>
              <a:rPr lang="en-US" altLang="zh-CN" dirty="0"/>
              <a:t> </a:t>
            </a:r>
            <a:endParaRPr lang="en-US" altLang="zh-CN" dirty="0"/>
          </a:p>
          <a:p>
            <a:pPr rtl="0"/>
            <a:r>
              <a:rPr lang="en-US" altLang="zh-CN" dirty="0">
                <a:sym typeface="+mn-ea"/>
              </a:rPr>
              <a:t>2.3.2 </a:t>
            </a:r>
            <a:r>
              <a:rPr lang="zh-CN" altLang="en-US" dirty="0">
                <a:sym typeface="+mn-ea"/>
              </a:rPr>
              <a:t>软件建模的用途</a:t>
            </a:r>
            <a:endParaRPr lang="en-US" altLang="zh-CN" dirty="0"/>
          </a:p>
          <a:p>
            <a:pPr rtl="0"/>
            <a:r>
              <a:rPr lang="en-US" altLang="zh-CN" dirty="0">
                <a:sym typeface="+mn-ea"/>
              </a:rPr>
              <a:t>2.3.3 </a:t>
            </a:r>
            <a:r>
              <a:rPr lang="zh-CN" altLang="en-US" dirty="0">
                <a:sym typeface="+mn-ea"/>
              </a:rPr>
              <a:t>软件建模的优点</a:t>
            </a:r>
            <a:endParaRPr lang="en-US" altLang="zh-CN" dirty="0"/>
          </a:p>
          <a:p>
            <a:pPr algn="l" rtl="0">
              <a:buClrTx/>
              <a:buSzTx/>
            </a:pP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t>2.1.7 </a:t>
            </a:r>
            <a:r>
              <a:rPr lang="zh-CN" altLang="en-US" dirty="0"/>
              <a:t>消息</a:t>
            </a:r>
            <a:endParaRPr lang="zh-CN" altLang="en-US" dirty="0"/>
          </a:p>
        </p:txBody>
      </p:sp>
      <p:sp>
        <p:nvSpPr>
          <p:cNvPr id="3" name="内容占位符 2"/>
          <p:cNvSpPr>
            <a:spLocks noGrp="1"/>
          </p:cNvSpPr>
          <p:nvPr>
            <p:ph type="body" idx="1"/>
          </p:nvPr>
        </p:nvSpPr>
        <p:spPr>
          <a:xfrm>
            <a:off x="299720" y="2626995"/>
            <a:ext cx="5473700" cy="3436620"/>
          </a:xfrm>
        </p:spPr>
        <p:txBody>
          <a:bodyPr vert="horz" lIns="91440" tIns="45720" rIns="91440" bIns="45720" rtlCol="0" anchor="t">
            <a:normAutofit lnSpcReduction="10000"/>
          </a:bodyPr>
          <a:lstStyle/>
          <a:p>
            <a:pPr>
              <a:lnSpc>
                <a:spcPct val="150000"/>
              </a:lnSpc>
            </a:pPr>
            <a:r>
              <a:rPr lang="zh-CN" altLang="en-US" dirty="0"/>
              <a:t>消息：是指多个对象间进行通信的方式。</a:t>
            </a:r>
            <a:endParaRPr lang="zh-CN" altLang="en-US" dirty="0"/>
          </a:p>
          <a:p>
            <a:pPr>
              <a:lnSpc>
                <a:spcPct val="150000"/>
              </a:lnSpc>
            </a:pPr>
            <a:r>
              <a:rPr lang="zh-CN" altLang="en-US" dirty="0"/>
              <a:t>一般来说消息由以下几个部分来组成：</a:t>
            </a:r>
            <a:endParaRPr lang="zh-CN" altLang="en-US" dirty="0"/>
          </a:p>
          <a:p>
            <a:pPr>
              <a:lnSpc>
                <a:spcPct val="150000"/>
              </a:lnSpc>
            </a:pPr>
            <a:r>
              <a:rPr lang="en-US" altLang="zh-CN" dirty="0"/>
              <a:t>1.</a:t>
            </a:r>
            <a:r>
              <a:rPr lang="zh-CN" altLang="en-US" dirty="0"/>
              <a:t>提供服务的对象名</a:t>
            </a:r>
            <a:endParaRPr lang="zh-CN" altLang="en-US" dirty="0"/>
          </a:p>
          <a:p>
            <a:pPr>
              <a:lnSpc>
                <a:spcPct val="150000"/>
              </a:lnSpc>
            </a:pPr>
            <a:r>
              <a:rPr lang="en-US" altLang="zh-CN" dirty="0"/>
              <a:t>2.</a:t>
            </a:r>
            <a:r>
              <a:rPr lang="zh-CN" altLang="en-US" dirty="0"/>
              <a:t>服务的标识，即方法名</a:t>
            </a:r>
            <a:endParaRPr lang="zh-CN" altLang="en-US" dirty="0"/>
          </a:p>
          <a:p>
            <a:pPr>
              <a:lnSpc>
                <a:spcPct val="150000"/>
              </a:lnSpc>
            </a:pPr>
            <a:r>
              <a:rPr lang="en-US" altLang="zh-CN" dirty="0"/>
              <a:t>3.</a:t>
            </a:r>
            <a:r>
              <a:rPr lang="zh-CN" altLang="en-US" dirty="0"/>
              <a:t>输入信息，即实际参数</a:t>
            </a:r>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
        <p:nvSpPr>
          <p:cNvPr id="7" name="内容占位符 2"/>
          <p:cNvSpPr>
            <a:spLocks noGrp="1"/>
          </p:cNvSpPr>
          <p:nvPr/>
        </p:nvSpPr>
        <p:spPr>
          <a:xfrm>
            <a:off x="6035040" y="2626995"/>
            <a:ext cx="5473700" cy="3436620"/>
          </a:xfrm>
          <a:prstGeom prst="rect">
            <a:avLst/>
          </a:prstGeom>
        </p:spPr>
        <p:txBody>
          <a:bodyPr vert="horz" lIns="91440" tIns="45720" rIns="91440" bIns="45720" rtlCol="0" anchor="t">
            <a:normAutofit lnSpcReduction="20000"/>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nSpc>
                <a:spcPct val="150000"/>
              </a:lnSpc>
            </a:pPr>
            <a:r>
              <a:rPr lang="en-US" altLang="zh-CN" dirty="0"/>
              <a:t>4.</a:t>
            </a:r>
            <a:r>
              <a:rPr lang="zh-CN" altLang="en-US" dirty="0"/>
              <a:t>响应结果，即返回值或操作结果</a:t>
            </a:r>
            <a:endParaRPr lang="zh-CN" altLang="en-US" dirty="0"/>
          </a:p>
          <a:p>
            <a:pPr>
              <a:lnSpc>
                <a:spcPct val="150000"/>
              </a:lnSpc>
            </a:pPr>
            <a:r>
              <a:rPr lang="zh-CN" altLang="en-US" dirty="0"/>
              <a:t>消息</a:t>
            </a:r>
            <a:endParaRPr lang="zh-CN" altLang="en-US" dirty="0"/>
          </a:p>
          <a:p>
            <a:pPr>
              <a:lnSpc>
                <a:spcPct val="150000"/>
              </a:lnSpc>
            </a:pPr>
            <a:r>
              <a:rPr lang="zh-CN" altLang="en-US" dirty="0"/>
              <a:t>一个对象可以接收不同形式的多个消息，并产生不同结果：相同形式的消息可以发送给不同对象，产生不同结果：对象不是必须对消息作出响应。</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2</a:t>
            </a:r>
            <a:r>
              <a:rPr lang="zh-CN" altLang="en-US" dirty="0"/>
              <a:t>、消息分为哪四部分？</a:t>
            </a:r>
            <a:endParaRPr lang="en-US" altLang="zh-CN" dirty="0"/>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lnSpcReduction="10000"/>
          </a:bodyPr>
          <a:lstStyle/>
          <a:p>
            <a:pPr>
              <a:lnSpc>
                <a:spcPct val="150000"/>
              </a:lnSpc>
            </a:pPr>
            <a:r>
              <a:rPr lang="en-US" altLang="zh-CN" dirty="0">
                <a:sym typeface="+mn-ea"/>
              </a:rPr>
              <a:t>1.</a:t>
            </a:r>
            <a:r>
              <a:rPr lang="zh-CN" altLang="en-US" dirty="0">
                <a:sym typeface="+mn-ea"/>
              </a:rPr>
              <a:t>提供服务的对象名</a:t>
            </a:r>
            <a:endParaRPr lang="zh-CN" altLang="en-US" dirty="0"/>
          </a:p>
          <a:p>
            <a:pPr>
              <a:lnSpc>
                <a:spcPct val="150000"/>
              </a:lnSpc>
            </a:pPr>
            <a:r>
              <a:rPr lang="en-US" altLang="zh-CN" dirty="0">
                <a:sym typeface="+mn-ea"/>
              </a:rPr>
              <a:t>2.</a:t>
            </a:r>
            <a:r>
              <a:rPr lang="zh-CN" altLang="en-US" dirty="0">
                <a:sym typeface="+mn-ea"/>
              </a:rPr>
              <a:t>服务的标识，即方法名</a:t>
            </a:r>
            <a:endParaRPr lang="zh-CN" altLang="en-US" dirty="0"/>
          </a:p>
          <a:p>
            <a:pPr>
              <a:lnSpc>
                <a:spcPct val="150000"/>
              </a:lnSpc>
            </a:pPr>
            <a:r>
              <a:rPr lang="en-US" altLang="zh-CN" dirty="0">
                <a:sym typeface="+mn-ea"/>
              </a:rPr>
              <a:t>3.</a:t>
            </a:r>
            <a:r>
              <a:rPr lang="zh-CN" altLang="en-US" dirty="0">
                <a:sym typeface="+mn-ea"/>
              </a:rPr>
              <a:t>输入信息，即实际参数</a:t>
            </a:r>
            <a:endParaRPr lang="zh-CN" altLang="en-US" dirty="0">
              <a:sym typeface="+mn-ea"/>
            </a:endParaRPr>
          </a:p>
          <a:p>
            <a:pPr>
              <a:lnSpc>
                <a:spcPct val="150000"/>
              </a:lnSpc>
            </a:pPr>
            <a:r>
              <a:rPr lang="en-US" altLang="zh-CN" dirty="0">
                <a:sym typeface="+mn-ea"/>
              </a:rPr>
              <a:t>4.</a:t>
            </a:r>
            <a:r>
              <a:rPr lang="zh-CN" altLang="en-US" dirty="0">
                <a:sym typeface="+mn-ea"/>
              </a:rPr>
              <a:t>响应结果，即返回值或操作结果</a:t>
            </a:r>
            <a:endParaRPr lang="zh-CN" altLang="en-US" dirty="0"/>
          </a:p>
          <a:p>
            <a:pPr>
              <a:lnSpc>
                <a:spcPct val="150000"/>
              </a:lnSpc>
            </a:pPr>
            <a:r>
              <a:rPr lang="zh-CN" altLang="en-US" dirty="0">
                <a:sym typeface="+mn-ea"/>
              </a:rPr>
              <a:t>消息</a:t>
            </a:r>
            <a:endParaRPr lang="zh-CN" altLang="en-US" dirty="0"/>
          </a:p>
          <a:p>
            <a:pPr>
              <a:lnSpc>
                <a:spcPct val="150000"/>
              </a:lnSpc>
            </a:pPr>
            <a:endParaRPr lang="zh-CN" altLang="en-US" dirty="0">
              <a:sym typeface="+mn-ea"/>
            </a:endParaRPr>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1000"/>
                                        <p:tgtEl>
                                          <p:spTgt spid="4">
                                            <p:txEl>
                                              <p:pRg st="4" end="4"/>
                                            </p:txEl>
                                          </p:spTgt>
                                        </p:tgtEl>
                                      </p:cBhvr>
                                    </p:animEffect>
                                    <p:anim calcmode="lin" valueType="num">
                                      <p:cBhvr>
                                        <p:cTn id="4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kumimoji="0" lang="en-US" altLang="zh-CN"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2.2 </a:t>
            </a:r>
            <a:r>
              <a:rPr kumimoji="0" lang="zh-CN"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rPr>
              <a:t>面向对象开发</a:t>
            </a:r>
            <a:endParaRPr kumimoji="0" lang="zh-CN" sz="6000" b="1"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dirty="0"/>
              <a:t>2.2 </a:t>
            </a:r>
            <a:r>
              <a:rPr lang="zh-CN" altLang="en-US" dirty="0"/>
              <a:t>面向对象开发</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fontScale="90000" lnSpcReduction="20000"/>
          </a:bodyPr>
          <a:lstStyle/>
          <a:p>
            <a:r>
              <a:rPr lang="zh-CN" b="1" dirty="0">
                <a:solidFill>
                  <a:schemeClr val="accent2"/>
                </a:solidFill>
              </a:rPr>
              <a:t>过程分为：</a:t>
            </a:r>
            <a:endParaRPr lang="zh-CN" b="1" dirty="0">
              <a:solidFill>
                <a:schemeClr val="accent2"/>
              </a:solidFill>
            </a:endParaRPr>
          </a:p>
          <a:p>
            <a:r>
              <a:rPr lang="en-US" altLang="zh-CN" b="1" dirty="0">
                <a:solidFill>
                  <a:schemeClr val="accent2"/>
                </a:solidFill>
              </a:rPr>
              <a:t>1.</a:t>
            </a:r>
            <a:r>
              <a:rPr lang="zh-CN" altLang="en-US" b="1" dirty="0">
                <a:solidFill>
                  <a:schemeClr val="accent2"/>
                </a:solidFill>
              </a:rPr>
              <a:t>系统调查和需求分析，分析问题并求解</a:t>
            </a:r>
            <a:endParaRPr lang="zh-CN" altLang="en-US" b="1" dirty="0">
              <a:solidFill>
                <a:schemeClr val="accent2"/>
              </a:solidFill>
            </a:endParaRPr>
          </a:p>
          <a:p>
            <a:r>
              <a:rPr lang="en-US" altLang="zh-CN" b="1" dirty="0">
                <a:solidFill>
                  <a:schemeClr val="accent2"/>
                </a:solidFill>
              </a:rPr>
              <a:t>2.</a:t>
            </a:r>
            <a:r>
              <a:rPr lang="zh-CN" altLang="en-US" b="1" dirty="0">
                <a:solidFill>
                  <a:schemeClr val="accent2"/>
                </a:solidFill>
              </a:rPr>
              <a:t>整理问题：对第一阶段的结果进一步的抽象、归类整理。</a:t>
            </a:r>
            <a:endParaRPr lang="zh-CN" altLang="en-US" b="1" dirty="0">
              <a:solidFill>
                <a:schemeClr val="accent2"/>
              </a:solidFill>
            </a:endParaRPr>
          </a:p>
          <a:p>
            <a:r>
              <a:rPr lang="en-US" altLang="zh-CN" b="1" dirty="0">
                <a:solidFill>
                  <a:schemeClr val="accent2"/>
                </a:solidFill>
              </a:rPr>
              <a:t>3.</a:t>
            </a:r>
            <a:r>
              <a:rPr lang="zh-CN" altLang="en-US" b="1" dirty="0">
                <a:solidFill>
                  <a:schemeClr val="accent2"/>
                </a:solidFill>
              </a:rPr>
              <a:t>程序实现</a:t>
            </a:r>
            <a:endParaRPr lang="zh-CN" altLang="en-US" b="1" dirty="0">
              <a:solidFill>
                <a:schemeClr val="accent2"/>
              </a:solidFill>
            </a:endParaRPr>
          </a:p>
          <a:p>
            <a:r>
              <a:rPr lang="en-US" altLang="zh-CN" b="1" dirty="0">
                <a:solidFill>
                  <a:schemeClr val="accent2"/>
                </a:solidFill>
              </a:rPr>
              <a:t>4.</a:t>
            </a:r>
            <a:r>
              <a:rPr lang="zh-CN" altLang="en-US" b="1" dirty="0">
                <a:solidFill>
                  <a:schemeClr val="accent2"/>
                </a:solidFill>
              </a:rPr>
              <a:t>系统测试</a:t>
            </a:r>
            <a:endParaRPr lang="zh-CN" altLang="en-US" b="1" dirty="0">
              <a:solidFill>
                <a:schemeClr val="accent2"/>
              </a:solidFill>
            </a:endParaRPr>
          </a:p>
          <a:p>
            <a:r>
              <a:rPr lang="zh-CN" altLang="en-US" b="1" dirty="0">
                <a:solidFill>
                  <a:schemeClr val="accent2"/>
                </a:solidFill>
              </a:rPr>
              <a:t>下面对面向对象开发过程的四个阶段进行详细的描述。</a:t>
            </a:r>
            <a:endParaRPr lang="zh-CN" altLang="en-US" b="1" dirty="0">
              <a:solidFill>
                <a:schemeClr val="accent2"/>
              </a:solidFill>
            </a:endParaRP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dirty="0"/>
              <a:t>2.2.1 </a:t>
            </a:r>
            <a:r>
              <a:rPr lang="zh-CN" altLang="en-US" dirty="0"/>
              <a:t>系统调查和需求分析</a:t>
            </a:r>
            <a:endParaRPr lang="zh-CN" altLang="en-US" dirty="0"/>
          </a:p>
        </p:txBody>
      </p:sp>
      <p:sp>
        <p:nvSpPr>
          <p:cNvPr id="3" name="内容占位符 2"/>
          <p:cNvSpPr>
            <a:spLocks noGrp="1"/>
          </p:cNvSpPr>
          <p:nvPr>
            <p:ph type="body" idx="1"/>
          </p:nvPr>
        </p:nvSpPr>
        <p:spPr>
          <a:xfrm>
            <a:off x="238760" y="3134360"/>
            <a:ext cx="5838825" cy="3159125"/>
          </a:xfrm>
        </p:spPr>
        <p:txBody>
          <a:bodyPr vert="horz" lIns="91440" tIns="45720" rIns="91440" bIns="45720" rtlCol="0" anchor="t">
            <a:normAutofit fontScale="70000"/>
          </a:bodyPr>
          <a:lstStyle/>
          <a:p>
            <a:r>
              <a:rPr lang="en-US" altLang="zh-CN" b="1" dirty="0">
                <a:solidFill>
                  <a:schemeClr val="accent2"/>
                </a:solidFill>
              </a:rPr>
              <a:t>1.</a:t>
            </a:r>
            <a:r>
              <a:rPr lang="zh-CN" altLang="en-US" b="1" dirty="0">
                <a:solidFill>
                  <a:schemeClr val="accent2"/>
                </a:solidFill>
              </a:rPr>
              <a:t>分析过程概述</a:t>
            </a:r>
            <a:endParaRPr lang="zh-CN" altLang="en-US" b="1" dirty="0">
              <a:solidFill>
                <a:schemeClr val="accent2"/>
              </a:solidFill>
            </a:endParaRPr>
          </a:p>
          <a:p>
            <a:r>
              <a:rPr lang="en-US" altLang="zh-CN" b="1" dirty="0">
                <a:solidFill>
                  <a:schemeClr val="accent2"/>
                </a:solidFill>
              </a:rPr>
              <a:t>	</a:t>
            </a:r>
            <a:r>
              <a:rPr lang="zh-CN" altLang="en-US" b="1" dirty="0">
                <a:solidFill>
                  <a:schemeClr val="accent2"/>
                </a:solidFill>
              </a:rPr>
              <a:t>系统分析员需要对需求文档进行分析，修正，使需求文档更加准确。</a:t>
            </a:r>
            <a:endParaRPr lang="zh-CN" altLang="en-US" b="1" dirty="0">
              <a:solidFill>
                <a:schemeClr val="accent2"/>
              </a:solidFill>
            </a:endParaRPr>
          </a:p>
          <a:p>
            <a:r>
              <a:rPr lang="en-US" altLang="zh-CN" b="1" dirty="0">
                <a:solidFill>
                  <a:schemeClr val="accent2"/>
                </a:solidFill>
              </a:rPr>
              <a:t>	</a:t>
            </a:r>
            <a:r>
              <a:rPr lang="zh-CN" altLang="en-US" b="1" dirty="0">
                <a:solidFill>
                  <a:schemeClr val="accent2"/>
                </a:solidFill>
              </a:rPr>
              <a:t>再进行需求建模，通过</a:t>
            </a:r>
            <a:r>
              <a:rPr lang="en-US" altLang="zh-CN" b="1" dirty="0">
                <a:solidFill>
                  <a:schemeClr val="accent2"/>
                </a:solidFill>
              </a:rPr>
              <a:t>OOA</a:t>
            </a:r>
            <a:r>
              <a:rPr lang="zh-CN" altLang="en-US" b="1" dirty="0">
                <a:solidFill>
                  <a:schemeClr val="accent2"/>
                </a:solidFill>
              </a:rPr>
              <a:t>模型准确的进行表述。</a:t>
            </a:r>
            <a:endParaRPr lang="zh-CN" altLang="en-US" b="1" dirty="0">
              <a:solidFill>
                <a:schemeClr val="accent2"/>
              </a:solidFill>
            </a:endParaRPr>
          </a:p>
          <a:p>
            <a:r>
              <a:rPr lang="en-US" altLang="zh-CN" b="1" dirty="0">
                <a:solidFill>
                  <a:schemeClr val="accent2"/>
                </a:solidFill>
              </a:rPr>
              <a:t>	</a:t>
            </a:r>
            <a:r>
              <a:rPr lang="zh-CN" altLang="en-US" b="1" dirty="0">
                <a:solidFill>
                  <a:schemeClr val="accent2"/>
                </a:solidFill>
              </a:rPr>
              <a:t>最后进行评审，并反复修改，最终确定目标系统的需求规格说明。</a:t>
            </a:r>
            <a:endParaRPr lang="zh-CN" altLang="en-US" b="1" dirty="0">
              <a:solidFill>
                <a:schemeClr val="accent2"/>
              </a:solidFill>
            </a:endParaRP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
        <p:nvSpPr>
          <p:cNvPr id="7" name="内容占位符 2"/>
          <p:cNvSpPr>
            <a:spLocks noGrp="1"/>
          </p:cNvSpPr>
          <p:nvPr/>
        </p:nvSpPr>
        <p:spPr>
          <a:xfrm>
            <a:off x="238760" y="2388870"/>
            <a:ext cx="11558905" cy="745490"/>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b="1" dirty="0">
                <a:solidFill>
                  <a:schemeClr val="accent2"/>
                </a:solidFill>
              </a:rPr>
              <a:t>该阶段主要是提取系统的需求，也就是要为了满足用户的需求，系统必须要</a:t>
            </a:r>
            <a:r>
              <a:rPr lang="en-US" altLang="zh-CN" b="1" dirty="0">
                <a:solidFill>
                  <a:schemeClr val="accent2"/>
                </a:solidFill>
              </a:rPr>
              <a:t>“</a:t>
            </a:r>
            <a:r>
              <a:rPr lang="zh-CN" altLang="en-US" b="1" dirty="0">
                <a:solidFill>
                  <a:schemeClr val="accent2"/>
                </a:solidFill>
              </a:rPr>
              <a:t>做什么</a:t>
            </a:r>
            <a:r>
              <a:rPr lang="en-US" altLang="zh-CN" b="1" dirty="0">
                <a:solidFill>
                  <a:schemeClr val="accent2"/>
                </a:solidFill>
              </a:rPr>
              <a:t>”</a:t>
            </a:r>
            <a:endParaRPr lang="en-US" altLang="zh-CN" b="1" dirty="0">
              <a:solidFill>
                <a:schemeClr val="accent2"/>
              </a:solidFill>
            </a:endParaRPr>
          </a:p>
          <a:p>
            <a:endParaRPr lang="zh-CN" altLang="en-US" b="1" dirty="0">
              <a:solidFill>
                <a:schemeClr val="accent2"/>
              </a:solidFill>
            </a:endParaRPr>
          </a:p>
        </p:txBody>
      </p:sp>
      <p:sp>
        <p:nvSpPr>
          <p:cNvPr id="8" name="内容占位符 2"/>
          <p:cNvSpPr>
            <a:spLocks noGrp="1"/>
          </p:cNvSpPr>
          <p:nvPr/>
        </p:nvSpPr>
        <p:spPr>
          <a:xfrm>
            <a:off x="5958205" y="3134360"/>
            <a:ext cx="5934710" cy="3159125"/>
          </a:xfrm>
          <a:prstGeom prst="rect">
            <a:avLst/>
          </a:prstGeom>
        </p:spPr>
        <p:txBody>
          <a:bodyPr vert="horz" lIns="91440" tIns="45720" rIns="91440" bIns="45720" rtlCol="0" anchor="t">
            <a:normAutofit fontScale="70000"/>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b="1" dirty="0">
                <a:solidFill>
                  <a:schemeClr val="accent2"/>
                </a:solidFill>
              </a:rPr>
              <a:t>2.</a:t>
            </a:r>
            <a:r>
              <a:rPr lang="zh-CN" altLang="en-US" b="1" dirty="0">
                <a:solidFill>
                  <a:schemeClr val="accent2"/>
                </a:solidFill>
              </a:rPr>
              <a:t>实例需求文档</a:t>
            </a:r>
            <a:endParaRPr lang="zh-CN" altLang="en-US" b="1" dirty="0">
              <a:solidFill>
                <a:schemeClr val="accent2"/>
              </a:solidFill>
            </a:endParaRPr>
          </a:p>
          <a:p>
            <a:r>
              <a:rPr lang="en-US" altLang="zh-CN" b="1" dirty="0">
                <a:solidFill>
                  <a:schemeClr val="accent2"/>
                </a:solidFill>
              </a:rPr>
              <a:t>	</a:t>
            </a:r>
            <a:r>
              <a:rPr lang="zh-CN" altLang="en-US" b="1" dirty="0">
                <a:solidFill>
                  <a:schemeClr val="accent2"/>
                </a:solidFill>
              </a:rPr>
              <a:t>需求文档也叫需求陈述或问题陈述。</a:t>
            </a:r>
            <a:endParaRPr lang="zh-CN" altLang="en-US" b="1" dirty="0">
              <a:solidFill>
                <a:schemeClr val="accent2"/>
              </a:solidFill>
            </a:endParaRPr>
          </a:p>
          <a:p>
            <a:r>
              <a:rPr lang="en-US" altLang="zh-CN" b="1" dirty="0">
                <a:solidFill>
                  <a:schemeClr val="accent2"/>
                </a:solidFill>
              </a:rPr>
              <a:t>	</a:t>
            </a:r>
            <a:r>
              <a:rPr lang="zh-CN" altLang="en-US" b="1" dirty="0">
                <a:solidFill>
                  <a:schemeClr val="accent2"/>
                </a:solidFill>
              </a:rPr>
              <a:t>对于要开发的任何一个系统，需求陈述首要任务。</a:t>
            </a:r>
            <a:endParaRPr lang="zh-CN" altLang="en-US" b="1" dirty="0">
              <a:solidFill>
                <a:schemeClr val="accent2"/>
              </a:solidFill>
            </a:endParaRPr>
          </a:p>
          <a:p>
            <a:r>
              <a:rPr lang="en-US" altLang="zh-CN" b="1" dirty="0">
                <a:solidFill>
                  <a:schemeClr val="accent2"/>
                </a:solidFill>
              </a:rPr>
              <a:t>	</a:t>
            </a:r>
            <a:r>
              <a:rPr lang="zh-CN" altLang="en-US" b="1" dirty="0">
                <a:solidFill>
                  <a:schemeClr val="accent2"/>
                </a:solidFill>
              </a:rPr>
              <a:t>进行需求陈述时，必须要清楚所要解决问题的目标。需求质量的好坏直接影响到整个系统的质量，需要分析人员和用户一起研究讨论。</a:t>
            </a:r>
            <a:endParaRPr lang="zh-CN" altLang="en-US" b="1" dirty="0">
              <a:solidFill>
                <a:schemeClr val="accent2"/>
              </a:solidFill>
            </a:endParaRPr>
          </a:p>
          <a:p>
            <a:endParaRPr lang="zh-CN" altLang="en-US" b="1" dirty="0">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dirty="0"/>
              <a:t>2.2.2 </a:t>
            </a:r>
            <a:r>
              <a:rPr lang="zh-CN" altLang="en-US" dirty="0"/>
              <a:t>面向对象分析方法</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lnSpcReduction="20000"/>
          </a:bodyPr>
          <a:lstStyle/>
          <a:p>
            <a:r>
              <a:rPr lang="en-US" altLang="zh-CN" b="1" dirty="0">
                <a:solidFill>
                  <a:schemeClr val="accent2"/>
                </a:solidFill>
              </a:rPr>
              <a:t>	</a:t>
            </a:r>
            <a:r>
              <a:rPr lang="zh-CN" altLang="en-US" b="1" dirty="0">
                <a:solidFill>
                  <a:schemeClr val="accent2"/>
                </a:solidFill>
              </a:rPr>
              <a:t>面向对象的分析方法（</a:t>
            </a:r>
            <a:r>
              <a:rPr lang="en-US" altLang="zh-CN" b="1" dirty="0">
                <a:solidFill>
                  <a:schemeClr val="accent2"/>
                </a:solidFill>
              </a:rPr>
              <a:t>OOA</a:t>
            </a:r>
            <a:r>
              <a:rPr lang="zh-CN" altLang="en-US" b="1" dirty="0">
                <a:solidFill>
                  <a:schemeClr val="accent2"/>
                </a:solidFill>
              </a:rPr>
              <a:t>），指的是按照面向对象的概念和方法，在对任务的分析中，根据客观存在的事物以及事物间的关系，归纳出相关的对象，包括对象的属性行为以及对象之间的联系，并将具有共同属性和行为的对象用一个类来表示。</a:t>
            </a:r>
            <a:endParaRPr lang="zh-CN" altLang="en-US" b="1" dirty="0">
              <a:solidFill>
                <a:schemeClr val="accent2"/>
              </a:solidFill>
            </a:endParaRPr>
          </a:p>
          <a:p>
            <a:r>
              <a:rPr lang="en-US" altLang="zh-CN" b="1" dirty="0">
                <a:solidFill>
                  <a:schemeClr val="accent2"/>
                </a:solidFill>
              </a:rPr>
              <a:t>	</a:t>
            </a:r>
            <a:r>
              <a:rPr lang="zh-CN" altLang="en-US" b="1" dirty="0">
                <a:solidFill>
                  <a:schemeClr val="accent2"/>
                </a:solidFill>
              </a:rPr>
              <a:t>通过</a:t>
            </a:r>
            <a:r>
              <a:rPr lang="en-US" altLang="zh-CN" b="1" dirty="0">
                <a:solidFill>
                  <a:schemeClr val="accent2"/>
                </a:solidFill>
              </a:rPr>
              <a:t>OOA</a:t>
            </a:r>
            <a:r>
              <a:rPr lang="zh-CN" altLang="en-US" b="1" dirty="0">
                <a:solidFill>
                  <a:schemeClr val="accent2"/>
                </a:solidFill>
              </a:rPr>
              <a:t>，可以建立一个能反映真实工作情况的需求模型。</a:t>
            </a:r>
            <a:endParaRPr lang="zh-CN" altLang="en-US" b="1" dirty="0">
              <a:solidFill>
                <a:schemeClr val="accent2"/>
              </a:solidFill>
            </a:endParaRPr>
          </a:p>
          <a:p>
            <a:r>
              <a:rPr lang="en-US" altLang="zh-CN" b="1" dirty="0">
                <a:solidFill>
                  <a:schemeClr val="accent2"/>
                </a:solidFill>
              </a:rPr>
              <a:t>	</a:t>
            </a:r>
            <a:r>
              <a:rPr lang="zh-CN" altLang="en-US" b="1" dirty="0">
                <a:solidFill>
                  <a:schemeClr val="accent2"/>
                </a:solidFill>
              </a:rPr>
              <a:t>使用</a:t>
            </a:r>
            <a:r>
              <a:rPr lang="en-US" altLang="zh-CN" b="1" dirty="0">
                <a:solidFill>
                  <a:schemeClr val="accent2"/>
                </a:solidFill>
              </a:rPr>
              <a:t>OOA</a:t>
            </a:r>
            <a:r>
              <a:rPr lang="zh-CN" altLang="en-US" b="1" dirty="0">
                <a:solidFill>
                  <a:schemeClr val="accent2"/>
                </a:solidFill>
              </a:rPr>
              <a:t>具体分析一个事物时，一般分为以下几个阶段：</a:t>
            </a:r>
            <a:endParaRPr lang="zh-CN" altLang="en-US" b="1" dirty="0">
              <a:solidFill>
                <a:schemeClr val="accent2"/>
              </a:solidFill>
            </a:endParaRPr>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dirty="0">
                <a:sym typeface="+mn-ea"/>
              </a:rPr>
              <a:t>2.2.2 </a:t>
            </a:r>
            <a:r>
              <a:rPr lang="zh-CN" altLang="en-US" dirty="0">
                <a:sym typeface="+mn-ea"/>
              </a:rPr>
              <a:t>面向对象分析方法</a:t>
            </a:r>
            <a:endParaRPr lang="zh-CN" altLang="en-US"/>
          </a:p>
        </p:txBody>
      </p:sp>
      <p:sp>
        <p:nvSpPr>
          <p:cNvPr id="3" name="文本占位符 2"/>
          <p:cNvSpPr>
            <a:spLocks noGrp="1"/>
          </p:cNvSpPr>
          <p:nvPr>
            <p:ph type="body" idx="1"/>
          </p:nvPr>
        </p:nvSpPr>
        <p:spPr>
          <a:xfrm>
            <a:off x="381000" y="2370455"/>
            <a:ext cx="8390255" cy="4069715"/>
          </a:xfrm>
        </p:spPr>
        <p:txBody>
          <a:bodyPr/>
          <a:p>
            <a:r>
              <a:rPr lang="en-US" altLang="zh-CN" sz="1800" b="1"/>
              <a:t>1. </a:t>
            </a:r>
            <a:r>
              <a:rPr lang="zh-CN" altLang="en-US" sz="1800" b="1"/>
              <a:t>识别并筛选对象</a:t>
            </a:r>
            <a:endParaRPr lang="zh-CN" altLang="en-US" sz="1800" b="1"/>
          </a:p>
          <a:p>
            <a:r>
              <a:rPr lang="en-US" altLang="zh-CN" sz="1800"/>
              <a:t>	</a:t>
            </a:r>
            <a:r>
              <a:rPr lang="zh-CN" altLang="en-US" sz="1800"/>
              <a:t>通过对用户需求的分析文档的分析可以找出所有的名词或名词短语，合并同义词，这些事极有可能成为对象得的</a:t>
            </a:r>
            <a:endParaRPr lang="zh-CN" altLang="en-US" sz="1800"/>
          </a:p>
          <a:p>
            <a:r>
              <a:rPr lang="en-US" altLang="zh-CN" sz="1800" b="1"/>
              <a:t>2.</a:t>
            </a:r>
            <a:r>
              <a:rPr lang="zh-CN" altLang="en-US" sz="1800" b="1"/>
              <a:t>标识对象的属性</a:t>
            </a:r>
            <a:endParaRPr lang="zh-CN" altLang="en-US" sz="1800" b="1"/>
          </a:p>
          <a:p>
            <a:r>
              <a:rPr lang="en-US" altLang="zh-CN" sz="1800"/>
              <a:t>	</a:t>
            </a:r>
            <a:r>
              <a:rPr lang="zh-CN" altLang="en-US" sz="1800"/>
              <a:t>属性是对问题域中对象性质的一个描述，对象在系统中所有可能的状态就是属性的取值。</a:t>
            </a:r>
            <a:endParaRPr lang="zh-CN" altLang="en-US" sz="1800"/>
          </a:p>
          <a:p>
            <a:r>
              <a:rPr lang="en-US" altLang="zh-CN" sz="1800"/>
              <a:t>	</a:t>
            </a:r>
            <a:r>
              <a:rPr lang="zh-CN" altLang="en-US" sz="1800"/>
              <a:t>要识别出所关心的潜在属性，并且要这些属性在本身在系统中必须要是独立存在的。</a:t>
            </a:r>
            <a:endParaRPr lang="zh-CN" altLang="en-US" sz="1800"/>
          </a:p>
        </p:txBody>
      </p:sp>
      <p:sp>
        <p:nvSpPr>
          <p:cNvPr id="4" name="日期占位符 3"/>
          <p:cNvSpPr>
            <a:spLocks noGrp="1"/>
          </p:cNvSpPr>
          <p:nvPr>
            <p:ph type="dt" sz="half" idx="10"/>
          </p:nvPr>
        </p:nvSpPr>
        <p:spPr/>
        <p:txBody>
          <a:bodyPr/>
          <a:p>
            <a:fld id="{2A967947-751C-4C6A-9692-5D73B26F00FB}" type="datetime1">
              <a:rPr lang="zh-CN" altLang="en-US" noProof="0" smtClean="0"/>
            </a:fld>
            <a:endParaRPr lang="zh-CN" altLang="en-US" noProof="0"/>
          </a:p>
        </p:txBody>
      </p:sp>
      <p:sp>
        <p:nvSpPr>
          <p:cNvPr id="5" name="页脚占位符 4"/>
          <p:cNvSpPr>
            <a:spLocks noGrp="1"/>
          </p:cNvSpPr>
          <p:nvPr>
            <p:ph type="ftr" sz="quarter" idx="11"/>
          </p:nvPr>
        </p:nvSpPr>
        <p:spPr/>
        <p:txBody>
          <a:bodyPr/>
          <a:p>
            <a:r>
              <a:rPr lang="zh-CN" altLang="en-US" noProof="0"/>
              <a:t>演示文稿标题</a:t>
            </a:r>
            <a:endParaRPr lang="zh-CN" altLang="en-US" noProof="0"/>
          </a:p>
        </p:txBody>
      </p:sp>
      <p:sp>
        <p:nvSpPr>
          <p:cNvPr id="6" name="灯片编号占位符 5"/>
          <p:cNvSpPr>
            <a:spLocks noGrp="1"/>
          </p:cNvSpPr>
          <p:nvPr>
            <p:ph type="sldNum" sz="quarter" idx="12"/>
          </p:nvPr>
        </p:nvSpPr>
        <p:spPr/>
        <p:txBody>
          <a:bodyPr/>
          <a:p>
            <a:fld id="{294A09A9-5501-47C1-A89A-A340965A2BE2}" type="slidenum">
              <a:rPr lang="en-US" altLang="zh-CN" noProof="0" smtClean="0"/>
            </a:fld>
            <a:endParaRPr lang="zh-CN" altLang="en-US" noProof="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dirty="0">
                <a:sym typeface="+mn-ea"/>
              </a:rPr>
              <a:t>2.2.2 </a:t>
            </a:r>
            <a:r>
              <a:rPr lang="zh-CN" altLang="en-US" dirty="0">
                <a:sym typeface="+mn-ea"/>
              </a:rPr>
              <a:t>面向对象分析方法</a:t>
            </a:r>
            <a:endParaRPr lang="zh-CN" altLang="en-US"/>
          </a:p>
        </p:txBody>
      </p:sp>
      <p:sp>
        <p:nvSpPr>
          <p:cNvPr id="3" name="文本占位符 2"/>
          <p:cNvSpPr>
            <a:spLocks noGrp="1"/>
          </p:cNvSpPr>
          <p:nvPr>
            <p:ph type="body" idx="1"/>
          </p:nvPr>
        </p:nvSpPr>
        <p:spPr>
          <a:xfrm>
            <a:off x="73660" y="2313940"/>
            <a:ext cx="7835265" cy="4148455"/>
          </a:xfrm>
        </p:spPr>
        <p:txBody>
          <a:bodyPr/>
          <a:p>
            <a:r>
              <a:rPr lang="en-US" altLang="zh-CN"/>
              <a:t>3. </a:t>
            </a:r>
            <a:r>
              <a:rPr lang="zh-CN" altLang="en-US"/>
              <a:t>识别对象的行为</a:t>
            </a:r>
            <a:endParaRPr lang="zh-CN" altLang="en-US"/>
          </a:p>
          <a:p>
            <a:r>
              <a:rPr lang="en-US" altLang="zh-CN"/>
              <a:t>	</a:t>
            </a:r>
            <a:r>
              <a:rPr lang="zh-CN" altLang="en-US"/>
              <a:t>对象的行为可以理解为对象对外提供的所有的功能。一般可以分为以下三类：</a:t>
            </a:r>
            <a:endParaRPr lang="zh-CN" altLang="en-US"/>
          </a:p>
          <a:p>
            <a:r>
              <a:rPr lang="en-US" altLang="zh-CN"/>
              <a:t>a. </a:t>
            </a:r>
            <a:r>
              <a:rPr lang="zh-CN" altLang="en-US"/>
              <a:t>对象生命周期中的创建、维护、删除行为</a:t>
            </a:r>
            <a:endParaRPr lang="zh-CN" altLang="en-US"/>
          </a:p>
          <a:p>
            <a:r>
              <a:rPr lang="en-US" altLang="zh-CN"/>
              <a:t>b. </a:t>
            </a:r>
            <a:r>
              <a:rPr lang="zh-CN" altLang="en-US"/>
              <a:t>计算性行为</a:t>
            </a:r>
            <a:endParaRPr lang="zh-CN" altLang="en-US"/>
          </a:p>
          <a:p>
            <a:r>
              <a:rPr lang="en-US" altLang="zh-CN"/>
              <a:t>c. </a:t>
            </a:r>
            <a:r>
              <a:rPr lang="zh-CN" altLang="en-US"/>
              <a:t>监视性行为或称响应行为</a:t>
            </a:r>
            <a:endParaRPr lang="zh-CN" altLang="en-US"/>
          </a:p>
        </p:txBody>
      </p:sp>
      <p:sp>
        <p:nvSpPr>
          <p:cNvPr id="4" name="日期占位符 3"/>
          <p:cNvSpPr>
            <a:spLocks noGrp="1"/>
          </p:cNvSpPr>
          <p:nvPr>
            <p:ph type="dt" sz="half" idx="10"/>
          </p:nvPr>
        </p:nvSpPr>
        <p:spPr/>
        <p:txBody>
          <a:bodyPr/>
          <a:p>
            <a:fld id="{2A967947-751C-4C6A-9692-5D73B26F00FB}" type="datetime1">
              <a:rPr lang="zh-CN" altLang="en-US" noProof="0" smtClean="0"/>
            </a:fld>
            <a:endParaRPr lang="zh-CN" altLang="en-US" noProof="0"/>
          </a:p>
        </p:txBody>
      </p:sp>
      <p:sp>
        <p:nvSpPr>
          <p:cNvPr id="5" name="页脚占位符 4"/>
          <p:cNvSpPr>
            <a:spLocks noGrp="1"/>
          </p:cNvSpPr>
          <p:nvPr>
            <p:ph type="ftr" sz="quarter" idx="11"/>
          </p:nvPr>
        </p:nvSpPr>
        <p:spPr/>
        <p:txBody>
          <a:bodyPr/>
          <a:p>
            <a:r>
              <a:rPr lang="zh-CN" altLang="en-US" noProof="0"/>
              <a:t>演示文稿标题</a:t>
            </a:r>
            <a:endParaRPr lang="zh-CN" altLang="en-US" noProof="0"/>
          </a:p>
        </p:txBody>
      </p:sp>
      <p:sp>
        <p:nvSpPr>
          <p:cNvPr id="6" name="灯片编号占位符 5"/>
          <p:cNvSpPr>
            <a:spLocks noGrp="1"/>
          </p:cNvSpPr>
          <p:nvPr>
            <p:ph type="sldNum" sz="quarter" idx="12"/>
          </p:nvPr>
        </p:nvSpPr>
        <p:spPr/>
        <p:txBody>
          <a:bodyPr/>
          <a:p>
            <a:fld id="{294A09A9-5501-47C1-A89A-A340965A2BE2}" type="slidenum">
              <a:rPr lang="en-US" altLang="zh-CN" noProof="0" smtClean="0"/>
            </a:fld>
            <a:endParaRPr lang="zh-CN" altLang="en-US" noProof="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dirty="0">
                <a:sym typeface="+mn-ea"/>
              </a:rPr>
              <a:t>2.2.3 </a:t>
            </a:r>
            <a:r>
              <a:rPr lang="zh-CN" altLang="en-US" dirty="0">
                <a:sym typeface="+mn-ea"/>
              </a:rPr>
              <a:t>面向对象设计方法</a:t>
            </a:r>
            <a:endParaRPr lang="zh-CN" altLang="en-US"/>
          </a:p>
        </p:txBody>
      </p:sp>
      <p:sp>
        <p:nvSpPr>
          <p:cNvPr id="3" name="文本占位符 2"/>
          <p:cNvSpPr>
            <a:spLocks noGrp="1"/>
          </p:cNvSpPr>
          <p:nvPr>
            <p:ph type="body" idx="1"/>
          </p:nvPr>
        </p:nvSpPr>
        <p:spPr>
          <a:xfrm>
            <a:off x="381000" y="2348865"/>
            <a:ext cx="11228705" cy="711200"/>
          </a:xfrm>
        </p:spPr>
        <p:txBody>
          <a:bodyPr/>
          <a:p>
            <a:r>
              <a:rPr lang="zh-CN" altLang="en-US"/>
              <a:t>面向对象设计方法是面向对象方法中的一个中间过渡环节。主要分为以下三个环节</a:t>
            </a:r>
            <a:endParaRPr lang="zh-CN" altLang="en-US"/>
          </a:p>
        </p:txBody>
      </p:sp>
      <p:sp>
        <p:nvSpPr>
          <p:cNvPr id="4" name="日期占位符 3"/>
          <p:cNvSpPr>
            <a:spLocks noGrp="1"/>
          </p:cNvSpPr>
          <p:nvPr>
            <p:ph type="dt" sz="half" idx="10"/>
          </p:nvPr>
        </p:nvSpPr>
        <p:spPr/>
        <p:txBody>
          <a:bodyPr/>
          <a:p>
            <a:fld id="{2A967947-751C-4C6A-9692-5D73B26F00FB}" type="datetime1">
              <a:rPr lang="zh-CN" altLang="en-US" noProof="0" smtClean="0"/>
            </a:fld>
            <a:endParaRPr lang="zh-CN" altLang="en-US" noProof="0"/>
          </a:p>
        </p:txBody>
      </p:sp>
      <p:sp>
        <p:nvSpPr>
          <p:cNvPr id="5" name="页脚占位符 4"/>
          <p:cNvSpPr>
            <a:spLocks noGrp="1"/>
          </p:cNvSpPr>
          <p:nvPr>
            <p:ph type="ftr" sz="quarter" idx="11"/>
          </p:nvPr>
        </p:nvSpPr>
        <p:spPr/>
        <p:txBody>
          <a:bodyPr/>
          <a:p>
            <a:r>
              <a:rPr lang="zh-CN" altLang="en-US" noProof="0"/>
              <a:t>演示文稿标题</a:t>
            </a:r>
            <a:endParaRPr lang="zh-CN" altLang="en-US" noProof="0"/>
          </a:p>
        </p:txBody>
      </p:sp>
      <p:sp>
        <p:nvSpPr>
          <p:cNvPr id="6" name="灯片编号占位符 5"/>
          <p:cNvSpPr>
            <a:spLocks noGrp="1"/>
          </p:cNvSpPr>
          <p:nvPr>
            <p:ph type="sldNum" sz="quarter" idx="12"/>
          </p:nvPr>
        </p:nvSpPr>
        <p:spPr/>
        <p:txBody>
          <a:bodyPr/>
          <a:p>
            <a:fld id="{294A09A9-5501-47C1-A89A-A340965A2BE2}" type="slidenum">
              <a:rPr lang="en-US" altLang="zh-CN" noProof="0" smtClean="0"/>
            </a:fld>
            <a:endParaRPr lang="zh-CN" altLang="en-US" noProof="0"/>
          </a:p>
        </p:txBody>
      </p:sp>
      <p:sp>
        <p:nvSpPr>
          <p:cNvPr id="8" name="文本占位符 2"/>
          <p:cNvSpPr>
            <a:spLocks noGrp="1"/>
          </p:cNvSpPr>
          <p:nvPr/>
        </p:nvSpPr>
        <p:spPr>
          <a:xfrm>
            <a:off x="257175" y="3065780"/>
            <a:ext cx="3781425" cy="314960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sz="1800" b="1"/>
              <a:t>1.</a:t>
            </a:r>
            <a:r>
              <a:rPr lang="zh-CN" altLang="en-US" sz="1800" b="1"/>
              <a:t>精华对象的定义规格</a:t>
            </a:r>
            <a:endParaRPr lang="zh-CN" altLang="en-US" sz="1800" b="1"/>
          </a:p>
          <a:p>
            <a:r>
              <a:rPr lang="zh-CN" altLang="en-US" sz="1800"/>
              <a:t>一般包含以下两个方面：一方面是根据面向对象的概念模型，整理分析所确定的对象内容，另一方面是进行分类整理，以便下一步的数据库设计，程序处理模块设计</a:t>
            </a:r>
            <a:endParaRPr lang="zh-CN" altLang="en-US" sz="1800"/>
          </a:p>
        </p:txBody>
      </p:sp>
      <p:sp>
        <p:nvSpPr>
          <p:cNvPr id="9" name="文本占位符 2"/>
          <p:cNvSpPr>
            <a:spLocks noGrp="1"/>
          </p:cNvSpPr>
          <p:nvPr/>
        </p:nvSpPr>
        <p:spPr>
          <a:xfrm>
            <a:off x="4104640" y="3060065"/>
            <a:ext cx="3251835" cy="314960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sz="1800" b="1"/>
              <a:t>2.</a:t>
            </a:r>
            <a:r>
              <a:rPr lang="zh-CN" altLang="en-US" sz="1800" b="1"/>
              <a:t>数据模型和数据库设计</a:t>
            </a:r>
            <a:endParaRPr lang="zh-CN" altLang="en-US" sz="1800" b="1"/>
          </a:p>
          <a:p>
            <a:r>
              <a:rPr lang="zh-CN" altLang="en-US" sz="1800"/>
              <a:t>数据模型设计是对系统中的类和对象的属性。方法等内容的确定，消息连接的方式、系统访问数据模型的方法等的确定</a:t>
            </a:r>
            <a:endParaRPr lang="zh-CN" altLang="en-US" sz="1800"/>
          </a:p>
        </p:txBody>
      </p:sp>
      <p:sp>
        <p:nvSpPr>
          <p:cNvPr id="10" name="文本占位符 2"/>
          <p:cNvSpPr>
            <a:spLocks noGrp="1"/>
          </p:cNvSpPr>
          <p:nvPr/>
        </p:nvSpPr>
        <p:spPr>
          <a:xfrm>
            <a:off x="7356475" y="3065780"/>
            <a:ext cx="3781425" cy="314960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ltLang="zh-CN" sz="1800" b="1"/>
              <a:t>3.</a:t>
            </a:r>
            <a:r>
              <a:rPr lang="zh-CN" altLang="en-US" sz="1800" b="1"/>
              <a:t>优化</a:t>
            </a:r>
            <a:endParaRPr lang="zh-CN" altLang="en-US" sz="1800" b="1"/>
          </a:p>
          <a:p>
            <a:r>
              <a:rPr lang="en-US" altLang="zh-CN" sz="1800"/>
              <a:t>OOD</a:t>
            </a:r>
            <a:r>
              <a:rPr lang="zh-CN" altLang="en-US" sz="1800"/>
              <a:t>的优化设计过程是从另一个角度对分析结果和处理业务过程的整理归纳，优化包括对象和结构的优化、抽象和集成。</a:t>
            </a:r>
            <a:endParaRPr lang="zh-CN"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3</a:t>
            </a:r>
            <a:r>
              <a:rPr lang="zh-CN" altLang="en-US" dirty="0"/>
              <a:t>、简述面向对象的开发过程</a:t>
            </a:r>
            <a:endParaRPr lang="zh-CN" altLang="en-US" dirty="0"/>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rtl="0"/>
            <a:r>
              <a:rPr lang="en-US" altLang="zh-CN" dirty="0">
                <a:sym typeface="+mn-ea"/>
              </a:rPr>
              <a:t>1.</a:t>
            </a:r>
            <a:r>
              <a:rPr lang="zh-CN" altLang="en-US" dirty="0">
                <a:sym typeface="+mn-ea"/>
              </a:rPr>
              <a:t>系统调查和需求分析，分析问题并求解（面向对象分析）</a:t>
            </a:r>
            <a:r>
              <a:rPr lang="zh-CN" altLang="en-US" dirty="0">
                <a:sym typeface="+mn-ea"/>
              </a:rPr>
              <a:t>（</a:t>
            </a:r>
            <a:r>
              <a:rPr lang="en-US" altLang="zh-CN" dirty="0">
                <a:sym typeface="+mn-ea"/>
              </a:rPr>
              <a:t>OOA</a:t>
            </a:r>
            <a:r>
              <a:rPr lang="zh-CN" altLang="en-US" dirty="0">
                <a:sym typeface="+mn-ea"/>
              </a:rPr>
              <a:t>）</a:t>
            </a:r>
            <a:endParaRPr lang="zh-CN" altLang="en-US" dirty="0">
              <a:sym typeface="+mn-ea"/>
            </a:endParaRPr>
          </a:p>
          <a:p>
            <a:pPr rtl="0"/>
            <a:r>
              <a:rPr lang="en-US" altLang="zh-CN" dirty="0">
                <a:sym typeface="+mn-ea"/>
              </a:rPr>
              <a:t>2.</a:t>
            </a:r>
            <a:r>
              <a:rPr lang="zh-CN" altLang="en-US" dirty="0">
                <a:sym typeface="+mn-ea"/>
              </a:rPr>
              <a:t>整理问题：对第一阶段的结果进一步抽象、归类整理（面向对象设计）</a:t>
            </a:r>
            <a:r>
              <a:rPr lang="zh-CN" altLang="en-US" dirty="0">
                <a:sym typeface="+mn-ea"/>
              </a:rPr>
              <a:t>（</a:t>
            </a:r>
            <a:r>
              <a:rPr lang="en-US" altLang="zh-CN" dirty="0">
                <a:sym typeface="+mn-ea"/>
              </a:rPr>
              <a:t>OOD</a:t>
            </a:r>
            <a:r>
              <a:rPr lang="zh-CN" altLang="en-US" dirty="0">
                <a:sym typeface="+mn-ea"/>
              </a:rPr>
              <a:t>）</a:t>
            </a:r>
            <a:endParaRPr lang="zh-CN" altLang="en-US" dirty="0">
              <a:sym typeface="+mn-ea"/>
            </a:endParaRPr>
          </a:p>
          <a:p>
            <a:pPr rtl="0"/>
            <a:r>
              <a:rPr lang="en-US" altLang="zh-CN" dirty="0">
                <a:sym typeface="+mn-ea"/>
              </a:rPr>
              <a:t>3.</a:t>
            </a:r>
            <a:r>
              <a:rPr lang="zh-CN" altLang="en-US" dirty="0">
                <a:sym typeface="+mn-ea"/>
              </a:rPr>
              <a:t>程序实现（面向对象编程）</a:t>
            </a:r>
            <a:r>
              <a:rPr lang="zh-CN" altLang="en-US" dirty="0">
                <a:sym typeface="+mn-ea"/>
              </a:rPr>
              <a:t>（</a:t>
            </a:r>
            <a:r>
              <a:rPr lang="en-US" altLang="zh-CN" dirty="0">
                <a:sym typeface="+mn-ea"/>
              </a:rPr>
              <a:t>OOP</a:t>
            </a:r>
            <a:r>
              <a:rPr lang="zh-CN" altLang="en-US" dirty="0">
                <a:sym typeface="+mn-ea"/>
              </a:rPr>
              <a:t>）</a:t>
            </a:r>
            <a:endParaRPr lang="zh-CN" altLang="en-US" dirty="0">
              <a:sym typeface="+mn-ea"/>
            </a:endParaRPr>
          </a:p>
          <a:p>
            <a:pPr rtl="0"/>
            <a:r>
              <a:rPr lang="en-US" altLang="zh-CN" dirty="0">
                <a:sym typeface="+mn-ea"/>
              </a:rPr>
              <a:t>4.</a:t>
            </a:r>
            <a:r>
              <a:rPr lang="zh-CN" altLang="en-US" dirty="0">
                <a:sym typeface="+mn-ea"/>
              </a:rPr>
              <a:t>系统测试（面向对象测试）（</a:t>
            </a:r>
            <a:r>
              <a:rPr lang="en-US" altLang="zh-CN" dirty="0">
                <a:sym typeface="+mn-ea"/>
              </a:rPr>
              <a:t>OOT</a:t>
            </a:r>
            <a:r>
              <a:rPr lang="zh-CN" altLang="en-US" dirty="0">
                <a:sym typeface="+mn-ea"/>
              </a:rPr>
              <a:t>）</a:t>
            </a:r>
            <a:endParaRPr lang="zh-CN" altLang="en-US" dirty="0">
              <a:sym typeface="+mn-ea"/>
            </a:endParaRPr>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lang="en-US" altLang="zh-CN" dirty="0"/>
              <a:t>2.1.1 </a:t>
            </a:r>
            <a:r>
              <a:rPr lang="zh-CN" altLang="en-US" dirty="0"/>
              <a:t>面向对象方法</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en-US" dirty="0"/>
              <a:t>2.3 </a:t>
            </a:r>
            <a:r>
              <a:rPr lang="zh-CN" altLang="en-US" dirty="0"/>
              <a:t>软件建模概述</a:t>
            </a:r>
            <a:endParaRPr lang="zh-CN" altLang="en-US" dirty="0"/>
          </a:p>
        </p:txBody>
      </p:sp>
      <p:sp>
        <p:nvSpPr>
          <p:cNvPr id="4" name="文本占位符 3"/>
          <p:cNvSpPr>
            <a:spLocks noGrp="1"/>
          </p:cNvSpPr>
          <p:nvPr>
            <p:ph type="subTitle" idx="1"/>
          </p:nvPr>
        </p:nvSpPr>
        <p:spPr>
          <a:xfrm>
            <a:off x="1167765" y="3538855"/>
            <a:ext cx="6245860" cy="1856740"/>
          </a:xfrm>
        </p:spPr>
        <p:txBody>
          <a:bodyPr vert="horz" lIns="91440" tIns="45720" rIns="91440" bIns="45720" rtlCol="0" anchor="t">
            <a:normAutofit/>
          </a:bodyPr>
          <a:lstStyle/>
          <a:p>
            <a:pPr rtl="0"/>
            <a:r>
              <a:rPr lang="en-US" altLang="zh-CN" dirty="0"/>
              <a:t>1.</a:t>
            </a:r>
            <a:r>
              <a:rPr lang="zh-CN" altLang="en-US" dirty="0"/>
              <a:t>软件建模的概念</a:t>
            </a:r>
            <a:endParaRPr lang="zh-CN" altLang="en-US" dirty="0"/>
          </a:p>
          <a:p>
            <a:pPr rtl="0"/>
            <a:r>
              <a:rPr lang="en-US" altLang="zh-CN" dirty="0"/>
              <a:t>2.</a:t>
            </a:r>
            <a:r>
              <a:rPr lang="zh-CN" altLang="en-US" dirty="0"/>
              <a:t>软件建模的用途</a:t>
            </a:r>
            <a:endParaRPr lang="zh-CN" altLang="en-US" dirty="0"/>
          </a:p>
          <a:p>
            <a:pPr rtl="0"/>
            <a:r>
              <a:rPr lang="en-US" altLang="zh-CN" dirty="0"/>
              <a:t>3.</a:t>
            </a:r>
            <a:r>
              <a:rPr lang="zh-CN" altLang="en-US" dirty="0"/>
              <a:t>软件建模的优点</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软件建模的概念</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en-US" altLang="zh-CN" dirty="0"/>
              <a:t>	</a:t>
            </a:r>
            <a:r>
              <a:rPr lang="zh-CN" altLang="en-US" b="1" dirty="0"/>
              <a:t>为了建立复杂的软件系统，必须抽象出系统的不同视图，使用精确的符号建立模型，验证这些模型是否满足系统的需求，并逐渐添加细节信息把这些模型转变为现实。</a:t>
            </a:r>
            <a:endParaRPr lang="zh-CN" altLang="en-US" dirty="0"/>
          </a:p>
          <a:p>
            <a:pPr rtl="0"/>
            <a:r>
              <a:rPr lang="en-US" altLang="zh-CN" dirty="0"/>
              <a:t>	</a:t>
            </a:r>
            <a:r>
              <a:rPr lang="zh-CN" altLang="en-US" dirty="0"/>
              <a:t>软件建模的目的是把要设计的结构和系统的行为联系起来，并对系统的体系结构进行可视化和控制。</a:t>
            </a:r>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软件建模的用途</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en-US" altLang="zh-CN" b="1" dirty="0"/>
              <a:t>	</a:t>
            </a:r>
            <a:r>
              <a:rPr lang="zh-CN" b="1" dirty="0"/>
              <a:t>为了解决软件功能越来越复杂，软件开发也变得困难的问题，软件模型可以对复杂问题进行分层，将复杂的问题分为多个问题逐一解决。</a:t>
            </a:r>
            <a:endParaRPr lang="zh-CN" b="1" dirty="0"/>
          </a:p>
          <a:p>
            <a:pPr rtl="0"/>
            <a:r>
              <a:rPr lang="en-US" altLang="zh-CN" b="1" dirty="0"/>
              <a:t>	</a:t>
            </a:r>
            <a:endParaRPr lang="en-US" altLang="zh-CN" b="1"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软件建模的优点</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en-US" altLang="zh-CN" sz="2400" dirty="0"/>
              <a:t>1.</a:t>
            </a:r>
            <a:r>
              <a:rPr lang="zh-CN" altLang="en-US" sz="2400" dirty="0"/>
              <a:t>使用模型便于从整体上、宏观上把握问题，以便更好的解决问题。</a:t>
            </a:r>
            <a:endParaRPr lang="zh-CN" altLang="en-US" sz="2400" dirty="0"/>
          </a:p>
          <a:p>
            <a:r>
              <a:rPr lang="en-US" altLang="zh-CN" sz="2400" dirty="0"/>
              <a:t>2.</a:t>
            </a:r>
            <a:r>
              <a:rPr lang="zh-CN" altLang="en-US" sz="2400" dirty="0"/>
              <a:t>软件建模可以加强软件工作人员之前的沟通，便于提早发现问题。</a:t>
            </a:r>
            <a:endParaRPr lang="zh-CN" altLang="en-US" sz="2400" dirty="0"/>
          </a:p>
          <a:p>
            <a:r>
              <a:rPr lang="en-US" altLang="zh-CN" sz="2400" dirty="0"/>
              <a:t>3.</a:t>
            </a:r>
            <a:r>
              <a:rPr lang="zh-CN" altLang="en-US" sz="2400" dirty="0"/>
              <a:t>模型为代码生成提供依据，帮助人们按照实际情况对系统进行可视化。</a:t>
            </a:r>
            <a:endParaRPr lang="zh-CN" altLang="en-US" sz="2400" dirty="0"/>
          </a:p>
          <a:p>
            <a:r>
              <a:rPr lang="en-US" altLang="zh-CN" sz="2400" dirty="0"/>
              <a:t>4.</a:t>
            </a:r>
            <a:r>
              <a:rPr lang="zh-CN" altLang="en-US" sz="2400" dirty="0"/>
              <a:t>，模型允许人们详细说明系统的结构或行为，给出了一个指导人们构造系统的模板，并对人们做出的决策进行文档化。</a:t>
            </a:r>
            <a:endParaRPr lang="en-US" altLang="zh-CN" sz="2400"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4</a:t>
            </a:r>
            <a:r>
              <a:rPr lang="zh-CN" altLang="en-US" dirty="0"/>
              <a:t>、什么是软件建模</a:t>
            </a:r>
            <a:r>
              <a:rPr lang="zh-CN" altLang="en-US" dirty="0">
                <a:sym typeface="+mn-ea"/>
              </a:rPr>
              <a:t>？</a:t>
            </a:r>
            <a:endParaRPr lang="zh-CN" altLang="en-US" dirty="0"/>
          </a:p>
        </p:txBody>
      </p:sp>
      <p:sp>
        <p:nvSpPr>
          <p:cNvPr id="4" name="内容占位符 3"/>
          <p:cNvSpPr>
            <a:spLocks noGrp="1"/>
          </p:cNvSpPr>
          <p:nvPr>
            <p:ph idx="1"/>
          </p:nvPr>
        </p:nvSpPr>
        <p:spPr>
          <a:xfrm>
            <a:off x="5830933" y="2006233"/>
            <a:ext cx="4663440" cy="2828613"/>
          </a:xfrm>
        </p:spPr>
        <p:txBody>
          <a:bodyPr vert="horz" lIns="91440" tIns="45720" rIns="91440" bIns="45720" rtlCol="0" anchor="t">
            <a:normAutofit/>
          </a:bodyPr>
          <a:lstStyle/>
          <a:p>
            <a:pPr rtl="0"/>
            <a:r>
              <a:rPr lang="zh-CN" altLang="en-US" dirty="0">
                <a:sym typeface="+mn-ea"/>
              </a:rPr>
              <a:t>建模是</a:t>
            </a:r>
            <a:r>
              <a:rPr lang="zh-CN" altLang="en-US" dirty="0">
                <a:sym typeface="+mn-ea"/>
              </a:rPr>
              <a:t>为了建立复杂的软件系统，必须抽象出系统的不同视图，使用精确的符号建立模型，验证这些模型是否满足系统的需求，并逐渐添加细节信息把这些模型转变为现实。</a:t>
            </a:r>
            <a:endParaRPr lang="zh-CN" altLang="en-US" dirty="0">
              <a:sym typeface="+mn-ea"/>
            </a:endParaRPr>
          </a:p>
          <a:p>
            <a:pPr rtl="0"/>
            <a:endParaRPr lang="zh-CN" altLang="en-US" dirty="0">
              <a:sym typeface="+mn-ea"/>
            </a:endParaRPr>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问题</a:t>
            </a:r>
            <a:endParaRPr lang="zh-CN" altLang="en-US"/>
          </a:p>
        </p:txBody>
      </p:sp>
      <p:sp>
        <p:nvSpPr>
          <p:cNvPr id="3" name="文本占位符 2"/>
          <p:cNvSpPr>
            <a:spLocks noGrp="1"/>
          </p:cNvSpPr>
          <p:nvPr>
            <p:ph idx="11"/>
          </p:nvPr>
        </p:nvSpPr>
        <p:spPr>
          <a:xfrm>
            <a:off x="1167765" y="2005965"/>
            <a:ext cx="4663440" cy="1330960"/>
          </a:xfrm>
        </p:spPr>
        <p:txBody>
          <a:bodyPr rtlCol="0"/>
          <a:lstStyle/>
          <a:p>
            <a:pPr rtl="0"/>
            <a:r>
              <a:rPr lang="zh-CN" altLang="en-US" dirty="0"/>
              <a:t>问题</a:t>
            </a:r>
            <a:r>
              <a:rPr lang="en-US" altLang="zh-CN" dirty="0"/>
              <a:t>5</a:t>
            </a:r>
            <a:r>
              <a:rPr lang="zh-CN" altLang="en-US" dirty="0"/>
              <a:t>、为什么要用</a:t>
            </a:r>
            <a:r>
              <a:rPr lang="en-US" altLang="zh-CN" dirty="0"/>
              <a:t>UML</a:t>
            </a:r>
            <a:r>
              <a:rPr lang="zh-CN" altLang="en-US" dirty="0"/>
              <a:t>建模</a:t>
            </a:r>
            <a:r>
              <a:rPr lang="zh-CN" altLang="en-US" dirty="0">
                <a:sym typeface="+mn-ea"/>
              </a:rPr>
              <a:t>？（开放题）</a:t>
            </a:r>
            <a:endParaRPr lang="zh-CN" altLang="en-US" dirty="0"/>
          </a:p>
        </p:txBody>
      </p:sp>
      <p:sp>
        <p:nvSpPr>
          <p:cNvPr id="4" name="内容占位符 3"/>
          <p:cNvSpPr>
            <a:spLocks noGrp="1"/>
          </p:cNvSpPr>
          <p:nvPr>
            <p:ph idx="1"/>
          </p:nvPr>
        </p:nvSpPr>
        <p:spPr>
          <a:xfrm>
            <a:off x="5831205" y="2005965"/>
            <a:ext cx="5304155" cy="3814445"/>
          </a:xfrm>
        </p:spPr>
        <p:txBody>
          <a:bodyPr vert="horz" lIns="91440" tIns="45720" rIns="91440" bIns="45720" rtlCol="0" anchor="t">
            <a:normAutofit fontScale="90000" lnSpcReduction="10000"/>
          </a:bodyPr>
          <a:lstStyle/>
          <a:p>
            <a:pPr rtl="0"/>
            <a:r>
              <a:rPr lang="en-US" altLang="zh-CN" b="1" dirty="0">
                <a:sym typeface="+mn-ea"/>
              </a:rPr>
              <a:t>1.UML是一种公共语言</a:t>
            </a:r>
            <a:endParaRPr lang="en-US" altLang="zh-CN" b="1" dirty="0">
              <a:sym typeface="+mn-ea"/>
            </a:endParaRPr>
          </a:p>
          <a:p>
            <a:pPr rtl="0"/>
            <a:r>
              <a:rPr lang="en-US" altLang="zh-CN" b="1" dirty="0">
                <a:sym typeface="+mn-ea"/>
              </a:rPr>
              <a:t>	</a:t>
            </a:r>
            <a:r>
              <a:rPr lang="en-US" altLang="zh-CN" dirty="0">
                <a:sym typeface="+mn-ea"/>
              </a:rPr>
              <a:t>UML为业务分析员、架构设计师、代码实现者、测试者、数据库设计师和许许多多参与软件设计和开发的人提供了一个公共“语言”，使他们能够理解业务、需求，理解软件和架构如何构造。</a:t>
            </a:r>
            <a:endParaRPr lang="en-US" altLang="zh-CN" b="1" dirty="0">
              <a:sym typeface="+mn-ea"/>
            </a:endParaRPr>
          </a:p>
          <a:p>
            <a:pPr rtl="0"/>
            <a:r>
              <a:rPr lang="en-US" altLang="zh-CN" b="1" dirty="0">
                <a:sym typeface="+mn-ea"/>
              </a:rPr>
              <a:t>2.UML是一种应用广泛的语言</a:t>
            </a:r>
            <a:endParaRPr lang="en-US" altLang="zh-CN" b="1" dirty="0">
              <a:sym typeface="+mn-ea"/>
            </a:endParaRPr>
          </a:p>
          <a:p>
            <a:pPr rtl="0"/>
            <a:r>
              <a:rPr lang="en-US" altLang="zh-CN" dirty="0">
                <a:sym typeface="+mn-ea"/>
              </a:rPr>
              <a:t>	UML不仅可以用于软件建模，也可以用于业务建模、知识建模、数据库建模、工作流建模、嵌入式系统建模。用同一种语言对不同的领域建模，便于理解和沟通。</a:t>
            </a:r>
            <a:endParaRPr lang="en-US" altLang="zh-CN" dirty="0">
              <a:sym typeface="+mn-ea"/>
            </a:endParaRPr>
          </a:p>
          <a:p>
            <a:pPr rtl="0"/>
            <a:r>
              <a:rPr lang="en-US" altLang="zh-CN" b="1" dirty="0">
                <a:sym typeface="+mn-ea"/>
              </a:rPr>
              <a:t>3</a:t>
            </a:r>
            <a:r>
              <a:rPr lang="zh-CN" altLang="en-US" b="1" dirty="0">
                <a:sym typeface="+mn-ea"/>
              </a:rPr>
              <a:t>、UML是一种很好的扩展语言</a:t>
            </a:r>
            <a:endParaRPr lang="zh-CN" altLang="en-US" b="1" dirty="0">
              <a:sym typeface="+mn-ea"/>
            </a:endParaRPr>
          </a:p>
          <a:p>
            <a:pPr rtl="0"/>
            <a:r>
              <a:rPr lang="en-US" altLang="zh-CN" dirty="0">
                <a:sym typeface="+mn-ea"/>
              </a:rPr>
              <a:t>	在UML框架上，用户可以定义和扩展UML语义和语法，建模更方便、更灵活。</a:t>
            </a:r>
            <a:endParaRPr lang="en-US" altLang="zh-CN" dirty="0">
              <a:sym typeface="+mn-ea"/>
            </a:endParaRPr>
          </a:p>
          <a:p>
            <a:pPr rtl="0"/>
            <a:endParaRPr lang="en-US" altLang="zh-CN" dirty="0">
              <a:sym typeface="+mn-ea"/>
            </a:endParaRPr>
          </a:p>
        </p:txBody>
      </p:sp>
      <p:sp>
        <p:nvSpPr>
          <p:cNvPr id="7" name="日期占位符 6"/>
          <p:cNvSpPr>
            <a:spLocks noGrp="1"/>
          </p:cNvSpPr>
          <p:nvPr>
            <p:ph type="dt" sz="half" idx="2"/>
          </p:nvPr>
        </p:nvSpPr>
        <p:spPr>
          <a:xfrm>
            <a:off x="381000" y="6356350"/>
            <a:ext cx="2743200" cy="365125"/>
          </a:xfrm>
        </p:spPr>
        <p:txBody>
          <a:bodyPr rtlCol="0"/>
          <a:lstStyle/>
          <a:p>
            <a:pPr rtl="0"/>
            <a:fld id="{4434C710-36A1-4FFC-806E-325FD72E037D}" type="datetime1">
              <a:rPr lang="zh-CN" altLang="en-US" smtClean="0"/>
            </a:fld>
            <a:endParaRPr lang="zh-CN" altLang="en-US"/>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1000"/>
                                        <p:tgtEl>
                                          <p:spTgt spid="4">
                                            <p:txEl>
                                              <p:pRg st="4" end="4"/>
                                            </p:txEl>
                                          </p:spTgt>
                                        </p:tgtEl>
                                      </p:cBhvr>
                                    </p:animEffect>
                                    <p:anim calcmode="lin" valueType="num">
                                      <p:cBhvr>
                                        <p:cTn id="4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1000"/>
                                        <p:tgtEl>
                                          <p:spTgt spid="4">
                                            <p:txEl>
                                              <p:pRg st="5" end="5"/>
                                            </p:txEl>
                                          </p:spTgt>
                                        </p:tgtEl>
                                      </p:cBhvr>
                                    </p:animEffect>
                                    <p:anim calcmode="lin" valueType="num">
                                      <p:cBhvr>
                                        <p:cTn id="5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小结</a:t>
            </a:r>
            <a:endParaRPr lang="zh-CN" altLang="en-US"/>
          </a:p>
        </p:txBody>
      </p:sp>
      <p:sp>
        <p:nvSpPr>
          <p:cNvPr id="3" name="日期占位符 2"/>
          <p:cNvSpPr>
            <a:spLocks noGrp="1"/>
          </p:cNvSpPr>
          <p:nvPr>
            <p:ph type="dt" sz="half" idx="2"/>
          </p:nvPr>
        </p:nvSpPr>
        <p:spPr/>
        <p:txBody>
          <a:bodyPr rtlCol="0"/>
          <a:lstStyle/>
          <a:p>
            <a:pPr rtl="0"/>
            <a:fld id="{AA0DF390-A48C-45EF-A46B-200A5686A14E}"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en-US" altLang="zh-CN"/>
          </a:p>
        </p:txBody>
      </p:sp>
      <p:sp>
        <p:nvSpPr>
          <p:cNvPr id="6" name="幻灯片编号占位符 5"/>
          <p:cNvSpPr>
            <a:spLocks noGrp="1"/>
          </p:cNvSpPr>
          <p:nvPr>
            <p:ph type="sldNum" sz="quarter" idx="4"/>
          </p:nvPr>
        </p:nvSpPr>
        <p:spPr/>
        <p:txBody>
          <a:bodyPr rtlCol="0"/>
          <a:lstStyle/>
          <a:p>
            <a:pPr rtl="0"/>
            <a:fld id="{294A09A9-5501-47C1-A89A-A340965A2BE2}" type="slidenum">
              <a:rPr lang="en-US" altLang="zh-CN" smtClean="0"/>
            </a:fld>
            <a:endParaRPr lang="zh-CN" altLang="en-US"/>
          </a:p>
        </p:txBody>
      </p:sp>
      <p:grpSp>
        <p:nvGrpSpPr>
          <p:cNvPr id="8" name="f0066d1e-9153-4e50-82d0-f12d4e06f0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26685" y="1679676"/>
            <a:ext cx="10049328" cy="3645472"/>
            <a:chOff x="1471160" y="1579981"/>
            <a:chExt cx="10049328" cy="3645472"/>
          </a:xfrm>
        </p:grpSpPr>
        <p:sp>
          <p:nvSpPr>
            <p:cNvPr id="9" name="ïş1íďè"/>
            <p:cNvSpPr/>
            <p:nvPr/>
          </p:nvSpPr>
          <p:spPr>
            <a:xfrm>
              <a:off x="2112542" y="4498580"/>
              <a:ext cx="9407945"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0" name="ïṡḷiḓê"/>
            <p:cNvSpPr/>
            <p:nvPr/>
          </p:nvSpPr>
          <p:spPr>
            <a:xfrm>
              <a:off x="1471161" y="1930142"/>
              <a:ext cx="10039388"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îṧḷiḓê"/>
            <p:cNvSpPr/>
            <p:nvPr/>
          </p:nvSpPr>
          <p:spPr>
            <a:xfrm flipH="1">
              <a:off x="1471160" y="2657015"/>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2" name="íṧlïde"/>
            <p:cNvSpPr/>
            <p:nvPr/>
          </p:nvSpPr>
          <p:spPr>
            <a:xfrm>
              <a:off x="1796369" y="3214361"/>
              <a:ext cx="9724119" cy="726873"/>
            </a:xfrm>
            <a:prstGeom prst="homePlate">
              <a:avLst>
                <a:gd name="adj" fmla="val 66216"/>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3" name="íşliḍé"/>
            <p:cNvSpPr/>
            <p:nvPr/>
          </p:nvSpPr>
          <p:spPr>
            <a:xfrm flipH="1">
              <a:off x="1796368" y="3941234"/>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7" name="íśļiḋe"/>
            <p:cNvSpPr txBox="1"/>
            <p:nvPr/>
          </p:nvSpPr>
          <p:spPr>
            <a:xfrm>
              <a:off x="2013820" y="1938657"/>
              <a:ext cx="8987179" cy="709644"/>
            </a:xfrm>
            <a:prstGeom prst="rect">
              <a:avLst/>
            </a:prstGeom>
            <a:noFill/>
          </p:spPr>
          <p:txBody>
            <a:bodyPr wrap="square" lIns="90000" tIns="46800" rIns="90000" bIns="46800" anchor="ctr" anchorCtr="0">
              <a:normAutofit/>
            </a:bodyPr>
            <a:lstStyle/>
            <a:p>
              <a:pPr indent="0" defTabSz="913765">
                <a:lnSpc>
                  <a:spcPct val="150000"/>
                </a:lnSpc>
                <a:buFont typeface="Arial" panose="020B0604020202020204" pitchFamily="34" charset="0"/>
                <a:buNone/>
                <a:defRPr/>
              </a:pPr>
              <a:r>
                <a:rPr lang="zh-CN" sz="1200" dirty="0">
                  <a:solidFill>
                    <a:schemeClr val="bg1"/>
                  </a:solidFill>
                  <a:ea typeface="宋体" panose="02010600030101010101" pitchFamily="2" charset="-122"/>
                </a:rPr>
                <a:t>基本概念包括：对象、类、继承、封装、消息等，用来进行程序设计</a:t>
              </a:r>
              <a:endParaRPr lang="zh-CN" sz="1200" dirty="0">
                <a:solidFill>
                  <a:schemeClr val="bg1"/>
                </a:solidFill>
                <a:ea typeface="宋体" panose="02010600030101010101" pitchFamily="2" charset="-122"/>
              </a:endParaRPr>
            </a:p>
          </p:txBody>
        </p:sp>
        <p:sp>
          <p:nvSpPr>
            <p:cNvPr id="18" name="iSḻiďê"/>
            <p:cNvSpPr/>
            <p:nvPr/>
          </p:nvSpPr>
          <p:spPr>
            <a:xfrm>
              <a:off x="2013821" y="1579981"/>
              <a:ext cx="2330544" cy="373948"/>
            </a:xfrm>
            <a:prstGeom prst="rect">
              <a:avLst/>
            </a:prstGeom>
          </p:spPr>
          <p:txBody>
            <a:bodyPr wrap="none" lIns="90000" tIns="46800" rIns="90000" bIns="46800" anchor="ctr">
              <a:noAutofit/>
            </a:bodyPr>
            <a:lstStyle/>
            <a:p>
              <a:pPr lvl="0" defTabSz="913765">
                <a:defRPr/>
              </a:pPr>
              <a:r>
                <a:rPr lang="zh-CN" altLang="en-US" sz="2000" b="1" dirty="0">
                  <a:ea typeface="宋体" panose="02010600030101010101" pitchFamily="2" charset="-122"/>
                </a:rPr>
                <a:t>面向对象中的基本概念</a:t>
              </a:r>
              <a:endParaRPr lang="zh-CN" altLang="en-US" sz="2000" b="1" dirty="0">
                <a:ea typeface="宋体" panose="02010600030101010101" pitchFamily="2" charset="-122"/>
              </a:endParaRPr>
            </a:p>
          </p:txBody>
        </p:sp>
        <p:sp>
          <p:nvSpPr>
            <p:cNvPr id="19" name="iṣ1iḍê"/>
            <p:cNvSpPr txBox="1"/>
            <p:nvPr/>
          </p:nvSpPr>
          <p:spPr>
            <a:xfrm>
              <a:off x="2580850" y="3211305"/>
              <a:ext cx="8420149" cy="726874"/>
            </a:xfrm>
            <a:prstGeom prst="rect">
              <a:avLst/>
            </a:prstGeom>
            <a:noFill/>
          </p:spPr>
          <p:txBody>
            <a:bodyPr wrap="square" lIns="90000" tIns="46800" rIns="90000" bIns="46800" anchor="ctr" anchorCtr="0">
              <a:noAutofit/>
            </a:bodyPr>
            <a:lstStyle/>
            <a:p>
              <a:pPr indent="0" defTabSz="913765">
                <a:lnSpc>
                  <a:spcPct val="150000"/>
                </a:lnSpc>
                <a:buFont typeface="Arial" panose="020B0604020202020204" pitchFamily="34" charset="0"/>
                <a:buNone/>
                <a:defRPr/>
              </a:pPr>
              <a:r>
                <a:rPr lang="en-US" altLang="zh-CN" sz="1000" dirty="0">
                  <a:solidFill>
                    <a:schemeClr val="bg1"/>
                  </a:solidFill>
                  <a:effectLst>
                    <a:outerShdw blurRad="38100" dist="19050" dir="2700000" algn="tl" rotWithShape="0">
                      <a:schemeClr val="dk1">
                        <a:alpha val="40000"/>
                      </a:schemeClr>
                    </a:outerShdw>
                  </a:effectLst>
                </a:rPr>
                <a:t>1.</a:t>
              </a:r>
              <a:r>
                <a:rPr lang="zh-CN" altLang="en-US" sz="1000" dirty="0">
                  <a:solidFill>
                    <a:schemeClr val="bg1"/>
                  </a:solidFill>
                  <a:effectLst>
                    <a:outerShdw blurRad="38100" dist="19050" dir="2700000" algn="tl" rotWithShape="0">
                      <a:schemeClr val="dk1">
                        <a:alpha val="40000"/>
                      </a:schemeClr>
                    </a:outerShdw>
                  </a:effectLst>
                  <a:ea typeface="宋体" panose="02010600030101010101" pitchFamily="2" charset="-122"/>
                </a:rPr>
                <a:t>系统调查和需求分析</a:t>
              </a:r>
              <a:endParaRPr lang="zh-CN" altLang="en-US" sz="1000" dirty="0">
                <a:solidFill>
                  <a:schemeClr val="bg1"/>
                </a:solidFill>
                <a:effectLst>
                  <a:outerShdw blurRad="38100" dist="19050" dir="2700000" algn="tl" rotWithShape="0">
                    <a:schemeClr val="dk1">
                      <a:alpha val="40000"/>
                    </a:schemeClr>
                  </a:outerShdw>
                </a:effectLst>
                <a:ea typeface="宋体" panose="02010600030101010101" pitchFamily="2" charset="-122"/>
              </a:endParaRPr>
            </a:p>
            <a:p>
              <a:pPr indent="0" defTabSz="913765">
                <a:lnSpc>
                  <a:spcPct val="150000"/>
                </a:lnSpc>
                <a:buFont typeface="Arial" panose="020B0604020202020204" pitchFamily="34" charset="0"/>
                <a:buNone/>
                <a:defRPr/>
              </a:pPr>
              <a:r>
                <a:rPr lang="en-US" altLang="zh-CN" sz="1000" dirty="0">
                  <a:solidFill>
                    <a:schemeClr val="bg1"/>
                  </a:solidFill>
                  <a:effectLst>
                    <a:outerShdw blurRad="38100" dist="19050" dir="2700000" algn="tl" rotWithShape="0">
                      <a:schemeClr val="dk1">
                        <a:alpha val="40000"/>
                      </a:schemeClr>
                    </a:outerShdw>
                  </a:effectLst>
                  <a:ea typeface="宋体" panose="02010600030101010101" pitchFamily="2" charset="-122"/>
                </a:rPr>
                <a:t>2.</a:t>
              </a:r>
              <a:r>
                <a:rPr lang="zh-CN" altLang="en-US" sz="1000" dirty="0">
                  <a:solidFill>
                    <a:schemeClr val="bg1"/>
                  </a:solidFill>
                  <a:effectLst>
                    <a:outerShdw blurRad="38100" dist="19050" dir="2700000" algn="tl" rotWithShape="0">
                      <a:schemeClr val="dk1">
                        <a:alpha val="40000"/>
                      </a:schemeClr>
                    </a:outerShdw>
                  </a:effectLst>
                  <a:ea typeface="宋体" panose="02010600030101010101" pitchFamily="2" charset="-122"/>
                </a:rPr>
                <a:t>面向对象分析方法</a:t>
              </a:r>
              <a:endParaRPr lang="zh-CN" altLang="en-US" sz="1000" dirty="0">
                <a:solidFill>
                  <a:schemeClr val="bg1"/>
                </a:solidFill>
                <a:effectLst>
                  <a:outerShdw blurRad="38100" dist="19050" dir="2700000" algn="tl" rotWithShape="0">
                    <a:schemeClr val="dk1">
                      <a:alpha val="40000"/>
                    </a:schemeClr>
                  </a:outerShdw>
                </a:effectLst>
                <a:ea typeface="宋体" panose="02010600030101010101" pitchFamily="2" charset="-122"/>
              </a:endParaRPr>
            </a:p>
            <a:p>
              <a:pPr indent="0" defTabSz="913765">
                <a:lnSpc>
                  <a:spcPct val="150000"/>
                </a:lnSpc>
                <a:buFont typeface="Arial" panose="020B0604020202020204" pitchFamily="34" charset="0"/>
                <a:buNone/>
                <a:defRPr/>
              </a:pPr>
              <a:r>
                <a:rPr lang="en-US" altLang="zh-CN" sz="1000" dirty="0">
                  <a:solidFill>
                    <a:schemeClr val="bg1"/>
                  </a:solidFill>
                  <a:effectLst>
                    <a:outerShdw blurRad="38100" dist="19050" dir="2700000" algn="tl" rotWithShape="0">
                      <a:schemeClr val="dk1">
                        <a:alpha val="40000"/>
                      </a:schemeClr>
                    </a:outerShdw>
                  </a:effectLst>
                  <a:ea typeface="宋体" panose="02010600030101010101" pitchFamily="2" charset="-122"/>
                </a:rPr>
                <a:t>3.</a:t>
              </a:r>
              <a:r>
                <a:rPr lang="zh-CN" altLang="en-US" sz="1000" dirty="0">
                  <a:solidFill>
                    <a:schemeClr val="bg1"/>
                  </a:solidFill>
                  <a:effectLst>
                    <a:outerShdw blurRad="38100" dist="19050" dir="2700000" algn="tl" rotWithShape="0">
                      <a:schemeClr val="dk1">
                        <a:alpha val="40000"/>
                      </a:schemeClr>
                    </a:outerShdw>
                  </a:effectLst>
                  <a:ea typeface="宋体" panose="02010600030101010101" pitchFamily="2" charset="-122"/>
                </a:rPr>
                <a:t>面向对象设计方法</a:t>
              </a:r>
              <a:endParaRPr lang="zh-CN" altLang="en-US" sz="1000" dirty="0">
                <a:solidFill>
                  <a:schemeClr val="bg1"/>
                </a:solidFill>
                <a:effectLst>
                  <a:outerShdw blurRad="38100" dist="19050" dir="2700000" algn="tl" rotWithShape="0">
                    <a:schemeClr val="dk1">
                      <a:alpha val="40000"/>
                    </a:schemeClr>
                  </a:outerShdw>
                </a:effectLst>
                <a:ea typeface="宋体" panose="02010600030101010101" pitchFamily="2" charset="-122"/>
              </a:endParaRPr>
            </a:p>
          </p:txBody>
        </p:sp>
        <p:sp>
          <p:nvSpPr>
            <p:cNvPr id="20" name="îšḻíďé"/>
            <p:cNvSpPr/>
            <p:nvPr/>
          </p:nvSpPr>
          <p:spPr>
            <a:xfrm>
              <a:off x="2580851" y="2858225"/>
              <a:ext cx="2330544" cy="373948"/>
            </a:xfrm>
            <a:prstGeom prst="rect">
              <a:avLst/>
            </a:prstGeom>
          </p:spPr>
          <p:txBody>
            <a:bodyPr wrap="none" lIns="90000" tIns="46800" rIns="90000" bIns="46800" anchor="ctr">
              <a:noAutofit/>
            </a:bodyPr>
            <a:lstStyle/>
            <a:p>
              <a:pPr lvl="0" defTabSz="913765">
                <a:defRPr/>
              </a:pPr>
              <a:r>
                <a:rPr lang="zh-CN" altLang="en-US" sz="2000" b="1" dirty="0"/>
                <a:t>面向对象开发</a:t>
              </a:r>
              <a:endParaRPr lang="zh-CN" altLang="en-US" sz="2000" b="1" dirty="0"/>
            </a:p>
          </p:txBody>
        </p:sp>
        <p:sp>
          <p:nvSpPr>
            <p:cNvPr id="21" name="ïşliḍé"/>
            <p:cNvSpPr txBox="1"/>
            <p:nvPr/>
          </p:nvSpPr>
          <p:spPr>
            <a:xfrm>
              <a:off x="2878714" y="4498579"/>
              <a:ext cx="8122285" cy="723819"/>
            </a:xfrm>
            <a:prstGeom prst="rect">
              <a:avLst/>
            </a:prstGeom>
            <a:noFill/>
          </p:spPr>
          <p:txBody>
            <a:bodyPr wrap="square" lIns="90000" tIns="46800" rIns="90000" bIns="46800" anchor="ctr" anchorCtr="0">
              <a:normAutofit/>
            </a:bodyPr>
            <a:lstStyle/>
            <a:p>
              <a:pPr indent="0" defTabSz="913765">
                <a:lnSpc>
                  <a:spcPct val="150000"/>
                </a:lnSpc>
                <a:buFont typeface="Arial" panose="020B0604020202020204" pitchFamily="34" charset="0"/>
                <a:buNone/>
                <a:defRPr/>
              </a:pPr>
              <a:r>
                <a:rPr lang="zh-CN" altLang="en-US" sz="1200" dirty="0">
                  <a:solidFill>
                    <a:schemeClr val="bg1"/>
                  </a:solidFill>
                  <a:ea typeface="宋体" panose="02010600030101010101" pitchFamily="2" charset="-122"/>
                </a:rPr>
                <a:t>软件建模是开发优秀软件的核心工作，有利于分工和专业化生产，从而节省生产成本</a:t>
              </a:r>
              <a:endParaRPr lang="zh-CN" altLang="en-US" sz="1200" dirty="0">
                <a:solidFill>
                  <a:schemeClr val="bg1"/>
                </a:solidFill>
                <a:ea typeface="宋体" panose="02010600030101010101" pitchFamily="2" charset="-122"/>
              </a:endParaRPr>
            </a:p>
          </p:txBody>
        </p:sp>
        <p:sp>
          <p:nvSpPr>
            <p:cNvPr id="22" name="îş1iďe"/>
            <p:cNvSpPr/>
            <p:nvPr/>
          </p:nvSpPr>
          <p:spPr>
            <a:xfrm>
              <a:off x="2878715" y="4130322"/>
              <a:ext cx="2330544" cy="373948"/>
            </a:xfrm>
            <a:prstGeom prst="rect">
              <a:avLst/>
            </a:prstGeom>
          </p:spPr>
          <p:txBody>
            <a:bodyPr wrap="none" lIns="90000" tIns="46800" rIns="90000" bIns="46800" anchor="ctr">
              <a:noAutofit/>
            </a:bodyPr>
            <a:lstStyle/>
            <a:p>
              <a:pPr lvl="0" defTabSz="913765">
                <a:defRPr/>
              </a:pPr>
              <a:r>
                <a:rPr lang="zh-CN" sz="2000" b="1" dirty="0">
                  <a:ea typeface="宋体" panose="02010600030101010101" pitchFamily="2" charset="-122"/>
                </a:rPr>
                <a:t>软件建模概述</a:t>
              </a:r>
              <a:endParaRPr lang="zh-CN" sz="2000" b="1" dirty="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430" y="381000"/>
            <a:ext cx="8401624" cy="1325563"/>
          </a:xfrm>
        </p:spPr>
        <p:txBody>
          <a:bodyPr rtlCol="0"/>
          <a:lstStyle/>
          <a:p>
            <a:pPr rtl="0"/>
            <a:r>
              <a:rPr lang="zh-CN" altLang="en-US"/>
              <a:t>组员评分</a:t>
            </a:r>
            <a:endParaRPr lang="zh-CN" altLang="en-US"/>
          </a:p>
        </p:txBody>
      </p:sp>
      <p:sp>
        <p:nvSpPr>
          <p:cNvPr id="3" name="日期占位符 2"/>
          <p:cNvSpPr>
            <a:spLocks noGrp="1"/>
          </p:cNvSpPr>
          <p:nvPr>
            <p:ph type="dt" sz="half" idx="10"/>
          </p:nvPr>
        </p:nvSpPr>
        <p:spPr>
          <a:xfrm>
            <a:off x="381000" y="6356350"/>
            <a:ext cx="1569803" cy="365125"/>
          </a:xfrm>
        </p:spPr>
        <p:txBody>
          <a:bodyPr rtlCol="0"/>
          <a:lstStyle/>
          <a:p>
            <a:pPr rtl="0"/>
            <a:fld id="{D4B071EF-C2F2-4F11-8D11-C03D3A62C5C7}" type="datetime1">
              <a:rPr lang="zh-CN" altLang="en-US" smtClean="0"/>
            </a:fld>
            <a:endParaRPr lang="zh-CN" altLang="en-US"/>
          </a:p>
        </p:txBody>
      </p:sp>
      <p:sp>
        <p:nvSpPr>
          <p:cNvPr id="4" name="页脚占位符 3"/>
          <p:cNvSpPr>
            <a:spLocks noGrp="1"/>
          </p:cNvSpPr>
          <p:nvPr>
            <p:ph type="ftr" sz="quarter" idx="11"/>
          </p:nvPr>
        </p:nvSpPr>
        <p:spPr>
          <a:xfrm>
            <a:off x="2871106" y="6356350"/>
            <a:ext cx="4114800" cy="365125"/>
          </a:xfrm>
        </p:spPr>
        <p:txBody>
          <a:bodyPr rtlCol="0"/>
          <a:lstStyle/>
          <a:p>
            <a:pPr rtl="0"/>
            <a:r>
              <a:rPr lang="en-US" altLang="zh-CN">
                <a:sym typeface="+mn-ea"/>
              </a:rPr>
              <a:t>SRA2022-G12</a:t>
            </a:r>
            <a:endParaRPr lang="en-US" altLang="zh-CN"/>
          </a:p>
        </p:txBody>
      </p:sp>
      <p:sp>
        <p:nvSpPr>
          <p:cNvPr id="5" name="灯片编号占位符 4"/>
          <p:cNvSpPr>
            <a:spLocks noGrp="1"/>
          </p:cNvSpPr>
          <p:nvPr>
            <p:ph type="sldNum" sz="quarter" idx="12"/>
          </p:nvPr>
        </p:nvSpPr>
        <p:spPr>
          <a:xfrm>
            <a:off x="8332334" y="6356350"/>
            <a:ext cx="1167495" cy="365125"/>
          </a:xfrm>
        </p:spPr>
        <p:txBody>
          <a:bodyPr rtlCol="0"/>
          <a:lstStyle/>
          <a:p>
            <a:pPr rtl="0"/>
            <a:fld id="{294A09A9-5501-47C1-A89A-A340965A2BE2}" type="slidenum">
              <a:rPr lang="en-US" altLang="zh-CN" smtClean="0"/>
            </a:fld>
            <a:endParaRPr lang="zh-CN" altLang="en-US"/>
          </a:p>
        </p:txBody>
      </p:sp>
      <p:sp>
        <p:nvSpPr>
          <p:cNvPr id="48" name="内容占位符 47"/>
          <p:cNvSpPr>
            <a:spLocks noGrp="1"/>
          </p:cNvSpPr>
          <p:nvPr>
            <p:ph idx="1"/>
          </p:nvPr>
        </p:nvSpPr>
        <p:spPr>
          <a:xfrm>
            <a:off x="750564" y="1842454"/>
            <a:ext cx="11470646" cy="3880773"/>
          </a:xfrm>
        </p:spPr>
        <p:txBody>
          <a:bodyPr>
            <a:normAutofit/>
          </a:bodyPr>
          <a:lstStyle/>
          <a:p>
            <a:r>
              <a:rPr lang="zh-CN" altLang="en-US" sz="3200" dirty="0"/>
              <a:t>徐浩达    </a:t>
            </a:r>
            <a:r>
              <a:rPr lang="en-US" altLang="zh-CN" sz="3200" dirty="0"/>
              <a:t>87       </a:t>
            </a:r>
            <a:r>
              <a:rPr lang="zh-CN" altLang="en-US" dirty="0"/>
              <a:t>制作</a:t>
            </a:r>
            <a:r>
              <a:rPr lang="en-US" altLang="zh-CN" dirty="0"/>
              <a:t>ppt</a:t>
            </a:r>
            <a:r>
              <a:rPr lang="zh-CN" altLang="en-US" dirty="0"/>
              <a:t>，参与</a:t>
            </a:r>
            <a:r>
              <a:rPr lang="en-US" altLang="zh-CN" dirty="0"/>
              <a:t>ppt</a:t>
            </a:r>
            <a:r>
              <a:rPr lang="zh-CN" altLang="en-US" dirty="0"/>
              <a:t>的资料收集</a:t>
            </a:r>
            <a:endParaRPr lang="zh-CN" altLang="en-US" sz="3200" dirty="0"/>
          </a:p>
          <a:p>
            <a:r>
              <a:rPr lang="zh-CN" altLang="en-US" sz="3200" dirty="0"/>
              <a:t>张浩翰    </a:t>
            </a:r>
            <a:r>
              <a:rPr lang="en-US" altLang="zh-CN" sz="3200" dirty="0"/>
              <a:t>86       </a:t>
            </a:r>
            <a:r>
              <a:rPr lang="zh-CN" altLang="en-US" dirty="0"/>
              <a:t>参与</a:t>
            </a:r>
            <a:r>
              <a:rPr lang="en-US" altLang="zh-CN" dirty="0"/>
              <a:t>PPT</a:t>
            </a:r>
            <a:r>
              <a:rPr lang="zh-CN" altLang="en-US" dirty="0"/>
              <a:t>的资料收集</a:t>
            </a:r>
            <a:endParaRPr lang="en-US" altLang="zh-CN" sz="2800" dirty="0"/>
          </a:p>
          <a:p>
            <a:r>
              <a:rPr lang="zh-CN" altLang="en-US" sz="3200" dirty="0"/>
              <a:t>黄舒翔    </a:t>
            </a:r>
            <a:r>
              <a:rPr lang="en-US" altLang="zh-CN" sz="3200" dirty="0"/>
              <a:t>85       </a:t>
            </a:r>
            <a:r>
              <a:rPr lang="zh-CN" altLang="en-US" dirty="0"/>
              <a:t>参与</a:t>
            </a:r>
            <a:r>
              <a:rPr lang="en-US" altLang="zh-CN" dirty="0"/>
              <a:t>PPT</a:t>
            </a:r>
            <a:r>
              <a:rPr lang="zh-CN" altLang="en-US" dirty="0"/>
              <a:t>的资料收集</a:t>
            </a:r>
            <a:endParaRPr lang="en-US" altLang="zh-CN" dirty="0"/>
          </a:p>
          <a:p>
            <a:r>
              <a:rPr lang="zh-CN" altLang="en-US" sz="3200" dirty="0"/>
              <a:t>朱佩豪    </a:t>
            </a:r>
            <a:r>
              <a:rPr lang="en-US" altLang="zh-CN" sz="3200" dirty="0"/>
              <a:t>84       </a:t>
            </a:r>
            <a:r>
              <a:rPr lang="zh-CN" altLang="en-US" dirty="0"/>
              <a:t>参与</a:t>
            </a:r>
            <a:r>
              <a:rPr lang="en-US" altLang="zh-CN" dirty="0"/>
              <a:t>PPT</a:t>
            </a:r>
            <a:r>
              <a:rPr lang="zh-CN" altLang="en-US" dirty="0"/>
              <a:t>的资料收集</a:t>
            </a:r>
            <a:endParaRPr lang="en-US" altLang="zh-CN" sz="3200" dirty="0"/>
          </a:p>
          <a:p>
            <a:r>
              <a:rPr lang="zh-CN" altLang="en-US" sz="3200" dirty="0"/>
              <a:t>梅晨睿    </a:t>
            </a:r>
            <a:r>
              <a:rPr lang="en-US" altLang="zh-CN" sz="3200" dirty="0"/>
              <a:t>83       </a:t>
            </a:r>
            <a:r>
              <a:rPr lang="zh-CN" altLang="en-US" dirty="0"/>
              <a:t>参与</a:t>
            </a:r>
            <a:r>
              <a:rPr lang="en-US" altLang="zh-CN" dirty="0"/>
              <a:t>PPT</a:t>
            </a:r>
            <a:r>
              <a:rPr lang="zh-CN" altLang="en-US" dirty="0"/>
              <a:t>的资料收集</a:t>
            </a:r>
            <a:endParaRPr lang="zh-CN" alt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参考资料</a:t>
            </a:r>
            <a:endParaRPr lang="zh-CN" altLang="en-US"/>
          </a:p>
        </p:txBody>
      </p:sp>
      <p:sp>
        <p:nvSpPr>
          <p:cNvPr id="3" name="日期占位符 2"/>
          <p:cNvSpPr>
            <a:spLocks noGrp="1"/>
          </p:cNvSpPr>
          <p:nvPr>
            <p:ph type="dt" sz="half" idx="2"/>
          </p:nvPr>
        </p:nvSpPr>
        <p:spPr>
          <a:xfrm>
            <a:off x="381000" y="6356350"/>
            <a:ext cx="1767114" cy="365125"/>
          </a:xfrm>
        </p:spPr>
        <p:txBody>
          <a:bodyPr rtlCol="0"/>
          <a:lstStyle/>
          <a:p>
            <a:pPr rtl="0"/>
            <a:fld id="{98C3604A-8B34-4E19-9343-66BD74141E3A}" type="datetime1">
              <a:rPr lang="zh-CN" altLang="en-US" smtClean="0"/>
            </a:fld>
            <a:endParaRPr lang="zh-CN" altLang="en-US"/>
          </a:p>
        </p:txBody>
      </p:sp>
      <p:sp>
        <p:nvSpPr>
          <p:cNvPr id="7" name="页脚占位符 6"/>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8" name="灯片编号占位符 7"/>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18" name="文本框 17"/>
          <p:cNvSpPr txBox="1"/>
          <p:nvPr/>
        </p:nvSpPr>
        <p:spPr>
          <a:xfrm>
            <a:off x="1167765" y="2131695"/>
            <a:ext cx="8503285" cy="645160"/>
          </a:xfrm>
          <a:prstGeom prst="rect">
            <a:avLst/>
          </a:prstGeom>
          <a:noFill/>
        </p:spPr>
        <p:txBody>
          <a:bodyPr wrap="none" rtlCol="0" anchor="t">
            <a:spAutoFit/>
          </a:bodyPr>
          <a:lstStyle/>
          <a:p>
            <a:r>
              <a:rPr lang="zh-CN" altLang="zh-CN" dirty="0">
                <a:sym typeface="+mn-ea"/>
              </a:rPr>
              <a:t>《</a:t>
            </a:r>
            <a:r>
              <a:rPr lang="en-US" altLang="zh-CN" dirty="0">
                <a:sym typeface="+mn-ea"/>
              </a:rPr>
              <a:t>UML2</a:t>
            </a:r>
            <a:r>
              <a:rPr lang="zh-CN" altLang="zh-CN" dirty="0">
                <a:sym typeface="+mn-ea"/>
              </a:rPr>
              <a:t>基础、建模与设计教程》 清华大学出版社 杨弘平等</a:t>
            </a:r>
            <a:r>
              <a:rPr lang="en-US" altLang="zh-CN" dirty="0">
                <a:sym typeface="+mn-ea"/>
              </a:rPr>
              <a:t> 2015</a:t>
            </a:r>
            <a:r>
              <a:rPr lang="zh-CN" altLang="zh-CN" dirty="0">
                <a:sym typeface="+mn-ea"/>
              </a:rPr>
              <a:t>年</a:t>
            </a:r>
            <a:r>
              <a:rPr lang="en-US" altLang="zh-CN" dirty="0">
                <a:sym typeface="+mn-ea"/>
              </a:rPr>
              <a:t>10</a:t>
            </a:r>
            <a:r>
              <a:rPr lang="zh-CN" altLang="zh-CN" dirty="0">
                <a:sym typeface="+mn-ea"/>
              </a:rPr>
              <a:t>月第</a:t>
            </a:r>
            <a:r>
              <a:rPr lang="en-US" altLang="zh-CN" dirty="0">
                <a:sym typeface="+mn-ea"/>
              </a:rPr>
              <a:t>1</a:t>
            </a:r>
            <a:r>
              <a:rPr lang="zh-CN" altLang="zh-CN" dirty="0">
                <a:sym typeface="+mn-ea"/>
              </a:rPr>
              <a:t>版</a:t>
            </a:r>
            <a:endParaRPr lang="zh-CN" altLang="zh-CN" dirty="0">
              <a:sym typeface="+mn-ea"/>
            </a:endParaRPr>
          </a:p>
          <a:p>
            <a:endParaRPr lang="zh-CN" altLang="en-US"/>
          </a:p>
        </p:txBody>
      </p:sp>
      <p:sp>
        <p:nvSpPr>
          <p:cNvPr id="4" name="文本框 3"/>
          <p:cNvSpPr txBox="1"/>
          <p:nvPr/>
        </p:nvSpPr>
        <p:spPr>
          <a:xfrm>
            <a:off x="1324610" y="2611755"/>
            <a:ext cx="8053070" cy="4246245"/>
          </a:xfrm>
          <a:prstGeom prst="rect">
            <a:avLst/>
          </a:prstGeom>
          <a:noFill/>
        </p:spPr>
        <p:txBody>
          <a:bodyPr wrap="square" rtlCol="0">
            <a:spAutoFit/>
          </a:bodyPr>
          <a:p>
            <a:r>
              <a:rPr lang="zh-CN" altLang="en-US"/>
              <a:t>UML与面向对象https://blog.csdn.net/weixin_46356818/article/details/115006207?ops_request_misc=%257B%2522request%255Fid%2522%253A%2522164775268816781683921341%2522%252C%2522scm%2522%253A%252220140713.130102334.pc%255Fall.%2522%257D&amp;request_id=164775268816781683921341&amp;biz_id=0&amp;utm_medium=distribute.pc_search_result.none-task-blog-2~all~first_rank_ecpm_v1~rank_v31_ecpm-1-115006207.142^v2^control,143^v4^control&amp;utm_term=UML%E5%9C%A8%E9%9D%A2%E5%90%91%E5%AF%B9%E8%B1%A1%E5%8F%8A%E5%BC%80%E5%8F%91%E8%BF%87%E7%A8%8B%E4%B8%AD%E8%B5%B7%E5%88%B0%E7%9A%84%E4%BD%9C%E7%94%A8%E6%98%AF%E4%BB%80%E4%B9%88&amp;spm=1018.2226.3001.4187</a:t>
            </a:r>
            <a:r>
              <a:rPr lang="en-US" altLang="zh-CN"/>
              <a:t> </a:t>
            </a:r>
            <a:endParaRPr lang="en-US" altLang="zh-CN"/>
          </a:p>
          <a:p>
            <a:r>
              <a:rPr lang="en-US" altLang="zh-CN"/>
              <a:t>2022.3.20</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a:t>参考资料</a:t>
            </a:r>
            <a:endParaRPr lang="zh-CN" altLang="en-US"/>
          </a:p>
        </p:txBody>
      </p:sp>
      <p:sp>
        <p:nvSpPr>
          <p:cNvPr id="3" name="日期占位符 2"/>
          <p:cNvSpPr>
            <a:spLocks noGrp="1"/>
          </p:cNvSpPr>
          <p:nvPr>
            <p:ph type="dt" sz="half" idx="2"/>
          </p:nvPr>
        </p:nvSpPr>
        <p:spPr>
          <a:xfrm>
            <a:off x="381000" y="6356350"/>
            <a:ext cx="1767114" cy="365125"/>
          </a:xfrm>
        </p:spPr>
        <p:txBody>
          <a:bodyPr rtlCol="0"/>
          <a:lstStyle/>
          <a:p>
            <a:pPr rtl="0"/>
            <a:fld id="{98C3604A-8B34-4E19-9343-66BD74141E3A}" type="datetime1">
              <a:rPr lang="zh-CN" altLang="en-US" smtClean="0"/>
            </a:fld>
            <a:endParaRPr lang="zh-CN" altLang="en-US"/>
          </a:p>
        </p:txBody>
      </p:sp>
      <p:sp>
        <p:nvSpPr>
          <p:cNvPr id="7" name="页脚占位符 6"/>
          <p:cNvSpPr>
            <a:spLocks noGrp="1"/>
          </p:cNvSpPr>
          <p:nvPr>
            <p:ph type="ftr" sz="quarter" idx="3"/>
          </p:nvPr>
        </p:nvSpPr>
        <p:spPr>
          <a:xfrm>
            <a:off x="4038600" y="6356350"/>
            <a:ext cx="4114800" cy="365125"/>
          </a:xfrm>
        </p:spPr>
        <p:txBody>
          <a:bodyPr rtlCol="0"/>
          <a:lstStyle/>
          <a:p>
            <a:pPr rtl="0"/>
            <a:r>
              <a:rPr lang="en-US" altLang="zh-CN">
                <a:sym typeface="+mn-ea"/>
              </a:rPr>
              <a:t>SRA2022-G12</a:t>
            </a:r>
            <a:endParaRPr lang="zh-CN" altLang="en-US"/>
          </a:p>
        </p:txBody>
      </p:sp>
      <p:sp>
        <p:nvSpPr>
          <p:cNvPr id="8" name="灯片编号占位符 7"/>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4" name="文本框 3"/>
          <p:cNvSpPr txBox="1"/>
          <p:nvPr/>
        </p:nvSpPr>
        <p:spPr>
          <a:xfrm>
            <a:off x="1167765" y="1795145"/>
            <a:ext cx="8053070" cy="2861310"/>
          </a:xfrm>
          <a:prstGeom prst="rect">
            <a:avLst/>
          </a:prstGeom>
          <a:noFill/>
        </p:spPr>
        <p:txBody>
          <a:bodyPr wrap="square" rtlCol="0">
            <a:spAutoFit/>
          </a:bodyPr>
          <a:p>
            <a:r>
              <a:rPr lang="en-US" altLang="zh-CN"/>
              <a:t>类和对象（一）——类&amp;对象概念及定义</a:t>
            </a:r>
            <a:endParaRPr lang="en-US" altLang="zh-CN"/>
          </a:p>
          <a:p>
            <a:r>
              <a:rPr lang="en-US" altLang="zh-CN"/>
              <a:t>https://blog.csdn.net/audience_fzn/article/details/80399430?ops_request_misc=%257B%2522request%255Fid%2522%253A%2522164777539116780269836139%2522%252C%2522scm%2522%253A%252220140713.130102334..%2522%257D&amp;request_id=164777539116780269836139&amp;biz_id=0&amp;utm_medium=distribute.pc_search_result.none-task-blog-2~all~top_positive~default-1-80399430.142^v2^control,143^v4^control&amp;utm_term=%E7%B1%BB&amp;spm=1018.2226.3001.4187 </a:t>
            </a:r>
            <a:endParaRPr lang="en-US" altLang="zh-CN"/>
          </a:p>
          <a:p>
            <a:r>
              <a:rPr lang="en-US" altLang="zh-CN"/>
              <a:t>2022.3.20</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2.1.1 </a:t>
            </a:r>
            <a:r>
              <a:rPr lang="zh-CN" altLang="en-US" dirty="0">
                <a:sym typeface="+mn-ea"/>
              </a:rPr>
              <a:t>面向对象方法</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rtl="0"/>
            <a:r>
              <a:rPr lang="zh-CN" dirty="0"/>
              <a:t>具有如下要点：</a:t>
            </a:r>
            <a:endParaRPr lang="zh-CN" dirty="0"/>
          </a:p>
          <a:p>
            <a:pPr rtl="0"/>
            <a:r>
              <a:rPr lang="en-US" altLang="zh-CN" dirty="0"/>
              <a:t>1.</a:t>
            </a:r>
            <a:r>
              <a:rPr lang="zh-CN" altLang="en-US" dirty="0"/>
              <a:t>认为客观世界是由各种对象组成的，任何事物都是对象，复杂的对象可以由比较简单的对象以某种方式组合而成。</a:t>
            </a:r>
            <a:endParaRPr lang="zh-CN" altLang="en-US" dirty="0"/>
          </a:p>
          <a:p>
            <a:pPr rtl="0"/>
            <a:r>
              <a:rPr lang="en-US" altLang="zh-CN" dirty="0"/>
              <a:t>2.</a:t>
            </a:r>
            <a:r>
              <a:rPr lang="zh-CN" altLang="en-US" dirty="0"/>
              <a:t>把所有对象都划分成各种对象类，每个对象类都定义了一组数据和一组方法，数据用于表示对象的静态属性，是对象的状态信息。</a:t>
            </a:r>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122363"/>
            <a:ext cx="6220278" cy="2387600"/>
          </a:xfrm>
        </p:spPr>
        <p:txBody>
          <a:bodyPr rtlCol="0"/>
          <a:lstStyle/>
          <a:p>
            <a:pPr rtl="0"/>
            <a:r>
              <a:rPr lang="en-US"/>
              <a:t>谢谢</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lang="en-US" altLang="zh-CN" dirty="0"/>
              <a:t>2.1.2 </a:t>
            </a:r>
            <a:r>
              <a:rPr lang="zh-CN" altLang="en-US" dirty="0"/>
              <a:t>对象</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2.1.2 </a:t>
            </a:r>
            <a:r>
              <a:rPr lang="zh-CN" altLang="en-US" dirty="0">
                <a:sym typeface="+mn-ea"/>
              </a:rPr>
              <a:t>对象</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fontScale="90000" lnSpcReduction="10000"/>
          </a:bodyPr>
          <a:lstStyle/>
          <a:p>
            <a:pPr rtl="0"/>
            <a:r>
              <a:rPr lang="zh-CN" altLang="en-US" dirty="0"/>
              <a:t>对象（</a:t>
            </a:r>
            <a:r>
              <a:rPr lang="en-US" altLang="zh-CN" dirty="0"/>
              <a:t>Object</a:t>
            </a:r>
            <a:r>
              <a:rPr lang="zh-CN" altLang="en-US" dirty="0"/>
              <a:t>）是面向对象的基本构造单元，是系统中用来描述客观事物的一个实体。</a:t>
            </a:r>
            <a:endParaRPr lang="zh-CN" altLang="en-US" dirty="0"/>
          </a:p>
          <a:p>
            <a:pPr rtl="0"/>
            <a:r>
              <a:rPr lang="zh-CN" altLang="en-US" dirty="0"/>
              <a:t>对象有如下特征：</a:t>
            </a:r>
            <a:endParaRPr lang="zh-CN" altLang="en-US" dirty="0"/>
          </a:p>
          <a:p>
            <a:pPr rtl="0"/>
            <a:r>
              <a:rPr lang="en-US" altLang="zh-CN" dirty="0"/>
              <a:t>1. </a:t>
            </a:r>
            <a:r>
              <a:rPr lang="zh-CN" altLang="en-US" dirty="0"/>
              <a:t>模块性</a:t>
            </a:r>
            <a:r>
              <a:rPr lang="en-US" altLang="zh-CN" dirty="0"/>
              <a:t>                </a:t>
            </a:r>
            <a:endParaRPr lang="en-US" altLang="zh-CN" dirty="0"/>
          </a:p>
          <a:p>
            <a:pPr rtl="0"/>
            <a:r>
              <a:rPr lang="en-US" altLang="zh-CN" dirty="0"/>
              <a:t>2.</a:t>
            </a:r>
            <a:r>
              <a:rPr lang="zh-CN" altLang="en-US" dirty="0"/>
              <a:t>继承</a:t>
            </a:r>
            <a:endParaRPr lang="zh-CN" altLang="en-US" dirty="0"/>
          </a:p>
          <a:p>
            <a:pPr rtl="0"/>
            <a:r>
              <a:rPr lang="en-US" altLang="zh-CN" dirty="0"/>
              <a:t>3.</a:t>
            </a:r>
            <a:r>
              <a:rPr lang="zh-CN" altLang="en-US" dirty="0"/>
              <a:t>动态连接性</a:t>
            </a:r>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lang="en-US" altLang="zh-CN" dirty="0"/>
              <a:t>2.1.3 </a:t>
            </a:r>
            <a:r>
              <a:rPr lang="zh-CN" altLang="en-US" dirty="0"/>
              <a:t>类</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en-US" altLang="zh-CN" dirty="0">
                <a:sym typeface="+mn-ea"/>
              </a:rPr>
              <a:t>2.1.3 </a:t>
            </a:r>
            <a:r>
              <a:rPr lang="zh-CN" altLang="en-US" dirty="0">
                <a:sym typeface="+mn-ea"/>
              </a:rPr>
              <a:t>类</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zh-CN" altLang="en-US" dirty="0"/>
              <a:t>类，是对事物的抽象，定义了一组大体上相似的对象，将数据和对这些数据的操作封装在一起。</a:t>
            </a:r>
            <a:endParaRPr lang="zh-CN" altLang="en-US" dirty="0"/>
          </a:p>
          <a:p>
            <a:pPr rtl="0"/>
            <a:r>
              <a:rPr lang="en-US" altLang="zh-CN" dirty="0"/>
              <a:t>	</a:t>
            </a:r>
            <a:endParaRPr lang="zh-CN" altLang="en-US" dirty="0"/>
          </a:p>
          <a:p>
            <a:pPr rtl="0"/>
            <a:endParaRPr lang="zh-CN" altLang="en-US" dirty="0"/>
          </a:p>
        </p:txBody>
      </p:sp>
      <p:sp>
        <p:nvSpPr>
          <p:cNvPr id="4" name="日期占位符 3"/>
          <p:cNvSpPr>
            <a:spLocks noGrp="1"/>
          </p:cNvSpPr>
          <p:nvPr>
            <p:ph type="dt" sz="half" idx="10"/>
          </p:nvPr>
        </p:nvSpPr>
        <p:spPr>
          <a:xfrm>
            <a:off x="381000" y="6356350"/>
            <a:ext cx="2743200" cy="365125"/>
          </a:xfrm>
        </p:spPr>
        <p:txBody>
          <a:bodyPr rtlCol="0"/>
          <a:lstStyle/>
          <a:p>
            <a:pPr rtl="0"/>
            <a:fld id="{7EC6BE27-D297-4662-A025-88DE842CEBF9}" type="datetime1">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a:sym typeface="+mn-ea"/>
              </a:rPr>
              <a:t>SRA2022-G12</a:t>
            </a:r>
            <a:endParaRPr lang="zh-CN" altLang="en-US"/>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pic>
        <p:nvPicPr>
          <p:cNvPr id="8" name="图片 7"/>
          <p:cNvPicPr>
            <a:picLocks noChangeAspect="1"/>
          </p:cNvPicPr>
          <p:nvPr/>
        </p:nvPicPr>
        <p:blipFill>
          <a:blip r:embed="rId1"/>
          <a:stretch>
            <a:fillRect/>
          </a:stretch>
        </p:blipFill>
        <p:spPr>
          <a:xfrm>
            <a:off x="1397635" y="4175125"/>
            <a:ext cx="3857625" cy="1371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3106" y="2235200"/>
            <a:ext cx="6245912" cy="2387600"/>
          </a:xfrm>
        </p:spPr>
        <p:txBody>
          <a:bodyPr rtlCol="0"/>
          <a:lstStyle/>
          <a:p>
            <a:pPr rtl="0"/>
            <a:r>
              <a:rPr lang="en-US" altLang="zh-CN" dirty="0"/>
              <a:t>2.1.4 </a:t>
            </a:r>
            <a:r>
              <a:rPr lang="zh-CN" altLang="en-US" dirty="0"/>
              <a:t>封装</a:t>
            </a:r>
            <a:endParaRPr lang="zh-CN" altLang="en-US" dirty="0"/>
          </a:p>
        </p:txBody>
      </p:sp>
    </p:spTree>
  </p:cSld>
  <p:clrMapOvr>
    <a:masterClrMapping/>
  </p:clrMapOvr>
</p:sld>
</file>

<file path=ppt/tags/tag1.xml><?xml version="1.0" encoding="utf-8"?>
<p:tagLst xmlns:p="http://schemas.openxmlformats.org/presentationml/2006/main">
  <p:tag name="KSO_WM_UNIT_PLACING_PICTURE_USER_VIEWPORT" val="{&quot;height&quot;:5355,&quot;width&quot;:8790}"/>
</p:tagLst>
</file>

<file path=ppt/tags/tag2.xml><?xml version="1.0" encoding="utf-8"?>
<p:tagLst xmlns:p="http://schemas.openxmlformats.org/presentationml/2006/main">
  <p:tag name="ISLIDE.DIAGRAM" val="f0066d1e-9153-4e50-82d0-f12d4e06f081"/>
</p:tagLst>
</file>

<file path=ppt/theme/theme1.xml><?xml version="1.0" encoding="utf-8"?>
<a:theme xmlns:a="http://schemas.openxmlformats.org/drawingml/2006/main" name="Office 主题">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通用演示文稿</Template>
  <TotalTime>0</TotalTime>
  <Words>5084</Words>
  <Application>WPS 演示</Application>
  <PresentationFormat>宽屏</PresentationFormat>
  <Paragraphs>457</Paragraphs>
  <Slides>40</Slides>
  <Notes>44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宋体</vt:lpstr>
      <vt:lpstr>Wingdings</vt:lpstr>
      <vt:lpstr>Microsoft YaHei UI</vt:lpstr>
      <vt:lpstr>Tenorite</vt:lpstr>
      <vt:lpstr>Segoe Print</vt:lpstr>
      <vt:lpstr>微软雅黑</vt:lpstr>
      <vt:lpstr>Arial Unicode MS</vt:lpstr>
      <vt:lpstr>Office 主题</vt:lpstr>
      <vt:lpstr>面向对象技术和建模基础</vt:lpstr>
      <vt:lpstr>目录</vt:lpstr>
      <vt:lpstr>2.1.5 继承</vt:lpstr>
      <vt:lpstr>2.1.5 继承</vt:lpstr>
      <vt:lpstr>2.1.1 面向对象方法</vt:lpstr>
      <vt:lpstr>2.1.1 面向对象方法</vt:lpstr>
      <vt:lpstr>2.1.2 对象</vt:lpstr>
      <vt:lpstr>2.1.2 对象</vt:lpstr>
      <vt:lpstr>2.1.3 类</vt:lpstr>
      <vt:lpstr>2.1.3 类</vt:lpstr>
      <vt:lpstr>2.1.5 继承</vt:lpstr>
      <vt:lpstr>2.1.5 继承</vt:lpstr>
      <vt:lpstr>2.1.5 继承</vt:lpstr>
      <vt:lpstr>2.1.5 继承</vt:lpstr>
      <vt:lpstr>2.1.5 继承</vt:lpstr>
      <vt:lpstr>问题</vt:lpstr>
      <vt:lpstr>2.1.6 多态</vt:lpstr>
      <vt:lpstr>2.1.6 多态</vt:lpstr>
      <vt:lpstr>2.1.7 消息</vt:lpstr>
      <vt:lpstr>2.1.7 消息</vt:lpstr>
      <vt:lpstr>问题</vt:lpstr>
      <vt:lpstr>2.2 面向对象开发</vt:lpstr>
      <vt:lpstr>2.2 面向对象开发</vt:lpstr>
      <vt:lpstr>2.2.1 系统调查和需求分析</vt:lpstr>
      <vt:lpstr>2.2.2 面向对象分析方法</vt:lpstr>
      <vt:lpstr>2.2.2 面向对象分析方法</vt:lpstr>
      <vt:lpstr>2.2.2 面向对象分析方法</vt:lpstr>
      <vt:lpstr>2.2.3 面向对象设计方法</vt:lpstr>
      <vt:lpstr>问题</vt:lpstr>
      <vt:lpstr>2.3 软件建模概述</vt:lpstr>
      <vt:lpstr>软件建模的概念</vt:lpstr>
      <vt:lpstr>软件建模的用途</vt:lpstr>
      <vt:lpstr>软件建模的优点</vt:lpstr>
      <vt:lpstr>问题</vt:lpstr>
      <vt:lpstr>问题</vt:lpstr>
      <vt:lpstr>小结</vt:lpstr>
      <vt:lpstr>组员评分</vt:lpstr>
      <vt:lpstr>参考资料</vt:lpstr>
      <vt:lpstr>参考资料</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徐 浩达</dc:creator>
  <cp:lastModifiedBy>？。。。</cp:lastModifiedBy>
  <cp:revision>44</cp:revision>
  <dcterms:created xsi:type="dcterms:W3CDTF">2022-03-12T14:07:00Z</dcterms:created>
  <dcterms:modified xsi:type="dcterms:W3CDTF">2022-03-20T11:27:14Z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2052-11.1.0.11365</vt:lpwstr>
  </property>
  <property fmtid="{D5CDD505-2E9C-101B-9397-08002B2CF9AE}" pid="4" name="ICV">
    <vt:lpwstr>266F8679C3F740D398FBD05CF1BFDF1C</vt:lpwstr>
  </property>
</Properties>
</file>