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401" r:id="rId3"/>
    <p:sldId id="402" r:id="rId5"/>
    <p:sldId id="405" r:id="rId6"/>
    <p:sldId id="396" r:id="rId7"/>
    <p:sldId id="411" r:id="rId8"/>
    <p:sldId id="412" r:id="rId9"/>
    <p:sldId id="413" r:id="rId10"/>
    <p:sldId id="457" r:id="rId11"/>
    <p:sldId id="415" r:id="rId12"/>
    <p:sldId id="414" r:id="rId13"/>
    <p:sldId id="417" r:id="rId14"/>
    <p:sldId id="416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58" r:id="rId23"/>
    <p:sldId id="460" r:id="rId24"/>
    <p:sldId id="459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40" r:id="rId33"/>
    <p:sldId id="441" r:id="rId34"/>
    <p:sldId id="442" r:id="rId35"/>
    <p:sldId id="500" r:id="rId36"/>
    <p:sldId id="501" r:id="rId37"/>
    <p:sldId id="434" r:id="rId38"/>
    <p:sldId id="435" r:id="rId39"/>
    <p:sldId id="450" r:id="rId40"/>
    <p:sldId id="451" r:id="rId41"/>
    <p:sldId id="493" r:id="rId42"/>
    <p:sldId id="494" r:id="rId43"/>
    <p:sldId id="443" r:id="rId44"/>
    <p:sldId id="444" r:id="rId45"/>
    <p:sldId id="436" r:id="rId46"/>
    <p:sldId id="437" r:id="rId47"/>
    <p:sldId id="445" r:id="rId4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6" d="100"/>
          <a:sy n="86" d="100"/>
        </p:scale>
        <p:origin x="562" y="21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B94FD-6424-44BC-AF3F-1BABAEDC1C2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7043E4-2407-4DA9-AC93-8D6B10C4E44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D0EDF81-139F-488C-872B-4720FBA6BF98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 descr="Tag=AccentColor&#10;Flavor=Light&#10;Target=Fill"/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：形状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内容占位符 5"/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 9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​​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形 1" descr="Tag=AccentColor&#10;Flavor=Light&#10;Target=Fill"/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 descr="Tag=AccentColor&#10;Flavor=Light&#10;Target=Fill"/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 2 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在此处输入标题</a:t>
            </a:r>
            <a:endParaRPr lang="zh-CN" altLang="en-US" noProof="0"/>
          </a:p>
        </p:txBody>
      </p:sp>
      <p:sp>
        <p:nvSpPr>
          <p:cNvPr id="1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副标题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 1" descr="Tag=AccentColor&#10;Flavor=Light&#10;Target=Fill"/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图片占位符 30"/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2" name="文本占位符 6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3" name="文本占位符 60"/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4" name="文本占位符 60"/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5" name="文本占位符 60"/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6" name="文本占位符 60"/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7" name="文本占位符 60"/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8" name="文本占位符 60"/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9" name="文本占位符 60"/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70" name="文本占位符 60"/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：形状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G12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软件需求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SRS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徐浩达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张浩翰 黄舒翔</a:t>
            </a:r>
            <a:endParaRPr lang="en-US" altLang="zh-CN" cap="none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朱佩豪 梅晨睿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51" y="525210"/>
            <a:ext cx="4634221" cy="2333399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5" y="1970018"/>
            <a:ext cx="3180055" cy="29179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18694"/>
            <a:ext cx="6578551" cy="3058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52" y="365126"/>
            <a:ext cx="3125385" cy="2162312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046" y="362443"/>
            <a:ext cx="3085668" cy="21649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2" y="2879731"/>
            <a:ext cx="3592820" cy="22875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063" y="2879731"/>
            <a:ext cx="2287576" cy="22875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33" y="2879732"/>
            <a:ext cx="1222800" cy="22875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8412" y="2879731"/>
            <a:ext cx="2287576" cy="22798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7617" y="1416559"/>
            <a:ext cx="3880713" cy="2620433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92" y="1416559"/>
            <a:ext cx="6476536" cy="32480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用例文档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用例文档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以学生论坛留言为例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971728"/>
            <a:ext cx="69172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59"/>
            <a:ext cx="6600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38200" y="2450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39025" y="2011680"/>
          <a:ext cx="3579495" cy="4361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188"/>
                <a:gridCol w="898828"/>
                <a:gridCol w="899248"/>
                <a:gridCol w="900088"/>
              </a:tblGrid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ID</a:t>
                      </a:r>
                      <a:r>
                        <a:rPr lang="zh-CN" altLang="en-US" sz="800" kern="0">
                          <a:effectLst/>
                        </a:rPr>
                        <a:t>和名称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II-5</a:t>
                      </a:r>
                      <a:r>
                        <a:rPr lang="zh-CN" altLang="en-US" sz="800" kern="0">
                          <a:effectLst/>
                        </a:rPr>
                        <a:t>：</a:t>
                      </a:r>
                      <a:r>
                        <a:rPr lang="zh-CN" altLang="en-US" sz="700" kern="100">
                          <a:effectLst/>
                        </a:rPr>
                        <a:t>学生论坛留言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创建人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黄舒翔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创建日期：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2022/04/24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主要操作者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学生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次要操作者：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交际哈小程序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描述：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学生用户进入论坛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触发器：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点击论坛界面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前置条件：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800" kern="100">
                          <a:effectLst/>
                        </a:rPr>
                        <a:t>登录成功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800" kern="100">
                          <a:effectLst/>
                        </a:rPr>
                        <a:t>点击进入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后置条件：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 </a:t>
                      </a:r>
                      <a:r>
                        <a:rPr lang="zh-CN" altLang="en-US" sz="800" kern="100">
                          <a:effectLst/>
                        </a:rPr>
                        <a:t>显示论坛界面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42337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一般性流程：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 </a:t>
                      </a:r>
                      <a:r>
                        <a:rPr lang="zh-CN" altLang="en-US" sz="800" kern="100">
                          <a:effectLst/>
                        </a:rPr>
                        <a:t>登录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2. </a:t>
                      </a:r>
                      <a:r>
                        <a:rPr lang="zh-CN" altLang="en-US" sz="800" kern="100">
                          <a:effectLst/>
                        </a:rPr>
                        <a:t>点击论坛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选择性流程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异常：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</a:t>
                      </a:r>
                      <a:r>
                        <a:rPr lang="zh-CN" altLang="en-US" sz="800" kern="100">
                          <a:effectLst/>
                        </a:rPr>
                        <a:t>网络异常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优先级：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7</a:t>
                      </a:r>
                      <a:endParaRPr lang="en-US" alt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使用频率：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高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181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业务规则：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其他信息：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假设：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356006" y="1610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用例描述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用例文档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以学生论坛留言为例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971728"/>
            <a:ext cx="69172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91692"/>
            <a:ext cx="3428933" cy="29673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0528" y="2622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对话框图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518" y="2167228"/>
            <a:ext cx="2278701" cy="39619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85518" y="1763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界面原型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需求优先级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874" y="2803313"/>
            <a:ext cx="7850660" cy="318755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42874" y="2446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打分指南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42874" y="2446282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功能需求打分表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747395"/>
            <a:ext cx="7056755" cy="5608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/>
        <p:txBody>
          <a:bodyPr rtlCol="0">
            <a:normAutofit fontScale="80000"/>
          </a:bodyPr>
          <a:lstStyle/>
          <a:p>
            <a:pPr rtl="0"/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愿景与范围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用户群与用户代表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界面原型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rtl="0"/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4.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用例文档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需求优先级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6. JAD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会议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7.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需求管理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8.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数据字典与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9.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测试用例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10.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用户手册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11.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配置管理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12.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参考资料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13.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绩效分工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42874" y="2446282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非功能需求打分表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5460" y="1021080"/>
            <a:ext cx="7487285" cy="4816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需求冲突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805" y="1805940"/>
            <a:ext cx="5913755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需求可行性会议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1527175"/>
            <a:ext cx="929386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3600" dirty="0"/>
              <a:t>JAD</a:t>
            </a:r>
            <a:r>
              <a:rPr lang="zh-CN" altLang="en-US" sz="3600" dirty="0"/>
              <a:t>会议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JAD</a:t>
            </a:r>
            <a:r>
              <a:rPr lang="zh-CN" altLang="en-US" dirty="0"/>
              <a:t>会议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842" y="1393793"/>
            <a:ext cx="5543491" cy="43500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33" y="1570099"/>
            <a:ext cx="5714735" cy="41737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需求管理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需求管理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4337" y="1626638"/>
            <a:ext cx="2490926" cy="441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关于工具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我们采用了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pingcode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作为项目的需求管理工具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 err="1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Pingcode</a:t>
            </a: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主要优势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、完全免费。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 startAt="2"/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覆盖项目、任务、需求、缺陷、迭代规划、测试全流程。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小组使用情况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已导入小组项目所需的需求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并建立了需求跟踪矩阵。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1510030"/>
            <a:ext cx="8028940" cy="35534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数据字典与</a:t>
            </a:r>
            <a:r>
              <a:rPr lang="en-US" altLang="zh-CN" sz="3600" dirty="0"/>
              <a:t>ER</a:t>
            </a:r>
            <a:r>
              <a:rPr lang="zh-CN" altLang="en-US" sz="3600" dirty="0"/>
              <a:t>图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数据字典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365125"/>
            <a:ext cx="6736715" cy="58451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626745"/>
            <a:ext cx="9106535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愿景与范围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概念模型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5990" y="906780"/>
            <a:ext cx="6088380" cy="504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测试用例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测试用例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693420"/>
            <a:ext cx="654621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系统实现环境与运行环境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系统实现环境与运行环境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768" y="1781101"/>
            <a:ext cx="7079593" cy="2911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64" y="3998713"/>
            <a:ext cx="5235394" cy="1386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用户手册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用户手册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393825"/>
            <a:ext cx="4755515" cy="438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393825"/>
            <a:ext cx="5118100" cy="47574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小组内部评审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小组内部评审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465580"/>
            <a:ext cx="11254740" cy="43999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配置管理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“交际哈”的主要目的就是为教师和学生提供交流的钉钉小程序，方便教师，方便学生。这个小程序还为一些对这门课程感兴趣的人士提供一个了解的机会。 </a:t>
            </a:r>
            <a:endParaRPr lang="zh-CN" altLang="en-US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交际哈”以论坛的形式存在，学生能够在相关课程论坛发布贴子，获得其他用户的回复从而得到解决办法，游客能够浏览众多帖子思考自己是否对于这门课程感兴趣，教师能在课程论坛中发布公告以方便学生知晓相关信息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配置管理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690" y="2000250"/>
            <a:ext cx="4812030" cy="1985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318895"/>
            <a:ext cx="5867400" cy="34639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参考资料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600" y="830580"/>
            <a:ext cx="65278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《软件需求》 清华大学出版社 Karl Wiegers, Joy Beatty著 李忠利 李淳 霍金健 孔晨辉 译 2016年3月第3版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-测试用例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-需求优先级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SRA2022-G12-数据字典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SRA2022-G12-用户群分类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SRA2022-G12-用例描述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SRA2022-G12-愿景与范围文档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SRA2022-G12-用户手册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SRA2022-G12-软件需求规格说明(SRS)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绩效分工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绩效分工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67560" y="1797050"/>
          <a:ext cx="6612890" cy="2324100"/>
        </p:xfrm>
        <a:graphic>
          <a:graphicData uri="http://schemas.openxmlformats.org/drawingml/2006/table">
            <a:tbl>
              <a:tblPr firstRow="1" bandRow="1"/>
              <a:tblGrid>
                <a:gridCol w="975360"/>
                <a:gridCol w="3930015"/>
                <a:gridCol w="1707515"/>
              </a:tblGrid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成员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分工内容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评分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徐浩达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教师、游客用例文档、原型制作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86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张浩翰</a:t>
                      </a:r>
                      <a:endParaRPr lang="zh-CN" altLang="en-US" sz="16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学生、管理员用例文档、原型制作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黄舒翔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tabLst>
                          <a:tab pos="445135" algn="l"/>
                        </a:tabLs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用户手册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  <a:tabLst>
                          <a:tab pos="445135" algn="l"/>
                        </a:tabLst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朱佩豪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测试用例、数据字典、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图、概念模型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梅晨睿</a:t>
                      </a:r>
                      <a:endParaRPr lang="zh-CN" altLang="en-US" sz="16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需求优先级、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JAD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SRS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整合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谢谢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关联图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5007" y="2316579"/>
          <a:ext cx="5267960" cy="3177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4930"/>
                <a:gridCol w="26530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用户类别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功能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1.</a:t>
                      </a:r>
                      <a:r>
                        <a:rPr lang="zh-CN" altLang="en-US" sz="1050" kern="100">
                          <a:effectLst/>
                        </a:rPr>
                        <a:t>私聊其他同学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查看老师通知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设置课程介绍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设置教师介绍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发布通知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4.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查看教师、课程介绍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管理用户信息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管理论坛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系统管理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7695" y="2221230"/>
            <a:ext cx="566610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特性树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1920" y="1880479"/>
          <a:ext cx="5054600" cy="413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765"/>
                <a:gridCol w="900430"/>
                <a:gridCol w="1440180"/>
                <a:gridCol w="1800225"/>
              </a:tblGrid>
              <a:tr h="251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特征编号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功能点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特征描述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1.</a:t>
                      </a:r>
                      <a:r>
                        <a:rPr lang="zh-CN" altLang="en-US" sz="1050" kern="100">
                          <a:effectLst/>
                        </a:rPr>
                        <a:t>私聊其他同学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查看老师通知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可与同学进行私聊，可观看老师发送的公告，可在论坛发言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设置课程介绍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设置教师介绍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发布通知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4.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可设置课程和教师介绍，对学生进行通知，可在论坛发言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查看教师、课程介绍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看查看教师、课程，可在论坛发言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管理用户信息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管理论坛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系统管理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对个人信息的管理，论坛留言的管理，对系统数据库的备份与恢复，查看系统的管理日志等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72430" y="1941830"/>
            <a:ext cx="5881370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用户群与用户代表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用户群与用户代表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92320" y="1490612"/>
          <a:ext cx="5159905" cy="4527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903"/>
                <a:gridCol w="870765"/>
                <a:gridCol w="919901"/>
                <a:gridCol w="1141324"/>
                <a:gridCol w="1257012"/>
              </a:tblGrid>
              <a:tr h="343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用户类别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用户姓名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当前身份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选择原因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责任及义务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8732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杨枨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项目发起人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需求工程项目最后的验收人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主导移动端的开发；对阶段性项目成果进行检查和评审；需要提出正确合理的项目需求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716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姚晗轩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需要在平台上与其他用户进行交流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给出有关“游客用户”这一角色所需的需求；能够持续地给予需求、建议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5230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余凯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需要在平台上与其他用户进行交流共同，需要团队沟通协作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给出有关“注册用户”这一角色所需的需求；能够持续地给予需求、建议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947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罗荣良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能力较强，教学经验丰富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给出有关“教师”这一角色所需的需求；能够持续地给予需求确认、需求改进建议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947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张遥远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阿里巴巴资深程序员，经验丰富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负责移动端后台维护、用户信息管理，内容审核等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</a:tbl>
          </a:graphicData>
        </a:graphic>
      </p:graphicFrame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934085" y="1691005"/>
          <a:ext cx="3966845" cy="3135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60"/>
                <a:gridCol w="784860"/>
                <a:gridCol w="2397125"/>
              </a:tblGrid>
              <a:tr h="40767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名称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 hMerge="1"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用户描述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主要用户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负责移动端后台维护、用户信息管理，内容审核等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主要用户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希望通过软件与学生沟通协作，分享交流，能给学生发送公告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主要用户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希望通过软件与同学沟通协作，分享交流，能查看教师分享的公告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次要用户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对小程序好奇，但是还没有登录或者没有注册的人员</a:t>
                      </a:r>
                      <a:endParaRPr lang="zh-CN" alt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教师访谈与邀请函</a:t>
            </a:r>
            <a:endParaRPr lang="zh-CN" altLang="en-US" sz="400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1423035"/>
            <a:ext cx="5932805" cy="4160520"/>
          </a:xfrm>
          <a:prstGeom prst="rect">
            <a:avLst/>
          </a:prstGeom>
        </p:spPr>
      </p:pic>
      <p:pic>
        <p:nvPicPr>
          <p:cNvPr id="13" name="图片 2" descr="7c70a4bb53d83a722bb59a23c9fac0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75" y="1690688"/>
            <a:ext cx="5271770" cy="2742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画笔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{44C3DFFA-5634-45E3-A170-22418954AD96}tf89080264_win32</Template>
  <TotalTime>0</TotalTime>
  <Words>2783</Words>
  <Application>WPS 演示</Application>
  <PresentationFormat>宽屏</PresentationFormat>
  <Paragraphs>749</Paragraphs>
  <Slides>45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Arial</vt:lpstr>
      <vt:lpstr>宋体</vt:lpstr>
      <vt:lpstr>Wingdings</vt:lpstr>
      <vt:lpstr>Microsoft YaHei UI</vt:lpstr>
      <vt:lpstr>微软雅黑</vt:lpstr>
      <vt:lpstr>华文宋体</vt:lpstr>
      <vt:lpstr>Times New Roman</vt:lpstr>
      <vt:lpstr>Calibri</vt:lpstr>
      <vt:lpstr>Arial Unicode MS</vt:lpstr>
      <vt:lpstr>方正黑体_GBK</vt:lpstr>
      <vt:lpstr>DejaVu Sans</vt:lpstr>
      <vt:lpstr>等线</vt:lpstr>
      <vt:lpstr>Calibri</vt:lpstr>
      <vt:lpstr>微软雅黑",sans-serif</vt:lpstr>
      <vt:lpstr>Century Gothic</vt:lpstr>
      <vt:lpstr>UmePlus Gothic</vt:lpstr>
      <vt:lpstr>黑体</vt:lpstr>
      <vt:lpstr>画笔</vt:lpstr>
      <vt:lpstr>G12 软件需求SRS评审</vt:lpstr>
      <vt:lpstr>目录 </vt:lpstr>
      <vt:lpstr>愿景与范围</vt:lpstr>
      <vt:lpstr>愿景</vt:lpstr>
      <vt:lpstr>关联图</vt:lpstr>
      <vt:lpstr>特性树</vt:lpstr>
      <vt:lpstr>用户群与用户代表</vt:lpstr>
      <vt:lpstr>用户群与用户代表</vt:lpstr>
      <vt:lpstr>教师访谈与邀请函</vt:lpstr>
      <vt:lpstr>界面原型</vt:lpstr>
      <vt:lpstr>界面原型</vt:lpstr>
      <vt:lpstr>界面原型</vt:lpstr>
      <vt:lpstr>界面原型</vt:lpstr>
      <vt:lpstr>用例文档</vt:lpstr>
      <vt:lpstr>用例文档</vt:lpstr>
      <vt:lpstr>用例文档</vt:lpstr>
      <vt:lpstr>需求优先级</vt:lpstr>
      <vt:lpstr>需求优先级</vt:lpstr>
      <vt:lpstr>需求优先级</vt:lpstr>
      <vt:lpstr>需求优先级</vt:lpstr>
      <vt:lpstr>需求冲突</vt:lpstr>
      <vt:lpstr>需求可行性会议</vt:lpstr>
      <vt:lpstr>JAD会议</vt:lpstr>
      <vt:lpstr>JAD会议</vt:lpstr>
      <vt:lpstr>需求管理</vt:lpstr>
      <vt:lpstr>需求管理</vt:lpstr>
      <vt:lpstr>数据字典与ER图</vt:lpstr>
      <vt:lpstr>数据字典</vt:lpstr>
      <vt:lpstr>ER图</vt:lpstr>
      <vt:lpstr>概念模型</vt:lpstr>
      <vt:lpstr>测试用例</vt:lpstr>
      <vt:lpstr>测试用例</vt:lpstr>
      <vt:lpstr>测试用例</vt:lpstr>
      <vt:lpstr>测试用例</vt:lpstr>
      <vt:lpstr>用户手册</vt:lpstr>
      <vt:lpstr>用户手册</vt:lpstr>
      <vt:lpstr>小组内部评审</vt:lpstr>
      <vt:lpstr>小组内部评审</vt:lpstr>
      <vt:lpstr>配置管理</vt:lpstr>
      <vt:lpstr>配置管理</vt:lpstr>
      <vt:lpstr>参考资料</vt:lpstr>
      <vt:lpstr>参考资料</vt:lpstr>
      <vt:lpstr>绩效分工</vt:lpstr>
      <vt:lpstr>绩效分工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G12 软件需求SRS评审</dc:title>
  <dc:creator>徐 浩达</dc:creator>
  <cp:lastModifiedBy>QAQ</cp:lastModifiedBy>
  <cp:revision>12</cp:revision>
  <dcterms:created xsi:type="dcterms:W3CDTF">2022-05-02T04:04:00Z</dcterms:created>
  <dcterms:modified xsi:type="dcterms:W3CDTF">2022-05-21T06:37:07Z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2052-10.1.0.7698</vt:lpwstr>
  </property>
</Properties>
</file>