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8"/>
  </p:handoutMasterIdLst>
  <p:sldIdLst>
    <p:sldId id="256" r:id="rId3"/>
    <p:sldId id="257" r:id="rId5"/>
    <p:sldId id="259" r:id="rId6"/>
    <p:sldId id="258" r:id="rId7"/>
    <p:sldId id="276" r:id="rId8"/>
    <p:sldId id="277" r:id="rId9"/>
    <p:sldId id="278" r:id="rId10"/>
    <p:sldId id="279" r:id="rId11"/>
    <p:sldId id="291" r:id="rId12"/>
    <p:sldId id="292" r:id="rId13"/>
    <p:sldId id="293" r:id="rId14"/>
    <p:sldId id="294" r:id="rId15"/>
    <p:sldId id="295" r:id="rId16"/>
    <p:sldId id="296" r:id="rId17"/>
    <p:sldId id="297" r:id="rId18"/>
    <p:sldId id="298" r:id="rId19"/>
    <p:sldId id="299" r:id="rId20"/>
    <p:sldId id="311" r:id="rId21"/>
    <p:sldId id="312" r:id="rId22"/>
    <p:sldId id="316" r:id="rId23"/>
    <p:sldId id="313" r:id="rId24"/>
    <p:sldId id="314" r:id="rId25"/>
    <p:sldId id="315" r:id="rId26"/>
    <p:sldId id="317" r:id="rId27"/>
    <p:sldId id="261" r:id="rId28"/>
    <p:sldId id="260" r:id="rId29"/>
    <p:sldId id="329" r:id="rId30"/>
    <p:sldId id="327" r:id="rId31"/>
    <p:sldId id="265" r:id="rId32"/>
    <p:sldId id="328" r:id="rId33"/>
    <p:sldId id="330" r:id="rId34"/>
    <p:sldId id="271" r:id="rId35"/>
    <p:sldId id="266" r:id="rId36"/>
    <p:sldId id="275" r:id="rId3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8" d="100"/>
          <a:sy n="68" d="100"/>
        </p:scale>
        <p:origin x="77" y="461"/>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4" d="100"/>
          <a:sy n="84"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451944-DB49-4BC4-AE06-822B778DE6C8}"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E9D88DE-D22A-40D7-BCBE-4817FB84715A}"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dirty="0"/>
              <a:t>单击此处编辑母版文本样式</a:t>
            </a:r>
            <a:endParaRPr lang="en-US"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椭圆形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任意多边形(F)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任意多边形(F)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419"/>
            <a:ext cx="3927573" cy="3165022"/>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日程表">
    <p:bg>
      <p:bgPr>
        <a:solidFill>
          <a:schemeClr val="accent1"/>
        </a:solidFill>
        <a:effectLst/>
      </p:bgPr>
    </p:bg>
    <p:spTree>
      <p:nvGrpSpPr>
        <p:cNvPr id="1" name=""/>
        <p:cNvGrpSpPr/>
        <p:nvPr/>
      </p:nvGrpSpPr>
      <p:grpSpPr>
        <a:xfrm>
          <a:off x="0" y="0"/>
          <a:ext cx="0" cy="0"/>
          <a:chOff x="0" y="0"/>
          <a:chExt cx="0" cy="0"/>
        </a:xfrm>
      </p:grpSpPr>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latin typeface="Microsoft YaHei UI" panose="020B0503020204020204" pitchFamily="34" charset="-122"/>
                <a:ea typeface="Microsoft YaHei UI" panose="020B0503020204020204" pitchFamily="34" charset="-122"/>
              </a:defRPr>
            </a:lvl2pPr>
            <a:lvl3pPr marL="914400" indent="0">
              <a:buNone/>
              <a:defRPr>
                <a:solidFill>
                  <a:schemeClr val="bg1"/>
                </a:solidFill>
                <a:latin typeface="Microsoft YaHei UI" panose="020B0503020204020204" pitchFamily="34" charset="-122"/>
                <a:ea typeface="Microsoft YaHei UI" panose="020B0503020204020204" pitchFamily="34" charset="-122"/>
              </a:defRPr>
            </a:lvl3pPr>
            <a:lvl4pPr marL="1371600" indent="0">
              <a:buNone/>
              <a:defRPr>
                <a:solidFill>
                  <a:schemeClr val="bg1"/>
                </a:solidFill>
                <a:latin typeface="Microsoft YaHei UI" panose="020B0503020204020204" pitchFamily="34" charset="-122"/>
                <a:ea typeface="Microsoft YaHei UI" panose="020B0503020204020204" pitchFamily="34" charset="-122"/>
              </a:defRPr>
            </a:lvl4pPr>
            <a:lvl5pPr marL="1828800" indent="0">
              <a:buNone/>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2C8F173-914A-4E85-8779-6C2F62356848}"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a:p>
        </p:txBody>
      </p:sp>
      <p:sp>
        <p:nvSpPr>
          <p:cNvPr id="3" name="内容占位符 2"/>
          <p:cNvSpPr>
            <a:spLocks noGrp="1"/>
          </p:cNvSpPr>
          <p:nvPr>
            <p:ph idx="1"/>
          </p:nvPr>
        </p:nvSpPr>
        <p:spPr>
          <a:xfrm>
            <a:off x="1167493"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8DF9B36D-6A30-4849-8B66-D5D7798B6AC7}" type="datetime1">
              <a:rPr lang="zh-CN" altLang="en-US" smtClean="0"/>
            </a:fld>
            <a:endParaRPr lang="en-US" dirty="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en-US"/>
              <a:t>演示文稿标题</a:t>
            </a:r>
            <a:endParaRPr lang="en-US"/>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smtClean="0"/>
            </a:fld>
            <a:endParaRPr lang="en-US" dirty="0"/>
          </a:p>
        </p:txBody>
      </p:sp>
      <p:sp>
        <p:nvSpPr>
          <p:cNvPr id="13" name="内容占位符 2"/>
          <p:cNvSpPr>
            <a:spLocks noGrp="1"/>
          </p:cNvSpPr>
          <p:nvPr>
            <p:ph idx="10"/>
          </p:nvPr>
        </p:nvSpPr>
        <p:spPr>
          <a:xfrm>
            <a:off x="6283235"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4" name="内容占位符 2"/>
          <p:cNvSpPr>
            <a:spLocks noGrp="1"/>
          </p:cNvSpPr>
          <p:nvPr>
            <p:ph idx="11"/>
          </p:nvPr>
        </p:nvSpPr>
        <p:spPr>
          <a:xfrm>
            <a:off x="1167493"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5" name="内容占位符 2"/>
          <p:cNvSpPr>
            <a:spLocks noGrp="1"/>
          </p:cNvSpPr>
          <p:nvPr>
            <p:ph idx="12"/>
          </p:nvPr>
        </p:nvSpPr>
        <p:spPr>
          <a:xfrm>
            <a:off x="6283235"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1" y="2526318"/>
            <a:ext cx="3218688"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2587417"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51A5451C-BF11-4021-87B4-DD30B3DBAE27}"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3" name="内容占位符 2"/>
          <p:cNvSpPr>
            <a:spLocks noGrp="1"/>
          </p:cNvSpPr>
          <p:nvPr>
            <p:ph idx="10"/>
          </p:nvPr>
        </p:nvSpPr>
        <p:spPr>
          <a:xfrm>
            <a:off x="4683787"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4" name="内容占位符 2"/>
          <p:cNvSpPr>
            <a:spLocks noGrp="1"/>
          </p:cNvSpPr>
          <p:nvPr>
            <p:ph idx="11"/>
          </p:nvPr>
        </p:nvSpPr>
        <p:spPr>
          <a:xfrm>
            <a:off x="116749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5" name="内容占位符 2"/>
          <p:cNvSpPr>
            <a:spLocks noGrp="1"/>
          </p:cNvSpPr>
          <p:nvPr>
            <p:ph idx="12"/>
          </p:nvPr>
        </p:nvSpPr>
        <p:spPr>
          <a:xfrm>
            <a:off x="4683788"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6" name="内容占位符 2"/>
          <p:cNvSpPr>
            <a:spLocks noGrp="1"/>
          </p:cNvSpPr>
          <p:nvPr>
            <p:ph idx="13"/>
          </p:nvPr>
        </p:nvSpPr>
        <p:spPr>
          <a:xfrm>
            <a:off x="8200082"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7" name="内容占位符 2"/>
          <p:cNvSpPr>
            <a:spLocks noGrp="1"/>
          </p:cNvSpPr>
          <p:nvPr>
            <p:ph idx="14"/>
          </p:nvPr>
        </p:nvSpPr>
        <p:spPr>
          <a:xfrm>
            <a:off x="820008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685939"/>
            <a:ext cx="3927573" cy="3178856"/>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F)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17467"/>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E413ADE8-4E40-4412-BA14-476362F2379E}"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长方形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F)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任意多边形(F)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3" name="任意多边形(F)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grpSp>
        <p:nvGrpSpPr>
          <p:cNvPr id="6" name="组 5"/>
          <p:cNvGrpSpPr/>
          <p:nvPr userDrawn="1"/>
        </p:nvGrpSpPr>
        <p:grpSpPr>
          <a:xfrm rot="16200000">
            <a:off x="8286528" y="2207195"/>
            <a:ext cx="3032351" cy="2443610"/>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7" name="任意多边形(F)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任意多边形(F)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图">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7529F091-2E40-4C5B-82DC-3DAC8BF0FE0D}"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图表 2">
    <p:bg>
      <p:bgPr>
        <a:solidFill>
          <a:schemeClr val="accent2"/>
        </a:solidFill>
        <a:effectLst/>
      </p:bgPr>
    </p:bg>
    <p:spTree>
      <p:nvGrpSpPr>
        <p:cNvPr id="1" name=""/>
        <p:cNvGrpSpPr/>
        <p:nvPr/>
      </p:nvGrpSpPr>
      <p:grpSpPr>
        <a:xfrm>
          <a:off x="0" y="0"/>
          <a:ext cx="0" cy="0"/>
          <a:chOff x="0" y="0"/>
          <a:chExt cx="0" cy="0"/>
        </a:xfrm>
      </p:grpSpPr>
      <p:grpSp>
        <p:nvGrpSpPr>
          <p:cNvPr id="9" name="组 8"/>
          <p:cNvGrpSpPr/>
          <p:nvPr userDrawn="1"/>
        </p:nvGrpSpPr>
        <p:grpSpPr>
          <a:xfrm rot="16200000">
            <a:off x="10772262" y="152641"/>
            <a:ext cx="1572380" cy="1267097"/>
            <a:chOff x="7413403" y="4976359"/>
            <a:chExt cx="2334986" cy="1881641"/>
          </a:xfrm>
        </p:grpSpPr>
        <p:sp>
          <p:nvSpPr>
            <p:cNvPr id="13" name="任意多边形(F)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3"/>
            <a:ext cx="9779182" cy="3366813"/>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A6AA98D-D671-41E9-8E36-2C554E6AB496}"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8" name="文本占位符 7"/>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10" name="文本占位符 9"/>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CN" altLang="en-US" noProof="0"/>
              <a:t>单击此处编辑母版文本样式</a:t>
            </a:r>
            <a:endParaRPr lang="zh-CN" altLang="en-US" noProof="0"/>
          </a:p>
        </p:txBody>
      </p:sp>
      <p:sp>
        <p:nvSpPr>
          <p:cNvPr id="9" name="文本占位符 7"/>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3" name="日期占位符 2"/>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A280CF-9496-4900-8AF1-1A592914731A}"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0" name="长方形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标题 1"/>
          <p:cNvSpPr>
            <a:spLocks noGrp="1"/>
          </p:cNvSpPr>
          <p:nvPr>
            <p:ph type="title"/>
          </p:nvPr>
        </p:nvSpPr>
        <p:spPr>
          <a:xfrm>
            <a:off x="750430" y="381000"/>
            <a:ext cx="8401624"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0" name="文本占位符 28"/>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1" name="文本占位符 28"/>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7" name="图片占位符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2" name="文本占位符 28"/>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3" name="文本占位符 28"/>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8" name="图片占位符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4" name="文本占位符 28"/>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5" name="文本占位符 28"/>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9" name="图片占位符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6" name="文本占位符 28"/>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7" name="文本占位符 28"/>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 name="日期占位符 2"/>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B2717A00-7FD4-429C-A3D1-426BE34719D7}" type="datetime1">
              <a:rPr lang="zh-CN" altLang="en-US" noProof="0" smtClean="0"/>
            </a:fld>
            <a:endParaRPr lang="zh-CN" altLang="en-US" noProof="0"/>
          </a:p>
        </p:txBody>
      </p:sp>
      <p:sp>
        <p:nvSpPr>
          <p:cNvPr id="4" name="页脚占位符 3"/>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
        <p:nvSpPr>
          <p:cNvPr id="19" name="任意多边形(F)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F)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F)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任意多边形(F)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任意多边形(F)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个团队">
    <p:bg>
      <p:bgPr>
        <a:solidFill>
          <a:schemeClr val="accent2"/>
        </a:solidFill>
        <a:effectLst/>
      </p:bgPr>
    </p:bg>
    <p:spTree>
      <p:nvGrpSpPr>
        <p:cNvPr id="1" name=""/>
        <p:cNvGrpSpPr/>
        <p:nvPr/>
      </p:nvGrpSpPr>
      <p:grpSpPr>
        <a:xfrm>
          <a:off x="0" y="0"/>
          <a:ext cx="0" cy="0"/>
          <a:chOff x="0" y="0"/>
          <a:chExt cx="0" cy="0"/>
        </a:xfrm>
      </p:grpSpPr>
      <p:sp>
        <p:nvSpPr>
          <p:cNvPr id="54" name="标题 1"/>
          <p:cNvSpPr>
            <a:spLocks noGrp="1"/>
          </p:cNvSpPr>
          <p:nvPr>
            <p:ph type="title"/>
          </p:nvPr>
        </p:nvSpPr>
        <p:spPr>
          <a:xfrm>
            <a:off x="750430" y="381000"/>
            <a:ext cx="10678142"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1" name="文本占位符 28"/>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2" name="文本占位符 28"/>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3" name="图片占位符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4" name="文本占位符 28"/>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5" name="文本占位符 28"/>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6" name="图片占位符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7" name="文本占位符 28"/>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8" name="文本占位符 28"/>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9" name="图片占位符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0" name="文本占位符 28"/>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1" name="文本占位符 28"/>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2" name="图片占位符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3" name="文本占位符 28"/>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4" name="文本占位符 28"/>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5" name="图片占位符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6" name="文本占位符 28"/>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7" name="文本占位符 28"/>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8" name="图片占位符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9" name="文本占位符 28"/>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0" name="文本占位符 28"/>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51" name="图片占位符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52" name="文本占位符 28"/>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3" name="文本占位符 28"/>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18" name="日期占位符 17"/>
          <p:cNvSpPr>
            <a:spLocks noGrp="1"/>
          </p:cNvSpPr>
          <p:nvPr>
            <p:ph type="dt" sz="half" idx="25"/>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A5B38310-E07B-4C77-AEC4-9702ACC81EFC}" type="datetime1">
              <a:rPr lang="zh-CN" altLang="en-US" noProof="0" smtClean="0"/>
            </a:fld>
            <a:endParaRPr lang="zh-CN" altLang="en-US" noProof="0"/>
          </a:p>
        </p:txBody>
      </p:sp>
      <p:sp>
        <p:nvSpPr>
          <p:cNvPr id="22" name="页脚占位符 21"/>
          <p:cNvSpPr>
            <a:spLocks noGrp="1"/>
          </p:cNvSpPr>
          <p:nvPr>
            <p:ph type="ftr" sz="quarter" idx="26"/>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23" name="灯片编号占位符 22"/>
          <p:cNvSpPr>
            <a:spLocks noGrp="1"/>
          </p:cNvSpPr>
          <p:nvPr>
            <p:ph type="sldNum" sz="quarter" idx="27"/>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1EE027B1-DC75-4557-B66B-0B3ABDE62371}" type="datetime1">
              <a:rPr lang="zh-CN" altLang="en-US" noProof="0" smtClean="0"/>
            </a:fld>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lstStyle/>
          <a:p>
            <a:pPr rtl="0"/>
            <a:r>
              <a:rPr lang="en-US" altLang="zh-CN" dirty="0"/>
              <a:t>UML</a:t>
            </a:r>
            <a:r>
              <a:rPr lang="zh-CN" altLang="en-US" dirty="0"/>
              <a:t>概述</a:t>
            </a:r>
            <a:endParaRPr lang="zh-CN" altLang="en-US" dirty="0"/>
          </a:p>
        </p:txBody>
      </p:sp>
      <p:sp>
        <p:nvSpPr>
          <p:cNvPr id="3" name="副标题 2"/>
          <p:cNvSpPr>
            <a:spLocks noGrp="1"/>
          </p:cNvSpPr>
          <p:nvPr>
            <p:ph type="subTitle" idx="1"/>
          </p:nvPr>
        </p:nvSpPr>
        <p:spPr>
          <a:xfrm>
            <a:off x="1167493" y="3602038"/>
            <a:ext cx="9500507" cy="806675"/>
          </a:xfrm>
        </p:spPr>
        <p:txBody>
          <a:bodyPr rtlCol="0"/>
          <a:lstStyle/>
          <a:p>
            <a:pPr rtl="0"/>
            <a:r>
              <a:rPr lang="zh-CN" altLang="en-US" sz="2800" dirty="0"/>
              <a:t>组长：徐浩达 组员：朱佩豪 黄舒翔 张浩翰 梅晨睿</a:t>
            </a:r>
            <a:endParaRPr lang="zh-CN" altLang="en-US" sz="2800" dirty="0"/>
          </a:p>
          <a:p>
            <a:pPr rtl="0"/>
            <a:r>
              <a:rPr lang="en-US" altLang="zh-CN" sz="2800" dirty="0"/>
              <a:t>SRA2022-G12</a:t>
            </a: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用例图</a:t>
            </a:r>
            <a:endParaRPr lang="zh-CN" altLang="en-US"/>
          </a:p>
        </p:txBody>
      </p:sp>
      <p:sp>
        <p:nvSpPr>
          <p:cNvPr id="4" name="内容占位符 3"/>
          <p:cNvSpPr>
            <a:spLocks noGrp="1"/>
          </p:cNvSpPr>
          <p:nvPr>
            <p:ph idx="1"/>
          </p:nvPr>
        </p:nvSpPr>
        <p:spPr>
          <a:xfrm>
            <a:off x="1167765" y="2527935"/>
            <a:ext cx="4147820" cy="2828925"/>
          </a:xfrm>
        </p:spPr>
        <p:txBody>
          <a:bodyPr vert="horz" lIns="91440" tIns="45720" rIns="91440" bIns="45720" rtlCol="0" anchor="t">
            <a:normAutofit/>
          </a:bodyPr>
          <a:lstStyle/>
          <a:p>
            <a:pPr rtl="0"/>
            <a:r>
              <a:rPr lang="zh-CN" altLang="en-US" dirty="0">
                <a:sym typeface="+mn-ea"/>
              </a:rPr>
              <a:t>用例图从用户角度描述系统功能并指出各功能的操作者。用例图是</a:t>
            </a:r>
            <a:r>
              <a:rPr lang="en-US" altLang="zh-CN" dirty="0">
                <a:sym typeface="+mn-ea"/>
              </a:rPr>
              <a:t>UML</a:t>
            </a:r>
            <a:r>
              <a:rPr lang="zh-CN" altLang="en-US" dirty="0">
                <a:sym typeface="+mn-ea"/>
              </a:rPr>
              <a:t>中最简单也是最复杂的一种图。用例图展示了一组用例、参与者以及它们之间的关系，如右图。</a:t>
            </a:r>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32" name="图片 31"/>
          <p:cNvPicPr>
            <a:picLocks noChangeAspect="1"/>
          </p:cNvPicPr>
          <p:nvPr/>
        </p:nvPicPr>
        <p:blipFill>
          <a:blip r:embed="rId1"/>
          <a:stretch>
            <a:fillRect/>
          </a:stretch>
        </p:blipFill>
        <p:spPr>
          <a:xfrm>
            <a:off x="6067844" y="1562786"/>
            <a:ext cx="4084749" cy="3732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类图、对象图</a:t>
            </a:r>
            <a:endParaRPr lang="zh-CN" altLang="en-US"/>
          </a:p>
        </p:txBody>
      </p:sp>
      <p:sp>
        <p:nvSpPr>
          <p:cNvPr id="4" name="内容占位符 3"/>
          <p:cNvSpPr>
            <a:spLocks noGrp="1"/>
          </p:cNvSpPr>
          <p:nvPr>
            <p:ph idx="1"/>
          </p:nvPr>
        </p:nvSpPr>
        <p:spPr>
          <a:xfrm>
            <a:off x="1699895" y="2168525"/>
            <a:ext cx="2491105" cy="1535430"/>
          </a:xfrm>
        </p:spPr>
        <p:txBody>
          <a:bodyPr vert="horz" lIns="91440" tIns="45720" rIns="91440" bIns="45720" rtlCol="0" anchor="t">
            <a:normAutofit/>
          </a:bodyPr>
          <a:lstStyle/>
          <a:p>
            <a:pPr rtl="0"/>
            <a:r>
              <a:rPr lang="zh-CN" altLang="en-US" dirty="0">
                <a:sym typeface="+mn-ea"/>
              </a:rPr>
              <a:t>通过关系和类表示的类图，可以图形化地描述一个系统的设计部分，如右图。</a:t>
            </a:r>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7075" y="1707197"/>
            <a:ext cx="3116580" cy="460375"/>
          </a:xfrm>
          <a:prstGeom prst="rect">
            <a:avLst/>
          </a:prstGeom>
          <a:noFill/>
        </p:spPr>
        <p:txBody>
          <a:bodyPr wrap="square" rtlCol="0">
            <a:spAutoFit/>
          </a:bodyPr>
          <a:p>
            <a:pPr algn="ctr"/>
            <a:r>
              <a:rPr lang="zh-CN" altLang="en-US" sz="2400" b="1" dirty="0">
                <a:latin typeface="微软雅黑" panose="020B0503020204020204" charset="-122"/>
                <a:ea typeface="微软雅黑" panose="020B0503020204020204" charset="-122"/>
                <a:sym typeface="+mn-ea"/>
              </a:rPr>
              <a:t>类图</a:t>
            </a:r>
            <a:endParaRPr lang="zh-CN" altLang="en-US" sz="2400"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6435651" y="1037193"/>
            <a:ext cx="3418597" cy="4458316"/>
          </a:xfrm>
          <a:prstGeom prst="rect">
            <a:avLst/>
          </a:prstGeom>
        </p:spPr>
      </p:pic>
      <p:sp>
        <p:nvSpPr>
          <p:cNvPr id="10" name="内容占位符 3"/>
          <p:cNvSpPr>
            <a:spLocks noGrp="1"/>
          </p:cNvSpPr>
          <p:nvPr/>
        </p:nvSpPr>
        <p:spPr>
          <a:xfrm>
            <a:off x="1699895" y="4262755"/>
            <a:ext cx="2491105" cy="1535430"/>
          </a:xfrm>
          <a:prstGeom prst="rect">
            <a:avLst/>
          </a:prstGeom>
        </p:spPr>
        <p:txBody>
          <a:bodyPr vert="horz" lIns="91440" tIns="45720" rIns="91440" bIns="45720" rtlCol="0" anchor="t">
            <a:normAutofit fontScale="90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zh-CN" altLang="en-US" dirty="0">
                <a:sym typeface="+mn-ea"/>
              </a:rPr>
              <a:t>对象图是类图的实例，几乎使用与类图完全相同的标识。它们的不同点在于对象图显示类的多个对象实例，而不是实例的类</a:t>
            </a:r>
            <a:endParaRPr lang="zh-CN" altLang="en-US" dirty="0"/>
          </a:p>
          <a:p>
            <a:pPr rtl="0"/>
            <a:endParaRPr lang="zh-CN" altLang="en-US" dirty="0"/>
          </a:p>
          <a:p>
            <a:pPr rtl="0"/>
            <a:endParaRPr lang="zh-CN" altLang="en-US"/>
          </a:p>
        </p:txBody>
      </p:sp>
      <p:sp>
        <p:nvSpPr>
          <p:cNvPr id="11" name="文本框 10"/>
          <p:cNvSpPr txBox="1"/>
          <p:nvPr/>
        </p:nvSpPr>
        <p:spPr>
          <a:xfrm>
            <a:off x="1387075" y="3801427"/>
            <a:ext cx="3116580" cy="460375"/>
          </a:xfrm>
          <a:prstGeom prst="rect">
            <a:avLst/>
          </a:prstGeom>
          <a:noFill/>
        </p:spPr>
        <p:txBody>
          <a:bodyPr wrap="square" rtlCol="0">
            <a:spAutoFit/>
          </a:bodyPr>
          <a:p>
            <a:pPr algn="ctr"/>
            <a:r>
              <a:rPr lang="zh-CN" altLang="en-US" sz="2400" b="1" dirty="0">
                <a:latin typeface="微软雅黑" panose="020B0503020204020204" charset="-122"/>
                <a:ea typeface="微软雅黑" panose="020B0503020204020204" charset="-122"/>
              </a:rPr>
              <a:t>对象图</a:t>
            </a:r>
            <a:endParaRPr lang="zh-CN" altLang="en-US"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p:bldP spid="4"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状态机图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rtl="0">
              <a:lnSpc>
                <a:spcPct val="100000"/>
              </a:lnSpc>
            </a:pPr>
            <a:r>
              <a:rPr lang="zh-CN" altLang="en-US" dirty="0">
                <a:sym typeface="+mn-ea"/>
              </a:rPr>
              <a:t>状态机图描述一个实体基于事件反应的动态行为，显示了该实体是如何根据当前所处的状态对不同的事件做出反应的。</a:t>
            </a:r>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4410710" y="2344861"/>
            <a:ext cx="6727632" cy="21670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活动图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a:bodyPr>
          <a:lstStyle/>
          <a:p>
            <a:pPr rtl="0">
              <a:lnSpc>
                <a:spcPct val="120000"/>
              </a:lnSpc>
            </a:pPr>
            <a:r>
              <a:rPr lang="zh-CN" altLang="en-US" dirty="0">
                <a:sym typeface="+mn-ea"/>
              </a:rPr>
              <a:t>活动图记录了单个操作或方法的逻辑，或单个业务流程的逻辑。描述系统中各种动的执行顺序，通常用户描述一个操作中所要进行的各项活动的执行流程。同时，它也常被用来描述一个用例的处理流程，或者某种交互流程。</a:t>
            </a:r>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3" name="图片 2"/>
          <p:cNvPicPr>
            <a:picLocks noChangeAspect="1"/>
          </p:cNvPicPr>
          <p:nvPr/>
        </p:nvPicPr>
        <p:blipFill>
          <a:blip r:embed="rId1"/>
          <a:stretch>
            <a:fillRect/>
          </a:stretch>
        </p:blipFill>
        <p:spPr>
          <a:xfrm>
            <a:off x="5600983" y="1586043"/>
            <a:ext cx="4552381" cy="36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顺序图</a:t>
            </a:r>
            <a:endParaRPr lang="zh-CN" altLang="en-US"/>
          </a:p>
        </p:txBody>
      </p:sp>
      <p:sp>
        <p:nvSpPr>
          <p:cNvPr id="4" name="内容占位符 3"/>
          <p:cNvSpPr>
            <a:spLocks noGrp="1"/>
          </p:cNvSpPr>
          <p:nvPr>
            <p:ph idx="1"/>
          </p:nvPr>
        </p:nvSpPr>
        <p:spPr>
          <a:xfrm>
            <a:off x="1167765" y="2527935"/>
            <a:ext cx="3767455" cy="2828925"/>
          </a:xfrm>
        </p:spPr>
        <p:txBody>
          <a:bodyPr vert="horz" lIns="91440" tIns="45720" rIns="91440" bIns="45720" rtlCol="0" anchor="t">
            <a:normAutofit fontScale="90000" lnSpcReduction="10000"/>
          </a:bodyPr>
          <a:lstStyle/>
          <a:p>
            <a:pPr>
              <a:lnSpc>
                <a:spcPct val="150000"/>
              </a:lnSpc>
              <a:spcBef>
                <a:spcPct val="0"/>
              </a:spcBef>
            </a:pPr>
            <a:r>
              <a:rPr lang="zh-CN" altLang="en-US" dirty="0"/>
              <a:t>顺序图描述了对象之间动态的交互关系，主要体现对象之间进行消息传递的时间顺序。</a:t>
            </a:r>
            <a:endParaRPr lang="zh-CN" altLang="en-US" dirty="0"/>
          </a:p>
          <a:p>
            <a:pPr>
              <a:lnSpc>
                <a:spcPct val="150000"/>
              </a:lnSpc>
              <a:spcBef>
                <a:spcPct val="0"/>
              </a:spcBef>
            </a:pPr>
            <a:r>
              <a:rPr lang="en-US" altLang="zh-CN" dirty="0"/>
              <a:t>顺序图由一组对象构成，每个对象分别带有一条竖线，</a:t>
            </a:r>
            <a:r>
              <a:rPr lang="zh-CN" altLang="en-US" dirty="0"/>
              <a:t>称作对象的时间线，</a:t>
            </a:r>
            <a:r>
              <a:rPr lang="en-US" altLang="zh-CN" dirty="0"/>
              <a:t>它代表时间轴</a:t>
            </a:r>
            <a:r>
              <a:rPr lang="zh-CN" altLang="en-US" dirty="0"/>
              <a:t>，时间向竖线下延展</a:t>
            </a:r>
            <a:r>
              <a:rPr lang="en-US" altLang="zh-CN" dirty="0"/>
              <a:t>。</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6129655" y="901700"/>
            <a:ext cx="3202940" cy="4536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通信图</a:t>
            </a:r>
            <a:endParaRPr lang="zh-CN" altLang="en-US"/>
          </a:p>
        </p:txBody>
      </p:sp>
      <p:sp>
        <p:nvSpPr>
          <p:cNvPr id="4" name="内容占位符 3"/>
          <p:cNvSpPr>
            <a:spLocks noGrp="1"/>
          </p:cNvSpPr>
          <p:nvPr>
            <p:ph idx="1"/>
          </p:nvPr>
        </p:nvSpPr>
        <p:spPr>
          <a:xfrm>
            <a:off x="1167765" y="2410460"/>
            <a:ext cx="4432935" cy="3241675"/>
          </a:xfrm>
        </p:spPr>
        <p:txBody>
          <a:bodyPr vert="horz" lIns="91440" tIns="45720" rIns="91440" bIns="45720" rtlCol="0" anchor="t">
            <a:normAutofit fontScale="90000"/>
          </a:bodyPr>
          <a:lstStyle/>
          <a:p>
            <a:pPr>
              <a:lnSpc>
                <a:spcPct val="150000"/>
              </a:lnSpc>
              <a:spcBef>
                <a:spcPct val="0"/>
              </a:spcBef>
            </a:pPr>
            <a:r>
              <a:rPr lang="zh-CN" altLang="en-US" dirty="0">
                <a:sym typeface="+mn-ea"/>
              </a:rPr>
              <a:t>通信图用于显示组件及其交互关系的空间组织结构，它并不侧重于交互的顺序。通信图显示了交互中各个对象之间的组织交互关系以及对对象彼此知己的链接。</a:t>
            </a:r>
            <a:endParaRPr lang="en-US" altLang="zh-CN" dirty="0"/>
          </a:p>
          <a:p>
            <a:pPr>
              <a:lnSpc>
                <a:spcPct val="150000"/>
              </a:lnSpc>
              <a:spcBef>
                <a:spcPct val="0"/>
              </a:spcBef>
            </a:pPr>
            <a:r>
              <a:rPr lang="zh-CN" altLang="en-US" dirty="0">
                <a:sym typeface="+mn-ea"/>
              </a:rPr>
              <a:t>通信图没有将时间作为一个单独的维度，因此序列号就决定了消息及并发线程的顺序。</a:t>
            </a:r>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5365463" y="1443543"/>
            <a:ext cx="5580952" cy="38285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构件图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a:bodyPr>
          <a:lstStyle/>
          <a:p>
            <a:pPr rtl="0">
              <a:lnSpc>
                <a:spcPct val="110000"/>
              </a:lnSpc>
            </a:pPr>
            <a:r>
              <a:rPr lang="zh-CN" altLang="en-US" dirty="0">
                <a:sym typeface="+mn-ea"/>
              </a:rPr>
              <a:t>构件图也称组件图，描述代码部件的物理结构及个部件之间的依赖关系。构件图有助于分析和理解部件之间的相互影响程度。从构件图中可以了解各软件组件之间的编译器和运行时依赖关系。使用构件图可以将系统划分为内聚组件并显示代码自身的结构。</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5101335" y="2318841"/>
            <a:ext cx="6095238" cy="3038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部署图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lnSpcReduction="10000"/>
          </a:bodyPr>
          <a:lstStyle/>
          <a:p>
            <a:pPr>
              <a:lnSpc>
                <a:spcPct val="150000"/>
              </a:lnSpc>
              <a:spcBef>
                <a:spcPct val="0"/>
              </a:spcBef>
            </a:pPr>
            <a:r>
              <a:rPr lang="zh-CN" altLang="en-US" dirty="0">
                <a:sym typeface="+mn-ea"/>
              </a:rPr>
              <a:t>部署图也称配置图，描述系统中硬件和软件的物理配置情况和系统体系结构。</a:t>
            </a:r>
            <a:endParaRPr lang="en-US" altLang="zh-CN" dirty="0"/>
          </a:p>
          <a:p>
            <a:pPr>
              <a:lnSpc>
                <a:spcPct val="150000"/>
              </a:lnSpc>
              <a:spcBef>
                <a:spcPct val="0"/>
              </a:spcBef>
            </a:pPr>
            <a:r>
              <a:rPr lang="zh-CN" altLang="en-US" dirty="0">
                <a:sym typeface="+mn-ea"/>
              </a:rPr>
              <a:t>在配置图中用节点表示实际的物理设备，并根据他们之间的连接关系，将相应的节点连接起来，并说明其连接方式。</a:t>
            </a: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6" name="图片 5"/>
          <p:cNvPicPr>
            <a:picLocks noChangeAspect="1"/>
          </p:cNvPicPr>
          <p:nvPr/>
        </p:nvPicPr>
        <p:blipFill>
          <a:blip r:embed="rId1"/>
          <a:stretch>
            <a:fillRect/>
          </a:stretch>
        </p:blipFill>
        <p:spPr>
          <a:xfrm>
            <a:off x="4670839" y="1290924"/>
            <a:ext cx="6647619" cy="42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UML2.0</a:t>
            </a:r>
            <a:r>
              <a:rPr lang="zh-CN" altLang="en-US" dirty="0"/>
              <a:t>新特性</a:t>
            </a:r>
            <a:r>
              <a:rPr lang="en-US" altLang="zh-CN" dirty="0"/>
              <a:t>	</a:t>
            </a:r>
            <a:endParaRPr lang="en-US" altLang="zh-CN" dirty="0"/>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pPr rtl="0"/>
            <a:r>
              <a:rPr lang="en-US" dirty="0"/>
              <a:t>UML2.0</a:t>
            </a:r>
            <a:r>
              <a:rPr lang="zh-CN" altLang="en-US" dirty="0"/>
              <a:t>在可视化建模方面进行了许多改革和创新</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a:t>UML2.0</a:t>
            </a:r>
            <a:r>
              <a:rPr lang="zh-CN" altLang="en-US"/>
              <a:t>新特性</a:t>
            </a:r>
            <a:endParaRPr lang="zh-CN" altLang="en-US"/>
          </a:p>
        </p:txBody>
      </p:sp>
      <p:sp>
        <p:nvSpPr>
          <p:cNvPr id="4" name="内容占位符 3"/>
          <p:cNvSpPr>
            <a:spLocks noGrp="1"/>
          </p:cNvSpPr>
          <p:nvPr>
            <p:ph idx="1"/>
          </p:nvPr>
        </p:nvSpPr>
        <p:spPr>
          <a:xfrm>
            <a:off x="933450" y="2139950"/>
            <a:ext cx="2461260" cy="2049145"/>
          </a:xfrm>
        </p:spPr>
        <p:txBody>
          <a:bodyPr vert="horz" lIns="91440" tIns="45720" rIns="91440" bIns="45720" rtlCol="0" anchor="t">
            <a:normAutofit/>
          </a:bodyPr>
          <a:lstStyle/>
          <a:p>
            <a:pPr>
              <a:lnSpc>
                <a:spcPct val="150000"/>
              </a:lnSpc>
              <a:spcBef>
                <a:spcPct val="0"/>
              </a:spcBef>
            </a:pPr>
            <a:r>
              <a:rPr lang="zh-CN" altLang="en-US" sz="1400" dirty="0"/>
              <a:t>为每个用例增加了一个称为</a:t>
            </a:r>
            <a:r>
              <a:rPr lang="en-US" altLang="zh-CN" sz="1400" dirty="0"/>
              <a:t>Subject</a:t>
            </a:r>
            <a:r>
              <a:rPr lang="zh-CN" altLang="en-US" sz="1400" dirty="0"/>
              <a:t>的特征，这项特征的取值可以作为在逻辑层面划分一组用例的一项依据。</a:t>
            </a: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40715" y="1628800"/>
            <a:ext cx="10897434" cy="4140459"/>
            <a:chOff x="640715" y="1628800"/>
            <a:chExt cx="10897434" cy="4140459"/>
          </a:xfrm>
        </p:grpSpPr>
        <p:sp>
          <p:nvSpPr>
            <p:cNvPr id="3"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ln>
            <a:effectLst/>
          </p:spPr>
          <p:txBody>
            <a:bodyPr anchor="ctr"/>
            <a:p>
              <a:pPr algn="ctr"/>
            </a:p>
          </p:txBody>
        </p:sp>
        <p:sp>
          <p:nvSpPr>
            <p:cNvPr id="10"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ln>
            <a:effectLst/>
          </p:spPr>
          <p:txBody>
            <a:bodyPr anchor="ctr"/>
            <a:p>
              <a:pPr algn="ctr"/>
            </a:p>
          </p:txBody>
        </p:sp>
        <p:sp>
          <p:nvSpPr>
            <p:cNvPr id="11"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ln>
            <a:effectLst/>
          </p:spPr>
          <p:txBody>
            <a:bodyPr anchor="ctr"/>
            <a:p>
              <a:pPr algn="ctr"/>
            </a:p>
          </p:txBody>
        </p:sp>
        <p:sp>
          <p:nvSpPr>
            <p:cNvPr id="12"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ln>
            <a:effectLst/>
          </p:spPr>
          <p:txBody>
            <a:bodyPr anchor="ctr"/>
            <a:p>
              <a:pPr algn="ctr"/>
            </a:p>
          </p:txBody>
        </p:sp>
        <p:cxnSp>
          <p:nvCxnSpPr>
            <p:cNvPr id="13" name="直接连接符 12"/>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7" name="îśḷíḓe"/>
            <p:cNvSpPr/>
            <p:nvPr/>
          </p:nvSpPr>
          <p:spPr bwMode="black">
            <a:xfrm>
              <a:off x="5286000" y="3500356"/>
              <a:ext cx="1660842" cy="461665"/>
            </a:xfrm>
            <a:prstGeom prst="rect">
              <a:avLst/>
            </a:prstGeom>
            <a:effectLst/>
          </p:spPr>
          <p:txBody>
            <a:bodyPr wrap="none" anchor="ctr" anchorCtr="0">
              <a:normAutofit fontScale="90000"/>
            </a:bodyPr>
            <a:p>
              <a:pPr algn="ctr"/>
              <a:r>
                <a:rPr lang="zh-CN" altLang="en-US" sz="2400" b="1" spc="-20" dirty="0">
                  <a:solidFill>
                    <a:schemeClr val="tx1"/>
                  </a:solidFill>
                  <a:effectLst/>
                  <a:latin typeface="微软雅黑" panose="020B0503020204020204" charset="-122"/>
                  <a:ea typeface="微软雅黑" panose="020B0503020204020204" charset="-122"/>
                </a:rPr>
                <a:t>新特性</a:t>
              </a:r>
              <a:endParaRPr lang="zh-CN" altLang="en-US" sz="2400" b="1" spc="-20" dirty="0">
                <a:solidFill>
                  <a:schemeClr val="tx1"/>
                </a:solidFill>
                <a:effectLst/>
                <a:latin typeface="微软雅黑" panose="020B0503020204020204" charset="-122"/>
                <a:ea typeface="微软雅黑" panose="020B0503020204020204" charset="-122"/>
              </a:endParaRPr>
            </a:p>
          </p:txBody>
        </p:sp>
        <p:sp>
          <p:nvSpPr>
            <p:cNvPr id="18" name="iṣ1iḓê"/>
            <p:cNvSpPr txBox="1"/>
            <p:nvPr/>
          </p:nvSpPr>
          <p:spPr>
            <a:xfrm>
              <a:off x="673735" y="1818255"/>
              <a:ext cx="2450742" cy="321708"/>
            </a:xfrm>
            <a:prstGeom prst="rect">
              <a:avLst/>
            </a:prstGeom>
          </p:spPr>
          <p:txBody>
            <a:bodyPr vert="horz" wrap="none" lIns="90000" tIns="46800" rIns="90000" bIns="46800" anchor="ctr">
              <a:noAutofit/>
            </a:bodyPr>
            <a:p>
              <a:pPr algn="r">
                <a:spcBef>
                  <a:spcPct val="0"/>
                </a:spcBef>
              </a:pPr>
              <a:r>
                <a:rPr lang="zh-CN" altLang="en-US" sz="1600" b="1" dirty="0"/>
                <a:t>用例图</a:t>
              </a:r>
              <a:endParaRPr lang="zh-CN" altLang="en-US" sz="1600" b="1" dirty="0"/>
            </a:p>
          </p:txBody>
        </p:sp>
        <p:sp>
          <p:nvSpPr>
            <p:cNvPr id="19" name="iṧ1îḋè"/>
            <p:cNvSpPr txBox="1"/>
            <p:nvPr/>
          </p:nvSpPr>
          <p:spPr>
            <a:xfrm>
              <a:off x="640715" y="3961489"/>
              <a:ext cx="2625550" cy="321708"/>
            </a:xfrm>
            <a:prstGeom prst="rect">
              <a:avLst/>
            </a:prstGeom>
          </p:spPr>
          <p:txBody>
            <a:bodyPr vert="horz" wrap="none" lIns="90000" tIns="46800" rIns="90000" bIns="46800" anchor="ctr">
              <a:noAutofit/>
            </a:bodyPr>
            <a:p>
              <a:pPr algn="r">
                <a:spcBef>
                  <a:spcPct val="0"/>
                </a:spcBef>
              </a:pPr>
              <a:r>
                <a:rPr lang="zh-CN" altLang="en-US" sz="1600" b="1" dirty="0"/>
                <a:t>顺序图</a:t>
              </a:r>
              <a:endParaRPr lang="zh-CN" altLang="en-US" sz="1600" b="1" dirty="0"/>
            </a:p>
          </p:txBody>
        </p:sp>
        <p:sp>
          <p:nvSpPr>
            <p:cNvPr id="20" name="íş1ïḋè"/>
            <p:cNvSpPr txBox="1"/>
            <p:nvPr/>
          </p:nvSpPr>
          <p:spPr>
            <a:xfrm>
              <a:off x="8910446" y="1817974"/>
              <a:ext cx="2627703" cy="321708"/>
            </a:xfrm>
            <a:prstGeom prst="rect">
              <a:avLst/>
            </a:prstGeom>
          </p:spPr>
          <p:txBody>
            <a:bodyPr vert="horz" wrap="none" lIns="90000" tIns="46800" rIns="90000" bIns="46800" anchor="ctr">
              <a:noAutofit/>
            </a:bodyPr>
            <a:p>
              <a:pPr>
                <a:spcBef>
                  <a:spcPct val="0"/>
                </a:spcBef>
              </a:pPr>
              <a:r>
                <a:rPr lang="zh-CN" altLang="en-US" sz="1600" b="1" dirty="0"/>
                <a:t>活动图</a:t>
              </a:r>
              <a:endParaRPr lang="zh-CN" altLang="en-US" sz="1600" b="1" dirty="0"/>
            </a:p>
          </p:txBody>
        </p:sp>
        <p:sp>
          <p:nvSpPr>
            <p:cNvPr id="21" name="îs1îďe"/>
            <p:cNvSpPr txBox="1"/>
            <p:nvPr/>
          </p:nvSpPr>
          <p:spPr>
            <a:xfrm>
              <a:off x="8910029" y="3867114"/>
              <a:ext cx="2627703" cy="321708"/>
            </a:xfrm>
            <a:prstGeom prst="rect">
              <a:avLst/>
            </a:prstGeom>
          </p:spPr>
          <p:txBody>
            <a:bodyPr vert="horz" wrap="none" lIns="90000" tIns="46800" rIns="90000" bIns="46800" anchor="ctr">
              <a:noAutofit/>
            </a:bodyPr>
            <a:p>
              <a:pPr>
                <a:spcBef>
                  <a:spcPct val="0"/>
                </a:spcBef>
              </a:pPr>
              <a:r>
                <a:rPr lang="zh-CN" altLang="en-US" sz="1600" b="1" dirty="0"/>
                <a:t>构件图</a:t>
              </a:r>
              <a:endParaRPr lang="zh-CN" altLang="en-US" sz="1600" b="1" dirty="0"/>
            </a:p>
          </p:txBody>
        </p:sp>
      </p:grpSp>
      <p:sp>
        <p:nvSpPr>
          <p:cNvPr id="22" name="内容占位符 3"/>
          <p:cNvSpPr>
            <a:spLocks noGrp="1"/>
          </p:cNvSpPr>
          <p:nvPr/>
        </p:nvSpPr>
        <p:spPr>
          <a:xfrm>
            <a:off x="933450" y="4307205"/>
            <a:ext cx="2460625" cy="2049145"/>
          </a:xfrm>
          <a:prstGeom prst="rect">
            <a:avLst/>
          </a:prstGeom>
        </p:spPr>
        <p:txBody>
          <a:bodyPr vert="horz" lIns="91440" tIns="45720" rIns="91440" bIns="45720" rtlCol="0" anchor="t">
            <a:normAutofit fontScale="90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600" dirty="0"/>
              <a:t>（</a:t>
            </a:r>
            <a:r>
              <a:rPr lang="en-US" altLang="zh-CN" sz="1600" dirty="0"/>
              <a:t>1</a:t>
            </a:r>
            <a:r>
              <a:rPr lang="zh-CN" altLang="en-US" sz="1600" dirty="0"/>
              <a:t>）允许顺序图中明确地表达分支判断逻辑。</a:t>
            </a:r>
            <a:endParaRPr lang="en-US" altLang="zh-CN" dirty="0"/>
          </a:p>
          <a:p>
            <a:pPr rtl="0">
              <a:lnSpc>
                <a:spcPct val="110000"/>
              </a:lnSpc>
            </a:pPr>
            <a:r>
              <a:rPr lang="zh-CN" altLang="en-US" sz="1600" dirty="0"/>
              <a:t>（</a:t>
            </a:r>
            <a:r>
              <a:rPr lang="en-US" altLang="zh-CN" sz="1600" dirty="0"/>
              <a:t>2</a:t>
            </a:r>
            <a:r>
              <a:rPr lang="zh-CN" altLang="en-US" sz="1600" dirty="0"/>
              <a:t>）运行</a:t>
            </a:r>
            <a:r>
              <a:rPr lang="en-US" altLang="zh-CN" sz="1600" dirty="0"/>
              <a:t>“</a:t>
            </a:r>
            <a:r>
              <a:rPr lang="zh-CN" altLang="en-US" sz="1600" dirty="0"/>
              <a:t>纵向</a:t>
            </a:r>
            <a:r>
              <a:rPr lang="en-US" altLang="zh-CN" sz="1600" dirty="0"/>
              <a:t>”</a:t>
            </a:r>
            <a:r>
              <a:rPr lang="zh-CN" altLang="en-US" sz="1600" dirty="0"/>
              <a:t>与</a:t>
            </a:r>
            <a:r>
              <a:rPr lang="en-US" altLang="zh-CN" sz="1600" dirty="0"/>
              <a:t>“</a:t>
            </a:r>
            <a:r>
              <a:rPr lang="zh-CN" altLang="en-US" sz="1600" dirty="0"/>
              <a:t>横向</a:t>
            </a:r>
            <a:r>
              <a:rPr lang="en-US" altLang="zh-CN" sz="1600" dirty="0"/>
              <a:t>”</a:t>
            </a:r>
            <a:r>
              <a:rPr lang="zh-CN" altLang="en-US" sz="1600" dirty="0"/>
              <a:t>地对顺序图进行拆分与引用。</a:t>
            </a:r>
            <a:endParaRPr lang="zh-CN" altLang="en-US" sz="1600" dirty="0"/>
          </a:p>
          <a:p>
            <a:pPr rtl="0">
              <a:lnSpc>
                <a:spcPct val="110000"/>
              </a:lnSpc>
            </a:pPr>
            <a:r>
              <a:rPr lang="zh-CN" altLang="en-US" sz="1600" dirty="0"/>
              <a:t>（</a:t>
            </a:r>
            <a:r>
              <a:rPr lang="en-US" altLang="zh-CN" sz="1600" dirty="0"/>
              <a:t>3</a:t>
            </a:r>
            <a:r>
              <a:rPr lang="zh-CN" altLang="en-US" sz="1600" dirty="0"/>
              <a:t>）提供</a:t>
            </a:r>
            <a:r>
              <a:rPr lang="en-US" altLang="zh-CN" sz="1600" dirty="0"/>
              <a:t>“</a:t>
            </a:r>
            <a:r>
              <a:rPr lang="zh-CN" altLang="en-US" sz="1600" dirty="0"/>
              <a:t>交互概况图</a:t>
            </a:r>
            <a:r>
              <a:rPr lang="en-US" altLang="zh-CN" sz="1600" dirty="0"/>
              <a:t>”</a:t>
            </a:r>
            <a:r>
              <a:rPr lang="zh-CN" altLang="en-US" sz="1600" dirty="0"/>
              <a:t>，可以直观表达一组相关顺序图之间的转向逻辑。</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23" name="内容占位符 3"/>
          <p:cNvSpPr>
            <a:spLocks noGrp="1"/>
          </p:cNvSpPr>
          <p:nvPr/>
        </p:nvSpPr>
        <p:spPr>
          <a:xfrm>
            <a:off x="8796655" y="2214245"/>
            <a:ext cx="2854325" cy="17475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400" dirty="0"/>
              <a:t>活动图接近于流程图，它增加了许多新特性。例如，泳道可以划分层次，增加丰富的同步表达能力，在活动图中引入对象等特性。</a:t>
            </a:r>
            <a:endParaRPr lang="zh-CN" altLang="en-US" sz="1400" dirty="0"/>
          </a:p>
        </p:txBody>
      </p:sp>
      <p:sp>
        <p:nvSpPr>
          <p:cNvPr id="24" name="内容占位符 3"/>
          <p:cNvSpPr>
            <a:spLocks noGrp="1"/>
          </p:cNvSpPr>
          <p:nvPr/>
        </p:nvSpPr>
        <p:spPr>
          <a:xfrm>
            <a:off x="8910320" y="4100195"/>
            <a:ext cx="2854325" cy="17475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400" dirty="0"/>
              <a:t>组件本身内容的表述更清晰，包括组件所提供的接口、所要求的接口、组件之间的依赖关系通过</a:t>
            </a:r>
            <a:r>
              <a:rPr lang="en-US" altLang="zh-CN" sz="1400" dirty="0"/>
              <a:t>“</a:t>
            </a:r>
            <a:r>
              <a:rPr lang="zh-CN" altLang="en-US" sz="1400" dirty="0"/>
              <a:t>组装连接器</a:t>
            </a:r>
            <a:r>
              <a:rPr lang="en-US" altLang="zh-CN" sz="1400" dirty="0"/>
              <a:t>”</a:t>
            </a:r>
            <a:r>
              <a:rPr lang="zh-CN" altLang="en-US" sz="1400" dirty="0"/>
              <a:t>更加明确地表达等、</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heel(1)">
                                      <p:cBhvr>
                                        <p:cTn id="10" dur="2000"/>
                                        <p:tgtEl>
                                          <p:spTgt spid="4">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heel(1)">
                                      <p:cBhvr>
                                        <p:cTn id="1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目录</a:t>
            </a:r>
            <a:endParaRPr lang="zh-CN" altLang="en-US" dirty="0"/>
          </a:p>
        </p:txBody>
      </p:sp>
      <p:sp>
        <p:nvSpPr>
          <p:cNvPr id="3" name="内容占位符 2"/>
          <p:cNvSpPr>
            <a:spLocks noGrp="1"/>
          </p:cNvSpPr>
          <p:nvPr>
            <p:ph idx="1"/>
          </p:nvPr>
        </p:nvSpPr>
        <p:spPr>
          <a:xfrm>
            <a:off x="1167493" y="2017467"/>
            <a:ext cx="9779182" cy="3366815"/>
          </a:xfrm>
        </p:spPr>
        <p:txBody>
          <a:bodyPr vert="horz" lIns="91440" tIns="45720" rIns="91440" bIns="45720" rtlCol="0" anchor="t">
            <a:normAutofit/>
          </a:bodyPr>
          <a:lstStyle/>
          <a:p>
            <a:pPr rtl="0"/>
            <a:r>
              <a:rPr lang="en-US" altLang="zh-CN" dirty="0"/>
              <a:t>1.5 UML</a:t>
            </a:r>
            <a:r>
              <a:rPr lang="zh-CN" altLang="en-US" dirty="0"/>
              <a:t>的视图</a:t>
            </a:r>
            <a:endParaRPr lang="en-US" altLang="zh-CN" dirty="0"/>
          </a:p>
          <a:p>
            <a:pPr rtl="0"/>
            <a:r>
              <a:rPr lang="en-US" altLang="zh-CN" dirty="0"/>
              <a:t>1.6 UML</a:t>
            </a:r>
            <a:r>
              <a:rPr lang="zh-CN" altLang="en-US" dirty="0"/>
              <a:t>的图</a:t>
            </a:r>
            <a:endParaRPr lang="en-US" altLang="zh-CN" dirty="0"/>
          </a:p>
          <a:p>
            <a:pPr rtl="0"/>
            <a:r>
              <a:rPr lang="en-US" altLang="zh-CN" dirty="0"/>
              <a:t>1.7 UML2.0</a:t>
            </a:r>
            <a:r>
              <a:rPr lang="zh-CN" altLang="en-US" dirty="0"/>
              <a:t>新特性</a:t>
            </a:r>
            <a:endParaRPr lang="en-US" altLang="zh-CN" dirty="0"/>
          </a:p>
          <a:p>
            <a:pPr rtl="0"/>
            <a:r>
              <a:rPr lang="en-US" altLang="zh-CN" dirty="0"/>
              <a:t>1.8 </a:t>
            </a:r>
            <a:r>
              <a:rPr lang="zh-CN" altLang="en-US" dirty="0"/>
              <a:t>系统开发阶段</a:t>
            </a:r>
            <a:endParaRPr lang="zh-CN" altLang="en-US" dirty="0"/>
          </a:p>
          <a:p>
            <a:pPr rtl="0"/>
            <a:endParaRPr lang="zh-CN" altLang="en-US" dirty="0"/>
          </a:p>
        </p:txBody>
      </p:sp>
      <p:sp>
        <p:nvSpPr>
          <p:cNvPr id="4" name="日期占位符 3"/>
          <p:cNvSpPr>
            <a:spLocks noGrp="1"/>
          </p:cNvSpPr>
          <p:nvPr>
            <p:ph type="dt" sz="half" idx="2"/>
          </p:nvPr>
        </p:nvSpPr>
        <p:spPr>
          <a:xfrm>
            <a:off x="381000" y="6356350"/>
            <a:ext cx="2743200" cy="365125"/>
          </a:xfrm>
        </p:spPr>
        <p:txBody>
          <a:bodyPr rtlCol="0"/>
          <a:lstStyle/>
          <a:p>
            <a:pPr rtl="0"/>
            <a:fld id="{4F2AFD7F-42FB-4CE0-AD52-2B193DC72CC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6" name="幻灯片编号占位符 5"/>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lnSpcReduction="10000"/>
          </a:bodyPr>
          <a:lstStyle/>
          <a:p>
            <a:pPr>
              <a:lnSpc>
                <a:spcPct val="150000"/>
              </a:lnSpc>
              <a:spcBef>
                <a:spcPct val="0"/>
              </a:spcBef>
            </a:pPr>
            <a:r>
              <a:rPr lang="zh-CN" altLang="en-US" dirty="0">
                <a:sym typeface="+mn-ea"/>
              </a:rPr>
              <a:t>可以直观的表达一组相关顺序图之间的转向逻辑。</a:t>
            </a:r>
            <a:r>
              <a:rPr lang="en-US" altLang="zh-CN" dirty="0">
                <a:sym typeface="+mn-ea"/>
              </a:rPr>
              <a:t>UML1.x</a:t>
            </a:r>
            <a:r>
              <a:rPr lang="zh-CN" altLang="en-US" dirty="0">
                <a:sym typeface="+mn-ea"/>
              </a:rPr>
              <a:t>通常是通过活动图进行间接表达的。</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en-US" altLang="zh-CN"/>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p>
            <a:pPr algn="ctr"/>
            <a:r>
              <a:rPr lang="zh-CN" altLang="en-US" sz="2400" b="1" dirty="0">
                <a:latin typeface="微软雅黑" panose="020B0503020204020204" charset="-122"/>
                <a:ea typeface="微软雅黑" panose="020B0503020204020204" charset="-122"/>
              </a:rPr>
              <a:t>交互概况图</a:t>
            </a:r>
            <a:endParaRPr lang="zh-CN" altLang="en-US" sz="2400"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6212840" y="722630"/>
            <a:ext cx="4371975" cy="4780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lnSpcReduction="10000"/>
          </a:bodyPr>
          <a:lstStyle/>
          <a:p>
            <a:pPr>
              <a:lnSpc>
                <a:spcPct val="150000"/>
              </a:lnSpc>
              <a:spcBef>
                <a:spcPct val="0"/>
              </a:spcBef>
            </a:pPr>
            <a:r>
              <a:rPr lang="zh-CN" altLang="en-US" dirty="0">
                <a:sym typeface="+mn-ea"/>
              </a:rPr>
              <a:t>展现模型要素的基本组织单元，以及这些组着单元之间的依赖关系，包括引用关系和扩展关系。在通用建模工具中，一般可以用类图描述包图中的逻辑内容。</a:t>
            </a: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p>
            <a:pPr algn="ctr"/>
            <a:r>
              <a:rPr lang="zh-CN" altLang="en-US" sz="2400" b="1" dirty="0">
                <a:latin typeface="微软雅黑" panose="020B0503020204020204" charset="-122"/>
                <a:ea typeface="微软雅黑" panose="020B0503020204020204" charset="-122"/>
              </a:rPr>
              <a:t>包图</a:t>
            </a:r>
            <a:endParaRPr lang="zh-CN" altLang="en-US" sz="2400"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755738" y="2691316"/>
            <a:ext cx="7123599" cy="1845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lnSpcReduction="10000"/>
          </a:bodyPr>
          <a:lstStyle/>
          <a:p>
            <a:pPr>
              <a:lnSpc>
                <a:spcPct val="150000"/>
              </a:lnSpc>
              <a:spcBef>
                <a:spcPct val="0"/>
              </a:spcBef>
            </a:pPr>
            <a:r>
              <a:rPr lang="zh-CN" altLang="en-US" dirty="0">
                <a:sym typeface="+mn-ea"/>
              </a:rPr>
              <a:t>描述系统中的某一部分的内部内容，包括该部分与系统其他部分的交互点，这种图能够展示该部分内容“内部”参与者的配置情况。</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p>
            <a:pPr algn="ctr"/>
            <a:r>
              <a:rPr lang="zh-CN" altLang="en-US" sz="2400" b="1" dirty="0">
                <a:latin typeface="微软雅黑" panose="020B0503020204020204" charset="-122"/>
                <a:ea typeface="微软雅黑" panose="020B0503020204020204" charset="-122"/>
              </a:rPr>
              <a:t>组合机构图</a:t>
            </a:r>
            <a:endParaRPr lang="zh-CN" altLang="en-US" sz="2400" b="1"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4624070" y="1902460"/>
            <a:ext cx="6435725" cy="3544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240790" y="2476500"/>
            <a:ext cx="3397250" cy="2828925"/>
          </a:xfrm>
        </p:spPr>
        <p:txBody>
          <a:bodyPr vert="horz" lIns="91440" tIns="45720" rIns="91440" bIns="45720" rtlCol="0" anchor="t">
            <a:normAutofit lnSpcReduction="10000"/>
          </a:bodyPr>
          <a:lstStyle/>
          <a:p>
            <a:pPr>
              <a:lnSpc>
                <a:spcPct val="150000"/>
              </a:lnSpc>
              <a:spcBef>
                <a:spcPct val="0"/>
              </a:spcBef>
            </a:pPr>
            <a:r>
              <a:rPr lang="zh-CN" altLang="en-US" dirty="0">
                <a:sym typeface="+mn-ea"/>
              </a:rPr>
              <a:t>“时间图”是一种可选的交互图，展示交互过程中的真实时间信息，具体描述对象状态变化的时间点以及维持特定状态的时间段。</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p>
            <a:pPr algn="ctr"/>
            <a:r>
              <a:rPr lang="zh-CN" altLang="en-US" sz="2400" b="1" dirty="0">
                <a:latin typeface="微软雅黑" panose="020B0503020204020204" charset="-122"/>
                <a:ea typeface="微软雅黑" panose="020B0503020204020204" charset="-122"/>
              </a:rPr>
              <a:t>时间图</a:t>
            </a:r>
            <a:endParaRPr lang="zh-CN" altLang="en-US" sz="2400"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999990" y="1561465"/>
            <a:ext cx="5946775" cy="3879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zh-CN" altLang="en-US" dirty="0"/>
              <a:t>系统开发阶段</a:t>
            </a:r>
            <a:r>
              <a:rPr lang="en-US" altLang="zh-CN" dirty="0"/>
              <a:t>	</a:t>
            </a:r>
            <a:endParaRPr lang="en-US" altLang="zh-CN" dirty="0"/>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pPr rtl="0"/>
            <a:r>
              <a:rPr lang="zh-CN" altLang="en-US" dirty="0">
                <a:sym typeface="+mn-ea"/>
              </a:rPr>
              <a:t>系统开发的五个阶段</a:t>
            </a:r>
            <a:endParaRPr lang="zh-CN" altLang="en-US" dirty="0">
              <a:solidFill>
                <a:schemeClr val="bg1"/>
              </a:solidFill>
            </a:endParaRPr>
          </a:p>
          <a:p>
            <a:pPr rtl="0"/>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ļîḍé"/>
          <p:cNvSpPr/>
          <p:nvPr/>
        </p:nvSpPr>
        <p:spPr bwMode="auto">
          <a:xfrm>
            <a:off x="2661603"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ln>
        </p:spPr>
        <p:txBody>
          <a:bodyPr anchor="ctr"/>
          <a:p>
            <a:pPr algn="ctr"/>
          </a:p>
        </p:txBody>
      </p:sp>
      <p:sp>
        <p:nvSpPr>
          <p:cNvPr id="2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ln>
        </p:spPr>
        <p:txBody>
          <a:bodyPr anchor="ctr"/>
          <a:p>
            <a:pPr algn="ctr"/>
          </a:p>
        </p:txBody>
      </p:sp>
      <p:sp>
        <p:nvSpPr>
          <p:cNvPr id="16"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ln>
        </p:spPr>
        <p:txBody>
          <a:bodyPr anchor="ctr"/>
          <a:p>
            <a:pPr algn="ctr"/>
          </a:p>
        </p:txBody>
      </p:sp>
      <p:sp>
        <p:nvSpPr>
          <p:cNvPr id="2" name="标题 1"/>
          <p:cNvSpPr>
            <a:spLocks noGrp="1"/>
          </p:cNvSpPr>
          <p:nvPr>
            <p:ph type="title"/>
          </p:nvPr>
        </p:nvSpPr>
        <p:spPr>
          <a:xfrm>
            <a:off x="373742" y="227330"/>
            <a:ext cx="9779183" cy="1325563"/>
          </a:xfrm>
        </p:spPr>
        <p:txBody>
          <a:bodyPr rtlCol="0"/>
          <a:lstStyle/>
          <a:p>
            <a:pPr rtl="0"/>
            <a:r>
              <a:rPr lang="zh-CN" altLang="en-US" dirty="0">
                <a:sym typeface="+mn-ea"/>
              </a:rPr>
              <a:t>系统开发阶段</a:t>
            </a:r>
            <a:endParaRPr lang="zh-CN" altLang="en-US" dirty="0"/>
          </a:p>
        </p:txBody>
      </p:sp>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en-US" altLang="zh-CN" smtClean="0">
                <a:sym typeface="+mn-ea"/>
              </a:rPr>
              <a:t>SRA2022-G12</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22" name="iṧļíḍè"/>
          <p:cNvSpPr/>
          <p:nvPr/>
        </p:nvSpPr>
        <p:spPr bwMode="auto">
          <a:xfrm>
            <a:off x="442880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ln>
        </p:spPr>
        <p:txBody>
          <a:bodyPr anchor="ctr"/>
          <a:p>
            <a:pPr algn="ct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ln>
        </p:spPr>
        <p:txBody>
          <a:bodyPr anchor="ctr"/>
          <a:p>
            <a:pPr algn="ctr"/>
          </a:p>
        </p:txBody>
      </p:sp>
      <p:grpSp>
        <p:nvGrpSpPr>
          <p:cNvPr id="11" name="组合 10"/>
          <p:cNvGrpSpPr/>
          <p:nvPr/>
        </p:nvGrpSpPr>
        <p:grpSpPr>
          <a:xfrm>
            <a:off x="253988" y="1591589"/>
            <a:ext cx="2407920" cy="920115"/>
            <a:chOff x="260973" y="1150264"/>
            <a:chExt cx="2407920" cy="920115"/>
          </a:xfrm>
        </p:grpSpPr>
        <p:sp>
          <p:nvSpPr>
            <p:cNvPr id="10" name="íṣḷîḓê"/>
            <p:cNvSpPr/>
            <p:nvPr/>
          </p:nvSpPr>
          <p:spPr>
            <a:xfrm>
              <a:off x="575386" y="1150264"/>
              <a:ext cx="2086852" cy="343059"/>
            </a:xfrm>
            <a:prstGeom prst="rect">
              <a:avLst/>
            </a:prstGeom>
          </p:spPr>
          <p:txBody>
            <a:bodyPr wrap="none" lIns="90000" tIns="46800" rIns="90000" bIns="46800" anchor="ctr">
              <a:normAutofit/>
            </a:bodyPr>
            <a:p>
              <a:pPr lvl="0" algn="r" defTabSz="913765">
                <a:defRPr/>
              </a:pPr>
              <a:r>
                <a:rPr lang="zh-CN" altLang="en-US" sz="1600" b="1" dirty="0"/>
                <a:t>需求分析</a:t>
              </a:r>
              <a:endParaRPr lang="zh-CN" altLang="en-US" sz="1600" b="1" dirty="0"/>
            </a:p>
          </p:txBody>
        </p:sp>
        <p:sp>
          <p:nvSpPr>
            <p:cNvPr id="27" name="ïśľiḋe"/>
            <p:cNvSpPr txBox="1"/>
            <p:nvPr/>
          </p:nvSpPr>
          <p:spPr>
            <a:xfrm>
              <a:off x="260973" y="1481099"/>
              <a:ext cx="2407920" cy="589280"/>
            </a:xfrm>
            <a:prstGeom prst="rect">
              <a:avLst/>
            </a:prstGeom>
            <a:noFill/>
          </p:spPr>
          <p:txBody>
            <a:bodyPr wrap="square" lIns="90000" tIns="46800" rIns="90000" bIns="46800" anchor="ctr" anchorCtr="0">
              <a:noAutofit/>
            </a:bodyPr>
            <a:p>
              <a:pPr algn="l">
                <a:lnSpc>
                  <a:spcPct val="150000"/>
                </a:lnSpc>
                <a:spcBef>
                  <a:spcPct val="0"/>
                </a:spcBef>
              </a:pPr>
              <a:r>
                <a:rPr lang="zh-CN" altLang="en-US" sz="1200" dirty="0"/>
                <a:t>了解需求，分析可行性、分析需求一致性</a:t>
              </a:r>
              <a:endParaRPr lang="zh-CN" altLang="en-US" sz="1200" dirty="0"/>
            </a:p>
          </p:txBody>
        </p:sp>
      </p:grpSp>
      <p:sp>
        <p:nvSpPr>
          <p:cNvPr id="26" name="îsļiḋê"/>
          <p:cNvSpPr/>
          <p:nvPr/>
        </p:nvSpPr>
        <p:spPr>
          <a:xfrm>
            <a:off x="7695566" y="1591393"/>
            <a:ext cx="2457329" cy="343059"/>
          </a:xfrm>
          <a:prstGeom prst="rect">
            <a:avLst/>
          </a:prstGeom>
        </p:spPr>
        <p:txBody>
          <a:bodyPr wrap="none" lIns="90000" tIns="46800" rIns="90000" bIns="46800" anchor="ctr">
            <a:normAutofit/>
          </a:bodyPr>
          <a:p>
            <a:pPr lvl="0" defTabSz="913765">
              <a:defRPr/>
            </a:pPr>
            <a:r>
              <a:rPr lang="zh-CN" altLang="en-US" sz="1600" b="1" dirty="0"/>
              <a:t>系统分析</a:t>
            </a:r>
            <a:endParaRPr lang="zh-CN" altLang="en-US" sz="1600" b="1" dirty="0"/>
          </a:p>
        </p:txBody>
      </p:sp>
      <p:grpSp>
        <p:nvGrpSpPr>
          <p:cNvPr id="28" name="组合 27"/>
          <p:cNvGrpSpPr/>
          <p:nvPr/>
        </p:nvGrpSpPr>
        <p:grpSpPr>
          <a:xfrm>
            <a:off x="1503831" y="2962833"/>
            <a:ext cx="2407615" cy="932615"/>
            <a:chOff x="1612416" y="3170478"/>
            <a:chExt cx="2407615" cy="932615"/>
          </a:xfrm>
        </p:grpSpPr>
        <p:sp>
          <p:nvSpPr>
            <p:cNvPr id="29" name="íšļiḋè"/>
            <p:cNvSpPr/>
            <p:nvPr/>
          </p:nvSpPr>
          <p:spPr>
            <a:xfrm>
              <a:off x="1612416" y="3170478"/>
              <a:ext cx="2407615" cy="343059"/>
            </a:xfrm>
            <a:prstGeom prst="rect">
              <a:avLst/>
            </a:prstGeom>
          </p:spPr>
          <p:txBody>
            <a:bodyPr wrap="none" lIns="90000" tIns="46800" rIns="90000" bIns="46800" anchor="ctr">
              <a:normAutofit/>
            </a:bodyPr>
            <a:p>
              <a:pPr lvl="0" algn="r" defTabSz="913765">
                <a:defRPr/>
              </a:pPr>
              <a:r>
                <a:rPr lang="zh-CN" altLang="en-US" sz="1600" b="1" dirty="0"/>
                <a:t>系统设计</a:t>
              </a:r>
              <a:endParaRPr lang="zh-CN" altLang="en-US" sz="1600" b="1" dirty="0"/>
            </a:p>
          </p:txBody>
        </p:sp>
        <p:sp>
          <p:nvSpPr>
            <p:cNvPr id="30" name="ïśľiḋe"/>
            <p:cNvSpPr txBox="1"/>
            <p:nvPr/>
          </p:nvSpPr>
          <p:spPr>
            <a:xfrm>
              <a:off x="1612416" y="3513537"/>
              <a:ext cx="2407615" cy="589556"/>
            </a:xfrm>
            <a:prstGeom prst="rect">
              <a:avLst/>
            </a:prstGeom>
            <a:noFill/>
          </p:spPr>
          <p:txBody>
            <a:bodyPr wrap="square" lIns="90000" tIns="46800" rIns="90000" bIns="46800" anchor="ctr" anchorCtr="0">
              <a:noAutofit/>
            </a:bodyPr>
            <a:p>
              <a:pPr algn="l">
                <a:lnSpc>
                  <a:spcPct val="150000"/>
                </a:lnSpc>
                <a:spcBef>
                  <a:spcPct val="0"/>
                </a:spcBef>
              </a:pPr>
              <a:r>
                <a:rPr lang="zh-CN" altLang="en-US" sz="1200" dirty="0"/>
                <a:t>将需求转换为系统的重要过程</a:t>
              </a:r>
              <a:endParaRPr lang="zh-CN" altLang="en-US" sz="1200" dirty="0"/>
            </a:p>
          </p:txBody>
        </p:sp>
      </p:grpSp>
      <p:grpSp>
        <p:nvGrpSpPr>
          <p:cNvPr id="32" name="组合 31"/>
          <p:cNvGrpSpPr/>
          <p:nvPr/>
        </p:nvGrpSpPr>
        <p:grpSpPr>
          <a:xfrm>
            <a:off x="9455587" y="3895370"/>
            <a:ext cx="2457330" cy="922459"/>
            <a:chOff x="8986957" y="5230140"/>
            <a:chExt cx="2457330" cy="922459"/>
          </a:xfrm>
        </p:grpSpPr>
        <p:sp>
          <p:nvSpPr>
            <p:cNvPr id="33" name="îŝḷîde"/>
            <p:cNvSpPr/>
            <p:nvPr/>
          </p:nvSpPr>
          <p:spPr>
            <a:xfrm>
              <a:off x="8986958" y="5230140"/>
              <a:ext cx="2457329" cy="343059"/>
            </a:xfrm>
            <a:prstGeom prst="rect">
              <a:avLst/>
            </a:prstGeom>
          </p:spPr>
          <p:txBody>
            <a:bodyPr wrap="none" lIns="90000" tIns="46800" rIns="90000" bIns="46800" anchor="ctr">
              <a:normAutofit/>
            </a:bodyPr>
            <a:p>
              <a:pPr lvl="0" defTabSz="913765">
                <a:defRPr/>
              </a:pPr>
              <a:r>
                <a:rPr lang="zh-CN" altLang="en-US" sz="1600" b="1" dirty="0"/>
                <a:t>测试阶段</a:t>
              </a:r>
              <a:endParaRPr lang="zh-CN" altLang="en-US" sz="1600" b="1" dirty="0"/>
            </a:p>
          </p:txBody>
        </p:sp>
        <p:sp>
          <p:nvSpPr>
            <p:cNvPr id="34" name="îṡḻïde"/>
            <p:cNvSpPr txBox="1"/>
            <p:nvPr/>
          </p:nvSpPr>
          <p:spPr>
            <a:xfrm>
              <a:off x="8986957" y="5563043"/>
              <a:ext cx="2457329" cy="589556"/>
            </a:xfrm>
            <a:prstGeom prst="rect">
              <a:avLst/>
            </a:prstGeom>
            <a:noFill/>
          </p:spPr>
          <p:txBody>
            <a:bodyPr wrap="square" lIns="90000" tIns="46800" rIns="90000" bIns="46800" anchor="ctr" anchorCtr="0">
              <a:noAutofit/>
            </a:bodyPr>
            <a:p>
              <a:pPr>
                <a:lnSpc>
                  <a:spcPct val="150000"/>
                </a:lnSpc>
                <a:spcBef>
                  <a:spcPct val="0"/>
                </a:spcBef>
              </a:pPr>
              <a:r>
                <a:rPr lang="zh-CN" altLang="en-US" sz="1200" dirty="0"/>
                <a:t>对实现的程序代码模块进行检测</a:t>
              </a:r>
              <a:endParaRPr lang="zh-CN" altLang="en-US" sz="1200" dirty="0"/>
            </a:p>
          </p:txBody>
        </p:sp>
      </p:grpSp>
      <p:grpSp>
        <p:nvGrpSpPr>
          <p:cNvPr id="36" name="组合 35"/>
          <p:cNvGrpSpPr/>
          <p:nvPr/>
        </p:nvGrpSpPr>
        <p:grpSpPr>
          <a:xfrm>
            <a:off x="2654737" y="5344440"/>
            <a:ext cx="2457330" cy="922459"/>
            <a:chOff x="8986957" y="5230140"/>
            <a:chExt cx="2457330" cy="922459"/>
          </a:xfrm>
        </p:grpSpPr>
        <p:sp>
          <p:nvSpPr>
            <p:cNvPr id="37" name="îŝḷîde"/>
            <p:cNvSpPr/>
            <p:nvPr/>
          </p:nvSpPr>
          <p:spPr>
            <a:xfrm>
              <a:off x="8986958" y="5230140"/>
              <a:ext cx="2457329" cy="343059"/>
            </a:xfrm>
            <a:prstGeom prst="rect">
              <a:avLst/>
            </a:prstGeom>
          </p:spPr>
          <p:txBody>
            <a:bodyPr wrap="none" lIns="90000" tIns="46800" rIns="90000" bIns="46800" anchor="ctr">
              <a:normAutofit/>
            </a:bodyPr>
            <a:p>
              <a:pPr lvl="0" algn="r" defTabSz="913765">
                <a:defRPr/>
              </a:pPr>
              <a:r>
                <a:rPr lang="zh-CN" altLang="en-US" sz="1600" b="1" dirty="0"/>
                <a:t>程序实现</a:t>
              </a:r>
              <a:endParaRPr lang="en-US" altLang="zh-CN" sz="1600" b="1" dirty="0"/>
            </a:p>
          </p:txBody>
        </p:sp>
        <p:sp>
          <p:nvSpPr>
            <p:cNvPr id="38" name="îṡḻïde"/>
            <p:cNvSpPr txBox="1"/>
            <p:nvPr/>
          </p:nvSpPr>
          <p:spPr>
            <a:xfrm>
              <a:off x="8986957" y="5563043"/>
              <a:ext cx="2457329" cy="589556"/>
            </a:xfrm>
            <a:prstGeom prst="rect">
              <a:avLst/>
            </a:prstGeom>
            <a:noFill/>
          </p:spPr>
          <p:txBody>
            <a:bodyPr wrap="square" lIns="90000" tIns="46800" rIns="90000" bIns="46800" anchor="ctr" anchorCtr="0">
              <a:noAutofit/>
            </a:bodyPr>
            <a:p>
              <a:pPr>
                <a:lnSpc>
                  <a:spcPct val="150000"/>
                </a:lnSpc>
                <a:spcBef>
                  <a:spcPct val="0"/>
                </a:spcBef>
              </a:pPr>
              <a:r>
                <a:rPr lang="zh-CN" altLang="en-US" sz="1200" dirty="0"/>
                <a:t>通过程序语言，将所设计的内容转化为可以执行的软件系统</a:t>
              </a:r>
              <a:endParaRPr lang="zh-CN" alt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decel="100000"/>
                                        <p:tgtEl>
                                          <p:spTgt spid="11"/>
                                        </p:tgtEl>
                                      </p:cBhvr>
                                    </p:animEffect>
                                    <p:anim calcmode="lin" valueType="num">
                                      <p:cBhvr>
                                        <p:cTn id="8" dur="800" decel="100000" fill="hold"/>
                                        <p:tgtEl>
                                          <p:spTgt spid="11"/>
                                        </p:tgtEl>
                                        <p:attrNameLst>
                                          <p:attrName>style.rotation</p:attrName>
                                        </p:attrNameLst>
                                      </p:cBhvr>
                                      <p:tavLst>
                                        <p:tav tm="0">
                                          <p:val>
                                            <p:fltVal val="-90"/>
                                          </p:val>
                                        </p:tav>
                                        <p:tav tm="100000">
                                          <p:val>
                                            <p:fltVal val="0"/>
                                          </p:val>
                                        </p:tav>
                                      </p:tavLst>
                                    </p:anim>
                                    <p:anim calcmode="lin" valueType="num">
                                      <p:cBhvr>
                                        <p:cTn id="9" dur="800" decel="100000" fill="hold"/>
                                        <p:tgtEl>
                                          <p:spTgt spid="11"/>
                                        </p:tgtEl>
                                        <p:attrNameLst>
                                          <p:attrName>ppt_x</p:attrName>
                                        </p:attrNameLst>
                                      </p:cBhvr>
                                      <p:tavLst>
                                        <p:tav tm="0">
                                          <p:val>
                                            <p:strVal val="#ppt_x+0.4"/>
                                          </p:val>
                                        </p:tav>
                                        <p:tav tm="100000">
                                          <p:val>
                                            <p:strVal val="#ppt_x-0.05"/>
                                          </p:val>
                                        </p:tav>
                                      </p:tavLst>
                                    </p:anim>
                                    <p:anim calcmode="lin" valueType="num">
                                      <p:cBhvr>
                                        <p:cTn id="10" dur="800" decel="100000" fill="hold"/>
                                        <p:tgtEl>
                                          <p:spTgt spid="1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800" decel="100000"/>
                                        <p:tgtEl>
                                          <p:spTgt spid="26"/>
                                        </p:tgtEl>
                                      </p:cBhvr>
                                    </p:animEffect>
                                    <p:anim calcmode="lin" valueType="num">
                                      <p:cBhvr>
                                        <p:cTn id="18" dur="800" decel="100000" fill="hold"/>
                                        <p:tgtEl>
                                          <p:spTgt spid="26"/>
                                        </p:tgtEl>
                                        <p:attrNameLst>
                                          <p:attrName>style.rotation</p:attrName>
                                        </p:attrNameLst>
                                      </p:cBhvr>
                                      <p:tavLst>
                                        <p:tav tm="0">
                                          <p:val>
                                            <p:fltVal val="-90"/>
                                          </p:val>
                                        </p:tav>
                                        <p:tav tm="100000">
                                          <p:val>
                                            <p:fltVal val="0"/>
                                          </p:val>
                                        </p:tav>
                                      </p:tavLst>
                                    </p:anim>
                                    <p:anim calcmode="lin" valueType="num">
                                      <p:cBhvr>
                                        <p:cTn id="19" dur="800" decel="100000" fill="hold"/>
                                        <p:tgtEl>
                                          <p:spTgt spid="26"/>
                                        </p:tgtEl>
                                        <p:attrNameLst>
                                          <p:attrName>ppt_x</p:attrName>
                                        </p:attrNameLst>
                                      </p:cBhvr>
                                      <p:tavLst>
                                        <p:tav tm="0">
                                          <p:val>
                                            <p:strVal val="#ppt_x+0.4"/>
                                          </p:val>
                                        </p:tav>
                                        <p:tav tm="100000">
                                          <p:val>
                                            <p:strVal val="#ppt_x-0.05"/>
                                          </p:val>
                                        </p:tav>
                                      </p:tavLst>
                                    </p:anim>
                                    <p:anim calcmode="lin" valueType="num">
                                      <p:cBhvr>
                                        <p:cTn id="20" dur="800" decel="100000" fill="hold"/>
                                        <p:tgtEl>
                                          <p:spTgt spid="2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800" decel="100000"/>
                                        <p:tgtEl>
                                          <p:spTgt spid="28"/>
                                        </p:tgtEl>
                                      </p:cBhvr>
                                    </p:animEffect>
                                    <p:anim calcmode="lin" valueType="num">
                                      <p:cBhvr>
                                        <p:cTn id="28" dur="800" decel="100000" fill="hold"/>
                                        <p:tgtEl>
                                          <p:spTgt spid="28"/>
                                        </p:tgtEl>
                                        <p:attrNameLst>
                                          <p:attrName>style.rotation</p:attrName>
                                        </p:attrNameLst>
                                      </p:cBhvr>
                                      <p:tavLst>
                                        <p:tav tm="0">
                                          <p:val>
                                            <p:fltVal val="-90"/>
                                          </p:val>
                                        </p:tav>
                                        <p:tav tm="100000">
                                          <p:val>
                                            <p:fltVal val="0"/>
                                          </p:val>
                                        </p:tav>
                                      </p:tavLst>
                                    </p:anim>
                                    <p:anim calcmode="lin" valueType="num">
                                      <p:cBhvr>
                                        <p:cTn id="29" dur="800" decel="100000" fill="hold"/>
                                        <p:tgtEl>
                                          <p:spTgt spid="28"/>
                                        </p:tgtEl>
                                        <p:attrNameLst>
                                          <p:attrName>ppt_x</p:attrName>
                                        </p:attrNameLst>
                                      </p:cBhvr>
                                      <p:tavLst>
                                        <p:tav tm="0">
                                          <p:val>
                                            <p:strVal val="#ppt_x+0.4"/>
                                          </p:val>
                                        </p:tav>
                                        <p:tav tm="100000">
                                          <p:val>
                                            <p:strVal val="#ppt_x-0.05"/>
                                          </p:val>
                                        </p:tav>
                                      </p:tavLst>
                                    </p:anim>
                                    <p:anim calcmode="lin" valueType="num">
                                      <p:cBhvr>
                                        <p:cTn id="30" dur="800" decel="100000" fill="hold"/>
                                        <p:tgtEl>
                                          <p:spTgt spid="28"/>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800" decel="100000"/>
                                        <p:tgtEl>
                                          <p:spTgt spid="36"/>
                                        </p:tgtEl>
                                      </p:cBhvr>
                                    </p:animEffect>
                                    <p:anim calcmode="lin" valueType="num">
                                      <p:cBhvr>
                                        <p:cTn id="38" dur="800" decel="100000" fill="hold"/>
                                        <p:tgtEl>
                                          <p:spTgt spid="36"/>
                                        </p:tgtEl>
                                        <p:attrNameLst>
                                          <p:attrName>style.rotation</p:attrName>
                                        </p:attrNameLst>
                                      </p:cBhvr>
                                      <p:tavLst>
                                        <p:tav tm="0">
                                          <p:val>
                                            <p:fltVal val="-90"/>
                                          </p:val>
                                        </p:tav>
                                        <p:tav tm="100000">
                                          <p:val>
                                            <p:fltVal val="0"/>
                                          </p:val>
                                        </p:tav>
                                      </p:tavLst>
                                    </p:anim>
                                    <p:anim calcmode="lin" valueType="num">
                                      <p:cBhvr>
                                        <p:cTn id="39" dur="800" decel="100000" fill="hold"/>
                                        <p:tgtEl>
                                          <p:spTgt spid="36"/>
                                        </p:tgtEl>
                                        <p:attrNameLst>
                                          <p:attrName>ppt_x</p:attrName>
                                        </p:attrNameLst>
                                      </p:cBhvr>
                                      <p:tavLst>
                                        <p:tav tm="0">
                                          <p:val>
                                            <p:strVal val="#ppt_x+0.4"/>
                                          </p:val>
                                        </p:tav>
                                        <p:tav tm="100000">
                                          <p:val>
                                            <p:strVal val="#ppt_x-0.05"/>
                                          </p:val>
                                        </p:tav>
                                      </p:tavLst>
                                    </p:anim>
                                    <p:anim calcmode="lin" valueType="num">
                                      <p:cBhvr>
                                        <p:cTn id="40" dur="800" decel="100000" fill="hold"/>
                                        <p:tgtEl>
                                          <p:spTgt spid="36"/>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800" decel="100000"/>
                                        <p:tgtEl>
                                          <p:spTgt spid="32"/>
                                        </p:tgtEl>
                                      </p:cBhvr>
                                    </p:animEffect>
                                    <p:anim calcmode="lin" valueType="num">
                                      <p:cBhvr>
                                        <p:cTn id="48" dur="800" decel="100000" fill="hold"/>
                                        <p:tgtEl>
                                          <p:spTgt spid="32"/>
                                        </p:tgtEl>
                                        <p:attrNameLst>
                                          <p:attrName>style.rotation</p:attrName>
                                        </p:attrNameLst>
                                      </p:cBhvr>
                                      <p:tavLst>
                                        <p:tav tm="0">
                                          <p:val>
                                            <p:fltVal val="-90"/>
                                          </p:val>
                                        </p:tav>
                                        <p:tav tm="100000">
                                          <p:val>
                                            <p:fltVal val="0"/>
                                          </p:val>
                                        </p:tav>
                                      </p:tavLst>
                                    </p:anim>
                                    <p:anim calcmode="lin" valueType="num">
                                      <p:cBhvr>
                                        <p:cTn id="49" dur="800" decel="100000" fill="hold"/>
                                        <p:tgtEl>
                                          <p:spTgt spid="32"/>
                                        </p:tgtEl>
                                        <p:attrNameLst>
                                          <p:attrName>ppt_x</p:attrName>
                                        </p:attrNameLst>
                                      </p:cBhvr>
                                      <p:tavLst>
                                        <p:tav tm="0">
                                          <p:val>
                                            <p:strVal val="#ppt_x+0.4"/>
                                          </p:val>
                                        </p:tav>
                                        <p:tav tm="100000">
                                          <p:val>
                                            <p:strVal val="#ppt_x-0.05"/>
                                          </p:val>
                                        </p:tav>
                                      </p:tavLst>
                                    </p:anim>
                                    <p:anim calcmode="lin" valueType="num">
                                      <p:cBhvr>
                                        <p:cTn id="50" dur="800" decel="100000" fill="hold"/>
                                        <p:tgtEl>
                                          <p:spTgt spid="32"/>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小结</a:t>
            </a:r>
            <a:endParaRPr lang="zh-CN" altLang="en-US"/>
          </a:p>
        </p:txBody>
      </p:sp>
      <p:sp>
        <p:nvSpPr>
          <p:cNvPr id="3" name="日期占位符 2"/>
          <p:cNvSpPr>
            <a:spLocks noGrp="1"/>
          </p:cNvSpPr>
          <p:nvPr>
            <p:ph type="dt" sz="half" idx="2"/>
          </p:nvPr>
        </p:nvSpPr>
        <p:spPr/>
        <p:txBody>
          <a:bodyPr rtlCol="0"/>
          <a:lstStyle/>
          <a:p>
            <a:pPr rtl="0"/>
            <a:fld id="{AA0DF390-A48C-45EF-A46B-200A5686A14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smtClean="0">
                <a:sym typeface="+mn-ea"/>
              </a:rPr>
              <a:t>SRA2022-G12</a:t>
            </a:r>
            <a:endParaRPr lang="en-US" altLang="zh-CN"/>
          </a:p>
        </p:txBody>
      </p:sp>
      <p:sp>
        <p:nvSpPr>
          <p:cNvPr id="6" name="幻灯片编号占位符 5"/>
          <p:cNvSpPr>
            <a:spLocks noGrp="1"/>
          </p:cNvSpPr>
          <p:nvPr>
            <p:ph type="sldNum" sz="quarter" idx="4"/>
          </p:nvPr>
        </p:nvSpPr>
        <p:spPr/>
        <p:txBody>
          <a:bodyPr rtlCol="0"/>
          <a:lstStyle/>
          <a:p>
            <a:pPr rtl="0"/>
            <a:fld id="{294A09A9-5501-47C1-A89A-A340965A2BE2}" type="slidenum">
              <a:rPr lang="en-US" altLang="zh-CN" smtClean="0"/>
            </a:fld>
            <a:endParaRPr lang="zh-CN" altLang="en-US"/>
          </a:p>
        </p:txBody>
      </p:sp>
      <p:grpSp>
        <p:nvGrpSpPr>
          <p:cNvPr id="8"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26685" y="1679676"/>
            <a:ext cx="10049328" cy="3645472"/>
            <a:chOff x="1471160" y="1579981"/>
            <a:chExt cx="10049328" cy="3645472"/>
          </a:xfrm>
        </p:grpSpPr>
        <p:sp>
          <p:nvSpPr>
            <p:cNvPr id="9"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1"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2"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3"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7" name="íśļiḋe"/>
            <p:cNvSpPr txBox="1"/>
            <p:nvPr/>
          </p:nvSpPr>
          <p:spPr>
            <a:xfrm>
              <a:off x="2013820" y="1938657"/>
              <a:ext cx="8987179" cy="709644"/>
            </a:xfrm>
            <a:prstGeom prst="rect">
              <a:avLst/>
            </a:prstGeom>
            <a:noFill/>
          </p:spPr>
          <p:txBody>
            <a:bodyPr wrap="square" lIns="90000" tIns="46800" rIns="90000" bIns="46800" anchor="ctr" anchorCtr="0">
              <a:normAutofit/>
            </a:bodyPr>
            <a:p>
              <a:pPr indent="0" defTabSz="913765">
                <a:lnSpc>
                  <a:spcPct val="150000"/>
                </a:lnSpc>
                <a:buFont typeface="Arial" panose="020B0604020202020204" pitchFamily="34" charset="0"/>
                <a:buNone/>
                <a:defRPr/>
              </a:pPr>
              <a:r>
                <a:rPr lang="en-US" altLang="zh-CN" sz="1200" dirty="0">
                  <a:solidFill>
                    <a:schemeClr val="bg1"/>
                  </a:solidFill>
                </a:rPr>
                <a:t>UML</a:t>
              </a:r>
              <a:r>
                <a:rPr lang="zh-CN" altLang="en-US" sz="1200" dirty="0">
                  <a:solidFill>
                    <a:schemeClr val="bg1"/>
                  </a:solidFill>
                </a:rPr>
                <a:t>是一种可视化语言</a:t>
              </a:r>
              <a:endParaRPr lang="en-US" altLang="zh-CN" sz="1200" dirty="0">
                <a:solidFill>
                  <a:schemeClr val="bg1"/>
                </a:solidFill>
              </a:endParaRPr>
            </a:p>
          </p:txBody>
        </p:sp>
        <p:sp>
          <p:nvSpPr>
            <p:cNvPr id="18" name="iSḻiďê"/>
            <p:cNvSpPr/>
            <p:nvPr/>
          </p:nvSpPr>
          <p:spPr>
            <a:xfrm>
              <a:off x="2013821" y="1579981"/>
              <a:ext cx="2330544" cy="373948"/>
            </a:xfrm>
            <a:prstGeom prst="rect">
              <a:avLst/>
            </a:prstGeom>
          </p:spPr>
          <p:txBody>
            <a:bodyPr wrap="none" lIns="90000" tIns="46800" rIns="90000" bIns="46800" anchor="ctr">
              <a:noAutofit/>
            </a:bodyPr>
            <a:p>
              <a:pPr lvl="0" defTabSz="913765">
                <a:defRPr/>
              </a:pPr>
              <a:r>
                <a:rPr lang="en-US" altLang="zh-CN" sz="2000" b="1" dirty="0"/>
                <a:t>UML</a:t>
              </a:r>
              <a:endParaRPr lang="zh-CN" altLang="en-US" sz="2000" b="1" dirty="0"/>
            </a:p>
          </p:txBody>
        </p:sp>
        <p:sp>
          <p:nvSpPr>
            <p:cNvPr id="19" name="iṣ1iḍê"/>
            <p:cNvSpPr txBox="1"/>
            <p:nvPr/>
          </p:nvSpPr>
          <p:spPr>
            <a:xfrm>
              <a:off x="2580850" y="3211305"/>
              <a:ext cx="8420149" cy="726874"/>
            </a:xfrm>
            <a:prstGeom prst="rect">
              <a:avLst/>
            </a:prstGeom>
            <a:noFill/>
          </p:spPr>
          <p:txBody>
            <a:bodyPr wrap="square" lIns="90000" tIns="46800" rIns="90000" bIns="46800" anchor="ctr" anchorCtr="0">
              <a:noAutofit/>
            </a:bodyPr>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元素是</a:t>
              </a:r>
              <a:r>
                <a:rPr lang="en-US" altLang="zh-CN" sz="1000" dirty="0">
                  <a:solidFill>
                    <a:schemeClr val="bg1"/>
                  </a:solidFill>
                  <a:effectLst>
                    <a:outerShdw blurRad="38100" dist="19050" dir="2700000" algn="tl" rotWithShape="0">
                      <a:schemeClr val="dk1">
                        <a:alpha val="40000"/>
                      </a:schemeClr>
                    </a:outerShdw>
                  </a:effectLst>
                </a:rPr>
                <a:t>UML</a:t>
              </a:r>
              <a:r>
                <a:rPr lang="zh-CN" altLang="en-US" sz="1000" dirty="0">
                  <a:solidFill>
                    <a:schemeClr val="bg1"/>
                  </a:solidFill>
                  <a:effectLst>
                    <a:outerShdw blurRad="38100" dist="19050" dir="2700000" algn="tl" rotWithShape="0">
                      <a:schemeClr val="dk1">
                        <a:alpha val="40000"/>
                      </a:schemeClr>
                    </a:outerShdw>
                  </a:effectLst>
                </a:rPr>
                <a:t>中重要的组成部分</a:t>
              </a:r>
              <a:endParaRPr lang="en-US" altLang="zh-CN" sz="1000" dirty="0">
                <a:solidFill>
                  <a:schemeClr val="bg1"/>
                </a:solidFill>
                <a:effectLst>
                  <a:outerShdw blurRad="38100" dist="19050" dir="2700000" algn="tl" rotWithShape="0">
                    <a:schemeClr val="dk1">
                      <a:alpha val="40000"/>
                    </a:schemeClr>
                  </a:outerShdw>
                </a:effectLst>
              </a:endParaRPr>
            </a:p>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关系把元素紧密联系在一起</a:t>
              </a:r>
              <a:endParaRPr lang="en-US" altLang="zh-CN" sz="1000" dirty="0">
                <a:solidFill>
                  <a:schemeClr val="bg1"/>
                </a:solidFill>
                <a:effectLst>
                  <a:outerShdw blurRad="38100" dist="19050" dir="2700000" algn="tl" rotWithShape="0">
                    <a:schemeClr val="dk1">
                      <a:alpha val="40000"/>
                    </a:schemeClr>
                  </a:outerShdw>
                </a:effectLst>
              </a:endParaRPr>
            </a:p>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图是很多有相互关系的元素的组</a:t>
              </a:r>
              <a:endParaRPr lang="zh-CN" altLang="en-US" sz="1000" dirty="0">
                <a:solidFill>
                  <a:schemeClr val="bg1"/>
                </a:solidFill>
                <a:effectLst>
                  <a:outerShdw blurRad="38100" dist="19050" dir="2700000" algn="tl" rotWithShape="0">
                    <a:schemeClr val="dk1">
                      <a:alpha val="40000"/>
                    </a:schemeClr>
                  </a:outerShdw>
                </a:effectLst>
              </a:endParaRPr>
            </a:p>
          </p:txBody>
        </p:sp>
        <p:sp>
          <p:nvSpPr>
            <p:cNvPr id="20" name="îšḻíďé"/>
            <p:cNvSpPr/>
            <p:nvPr/>
          </p:nvSpPr>
          <p:spPr>
            <a:xfrm>
              <a:off x="2580851" y="2858225"/>
              <a:ext cx="2330544" cy="373948"/>
            </a:xfrm>
            <a:prstGeom prst="rect">
              <a:avLst/>
            </a:prstGeom>
          </p:spPr>
          <p:txBody>
            <a:bodyPr wrap="none" lIns="90000" tIns="46800" rIns="90000" bIns="46800" anchor="ctr">
              <a:noAutofit/>
            </a:bodyPr>
            <a:p>
              <a:pPr lvl="0" defTabSz="913765">
                <a:defRPr/>
              </a:pPr>
              <a:r>
                <a:rPr lang="en-US" altLang="zh-CN" sz="2000" b="1" dirty="0"/>
                <a:t>UML</a:t>
              </a:r>
              <a:r>
                <a:rPr lang="zh-CN" altLang="en-US" sz="2000" b="1" dirty="0"/>
                <a:t>组成</a:t>
              </a:r>
              <a:endParaRPr lang="zh-CN" altLang="en-US" sz="2000" b="1" dirty="0"/>
            </a:p>
          </p:txBody>
        </p:sp>
        <p:sp>
          <p:nvSpPr>
            <p:cNvPr id="21" name="ïşliḍé"/>
            <p:cNvSpPr txBox="1"/>
            <p:nvPr/>
          </p:nvSpPr>
          <p:spPr>
            <a:xfrm>
              <a:off x="2878714" y="4498579"/>
              <a:ext cx="8122285" cy="723819"/>
            </a:xfrm>
            <a:prstGeom prst="rect">
              <a:avLst/>
            </a:prstGeom>
            <a:noFill/>
          </p:spPr>
          <p:txBody>
            <a:bodyPr wrap="square" lIns="90000" tIns="46800" rIns="90000" bIns="46800" anchor="ctr" anchorCtr="0">
              <a:normAutofit/>
            </a:bodyPr>
            <a:p>
              <a:pPr indent="0" defTabSz="913765">
                <a:lnSpc>
                  <a:spcPct val="150000"/>
                </a:lnSpc>
                <a:buFont typeface="Arial" panose="020B0604020202020204" pitchFamily="34" charset="0"/>
                <a:buNone/>
                <a:defRPr/>
              </a:pPr>
              <a:r>
                <a:rPr lang="zh-CN" altLang="en-US" sz="1200" dirty="0">
                  <a:solidFill>
                    <a:schemeClr val="bg1"/>
                  </a:solidFill>
                </a:rPr>
                <a:t>元素主要有类、接口、用例、组件、节点、消息、连接、状态、事件、活动等</a:t>
              </a:r>
              <a:endParaRPr lang="en-US" altLang="zh-CN" sz="1200" dirty="0">
                <a:solidFill>
                  <a:schemeClr val="bg1"/>
                </a:solidFill>
              </a:endParaRPr>
            </a:p>
            <a:p>
              <a:pPr indent="0" defTabSz="913765">
                <a:lnSpc>
                  <a:spcPct val="150000"/>
                </a:lnSpc>
                <a:buFont typeface="Arial" panose="020B0604020202020204" pitchFamily="34" charset="0"/>
                <a:buNone/>
                <a:defRPr/>
              </a:pPr>
              <a:r>
                <a:rPr lang="en-US" altLang="zh-CN" sz="1200" dirty="0">
                  <a:solidFill>
                    <a:schemeClr val="bg1"/>
                  </a:solidFill>
                </a:rPr>
                <a:t>5</a:t>
              </a:r>
              <a:r>
                <a:rPr lang="zh-CN" altLang="en-US" sz="1200" dirty="0">
                  <a:solidFill>
                    <a:schemeClr val="bg1"/>
                  </a:solidFill>
                </a:rPr>
                <a:t>大类</a:t>
              </a:r>
              <a:r>
                <a:rPr lang="en-US" altLang="zh-CN" sz="1200" dirty="0">
                  <a:solidFill>
                    <a:schemeClr val="bg1"/>
                  </a:solidFill>
                </a:rPr>
                <a:t>13</a:t>
              </a:r>
              <a:r>
                <a:rPr lang="zh-CN" altLang="en-US" sz="1200" dirty="0">
                  <a:solidFill>
                    <a:schemeClr val="bg1"/>
                  </a:solidFill>
                </a:rPr>
                <a:t>种不同的图</a:t>
              </a:r>
              <a:endParaRPr lang="en-US" altLang="zh-CN" sz="1200" dirty="0">
                <a:solidFill>
                  <a:schemeClr val="bg1"/>
                </a:solidFill>
              </a:endParaRPr>
            </a:p>
          </p:txBody>
        </p:sp>
        <p:sp>
          <p:nvSpPr>
            <p:cNvPr id="22" name="îş1iďe"/>
            <p:cNvSpPr/>
            <p:nvPr/>
          </p:nvSpPr>
          <p:spPr>
            <a:xfrm>
              <a:off x="2878715" y="4130322"/>
              <a:ext cx="2330544" cy="373948"/>
            </a:xfrm>
            <a:prstGeom prst="rect">
              <a:avLst/>
            </a:prstGeom>
          </p:spPr>
          <p:txBody>
            <a:bodyPr wrap="none" lIns="90000" tIns="46800" rIns="90000" bIns="46800" anchor="ctr">
              <a:noAutofit/>
            </a:bodyPr>
            <a:p>
              <a:pPr lvl="0" defTabSz="913765">
                <a:defRPr/>
              </a:pPr>
              <a:r>
                <a:rPr lang="en-US" altLang="zh-CN" sz="2000" b="1" dirty="0"/>
                <a:t>UML</a:t>
              </a:r>
              <a:r>
                <a:rPr lang="zh-CN" altLang="en-US" sz="2000" b="1" dirty="0"/>
                <a:t>元素、图</a:t>
              </a:r>
              <a:endParaRPr lang="zh-CN" alt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a:t>问题</a:t>
            </a:r>
            <a:r>
              <a:rPr lang="en-US" altLang="zh-CN"/>
              <a:t>1</a:t>
            </a:r>
            <a:r>
              <a:rPr lang="zh-CN" altLang="en-US"/>
              <a:t>、</a:t>
            </a:r>
            <a:r>
              <a:rPr lang="en-US" altLang="zh-CN" dirty="0">
                <a:sym typeface="+mn-ea"/>
              </a:rPr>
              <a:t>UML</a:t>
            </a:r>
            <a:r>
              <a:rPr lang="zh-CN" altLang="en-US" dirty="0">
                <a:sym typeface="+mn-ea"/>
              </a:rPr>
              <a:t>有哪些视图？</a:t>
            </a:r>
            <a:endParaRPr lang="zh-CN" altLang="en-US"/>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dirty="0">
                <a:sym typeface="+mn-ea"/>
              </a:rPr>
              <a:t>用例视图、逻辑视图、并发视图、组件视图、配置视图</a:t>
            </a:r>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a:t>问题</a:t>
            </a:r>
            <a:r>
              <a:rPr lang="en-US" altLang="zh-CN"/>
              <a:t>2</a:t>
            </a:r>
            <a:r>
              <a:rPr lang="zh-CN" altLang="en-US"/>
              <a:t>、</a:t>
            </a:r>
            <a:r>
              <a:rPr lang="en-US" altLang="zh-CN" dirty="0">
                <a:sym typeface="+mn-ea"/>
              </a:rPr>
              <a:t>UML</a:t>
            </a:r>
            <a:r>
              <a:rPr lang="zh-CN" altLang="en-US" dirty="0">
                <a:sym typeface="+mn-ea"/>
              </a:rPr>
              <a:t>有哪些图？</a:t>
            </a:r>
            <a:endParaRPr lang="zh-CN" altLang="en-US"/>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a:lnSpc>
                <a:spcPct val="140000"/>
              </a:lnSpc>
              <a:spcBef>
                <a:spcPct val="0"/>
              </a:spcBef>
            </a:pPr>
            <a:r>
              <a:rPr lang="zh-CN" altLang="en-US" dirty="0">
                <a:sym typeface="+mn-ea"/>
              </a:rPr>
              <a:t>用例图、类图、对象图、状态机图、活动图、顺序图、通信图、构件图、部署图、包图、组合结构图、交互概览图、时间图</a:t>
            </a:r>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493" y="2005689"/>
            <a:ext cx="4663440" cy="522514"/>
          </a:xfrm>
        </p:spPr>
        <p:txBody>
          <a:bodyPr rtlCol="0"/>
          <a:lstStyle/>
          <a:p>
            <a:pPr>
              <a:lnSpc>
                <a:spcPct val="130000"/>
              </a:lnSpc>
              <a:spcBef>
                <a:spcPct val="0"/>
              </a:spcBef>
            </a:pPr>
            <a:r>
              <a:rPr lang="zh-CN" altLang="en-US"/>
              <a:t>问题</a:t>
            </a:r>
            <a:r>
              <a:rPr lang="en-US" altLang="zh-CN"/>
              <a:t>3</a:t>
            </a:r>
            <a:r>
              <a:rPr lang="zh-CN" altLang="en-US"/>
              <a:t>、</a:t>
            </a:r>
            <a:r>
              <a:rPr lang="zh-CN" altLang="en-US" dirty="0">
                <a:sym typeface="+mn-ea"/>
              </a:rPr>
              <a:t>在下列给出的图中，哪些是静态图哪些是动态图？</a:t>
            </a:r>
            <a:endParaRPr lang="en-US" altLang="zh-CN" dirty="0"/>
          </a:p>
          <a:p>
            <a:pPr>
              <a:lnSpc>
                <a:spcPct val="130000"/>
              </a:lnSpc>
              <a:spcBef>
                <a:spcPct val="0"/>
              </a:spcBef>
            </a:pPr>
            <a:r>
              <a:rPr lang="zh-CN" altLang="en-US" dirty="0">
                <a:sym typeface="+mn-ea"/>
              </a:rPr>
              <a:t> 状态机图、用例图、类图、活动图、顺序图、对象图、构件图、合作图、配置图</a:t>
            </a:r>
            <a:endParaRPr lang="zh-CN" altLang="en-US"/>
          </a:p>
        </p:txBody>
      </p:sp>
      <p:sp>
        <p:nvSpPr>
          <p:cNvPr id="4" name="内容占位符 3"/>
          <p:cNvSpPr>
            <a:spLocks noGrp="1"/>
          </p:cNvSpPr>
          <p:nvPr>
            <p:ph idx="1"/>
          </p:nvPr>
        </p:nvSpPr>
        <p:spPr>
          <a:xfrm>
            <a:off x="6114778" y="2015123"/>
            <a:ext cx="4663440" cy="2828613"/>
          </a:xfrm>
        </p:spPr>
        <p:txBody>
          <a:bodyPr vert="horz" lIns="91440" tIns="45720" rIns="91440" bIns="45720" rtlCol="0" anchor="t">
            <a:normAutofit/>
          </a:bodyPr>
          <a:lstStyle/>
          <a:p>
            <a:pPr>
              <a:lnSpc>
                <a:spcPct val="150000"/>
              </a:lnSpc>
              <a:spcBef>
                <a:spcPct val="0"/>
              </a:spcBef>
            </a:pPr>
            <a:r>
              <a:rPr lang="zh-CN" altLang="en-US" dirty="0">
                <a:sym typeface="+mn-ea"/>
              </a:rPr>
              <a:t>静态图：用例图、类图、对象图、构件图、配置图</a:t>
            </a:r>
            <a:endParaRPr lang="en-US" altLang="zh-CN" dirty="0"/>
          </a:p>
          <a:p>
            <a:pPr>
              <a:lnSpc>
                <a:spcPct val="150000"/>
              </a:lnSpc>
              <a:spcBef>
                <a:spcPct val="0"/>
              </a:spcBef>
            </a:pPr>
            <a:r>
              <a:rPr lang="zh-CN" altLang="en-US" dirty="0">
                <a:sym typeface="+mn-ea"/>
              </a:rPr>
              <a:t>动态图：状态机图、活动图、顺序图、合作图</a:t>
            </a:r>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a:t>
            </a:r>
            <a:r>
              <a:rPr lang="zh-CN" altLang="en-US" dirty="0"/>
              <a:t>的视图</a:t>
            </a:r>
            <a:endParaRPr lang="zh-CN" altLang="en-US" dirty="0"/>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pPr rtl="0"/>
            <a:r>
              <a:rPr lang="en-US" altLang="zh-CN" dirty="0"/>
              <a:t>UML</a:t>
            </a:r>
            <a:r>
              <a:rPr lang="zh-CN" altLang="en-US" dirty="0"/>
              <a:t>的</a:t>
            </a:r>
            <a:r>
              <a:rPr lang="en-US" altLang="zh-CN" dirty="0"/>
              <a:t>5</a:t>
            </a:r>
            <a:r>
              <a:rPr lang="zh-CN" altLang="en-US" dirty="0"/>
              <a:t>种视图：用例视图、逻辑视图、并发视图、组件视图、配置视图</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a:t>问题</a:t>
            </a:r>
            <a:r>
              <a:rPr lang="en-US" altLang="zh-CN"/>
              <a:t>4</a:t>
            </a:r>
            <a:r>
              <a:rPr lang="zh-CN" altLang="en-US"/>
              <a:t>、请说出视图与图的关系</a:t>
            </a:r>
            <a:endParaRPr lang="zh-CN" altLang="en-US"/>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sz="2400"/>
              <a:t>视图和图是包含和被包含的关系。在每一种视图中都包含一种或多种图。</a:t>
            </a:r>
            <a:endParaRPr lang="zh-CN" altLang="en-US" sz="240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a:t>问题</a:t>
            </a:r>
            <a:r>
              <a:rPr lang="en-US" altLang="zh-CN"/>
              <a:t>5</a:t>
            </a:r>
            <a:r>
              <a:rPr lang="zh-CN" altLang="en-US"/>
              <a:t>、简述什么是</a:t>
            </a:r>
            <a:r>
              <a:rPr lang="en-US" altLang="zh-CN"/>
              <a:t>UML</a:t>
            </a:r>
            <a:endParaRPr lang="en-US" altLang="zh-CN"/>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sz="2400"/>
              <a:t>UML是统一建模语言，是一种可视化的面向对象建模语言，是一种用来对真实世界物理进行建模的标准标记，用图形方式表现典型的面向对象系统的整个结构。</a:t>
            </a:r>
            <a:endParaRPr lang="zh-CN" altLang="en-US" sz="240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430" y="381000"/>
            <a:ext cx="8401624" cy="1325563"/>
          </a:xfrm>
        </p:spPr>
        <p:txBody>
          <a:bodyPr rtlCol="0"/>
          <a:lstStyle/>
          <a:p>
            <a:pPr rtl="0"/>
            <a:r>
              <a:rPr lang="zh-CN" altLang="en-US"/>
              <a:t>组员评分</a:t>
            </a:r>
            <a:endParaRPr lang="zh-CN" altLang="en-US"/>
          </a:p>
        </p:txBody>
      </p:sp>
      <p:sp>
        <p:nvSpPr>
          <p:cNvPr id="3" name="日期占位符 2"/>
          <p:cNvSpPr>
            <a:spLocks noGrp="1"/>
          </p:cNvSpPr>
          <p:nvPr>
            <p:ph type="dt" sz="half" idx="10"/>
          </p:nvPr>
        </p:nvSpPr>
        <p:spPr>
          <a:xfrm>
            <a:off x="381000" y="6356350"/>
            <a:ext cx="1569803" cy="365125"/>
          </a:xfrm>
        </p:spPr>
        <p:txBody>
          <a:bodyPr rtlCol="0"/>
          <a:lstStyle/>
          <a:p>
            <a:pPr rtl="0"/>
            <a:fld id="{D4B071EF-C2F2-4F11-8D11-C03D3A62C5C7}" type="datetime1">
              <a:rPr lang="zh-CN" altLang="en-US" smtClean="0"/>
            </a:fld>
            <a:endParaRPr lang="zh-CN" altLang="en-US"/>
          </a:p>
        </p:txBody>
      </p:sp>
      <p:sp>
        <p:nvSpPr>
          <p:cNvPr id="4" name="页脚占位符 3"/>
          <p:cNvSpPr>
            <a:spLocks noGrp="1"/>
          </p:cNvSpPr>
          <p:nvPr>
            <p:ph type="ftr" sz="quarter" idx="11"/>
          </p:nvPr>
        </p:nvSpPr>
        <p:spPr>
          <a:xfrm>
            <a:off x="2871106" y="6356350"/>
            <a:ext cx="4114800" cy="365125"/>
          </a:xfrm>
        </p:spPr>
        <p:txBody>
          <a:bodyPr rtlCol="0"/>
          <a:lstStyle/>
          <a:p>
            <a:pPr rtl="0"/>
            <a:r>
              <a:rPr lang="en-US" altLang="zh-CN" smtClean="0">
                <a:sym typeface="+mn-ea"/>
              </a:rPr>
              <a:t>SRA2022-G12</a:t>
            </a:r>
            <a:endParaRPr lang="en-US" altLang="zh-CN"/>
          </a:p>
        </p:txBody>
      </p:sp>
      <p:sp>
        <p:nvSpPr>
          <p:cNvPr id="5" name="灯片编号占位符 4"/>
          <p:cNvSpPr>
            <a:spLocks noGrp="1"/>
          </p:cNvSpPr>
          <p:nvPr>
            <p:ph type="sldNum" sz="quarter" idx="12"/>
          </p:nvPr>
        </p:nvSpPr>
        <p:spPr>
          <a:xfrm>
            <a:off x="8332334" y="6356350"/>
            <a:ext cx="1167495" cy="365125"/>
          </a:xfrm>
        </p:spPr>
        <p:txBody>
          <a:bodyPr rtlCol="0"/>
          <a:lstStyle/>
          <a:p>
            <a:pPr rtl="0"/>
            <a:fld id="{294A09A9-5501-47C1-A89A-A340965A2BE2}" type="slidenum">
              <a:rPr lang="en-US" altLang="zh-CN" smtClean="0"/>
            </a:fld>
            <a:endParaRPr lang="zh-CN" altLang="en-US"/>
          </a:p>
        </p:txBody>
      </p:sp>
      <p:sp>
        <p:nvSpPr>
          <p:cNvPr id="48" name="内容占位符 47"/>
          <p:cNvSpPr>
            <a:spLocks noGrp="1"/>
          </p:cNvSpPr>
          <p:nvPr>
            <p:ph idx="1"/>
          </p:nvPr>
        </p:nvSpPr>
        <p:spPr>
          <a:xfrm>
            <a:off x="750564" y="1842454"/>
            <a:ext cx="11470646" cy="3880773"/>
          </a:xfrm>
        </p:spPr>
        <p:txBody>
          <a:bodyPr>
            <a:normAutofit/>
          </a:bodyPr>
          <a:p>
            <a:r>
              <a:rPr lang="zh-CN" altLang="en-US" sz="3200" dirty="0"/>
              <a:t>徐浩达    </a:t>
            </a:r>
            <a:r>
              <a:rPr lang="en-US" altLang="zh-CN" sz="3200" dirty="0"/>
              <a:t>87       </a:t>
            </a:r>
            <a:r>
              <a:rPr lang="zh-CN" altLang="en-US" dirty="0"/>
              <a:t>制作</a:t>
            </a:r>
            <a:r>
              <a:rPr lang="en-US" altLang="zh-CN" dirty="0"/>
              <a:t>ppt</a:t>
            </a:r>
            <a:r>
              <a:rPr lang="zh-CN" altLang="en-US" dirty="0"/>
              <a:t>，参与</a:t>
            </a:r>
            <a:r>
              <a:rPr lang="en-US" altLang="zh-CN" dirty="0"/>
              <a:t>ppt</a:t>
            </a:r>
            <a:r>
              <a:rPr lang="zh-CN" altLang="en-US" dirty="0"/>
              <a:t>的资料收集</a:t>
            </a:r>
            <a:endParaRPr lang="zh-CN" altLang="en-US" sz="3200" dirty="0"/>
          </a:p>
          <a:p>
            <a:r>
              <a:rPr lang="zh-CN" altLang="en-US" sz="3200" dirty="0"/>
              <a:t>张浩翰    </a:t>
            </a:r>
            <a:r>
              <a:rPr lang="en-US" altLang="zh-CN" sz="3200" dirty="0"/>
              <a:t>86       </a:t>
            </a:r>
            <a:r>
              <a:rPr lang="zh-CN" altLang="en-US" dirty="0"/>
              <a:t>参与</a:t>
            </a:r>
            <a:r>
              <a:rPr lang="en-US" altLang="zh-CN" dirty="0"/>
              <a:t>PPT</a:t>
            </a:r>
            <a:r>
              <a:rPr lang="zh-CN" altLang="en-US" dirty="0"/>
              <a:t>的资料收集</a:t>
            </a:r>
            <a:endParaRPr lang="en-US" altLang="zh-CN" sz="2800" dirty="0"/>
          </a:p>
          <a:p>
            <a:r>
              <a:rPr lang="zh-CN" altLang="en-US" sz="3200" dirty="0"/>
              <a:t>黄舒翔    </a:t>
            </a:r>
            <a:r>
              <a:rPr lang="en-US" altLang="zh-CN" sz="3200" dirty="0"/>
              <a:t>85       </a:t>
            </a:r>
            <a:r>
              <a:rPr lang="zh-CN" altLang="en-US" dirty="0"/>
              <a:t>参与</a:t>
            </a:r>
            <a:r>
              <a:rPr lang="en-US" altLang="zh-CN" dirty="0"/>
              <a:t>PPT</a:t>
            </a:r>
            <a:r>
              <a:rPr lang="zh-CN" altLang="en-US" dirty="0"/>
              <a:t>的资料收集</a:t>
            </a:r>
            <a:endParaRPr lang="en-US" altLang="zh-CN" dirty="0"/>
          </a:p>
          <a:p>
            <a:r>
              <a:rPr lang="zh-CN" altLang="en-US" sz="3200" dirty="0"/>
              <a:t>朱佩豪    </a:t>
            </a:r>
            <a:r>
              <a:rPr lang="en-US" altLang="zh-CN" sz="3200" dirty="0"/>
              <a:t>84       </a:t>
            </a:r>
            <a:r>
              <a:rPr lang="zh-CN" altLang="en-US" dirty="0"/>
              <a:t>参与</a:t>
            </a:r>
            <a:r>
              <a:rPr lang="en-US" altLang="zh-CN" dirty="0"/>
              <a:t>PPT</a:t>
            </a:r>
            <a:r>
              <a:rPr lang="zh-CN" altLang="en-US" dirty="0"/>
              <a:t>的资料收集</a:t>
            </a:r>
            <a:endParaRPr lang="en-US" altLang="zh-CN" sz="3200" dirty="0"/>
          </a:p>
          <a:p>
            <a:r>
              <a:rPr lang="zh-CN" altLang="en-US" sz="3200" dirty="0"/>
              <a:t>梅晨睿    </a:t>
            </a:r>
            <a:r>
              <a:rPr lang="en-US" altLang="zh-CN" sz="3200" dirty="0"/>
              <a:t>83       </a:t>
            </a:r>
            <a:r>
              <a:rPr lang="zh-CN" altLang="en-US" dirty="0"/>
              <a:t>参与</a:t>
            </a:r>
            <a:r>
              <a:rPr lang="en-US" altLang="zh-CN" dirty="0"/>
              <a:t>PPT</a:t>
            </a:r>
            <a:r>
              <a:rPr lang="zh-CN" altLang="en-US" dirty="0"/>
              <a:t>的资料收集</a:t>
            </a:r>
            <a:endParaRPr lang="zh-CN" alt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参考资料</a:t>
            </a:r>
            <a:endParaRPr lang="zh-CN" altLang="en-US"/>
          </a:p>
        </p:txBody>
      </p:sp>
      <p:sp>
        <p:nvSpPr>
          <p:cNvPr id="3" name="日期占位符 2"/>
          <p:cNvSpPr>
            <a:spLocks noGrp="1"/>
          </p:cNvSpPr>
          <p:nvPr>
            <p:ph type="dt" sz="half" idx="2"/>
          </p:nvPr>
        </p:nvSpPr>
        <p:spPr>
          <a:xfrm>
            <a:off x="381000" y="6356350"/>
            <a:ext cx="1767114" cy="365125"/>
          </a:xfrm>
        </p:spPr>
        <p:txBody>
          <a:bodyPr rtlCol="0"/>
          <a:lstStyle/>
          <a:p>
            <a:pPr rtl="0"/>
            <a:fld id="{98C3604A-8B34-4E19-9343-66BD74141E3A}" type="datetime1">
              <a:rPr lang="zh-CN" altLang="en-US" smtClean="0"/>
            </a:fld>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18" name="文本框 17"/>
          <p:cNvSpPr txBox="1"/>
          <p:nvPr/>
        </p:nvSpPr>
        <p:spPr>
          <a:xfrm>
            <a:off x="1167765" y="2131695"/>
            <a:ext cx="7955280" cy="368300"/>
          </a:xfrm>
          <a:prstGeom prst="rect">
            <a:avLst/>
          </a:prstGeom>
          <a:noFill/>
        </p:spPr>
        <p:txBody>
          <a:bodyPr wrap="none" rtlCol="0" anchor="t">
            <a:spAutoFit/>
          </a:bodyPr>
          <a:p>
            <a:r>
              <a:rPr lang="zh-CN" altLang="zh-CN" dirty="0">
                <a:sym typeface="+mn-ea"/>
              </a:rPr>
              <a:t>《</a:t>
            </a:r>
            <a:r>
              <a:rPr lang="en-US" altLang="zh-CN" dirty="0">
                <a:sym typeface="+mn-ea"/>
              </a:rPr>
              <a:t>UML2</a:t>
            </a:r>
            <a:r>
              <a:rPr lang="zh-CN" altLang="zh-CN" dirty="0">
                <a:sym typeface="+mn-ea"/>
              </a:rPr>
              <a:t>基础、建模与设计教程》 清华大学出版社 杨弘平等</a:t>
            </a:r>
            <a:r>
              <a:rPr lang="en-US" altLang="zh-CN" dirty="0">
                <a:sym typeface="+mn-ea"/>
              </a:rPr>
              <a:t> 2015</a:t>
            </a:r>
            <a:r>
              <a:rPr lang="zh-CN" altLang="zh-CN" dirty="0">
                <a:sym typeface="+mn-ea"/>
              </a:rPr>
              <a:t>年</a:t>
            </a:r>
            <a:r>
              <a:rPr lang="en-US" altLang="zh-CN" dirty="0">
                <a:sym typeface="+mn-ea"/>
              </a:rPr>
              <a:t>10</a:t>
            </a:r>
            <a:r>
              <a:rPr lang="zh-CN" altLang="zh-CN" dirty="0">
                <a:sym typeface="+mn-ea"/>
              </a:rPr>
              <a:t>月第</a:t>
            </a:r>
            <a:r>
              <a:rPr lang="en-US" altLang="zh-CN" dirty="0">
                <a:sym typeface="+mn-ea"/>
              </a:rPr>
              <a:t>1</a:t>
            </a:r>
            <a:r>
              <a:rPr lang="zh-CN" altLang="zh-CN" dirty="0">
                <a:sym typeface="+mn-ea"/>
              </a:rPr>
              <a:t>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lstStyle/>
          <a:p>
            <a:pPr rtl="0"/>
            <a:r>
              <a:rPr lang="en-US"/>
              <a:t>谢谢</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用例视图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用例视图主要强调从系统的外部参与者（主要是用户）的角度所看到或需要的系统功能。用例表示的是系统的一个功能单元，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种视图的核心，他的内容直接驱动其他视图的开发。</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逻辑视图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逻辑视图也称为静态视图、结构模型视图，包括类图、对象图和包图。主要用于描述在用例视图中提出的系统功能的实现。与用例视图相比，逻辑视图主要关注系统的内部，它既描述系统的静态结构</a:t>
            </a:r>
            <a:r>
              <a:rPr lang="en-US" altLang="zh-CN" dirty="0"/>
              <a:t>(</a:t>
            </a:r>
            <a:r>
              <a:rPr lang="zh-CN" altLang="en-US" dirty="0"/>
              <a:t>系统中的类、对象及它们之间的关系</a:t>
            </a:r>
            <a:r>
              <a:rPr lang="en-US" altLang="zh-CN" dirty="0"/>
              <a:t>)</a:t>
            </a:r>
            <a:r>
              <a:rPr lang="zh-CN" altLang="en-US" dirty="0"/>
              <a:t>，也描述系统的动态协作关系。系统的静态结构在类图和对象图中进行描述，动态模型是在状态机图、时序图、通信图和活动图中进行描述。</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并发视图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并发视图主要考虑资源的有效利用、代码的并行执行以及系统环境中异步事件的处理等。除了将系统划分为并发执行的控制以外，并发视图还需要处理线程之间的通信和同步。并发视图由状态机图、通信图以及活动图</a:t>
            </a:r>
            <a:r>
              <a:rPr lang="zh-CN" altLang="en-US" dirty="0"/>
              <a:t>组成。并发视图的使用者是开发人员和系统集成人员。</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组件视图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组件视图显示代码组件的组织结构，描述系统的实现模块及它们之间的依赖关系。组件指的是不同类型的代码模块，它是构造应用的软件单元。组件视图中也可以添加组件的其他附加信息，例如，资源分配或者其他管理信息。组件视图主要由构建图构成。组件视图的使用者是开发人员。</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部署视图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部署视图也称为配置视图，</a:t>
            </a:r>
            <a:r>
              <a:rPr lang="zh-CN" altLang="zh-CN" sz="2400" dirty="0"/>
              <a:t>主要显示系统的物理部署，它描述位于节点上的运行实例的部署情况。配置视图主要以配置图表示，配置视图还允许评估分配结果和资源分配。配置视图的使用者主要是开发人员、系统集成人员和测试人员</a:t>
            </a:r>
            <a:r>
              <a:rPr lang="zh-CN" altLang="en-US" sz="2400" dirty="0"/>
              <a:t>。</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smtClean="0">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a:t>
            </a:r>
            <a:r>
              <a:rPr lang="zh-CN" altLang="en-US" dirty="0"/>
              <a:t>的图</a:t>
            </a:r>
            <a:endParaRPr lang="zh-CN" altLang="en-US" dirty="0"/>
          </a:p>
        </p:txBody>
      </p:sp>
      <p:pic>
        <p:nvPicPr>
          <p:cNvPr id="24" name="图片 23"/>
          <p:cNvPicPr>
            <a:picLocks noChangeAspect="1"/>
          </p:cNvPicPr>
          <p:nvPr/>
        </p:nvPicPr>
        <p:blipFill>
          <a:blip r:embed="rId1"/>
          <a:stretch>
            <a:fillRect/>
          </a:stretch>
        </p:blipFill>
        <p:spPr>
          <a:xfrm>
            <a:off x="1223886" y="3446865"/>
            <a:ext cx="4685714" cy="2971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LIDE.DIAGRAM" val="ebba2635-672c-44a3-9a32-a22c2432cc90"/>
</p:tagLst>
</file>

<file path=ppt/tags/tag2.xml><?xml version="1.0" encoding="utf-8"?>
<p:tagLst xmlns:p="http://schemas.openxmlformats.org/presentationml/2006/main">
  <p:tag name="ISLIDE.DIAGRAM" val="f0066d1e-9153-4e50-82d0-f12d4e06f081"/>
</p:tagLst>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通用演示文稿</Template>
  <TotalTime>0</TotalTime>
  <Words>3225</Words>
  <Application>WPS 演示</Application>
  <PresentationFormat>宽屏</PresentationFormat>
  <Paragraphs>446</Paragraphs>
  <Slides>34</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Microsoft YaHei UI</vt:lpstr>
      <vt:lpstr>Tenorite</vt:lpstr>
      <vt:lpstr>微软雅黑</vt:lpstr>
      <vt:lpstr>Arial Unicode MS</vt:lpstr>
      <vt:lpstr>UmePlus Gothic</vt:lpstr>
      <vt:lpstr>Office 主题</vt:lpstr>
      <vt:lpstr>UML概述</vt:lpstr>
      <vt:lpstr>目录</vt:lpstr>
      <vt:lpstr>UML的视图</vt:lpstr>
      <vt:lpstr>用例视图</vt:lpstr>
      <vt:lpstr>逻辑视图</vt:lpstr>
      <vt:lpstr>并发视图</vt:lpstr>
      <vt:lpstr>组件视图</vt:lpstr>
      <vt:lpstr>部署视图</vt:lpstr>
      <vt:lpstr>UML的图</vt:lpstr>
      <vt:lpstr>用例图</vt:lpstr>
      <vt:lpstr>类图、对象图</vt:lpstr>
      <vt:lpstr>状态机图</vt:lpstr>
      <vt:lpstr>活动图</vt:lpstr>
      <vt:lpstr>顺序图</vt:lpstr>
      <vt:lpstr>通信图</vt:lpstr>
      <vt:lpstr>构件图</vt:lpstr>
      <vt:lpstr>部署图</vt:lpstr>
      <vt:lpstr>UML2.0新特性	</vt:lpstr>
      <vt:lpstr>UML2.0新特性</vt:lpstr>
      <vt:lpstr>UML2.0中的新图</vt:lpstr>
      <vt:lpstr>UML2.0中的新图</vt:lpstr>
      <vt:lpstr>UML2.0中的新图</vt:lpstr>
      <vt:lpstr>UML2.0中的新图</vt:lpstr>
      <vt:lpstr>系统开发阶段	</vt:lpstr>
      <vt:lpstr>系统开发阶段</vt:lpstr>
      <vt:lpstr>小结</vt:lpstr>
      <vt:lpstr>问题</vt:lpstr>
      <vt:lpstr>问题</vt:lpstr>
      <vt:lpstr>问题</vt:lpstr>
      <vt:lpstr>问题</vt:lpstr>
      <vt:lpstr>问题</vt:lpstr>
      <vt:lpstr>组员评分</vt:lpstr>
      <vt:lpstr>参考资料</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徐 浩达</dc:creator>
  <cp:lastModifiedBy>QAQ</cp:lastModifiedBy>
  <cp:revision>29</cp:revision>
  <dcterms:created xsi:type="dcterms:W3CDTF">2022-03-12T14:07:00Z</dcterms:created>
  <dcterms:modified xsi:type="dcterms:W3CDTF">2022-03-13T12:48:02Z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2052-10.1.0.7698</vt:lpwstr>
  </property>
</Properties>
</file>