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handoutMasterIdLst>
    <p:handoutMasterId r:id="rId47"/>
  </p:handoutMasterIdLst>
  <p:sldIdLst>
    <p:sldId id="256" r:id="rId2"/>
    <p:sldId id="257" r:id="rId3"/>
    <p:sldId id="331" r:id="rId4"/>
    <p:sldId id="332" r:id="rId5"/>
    <p:sldId id="333" r:id="rId6"/>
    <p:sldId id="334" r:id="rId7"/>
    <p:sldId id="335" r:id="rId8"/>
    <p:sldId id="336" r:id="rId9"/>
    <p:sldId id="337" r:id="rId10"/>
    <p:sldId id="338" r:id="rId11"/>
    <p:sldId id="339" r:id="rId12"/>
    <p:sldId id="340" r:id="rId13"/>
    <p:sldId id="259" r:id="rId14"/>
    <p:sldId id="258" r:id="rId15"/>
    <p:sldId id="276" r:id="rId16"/>
    <p:sldId id="277" r:id="rId17"/>
    <p:sldId id="278" r:id="rId18"/>
    <p:sldId id="279" r:id="rId19"/>
    <p:sldId id="291" r:id="rId20"/>
    <p:sldId id="292" r:id="rId21"/>
    <p:sldId id="293" r:id="rId22"/>
    <p:sldId id="294" r:id="rId23"/>
    <p:sldId id="295" r:id="rId24"/>
    <p:sldId id="296" r:id="rId25"/>
    <p:sldId id="297" r:id="rId26"/>
    <p:sldId id="298" r:id="rId27"/>
    <p:sldId id="299" r:id="rId28"/>
    <p:sldId id="311" r:id="rId29"/>
    <p:sldId id="312" r:id="rId30"/>
    <p:sldId id="316" r:id="rId31"/>
    <p:sldId id="313" r:id="rId32"/>
    <p:sldId id="314" r:id="rId33"/>
    <p:sldId id="315" r:id="rId34"/>
    <p:sldId id="317" r:id="rId35"/>
    <p:sldId id="261" r:id="rId36"/>
    <p:sldId id="260" r:id="rId37"/>
    <p:sldId id="330" r:id="rId38"/>
    <p:sldId id="329" r:id="rId39"/>
    <p:sldId id="327" r:id="rId40"/>
    <p:sldId id="265" r:id="rId41"/>
    <p:sldId id="328" r:id="rId42"/>
    <p:sldId id="271" r:id="rId43"/>
    <p:sldId id="266" r:id="rId44"/>
    <p:sldId id="275" r:id="rId4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6" d="100"/>
          <a:sy n="86" d="100"/>
        </p:scale>
        <p:origin x="562" y="62"/>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4" d="100"/>
          <a:sy n="84" d="100"/>
        </p:scale>
        <p:origin x="386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3451944-DB49-4BC4-AE06-822B778DE6C8}" type="datetime1">
              <a:rPr lang="zh-CN" altLang="en-US" smtClean="0">
                <a:latin typeface="Microsoft YaHei UI" panose="020B0503020204020204" pitchFamily="34" charset="-122"/>
                <a:ea typeface="Microsoft YaHei UI" panose="020B0503020204020204" pitchFamily="34" charset="-122"/>
              </a:rPr>
              <a:t>2022/3/14</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1E9D88DE-D22A-40D7-BCBE-4817FB84715A}" type="datetime1">
              <a:rPr lang="zh-CN" altLang="en-US" smtClean="0"/>
              <a:t>2022/3/14</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97DC217-DF71-1A49-B3EA-559F1F43B0FF}" type="slidenum">
              <a:rPr lang="en-US" smtClean="0"/>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92672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55942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23960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16</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18</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19</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20</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21</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22</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23</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24</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25</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26</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27</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28</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29</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983729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30</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31</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32</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33</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34</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35</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36</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37</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38</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39</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803622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40</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41</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42</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43</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44</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8022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00922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19045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11497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7330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122363"/>
            <a:ext cx="7096933" cy="2387600"/>
          </a:xfrm>
        </p:spPr>
        <p:txBody>
          <a:bodyPr rtlCol="0" anchor="b">
            <a:noAutofit/>
          </a:bodyPr>
          <a:lstStyle>
            <a:lvl1pPr algn="l">
              <a:defRPr sz="60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长方形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椭圆形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任意多边形(F)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 name="任意多边形(F)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6" name="组 5"/>
          <p:cNvGrpSpPr/>
          <p:nvPr userDrawn="1"/>
        </p:nvGrpSpPr>
        <p:grpSpPr>
          <a:xfrm>
            <a:off x="8264427" y="-3419"/>
            <a:ext cx="3927573" cy="3165022"/>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2" name="任意多边形(F)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8" name="任意多边形(F)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日程表">
    <p:bg>
      <p:bgPr>
        <a:solidFill>
          <a:schemeClr val="accent1"/>
        </a:solidFill>
        <a:effectLst/>
      </p:bgPr>
    </p:bg>
    <p:spTree>
      <p:nvGrpSpPr>
        <p:cNvPr id="1" name=""/>
        <p:cNvGrpSpPr/>
        <p:nvPr/>
      </p:nvGrpSpPr>
      <p:grpSpPr>
        <a:xfrm>
          <a:off x="0" y="0"/>
          <a:ext cx="0" cy="0"/>
          <a:chOff x="0" y="0"/>
          <a:chExt cx="0" cy="0"/>
        </a:xfrm>
      </p:grpSpPr>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vl2pPr marL="457200" indent="0">
              <a:buNone/>
              <a:defRPr>
                <a:solidFill>
                  <a:schemeClr val="bg1"/>
                </a:solidFill>
                <a:latin typeface="Microsoft YaHei UI" panose="020B0503020204020204" pitchFamily="34" charset="-122"/>
                <a:ea typeface="Microsoft YaHei UI" panose="020B0503020204020204" pitchFamily="34" charset="-122"/>
              </a:defRPr>
            </a:lvl2pPr>
            <a:lvl3pPr marL="914400" indent="0">
              <a:buNone/>
              <a:defRPr>
                <a:solidFill>
                  <a:schemeClr val="bg1"/>
                </a:solidFill>
                <a:latin typeface="Microsoft YaHei UI" panose="020B0503020204020204" pitchFamily="34" charset="-122"/>
                <a:ea typeface="Microsoft YaHei UI" panose="020B0503020204020204" pitchFamily="34" charset="-122"/>
              </a:defRPr>
            </a:lvl3pPr>
            <a:lvl4pPr marL="1371600" indent="0">
              <a:buNone/>
              <a:defRPr>
                <a:solidFill>
                  <a:schemeClr val="bg1"/>
                </a:solidFill>
                <a:latin typeface="Microsoft YaHei UI" panose="020B0503020204020204" pitchFamily="34" charset="-122"/>
                <a:ea typeface="Microsoft YaHei UI" panose="020B0503020204020204" pitchFamily="34" charset="-122"/>
              </a:defRPr>
            </a:lvl4pPr>
            <a:lvl5pPr marL="1828800" indent="0">
              <a:buNone/>
              <a:defRPr>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32C8F173-914A-4E85-8779-6C2F62356848}" type="datetime1">
              <a:rPr lang="zh-CN" altLang="en-US" noProof="0" smtClean="0"/>
              <a:t>2022/3/14</a:t>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t>‹#›</a:t>
            </a:fld>
            <a:endParaRPr lang="zh-CN"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en-US"/>
          </a:p>
        </p:txBody>
      </p:sp>
      <p:sp>
        <p:nvSpPr>
          <p:cNvPr id="3" name="内容占位符 2"/>
          <p:cNvSpPr>
            <a:spLocks noGrp="1"/>
          </p:cNvSpPr>
          <p:nvPr>
            <p:ph idx="1"/>
          </p:nvPr>
        </p:nvSpPr>
        <p:spPr>
          <a:xfrm>
            <a:off x="1167493" y="2528203"/>
            <a:ext cx="4663440"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8082092"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8DF9B36D-6A30-4849-8B66-D5D7798B6AC7}" type="datetime1">
              <a:rPr lang="zh-CN" altLang="en-US" smtClean="0"/>
              <a:t>2022/3/14</a:t>
            </a:fld>
            <a:endParaRPr lang="en-US" dirty="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en-US"/>
              <a:t>演示文稿标题</a:t>
            </a:r>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smtClean="0"/>
              <a:t>‹#›</a:t>
            </a:fld>
            <a:endParaRPr lang="en-US" dirty="0"/>
          </a:p>
        </p:txBody>
      </p:sp>
      <p:sp>
        <p:nvSpPr>
          <p:cNvPr id="13" name="内容占位符 2"/>
          <p:cNvSpPr>
            <a:spLocks noGrp="1"/>
          </p:cNvSpPr>
          <p:nvPr>
            <p:ph idx="10"/>
          </p:nvPr>
        </p:nvSpPr>
        <p:spPr>
          <a:xfrm>
            <a:off x="6283235" y="2528203"/>
            <a:ext cx="4663440"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a:p>
        </p:txBody>
      </p:sp>
      <p:sp>
        <p:nvSpPr>
          <p:cNvPr id="14" name="内容占位符 2"/>
          <p:cNvSpPr>
            <a:spLocks noGrp="1"/>
          </p:cNvSpPr>
          <p:nvPr>
            <p:ph idx="11"/>
          </p:nvPr>
        </p:nvSpPr>
        <p:spPr>
          <a:xfrm>
            <a:off x="1167493" y="2005689"/>
            <a:ext cx="4663440"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a:p>
        </p:txBody>
      </p:sp>
      <p:sp>
        <p:nvSpPr>
          <p:cNvPr id="15" name="内容占位符 2"/>
          <p:cNvSpPr>
            <a:spLocks noGrp="1"/>
          </p:cNvSpPr>
          <p:nvPr>
            <p:ph idx="12"/>
          </p:nvPr>
        </p:nvSpPr>
        <p:spPr>
          <a:xfrm>
            <a:off x="6283235" y="2005689"/>
            <a:ext cx="4663440"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a:xfrm>
            <a:off x="1167491" y="2526318"/>
            <a:ext cx="3218688"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任意多边形(F)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2587417"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icrosoft YaHei UI" panose="020B0503020204020204" pitchFamily="34" charset="-122"/>
                <a:ea typeface="Microsoft YaHei UI" panose="020B0503020204020204" pitchFamily="34" charset="-122"/>
              </a:defRPr>
            </a:lvl1pPr>
          </a:lstStyle>
          <a:p>
            <a:fld id="{51A5451C-BF11-4021-87B4-DD30B3DBAE27}" type="datetime1">
              <a:rPr lang="zh-CN" altLang="en-US" noProof="0" smtClean="0"/>
              <a:t>2022/3/14</a:t>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13" name="内容占位符 2"/>
          <p:cNvSpPr>
            <a:spLocks noGrp="1"/>
          </p:cNvSpPr>
          <p:nvPr>
            <p:ph idx="10"/>
          </p:nvPr>
        </p:nvSpPr>
        <p:spPr>
          <a:xfrm>
            <a:off x="4683787" y="2526318"/>
            <a:ext cx="3173279"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4" name="内容占位符 2"/>
          <p:cNvSpPr>
            <a:spLocks noGrp="1"/>
          </p:cNvSpPr>
          <p:nvPr>
            <p:ph idx="11"/>
          </p:nvPr>
        </p:nvSpPr>
        <p:spPr>
          <a:xfrm>
            <a:off x="1167493"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5" name="内容占位符 2"/>
          <p:cNvSpPr>
            <a:spLocks noGrp="1"/>
          </p:cNvSpPr>
          <p:nvPr>
            <p:ph idx="12"/>
          </p:nvPr>
        </p:nvSpPr>
        <p:spPr>
          <a:xfrm>
            <a:off x="4683788"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6" name="内容占位符 2"/>
          <p:cNvSpPr>
            <a:spLocks noGrp="1"/>
          </p:cNvSpPr>
          <p:nvPr>
            <p:ph idx="13"/>
          </p:nvPr>
        </p:nvSpPr>
        <p:spPr>
          <a:xfrm>
            <a:off x="8200082" y="2526318"/>
            <a:ext cx="3173279"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7" name="内容占位符 2"/>
          <p:cNvSpPr>
            <a:spLocks noGrp="1"/>
          </p:cNvSpPr>
          <p:nvPr>
            <p:ph idx="14"/>
          </p:nvPr>
        </p:nvSpPr>
        <p:spPr>
          <a:xfrm>
            <a:off x="8200083"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t>‹#›</a:t>
            </a:fld>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结束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122363"/>
            <a:ext cx="6220278" cy="2387600"/>
          </a:xfrm>
        </p:spPr>
        <p:txBody>
          <a:bodyPr rtlCol="0" anchor="b">
            <a:noAutofit/>
          </a:bodyPr>
          <a:lstStyle>
            <a:lvl1pPr algn="l">
              <a:defRPr sz="60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长方形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6" name="组 5"/>
          <p:cNvGrpSpPr/>
          <p:nvPr userDrawn="1"/>
        </p:nvGrpSpPr>
        <p:grpSpPr>
          <a:xfrm>
            <a:off x="8264427" y="3685939"/>
            <a:ext cx="3927573" cy="3178856"/>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2" name="任意多边形(F)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7" name="任意多边形(F)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a:xfrm>
            <a:off x="1167493" y="2017467"/>
            <a:ext cx="9779182" cy="3366815"/>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8082092"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E413ADE8-4E40-4412-BA14-476362F2379E}" type="datetime1">
              <a:rPr lang="zh-CN" altLang="en-US" noProof="0" smtClean="0"/>
              <a:t>2022/3/14</a:t>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t>‹#›</a:t>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accent2"/>
        </a:solidFill>
        <a:effectLst/>
      </p:bgPr>
    </p:bg>
    <p:spTree>
      <p:nvGrpSpPr>
        <p:cNvPr id="1" name=""/>
        <p:cNvGrpSpPr/>
        <p:nvPr/>
      </p:nvGrpSpPr>
      <p:grpSpPr>
        <a:xfrm>
          <a:off x="0" y="0"/>
          <a:ext cx="0" cy="0"/>
          <a:chOff x="0" y="0"/>
          <a:chExt cx="0" cy="0"/>
        </a:xfrm>
      </p:grpSpPr>
      <p:sp>
        <p:nvSpPr>
          <p:cNvPr id="7" name="长方形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2" name="任意多边形(F)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任意多边形(F)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5" name="任意多边形(F)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3"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A967947-751C-4C6A-9692-5D73B26F00FB}" type="datetime1">
              <a:rPr lang="zh-CN" altLang="en-US" noProof="0" smtClean="0"/>
              <a:t>2022/3/14</a:t>
            </a:fld>
            <a:endParaRPr lang="zh-CN" altLang="en-US" noProof="0"/>
          </a:p>
        </p:txBody>
      </p:sp>
      <p:sp>
        <p:nvSpPr>
          <p:cNvPr id="5" name="页脚占位符 4"/>
          <p:cNvSpPr>
            <a:spLocks noGrp="1"/>
          </p:cNvSpPr>
          <p:nvPr>
            <p:ph type="ftr" sz="quarter" idx="11"/>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6" name="幻灯片编号占位符 5"/>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t>‹#›</a:t>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节标题">
    <p:spTree>
      <p:nvGrpSpPr>
        <p:cNvPr id="1" name=""/>
        <p:cNvGrpSpPr/>
        <p:nvPr/>
      </p:nvGrpSpPr>
      <p:grpSpPr>
        <a:xfrm>
          <a:off x="0" y="0"/>
          <a:ext cx="0" cy="0"/>
          <a:chOff x="0" y="0"/>
          <a:chExt cx="0" cy="0"/>
        </a:xfrm>
      </p:grpSpPr>
      <p:sp>
        <p:nvSpPr>
          <p:cNvPr id="23" name="任意多边形(F)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grpSp>
        <p:nvGrpSpPr>
          <p:cNvPr id="6" name="组 5"/>
          <p:cNvGrpSpPr/>
          <p:nvPr userDrawn="1"/>
        </p:nvGrpSpPr>
        <p:grpSpPr>
          <a:xfrm rot="16200000">
            <a:off x="8286528" y="2207195"/>
            <a:ext cx="3032351" cy="2443610"/>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7" name="任意多边形(F)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8" name="任意多边形(F)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图">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a:xfrm>
            <a:off x="1167493" y="2087561"/>
            <a:ext cx="9779182" cy="3366815"/>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icrosoft YaHei UI" panose="020B0503020204020204" pitchFamily="34" charset="-122"/>
                <a:ea typeface="Microsoft YaHei UI" panose="020B0503020204020204" pitchFamily="34" charset="-122"/>
              </a:defRPr>
            </a:lvl1pPr>
          </a:lstStyle>
          <a:p>
            <a:fld id="{7529F091-2E40-4C5B-82DC-3DAC8BF0FE0D}" type="datetime1">
              <a:rPr lang="zh-CN" altLang="en-US" noProof="0" smtClean="0"/>
              <a:t>2022/3/14</a:t>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t>‹#›</a:t>
            </a:fld>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图表 2">
    <p:bg>
      <p:bgPr>
        <a:solidFill>
          <a:schemeClr val="accent2"/>
        </a:solidFill>
        <a:effectLst/>
      </p:bgPr>
    </p:bg>
    <p:spTree>
      <p:nvGrpSpPr>
        <p:cNvPr id="1" name=""/>
        <p:cNvGrpSpPr/>
        <p:nvPr/>
      </p:nvGrpSpPr>
      <p:grpSpPr>
        <a:xfrm>
          <a:off x="0" y="0"/>
          <a:ext cx="0" cy="0"/>
          <a:chOff x="0" y="0"/>
          <a:chExt cx="0" cy="0"/>
        </a:xfrm>
      </p:grpSpPr>
      <p:grpSp>
        <p:nvGrpSpPr>
          <p:cNvPr id="9" name="组 8"/>
          <p:cNvGrpSpPr/>
          <p:nvPr userDrawn="1"/>
        </p:nvGrpSpPr>
        <p:grpSpPr>
          <a:xfrm rot="16200000">
            <a:off x="10772262" y="152641"/>
            <a:ext cx="1572380" cy="1267097"/>
            <a:chOff x="7413403" y="4976359"/>
            <a:chExt cx="2334986" cy="1881641"/>
          </a:xfrm>
        </p:grpSpPr>
        <p:sp>
          <p:nvSpPr>
            <p:cNvPr id="13" name="任意多边形(F)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任意多边形(F)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a:xfrm>
            <a:off x="1167493" y="2087563"/>
            <a:ext cx="9779182" cy="3366813"/>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3A6AA98D-D671-41E9-8E36-2C554E6AB496}" type="datetime1">
              <a:rPr lang="zh-CN" altLang="en-US" noProof="0" smtClean="0"/>
              <a:t>2022/3/14</a:t>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t>‹#›</a:t>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言">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8" name="文本占位符 7"/>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Microsoft YaHei UI" panose="020B0503020204020204" pitchFamily="34" charset="-122"/>
                <a:ea typeface="Microsoft YaHei UI" panose="020B0503020204020204" pitchFamily="34" charset="-122"/>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CN" altLang="en-US" noProof="0"/>
              <a:t>“</a:t>
            </a:r>
          </a:p>
        </p:txBody>
      </p:sp>
      <p:sp>
        <p:nvSpPr>
          <p:cNvPr id="10" name="文本占位符 9"/>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icrosoft YaHei UI" panose="020B0503020204020204" pitchFamily="34" charset="-122"/>
                <a:ea typeface="Microsoft YaHei UI" panose="020B0503020204020204" pitchFamily="34" charset="-122"/>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zh-CN" altLang="en-US" noProof="0"/>
              <a:t>单击此处编辑母版文本样式</a:t>
            </a:r>
          </a:p>
        </p:txBody>
      </p:sp>
      <p:sp>
        <p:nvSpPr>
          <p:cNvPr id="9" name="文本占位符 7"/>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Microsoft YaHei UI" panose="020B0503020204020204" pitchFamily="34" charset="-122"/>
                <a:ea typeface="Microsoft YaHei UI" panose="020B0503020204020204" pitchFamily="34" charset="-122"/>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CN" altLang="en-US" noProof="0"/>
              <a:t>”</a:t>
            </a:r>
          </a:p>
        </p:txBody>
      </p:sp>
      <p:sp>
        <p:nvSpPr>
          <p:cNvPr id="3" name="日期占位符 2"/>
          <p:cNvSpPr>
            <a:spLocks noGrp="1"/>
          </p:cNvSpPr>
          <p:nvPr>
            <p:ph type="dt" sz="half" idx="10"/>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AA280CF-9496-4900-8AF1-1A592914731A}" type="datetime1">
              <a:rPr lang="zh-CN" altLang="en-US" noProof="0" smtClean="0"/>
              <a:t>2022/3/14</a:t>
            </a:fld>
            <a:endParaRPr lang="zh-CN" altLang="en-US" noProof="0"/>
          </a:p>
        </p:txBody>
      </p:sp>
      <p:sp>
        <p:nvSpPr>
          <p:cNvPr id="4" name="页脚占位符 3"/>
          <p:cNvSpPr>
            <a:spLocks noGrp="1"/>
          </p:cNvSpPr>
          <p:nvPr>
            <p:ph type="ftr" sz="quarter" idx="11"/>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5" name="灯片编号占位符 4"/>
          <p:cNvSpPr>
            <a:spLocks noGrp="1"/>
          </p:cNvSpPr>
          <p:nvPr>
            <p:ph type="sldNum" sz="quarter" idx="12"/>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t>‹#›</a:t>
            </a:fld>
            <a:endParaRPr lang="zh-CN"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团队">
    <p:spTree>
      <p:nvGrpSpPr>
        <p:cNvPr id="1" name=""/>
        <p:cNvGrpSpPr/>
        <p:nvPr/>
      </p:nvGrpSpPr>
      <p:grpSpPr>
        <a:xfrm>
          <a:off x="0" y="0"/>
          <a:ext cx="0" cy="0"/>
          <a:chOff x="0" y="0"/>
          <a:chExt cx="0" cy="0"/>
        </a:xfrm>
      </p:grpSpPr>
      <p:sp>
        <p:nvSpPr>
          <p:cNvPr id="30" name="长方形 29"/>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1" name="标题 1"/>
          <p:cNvSpPr>
            <a:spLocks noGrp="1"/>
          </p:cNvSpPr>
          <p:nvPr>
            <p:ph type="title"/>
          </p:nvPr>
        </p:nvSpPr>
        <p:spPr>
          <a:xfrm>
            <a:off x="750430" y="381000"/>
            <a:ext cx="8401624" cy="1325563"/>
          </a:xfrm>
        </p:spPr>
        <p:txBody>
          <a:bodyPr lIns="0"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6" name="图片占位符 23"/>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0" name="文本占位符 28"/>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11" name="文本占位符 28"/>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7" name="图片占位符 23"/>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2" name="文本占位符 28"/>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13" name="文本占位符 28"/>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8" name="图片占位符 23"/>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4" name="文本占位符 28"/>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15" name="文本占位符 28"/>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9" name="图片占位符 23"/>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6" name="文本占位符 28"/>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17" name="文本占位符 28"/>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3" name="日期占位符 2"/>
          <p:cNvSpPr>
            <a:spLocks noGrp="1"/>
          </p:cNvSpPr>
          <p:nvPr>
            <p:ph type="dt" sz="half" idx="10"/>
          </p:nvPr>
        </p:nvSpPr>
        <p:spPr>
          <a:xfrm>
            <a:off x="381000" y="6356350"/>
            <a:ext cx="1569803"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B2717A00-7FD4-429C-A3D1-426BE34719D7}" type="datetime1">
              <a:rPr lang="zh-CN" altLang="en-US" noProof="0" smtClean="0"/>
              <a:t>2022/3/14</a:t>
            </a:fld>
            <a:endParaRPr lang="zh-CN" altLang="en-US" noProof="0"/>
          </a:p>
        </p:txBody>
      </p:sp>
      <p:sp>
        <p:nvSpPr>
          <p:cNvPr id="4" name="页脚占位符 3"/>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5" name="灯片编号占位符 4"/>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t>‹#›</a:t>
            </a:fld>
            <a:endParaRPr lang="zh-CN" altLang="en-US" noProof="0"/>
          </a:p>
        </p:txBody>
      </p:sp>
      <p:sp>
        <p:nvSpPr>
          <p:cNvPr id="19" name="任意多边形(F)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1" name="任意多边形(F)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5" name="任意多边形(F)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6" name="椭圆形 25"/>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7" name="任意多边形(F)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8" name="任意多边形(F)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9" name="任意多边形(F)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整个团队">
    <p:bg>
      <p:bgPr>
        <a:solidFill>
          <a:schemeClr val="accent2"/>
        </a:solidFill>
        <a:effectLst/>
      </p:bgPr>
    </p:bg>
    <p:spTree>
      <p:nvGrpSpPr>
        <p:cNvPr id="1" name=""/>
        <p:cNvGrpSpPr/>
        <p:nvPr/>
      </p:nvGrpSpPr>
      <p:grpSpPr>
        <a:xfrm>
          <a:off x="0" y="0"/>
          <a:ext cx="0" cy="0"/>
          <a:chOff x="0" y="0"/>
          <a:chExt cx="0" cy="0"/>
        </a:xfrm>
      </p:grpSpPr>
      <p:sp>
        <p:nvSpPr>
          <p:cNvPr id="54" name="标题 1"/>
          <p:cNvSpPr>
            <a:spLocks noGrp="1"/>
          </p:cNvSpPr>
          <p:nvPr>
            <p:ph type="title"/>
          </p:nvPr>
        </p:nvSpPr>
        <p:spPr>
          <a:xfrm>
            <a:off x="750430" y="381000"/>
            <a:ext cx="10678142" cy="1325563"/>
          </a:xfrm>
        </p:spPr>
        <p:txBody>
          <a:bodyPr lIns="0"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6" name="图片占位符 23"/>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31" name="文本占位符 28"/>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32" name="文本占位符 28"/>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33" name="图片占位符 23"/>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34" name="文本占位符 28"/>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35" name="文本占位符 28"/>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36" name="图片占位符 23"/>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37" name="文本占位符 28"/>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38" name="文本占位符 28"/>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39" name="图片占位符 23"/>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40" name="文本占位符 28"/>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41" name="文本占位符 28"/>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42" name="图片占位符 23"/>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43" name="文本占位符 28"/>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44" name="文本占位符 28"/>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45" name="图片占位符 23"/>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46" name="文本占位符 28"/>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47" name="文本占位符 28"/>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48" name="图片占位符 23"/>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49" name="文本占位符 28"/>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50" name="文本占位符 28"/>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51" name="图片占位符 23"/>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52" name="文本占位符 28"/>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53" name="文本占位符 28"/>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18" name="日期占位符 17"/>
          <p:cNvSpPr>
            <a:spLocks noGrp="1"/>
          </p:cNvSpPr>
          <p:nvPr>
            <p:ph type="dt" sz="half" idx="25"/>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A5B38310-E07B-4C77-AEC4-9702ACC81EFC}" type="datetime1">
              <a:rPr lang="zh-CN" altLang="en-US" noProof="0" smtClean="0"/>
              <a:t>2022/3/14</a:t>
            </a:fld>
            <a:endParaRPr lang="zh-CN" altLang="en-US" noProof="0"/>
          </a:p>
        </p:txBody>
      </p:sp>
      <p:sp>
        <p:nvSpPr>
          <p:cNvPr id="22" name="页脚占位符 21"/>
          <p:cNvSpPr>
            <a:spLocks noGrp="1"/>
          </p:cNvSpPr>
          <p:nvPr>
            <p:ph type="ftr" sz="quarter" idx="26"/>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23" name="灯片编号占位符 22"/>
          <p:cNvSpPr>
            <a:spLocks noGrp="1"/>
          </p:cNvSpPr>
          <p:nvPr>
            <p:ph type="sldNum" sz="quarter" idx="27"/>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t>‹#›</a:t>
            </a:fld>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zh-CN" altLang="en-US" noProof="0"/>
              <a:t>单击此处编辑母版标题样式</a:t>
            </a:r>
          </a:p>
        </p:txBody>
      </p:sp>
      <p:sp>
        <p:nvSpPr>
          <p:cNvPr id="3" name="文本占位符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icrosoft YaHei UI" panose="020B0503020204020204" pitchFamily="34" charset="-122"/>
                <a:ea typeface="Microsoft YaHei UI" panose="020B0503020204020204" pitchFamily="34" charset="-122"/>
              </a:defRPr>
            </a:lvl1pPr>
          </a:lstStyle>
          <a:p>
            <a:fld id="{1EE027B1-DC75-4557-B66B-0B3ABDE62371}" type="datetime1">
              <a:rPr lang="zh-CN" altLang="en-US" noProof="0" smtClean="0"/>
              <a:t>2022/3/14</a:t>
            </a:fld>
            <a:endParaRPr lang="zh-CN" altLang="en-US" noProof="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6" name="幻灯片编号占位符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t>‹#›</a:t>
            </a:fld>
            <a:endParaRPr lang="zh-CN" alt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122363"/>
            <a:ext cx="7096933" cy="2387600"/>
          </a:xfrm>
        </p:spPr>
        <p:txBody>
          <a:bodyPr rtlCol="0"/>
          <a:lstStyle/>
          <a:p>
            <a:pPr rtl="0"/>
            <a:r>
              <a:rPr lang="en-US" altLang="zh-CN" dirty="0"/>
              <a:t>UML</a:t>
            </a:r>
            <a:r>
              <a:rPr lang="zh-CN" altLang="en-US" dirty="0"/>
              <a:t>概述</a:t>
            </a:r>
          </a:p>
        </p:txBody>
      </p:sp>
      <p:sp>
        <p:nvSpPr>
          <p:cNvPr id="3" name="副标题 2"/>
          <p:cNvSpPr>
            <a:spLocks noGrp="1"/>
          </p:cNvSpPr>
          <p:nvPr>
            <p:ph type="subTitle" idx="1"/>
          </p:nvPr>
        </p:nvSpPr>
        <p:spPr>
          <a:xfrm>
            <a:off x="1167493" y="3602038"/>
            <a:ext cx="9500507" cy="806675"/>
          </a:xfrm>
        </p:spPr>
        <p:txBody>
          <a:bodyPr rtlCol="0"/>
          <a:lstStyle/>
          <a:p>
            <a:pPr rtl="0"/>
            <a:r>
              <a:rPr lang="zh-CN" altLang="en-US" sz="2800" dirty="0"/>
              <a:t>组长：徐浩达 组员：朱佩豪 黄舒翔 张浩翰 梅晨睿</a:t>
            </a:r>
          </a:p>
          <a:p>
            <a:pPr rtl="0"/>
            <a:r>
              <a:rPr lang="en-US" altLang="zh-CN" sz="2800" dirty="0"/>
              <a:t>SRA2022-G12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t>UML</a:t>
            </a:r>
            <a:r>
              <a:rPr lang="zh-CN" altLang="en-US" dirty="0"/>
              <a:t>的结构</a:t>
            </a:r>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en-US" b="1" dirty="0">
                <a:solidFill>
                  <a:schemeClr val="accent2"/>
                </a:solidFill>
              </a:rPr>
              <a:t>事物：</a:t>
            </a:r>
            <a:r>
              <a:rPr lang="zh-CN" altLang="en-US" dirty="0"/>
              <a:t>事物是</a:t>
            </a:r>
            <a:r>
              <a:rPr lang="en-US" altLang="zh-CN" dirty="0"/>
              <a:t>UML</a:t>
            </a:r>
            <a:r>
              <a:rPr lang="zh-CN" altLang="en-US" dirty="0"/>
              <a:t>中重要的组成部分。</a:t>
            </a:r>
            <a:endParaRPr lang="en-US" altLang="zh-CN" dirty="0"/>
          </a:p>
          <a:p>
            <a:r>
              <a:rPr lang="zh-CN" altLang="en-US" b="1" dirty="0">
                <a:solidFill>
                  <a:schemeClr val="accent2"/>
                </a:solidFill>
              </a:rPr>
              <a:t>关系：</a:t>
            </a:r>
            <a:r>
              <a:rPr lang="zh-CN" altLang="zh-CN" sz="2400" dirty="0"/>
              <a:t>关系把元素紧密联系在一起。</a:t>
            </a:r>
          </a:p>
          <a:p>
            <a:r>
              <a:rPr lang="zh-CN" altLang="en-US" b="1" dirty="0">
                <a:solidFill>
                  <a:schemeClr val="accent2"/>
                </a:solidFill>
              </a:rPr>
              <a:t>图：</a:t>
            </a:r>
            <a:r>
              <a:rPr lang="zh-CN" altLang="en-US" sz="2400" dirty="0"/>
              <a:t>图是很多有相互关系的组。</a:t>
            </a:r>
            <a:endParaRPr lang="en-US" altLang="zh-CN" sz="2400" dirty="0"/>
          </a:p>
          <a:p>
            <a:endParaRPr lang="en-US" altLang="zh-CN" b="1" dirty="0">
              <a:solidFill>
                <a:schemeClr val="accent2"/>
              </a:solidFill>
            </a:endParaRPr>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t>2022/3/14</a:t>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t>10</a:t>
            </a:fld>
            <a:endParaRPr lang="zh-CN" altLang="en-US"/>
          </a:p>
        </p:txBody>
      </p:sp>
    </p:spTree>
    <p:extLst>
      <p:ext uri="{BB962C8B-B14F-4D97-AF65-F5344CB8AC3E}">
        <p14:creationId xmlns:p14="http://schemas.microsoft.com/office/powerpoint/2010/main" val="603064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t>UML</a:t>
            </a:r>
            <a:r>
              <a:rPr lang="zh-CN" altLang="en-US" dirty="0"/>
              <a:t>中的事物</a:t>
            </a:r>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en-US" b="1" dirty="0">
                <a:solidFill>
                  <a:schemeClr val="accent2"/>
                </a:solidFill>
              </a:rPr>
              <a:t>构建事物：</a:t>
            </a:r>
            <a:r>
              <a:rPr lang="en-US" altLang="zh-CN" b="1" dirty="0">
                <a:solidFill>
                  <a:schemeClr val="accent2"/>
                </a:solidFill>
              </a:rPr>
              <a:t>UML</a:t>
            </a:r>
            <a:r>
              <a:rPr lang="zh-CN" altLang="en-US" b="1" dirty="0">
                <a:solidFill>
                  <a:schemeClr val="accent2"/>
                </a:solidFill>
              </a:rPr>
              <a:t>模型的静态部分，描述概念或物理元素。</a:t>
            </a:r>
            <a:endParaRPr lang="en-US" altLang="zh-CN" b="1" dirty="0">
              <a:solidFill>
                <a:schemeClr val="accent2"/>
              </a:solidFill>
            </a:endParaRPr>
          </a:p>
          <a:p>
            <a:r>
              <a:rPr lang="zh-CN" altLang="en-US" b="1" dirty="0">
                <a:solidFill>
                  <a:schemeClr val="accent2"/>
                </a:solidFill>
              </a:rPr>
              <a:t>行为事物：</a:t>
            </a:r>
            <a:r>
              <a:rPr lang="en-US" altLang="zh-CN" b="1" dirty="0">
                <a:solidFill>
                  <a:schemeClr val="accent2"/>
                </a:solidFill>
              </a:rPr>
              <a:t>UML</a:t>
            </a:r>
            <a:r>
              <a:rPr lang="zh-CN" altLang="en-US" b="1" dirty="0">
                <a:solidFill>
                  <a:schemeClr val="accent2"/>
                </a:solidFill>
              </a:rPr>
              <a:t>模型图的动态部分，描述跨域空间和时间的行为。</a:t>
            </a:r>
            <a:endParaRPr lang="en-US" altLang="zh-CN" b="1" dirty="0">
              <a:solidFill>
                <a:schemeClr val="accent2"/>
              </a:solidFill>
            </a:endParaRPr>
          </a:p>
          <a:p>
            <a:r>
              <a:rPr lang="zh-CN" altLang="en-US" b="1" dirty="0">
                <a:solidFill>
                  <a:schemeClr val="accent2"/>
                </a:solidFill>
              </a:rPr>
              <a:t>分组事物：</a:t>
            </a:r>
            <a:r>
              <a:rPr lang="en-US" altLang="zh-CN" b="1" dirty="0">
                <a:solidFill>
                  <a:schemeClr val="accent2"/>
                </a:solidFill>
              </a:rPr>
              <a:t>UML</a:t>
            </a:r>
            <a:r>
              <a:rPr lang="zh-CN" altLang="en-US" b="1" dirty="0">
                <a:solidFill>
                  <a:schemeClr val="accent2"/>
                </a:solidFill>
              </a:rPr>
              <a:t>模型图的组织部分，描述事物的组织结构，主要由包来实现。</a:t>
            </a:r>
            <a:endParaRPr lang="en-US" altLang="zh-CN" b="1" dirty="0">
              <a:solidFill>
                <a:schemeClr val="accent2"/>
              </a:solidFill>
            </a:endParaRPr>
          </a:p>
          <a:p>
            <a:r>
              <a:rPr lang="zh-CN" altLang="en-US" b="1" dirty="0">
                <a:solidFill>
                  <a:schemeClr val="accent2"/>
                </a:solidFill>
              </a:rPr>
              <a:t>注释事物：</a:t>
            </a:r>
            <a:r>
              <a:rPr lang="en-US" altLang="zh-CN" b="1" dirty="0">
                <a:solidFill>
                  <a:schemeClr val="accent2"/>
                </a:solidFill>
              </a:rPr>
              <a:t>UML</a:t>
            </a:r>
            <a:r>
              <a:rPr lang="zh-CN" altLang="en-US" b="1" dirty="0">
                <a:solidFill>
                  <a:schemeClr val="accent2"/>
                </a:solidFill>
              </a:rPr>
              <a:t>模型的解释部分，用来对模型中的元素进行说明，解释。</a:t>
            </a:r>
            <a:endParaRPr lang="en-US" altLang="zh-CN" b="1" dirty="0">
              <a:solidFill>
                <a:schemeClr val="accent2"/>
              </a:solidFill>
            </a:endParaRPr>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t>2022/3/14</a:t>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t>11</a:t>
            </a:fld>
            <a:endParaRPr lang="zh-CN" altLang="en-US"/>
          </a:p>
        </p:txBody>
      </p:sp>
    </p:spTree>
    <p:extLst>
      <p:ext uri="{BB962C8B-B14F-4D97-AF65-F5344CB8AC3E}">
        <p14:creationId xmlns:p14="http://schemas.microsoft.com/office/powerpoint/2010/main" val="333229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t>UML</a:t>
            </a:r>
            <a:r>
              <a:rPr lang="zh-CN" altLang="en-US" dirty="0"/>
              <a:t>中的关系</a:t>
            </a:r>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r>
              <a:rPr lang="zh-CN" altLang="en-US" b="1" dirty="0">
                <a:solidFill>
                  <a:schemeClr val="accent2"/>
                </a:solidFill>
              </a:rPr>
              <a:t>依赖：</a:t>
            </a:r>
            <a:r>
              <a:rPr lang="zh-CN" altLang="en-US" dirty="0"/>
              <a:t>依赖是两个模型元素间的语义关系，其中一个元素发生变化会影响另一个元素的语义。</a:t>
            </a:r>
            <a:endParaRPr lang="en-US" altLang="zh-CN" dirty="0"/>
          </a:p>
          <a:p>
            <a:r>
              <a:rPr lang="zh-CN" altLang="en-US" b="1" dirty="0">
                <a:solidFill>
                  <a:schemeClr val="accent2"/>
                </a:solidFill>
              </a:rPr>
              <a:t>关联：</a:t>
            </a:r>
            <a:r>
              <a:rPr lang="zh-CN" altLang="en-US" dirty="0"/>
              <a:t>关联指明了一个对象与另一个对象间的关系。</a:t>
            </a:r>
            <a:endParaRPr lang="en-US" altLang="zh-CN" dirty="0"/>
          </a:p>
          <a:p>
            <a:r>
              <a:rPr lang="zh-CN" altLang="en-US" b="1" dirty="0">
                <a:solidFill>
                  <a:schemeClr val="accent2"/>
                </a:solidFill>
              </a:rPr>
              <a:t>泛化：</a:t>
            </a:r>
            <a:r>
              <a:rPr lang="zh-CN" altLang="en-US" dirty="0"/>
              <a:t>泛化是一种一般化</a:t>
            </a:r>
            <a:r>
              <a:rPr lang="en-US" altLang="zh-CN" dirty="0"/>
              <a:t>-</a:t>
            </a:r>
            <a:r>
              <a:rPr lang="zh-CN" altLang="en-US" dirty="0"/>
              <a:t>特殊化的关系，是一般事物和该事物较为特殊的种类之间的关系，子类继承父类的属性和操作，除此之外，子类还添加新的属性和操作。</a:t>
            </a:r>
            <a:endParaRPr lang="en-US" altLang="zh-CN" dirty="0"/>
          </a:p>
          <a:p>
            <a:r>
              <a:rPr lang="zh-CN" altLang="en-US" b="1" dirty="0">
                <a:solidFill>
                  <a:schemeClr val="accent2"/>
                </a:solidFill>
              </a:rPr>
              <a:t>实现：</a:t>
            </a:r>
            <a:r>
              <a:rPr lang="zh-CN" altLang="en-US" dirty="0"/>
              <a:t>实现是类之间的语义关系，其中的一个类指定了由另一个类必须执行的约定。</a:t>
            </a:r>
            <a:endParaRPr lang="en-US" altLang="zh-CN" b="1" dirty="0">
              <a:solidFill>
                <a:schemeClr val="accent2"/>
              </a:solidFill>
            </a:endParaRPr>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t>2022/3/14</a:t>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t>12</a:t>
            </a:fld>
            <a:endParaRPr lang="zh-CN" altLang="en-US"/>
          </a:p>
        </p:txBody>
      </p:sp>
    </p:spTree>
    <p:extLst>
      <p:ext uri="{BB962C8B-B14F-4D97-AF65-F5344CB8AC3E}">
        <p14:creationId xmlns:p14="http://schemas.microsoft.com/office/powerpoint/2010/main" val="3631565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059400"/>
            <a:ext cx="6245912" cy="2387600"/>
          </a:xfrm>
        </p:spPr>
        <p:txBody>
          <a:bodyPr rtlCol="0"/>
          <a:lstStyle/>
          <a:p>
            <a:pPr rtl="0"/>
            <a:r>
              <a:rPr lang="en-US" altLang="zh-CN" dirty="0"/>
              <a:t>UML</a:t>
            </a:r>
            <a:r>
              <a:rPr lang="zh-CN" altLang="en-US" dirty="0"/>
              <a:t>的视图</a:t>
            </a:r>
          </a:p>
        </p:txBody>
      </p:sp>
      <p:sp>
        <p:nvSpPr>
          <p:cNvPr id="4" name="文本占位符 3"/>
          <p:cNvSpPr>
            <a:spLocks noGrp="1"/>
          </p:cNvSpPr>
          <p:nvPr>
            <p:ph type="subTitle" idx="1"/>
          </p:nvPr>
        </p:nvSpPr>
        <p:spPr>
          <a:xfrm>
            <a:off x="1167494" y="3539075"/>
            <a:ext cx="6245912" cy="1406101"/>
          </a:xfrm>
        </p:spPr>
        <p:txBody>
          <a:bodyPr vert="horz" lIns="91440" tIns="45720" rIns="91440" bIns="45720" rtlCol="0" anchor="t">
            <a:normAutofit lnSpcReduction="10000"/>
          </a:bodyPr>
          <a:lstStyle/>
          <a:p>
            <a:pPr rtl="0"/>
            <a:r>
              <a:rPr lang="en-US" altLang="zh-CN" dirty="0"/>
              <a:t>UML</a:t>
            </a:r>
            <a:r>
              <a:rPr lang="zh-CN" altLang="en-US" dirty="0"/>
              <a:t>的</a:t>
            </a:r>
            <a:r>
              <a:rPr lang="en-US" altLang="zh-CN" dirty="0"/>
              <a:t>5</a:t>
            </a:r>
            <a:r>
              <a:rPr lang="zh-CN" altLang="en-US" dirty="0"/>
              <a:t>种视图：用例视图、逻辑视图、并发视图、组件视图、配置视图</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用例视图</a:t>
            </a:r>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zh-CN" altLang="en-US" dirty="0"/>
              <a:t>用例视图主要强调从系统的外部参与者（主要是用户）的角度所看到或需要的系统功能。用例表示的是系统的一个功能单元，一个用例就是对系统的一个用法的通用描述。用例模型的用途主要是列举出系统中的用例和参与者，并指出哪个参与者参与了哪个用例的执行。用例视图是其他</a:t>
            </a:r>
            <a:r>
              <a:rPr lang="en-US" altLang="zh-CN" dirty="0"/>
              <a:t>4</a:t>
            </a:r>
            <a:r>
              <a:rPr lang="zh-CN" altLang="en-US" dirty="0"/>
              <a:t>种视图的核心，他的内容直接驱动其他视图的开发。</a:t>
            </a:r>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t>2022/3/14</a:t>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逻辑视图</a:t>
            </a:r>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zh-CN" altLang="en-US" dirty="0"/>
              <a:t>逻辑视图也称为静态视图、结构模型视图，包括类图、对象图和包图。主要用于描述在用例视图中提出的系统功能的实现。与用例视图相比，逻辑视图主要关注系统的内部，它既描述系统的静态结构</a:t>
            </a:r>
            <a:r>
              <a:rPr lang="en-US" altLang="zh-CN" dirty="0"/>
              <a:t>(</a:t>
            </a:r>
            <a:r>
              <a:rPr lang="zh-CN" altLang="en-US" dirty="0"/>
              <a:t>系统中的类、对象及它们之间的关系</a:t>
            </a:r>
            <a:r>
              <a:rPr lang="en-US" altLang="zh-CN" dirty="0"/>
              <a:t>)</a:t>
            </a:r>
            <a:r>
              <a:rPr lang="zh-CN" altLang="en-US" dirty="0"/>
              <a:t>，也描述系统的动态协作关系。系统的静态结构在类图和对象图中进行描述，动态模型是在状态机图、时序图、通信图和活动图中进行描述。</a:t>
            </a:r>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pPr/>
              <a:t>2022/3/14</a:t>
            </a:fld>
            <a:endParaRPr lang="zh-CN" altLang="en-US" dirty="0"/>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并发视图</a:t>
            </a:r>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en-US" sz="2400" dirty="0"/>
              <a:t>并发视图主要考虑资源的有效利用、代码的并行执行以及系统环境中异步事件的处理等。除了将系统划分为并发执行的控制以外，并发视图还需要处理线程之间的通信和同步。并发视图由状态机图、通信图以及活动图</a:t>
            </a:r>
            <a:r>
              <a:rPr lang="zh-CN" altLang="en-US" dirty="0"/>
              <a:t>组成。并发视图的使用者是开发人员和系统集成人员。</a:t>
            </a:r>
            <a:endParaRPr lang="zh-CN" altLang="en-US" sz="2400"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t>2022/3/14</a:t>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组件视图</a:t>
            </a:r>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en-US" sz="2400" dirty="0"/>
              <a:t>组件视图显示代码组件的组织结构，描述系统的实现模块及它们之间的依赖关系。组件指的是不同类型的代码模块，它是构造应用的软件单元。组件视图中也可以添加组件的其他附加信息，例如，资源分配或者其他管理信息。组件视图主要由构建图构成。组件视图的使用者是开发人员。</a:t>
            </a:r>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t>2022/3/14</a:t>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部署视图</a:t>
            </a:r>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en-US" sz="2400" dirty="0"/>
              <a:t>部署视图也称为配置视图，</a:t>
            </a:r>
            <a:r>
              <a:rPr lang="zh-CN" altLang="zh-CN" sz="2400" dirty="0"/>
              <a:t>主要显示系统的物理部署，它描述位于节点上的运行实例的部署情况。配置视图主要以配置图表示，配置视图还允许评估分配结果和资源分配。配置视图的使用者主要是开发人员、系统集成人员和测试人员</a:t>
            </a:r>
            <a:r>
              <a:rPr lang="zh-CN" altLang="en-US" sz="2400" dirty="0"/>
              <a:t>。</a:t>
            </a:r>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t>2022/3/14</a:t>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059400"/>
            <a:ext cx="6245912" cy="2387600"/>
          </a:xfrm>
        </p:spPr>
        <p:txBody>
          <a:bodyPr rtlCol="0"/>
          <a:lstStyle/>
          <a:p>
            <a:pPr rtl="0"/>
            <a:r>
              <a:rPr lang="en-US" altLang="zh-CN" dirty="0"/>
              <a:t>UML</a:t>
            </a:r>
            <a:r>
              <a:rPr lang="zh-CN" altLang="en-US" dirty="0"/>
              <a:t>的图</a:t>
            </a:r>
          </a:p>
        </p:txBody>
      </p:sp>
      <p:pic>
        <p:nvPicPr>
          <p:cNvPr id="24" name="图片 23"/>
          <p:cNvPicPr>
            <a:picLocks noChangeAspect="1"/>
          </p:cNvPicPr>
          <p:nvPr/>
        </p:nvPicPr>
        <p:blipFill>
          <a:blip r:embed="rId3"/>
          <a:stretch>
            <a:fillRect/>
          </a:stretch>
        </p:blipFill>
        <p:spPr>
          <a:xfrm>
            <a:off x="1223886" y="3446865"/>
            <a:ext cx="4685714" cy="29714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目录</a:t>
            </a:r>
          </a:p>
        </p:txBody>
      </p:sp>
      <p:sp>
        <p:nvSpPr>
          <p:cNvPr id="3" name="内容占位符 2"/>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pPr rtl="0"/>
            <a:r>
              <a:rPr lang="en-US" altLang="zh-CN" dirty="0"/>
              <a:t>1.1 </a:t>
            </a:r>
            <a:r>
              <a:rPr lang="zh-CN" altLang="en-US" dirty="0"/>
              <a:t>什么是</a:t>
            </a:r>
            <a:r>
              <a:rPr lang="en-US" altLang="zh-CN" dirty="0"/>
              <a:t>UML</a:t>
            </a:r>
          </a:p>
          <a:p>
            <a:pPr rtl="0"/>
            <a:r>
              <a:rPr lang="en-US" altLang="zh-CN" dirty="0"/>
              <a:t>1.2 UML</a:t>
            </a:r>
            <a:r>
              <a:rPr lang="zh-CN" altLang="en-US" dirty="0"/>
              <a:t>的发展历程</a:t>
            </a:r>
            <a:endParaRPr lang="en-US" altLang="zh-CN" dirty="0"/>
          </a:p>
          <a:p>
            <a:pPr rtl="0"/>
            <a:r>
              <a:rPr lang="en-US" altLang="zh-CN" dirty="0"/>
              <a:t>1.3</a:t>
            </a:r>
            <a:r>
              <a:rPr lang="zh-CN" altLang="en-US" dirty="0"/>
              <a:t> </a:t>
            </a:r>
            <a:r>
              <a:rPr lang="en-US" altLang="zh-CN" dirty="0"/>
              <a:t>UML</a:t>
            </a:r>
            <a:r>
              <a:rPr lang="zh-CN" altLang="en-US" dirty="0"/>
              <a:t>的特点</a:t>
            </a:r>
            <a:endParaRPr lang="en-US" altLang="zh-CN" dirty="0"/>
          </a:p>
          <a:p>
            <a:pPr rtl="0"/>
            <a:r>
              <a:rPr lang="en-US" altLang="zh-CN" dirty="0"/>
              <a:t>1.4 UML</a:t>
            </a:r>
            <a:r>
              <a:rPr lang="zh-CN" altLang="en-US" dirty="0"/>
              <a:t>的结构</a:t>
            </a:r>
            <a:endParaRPr lang="en-US" altLang="zh-CN" dirty="0"/>
          </a:p>
          <a:p>
            <a:pPr rtl="0"/>
            <a:r>
              <a:rPr lang="en-US" altLang="zh-CN" dirty="0"/>
              <a:t>1.5 UML</a:t>
            </a:r>
            <a:r>
              <a:rPr lang="zh-CN" altLang="en-US" dirty="0"/>
              <a:t>的视图</a:t>
            </a:r>
            <a:endParaRPr lang="en-US" altLang="zh-CN" dirty="0"/>
          </a:p>
          <a:p>
            <a:pPr rtl="0"/>
            <a:r>
              <a:rPr lang="en-US" altLang="zh-CN" dirty="0"/>
              <a:t>1.6 UML</a:t>
            </a:r>
            <a:r>
              <a:rPr lang="zh-CN" altLang="en-US" dirty="0"/>
              <a:t>的图</a:t>
            </a:r>
            <a:endParaRPr lang="en-US" altLang="zh-CN" dirty="0"/>
          </a:p>
          <a:p>
            <a:pPr rtl="0"/>
            <a:r>
              <a:rPr lang="en-US" altLang="zh-CN" dirty="0"/>
              <a:t>1.7 UML2.0</a:t>
            </a:r>
            <a:r>
              <a:rPr lang="zh-CN" altLang="en-US" dirty="0"/>
              <a:t>新特性</a:t>
            </a:r>
            <a:endParaRPr lang="en-US" altLang="zh-CN" dirty="0"/>
          </a:p>
          <a:p>
            <a:pPr rtl="0"/>
            <a:r>
              <a:rPr lang="en-US" altLang="zh-CN" dirty="0"/>
              <a:t>1.8 </a:t>
            </a:r>
            <a:r>
              <a:rPr lang="zh-CN" altLang="en-US" dirty="0"/>
              <a:t>系统开发阶段</a:t>
            </a:r>
          </a:p>
          <a:p>
            <a:pPr rtl="0"/>
            <a:endParaRPr lang="zh-CN" altLang="en-US" dirty="0"/>
          </a:p>
        </p:txBody>
      </p:sp>
      <p:sp>
        <p:nvSpPr>
          <p:cNvPr id="4" name="日期占位符 3"/>
          <p:cNvSpPr>
            <a:spLocks noGrp="1"/>
          </p:cNvSpPr>
          <p:nvPr>
            <p:ph type="dt" sz="half" idx="2"/>
          </p:nvPr>
        </p:nvSpPr>
        <p:spPr>
          <a:xfrm>
            <a:off x="381000" y="6356350"/>
            <a:ext cx="2743200" cy="365125"/>
          </a:xfrm>
        </p:spPr>
        <p:txBody>
          <a:bodyPr rtlCol="0"/>
          <a:lstStyle/>
          <a:p>
            <a:pPr rtl="0"/>
            <a:fld id="{4F2AFD7F-42FB-4CE0-AD52-2B193DC72CC4}" type="datetime1">
              <a:rPr lang="zh-CN" altLang="en-US" smtClean="0"/>
              <a:t>2022/3/14</a:t>
            </a:fld>
            <a:endParaRPr lang="zh-CN" altLang="en-US"/>
          </a:p>
        </p:txBody>
      </p:sp>
      <p:sp>
        <p:nvSpPr>
          <p:cNvPr id="5" name="页脚占位符 4"/>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用例图</a:t>
            </a:r>
          </a:p>
        </p:txBody>
      </p:sp>
      <p:sp>
        <p:nvSpPr>
          <p:cNvPr id="4" name="内容占位符 3"/>
          <p:cNvSpPr>
            <a:spLocks noGrp="1"/>
          </p:cNvSpPr>
          <p:nvPr>
            <p:ph idx="1"/>
          </p:nvPr>
        </p:nvSpPr>
        <p:spPr>
          <a:xfrm>
            <a:off x="1167765" y="2527935"/>
            <a:ext cx="4147820" cy="2828925"/>
          </a:xfrm>
        </p:spPr>
        <p:txBody>
          <a:bodyPr vert="horz" lIns="91440" tIns="45720" rIns="91440" bIns="45720" rtlCol="0" anchor="t">
            <a:normAutofit/>
          </a:bodyPr>
          <a:lstStyle/>
          <a:p>
            <a:pPr rtl="0"/>
            <a:r>
              <a:rPr lang="zh-CN" altLang="en-US" dirty="0">
                <a:sym typeface="+mn-ea"/>
              </a:rPr>
              <a:t>用例图从用户角度描述系统功能并指出各功能的操作者。用例图是</a:t>
            </a:r>
            <a:r>
              <a:rPr lang="en-US" altLang="zh-CN" dirty="0">
                <a:sym typeface="+mn-ea"/>
              </a:rPr>
              <a:t>UML</a:t>
            </a:r>
            <a:r>
              <a:rPr lang="zh-CN" altLang="en-US" dirty="0">
                <a:sym typeface="+mn-ea"/>
              </a:rPr>
              <a:t>中最简单也是最复杂的一种图。用例图展示了一组用例、参与者以及它们之间的关系，如右图。</a:t>
            </a:r>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20</a:t>
            </a:fld>
            <a:endParaRPr lang="zh-CN" altLang="en-US"/>
          </a:p>
        </p:txBody>
      </p:sp>
      <p:pic>
        <p:nvPicPr>
          <p:cNvPr id="32" name="图片 31"/>
          <p:cNvPicPr>
            <a:picLocks noChangeAspect="1"/>
          </p:cNvPicPr>
          <p:nvPr/>
        </p:nvPicPr>
        <p:blipFill>
          <a:blip r:embed="rId3"/>
          <a:stretch>
            <a:fillRect/>
          </a:stretch>
        </p:blipFill>
        <p:spPr>
          <a:xfrm>
            <a:off x="6067844" y="1562786"/>
            <a:ext cx="4084749" cy="3732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类图、对象图</a:t>
            </a:r>
          </a:p>
        </p:txBody>
      </p:sp>
      <p:sp>
        <p:nvSpPr>
          <p:cNvPr id="4" name="内容占位符 3"/>
          <p:cNvSpPr>
            <a:spLocks noGrp="1"/>
          </p:cNvSpPr>
          <p:nvPr>
            <p:ph idx="1"/>
          </p:nvPr>
        </p:nvSpPr>
        <p:spPr>
          <a:xfrm>
            <a:off x="1699895" y="2168525"/>
            <a:ext cx="2491105" cy="1535430"/>
          </a:xfrm>
        </p:spPr>
        <p:txBody>
          <a:bodyPr vert="horz" lIns="91440" tIns="45720" rIns="91440" bIns="45720" rtlCol="0" anchor="t">
            <a:normAutofit/>
          </a:bodyPr>
          <a:lstStyle/>
          <a:p>
            <a:pPr rtl="0"/>
            <a:r>
              <a:rPr lang="zh-CN" altLang="en-US" dirty="0">
                <a:sym typeface="+mn-ea"/>
              </a:rPr>
              <a:t>通过关系和类表示的类图，可以图形化地描述一个系统的设计部分，如右图。</a:t>
            </a:r>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21</a:t>
            </a:fld>
            <a:endParaRPr lang="zh-CN" altLang="en-US"/>
          </a:p>
        </p:txBody>
      </p:sp>
      <p:sp>
        <p:nvSpPr>
          <p:cNvPr id="33" name="文本框 32"/>
          <p:cNvSpPr txBox="1"/>
          <p:nvPr/>
        </p:nvSpPr>
        <p:spPr>
          <a:xfrm>
            <a:off x="1387075" y="1707197"/>
            <a:ext cx="3116580" cy="460375"/>
          </a:xfrm>
          <a:prstGeom prst="rect">
            <a:avLst/>
          </a:prstGeom>
          <a:noFill/>
        </p:spPr>
        <p:txBody>
          <a:bodyPr wrap="square" rtlCol="0">
            <a:spAutoFit/>
          </a:bodyPr>
          <a:lstStyle/>
          <a:p>
            <a:pPr algn="ctr"/>
            <a:r>
              <a:rPr lang="zh-CN" altLang="en-US" sz="2400" b="1" dirty="0">
                <a:latin typeface="微软雅黑" panose="020B0503020204020204" charset="-122"/>
                <a:ea typeface="微软雅黑" panose="020B0503020204020204" charset="-122"/>
                <a:sym typeface="+mn-ea"/>
              </a:rPr>
              <a:t>类图</a:t>
            </a:r>
            <a:endParaRPr lang="zh-CN" altLang="en-US" sz="2400" b="1"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3"/>
          <a:stretch>
            <a:fillRect/>
          </a:stretch>
        </p:blipFill>
        <p:spPr>
          <a:xfrm>
            <a:off x="6435651" y="1037193"/>
            <a:ext cx="3418597" cy="4458316"/>
          </a:xfrm>
          <a:prstGeom prst="rect">
            <a:avLst/>
          </a:prstGeom>
        </p:spPr>
      </p:pic>
      <p:sp>
        <p:nvSpPr>
          <p:cNvPr id="10" name="内容占位符 3"/>
          <p:cNvSpPr>
            <a:spLocks noGrp="1"/>
          </p:cNvSpPr>
          <p:nvPr/>
        </p:nvSpPr>
        <p:spPr>
          <a:xfrm>
            <a:off x="1699895" y="4262755"/>
            <a:ext cx="2491105" cy="1535430"/>
          </a:xfrm>
          <a:prstGeom prst="rect">
            <a:avLst/>
          </a:prstGeom>
        </p:spPr>
        <p:txBody>
          <a:bodyPr vert="horz" lIns="91440" tIns="45720" rIns="91440" bIns="45720" rtlCol="0" anchor="t">
            <a:normAutofit fontScale="90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5pPr>
            <a:lvl6pPr/>
            <a:lvl7pPr/>
            <a:lvl8pPr/>
            <a:lvl9pPr/>
          </a:lstStyle>
          <a:p>
            <a:pPr rtl="0"/>
            <a:r>
              <a:rPr lang="zh-CN" altLang="en-US" dirty="0">
                <a:sym typeface="+mn-ea"/>
              </a:rPr>
              <a:t>对象图是类图的实例，几乎使用与类图完全相同的标识。它们的不同点在于对象图显示类的多个对象实例，而不是实例的类</a:t>
            </a:r>
            <a:endParaRPr lang="zh-CN" altLang="en-US" dirty="0"/>
          </a:p>
          <a:p>
            <a:pPr rtl="0"/>
            <a:endParaRPr lang="zh-CN" altLang="en-US" dirty="0"/>
          </a:p>
          <a:p>
            <a:pPr rtl="0"/>
            <a:endParaRPr lang="zh-CN" altLang="en-US"/>
          </a:p>
        </p:txBody>
      </p:sp>
      <p:sp>
        <p:nvSpPr>
          <p:cNvPr id="11" name="文本框 10"/>
          <p:cNvSpPr txBox="1"/>
          <p:nvPr/>
        </p:nvSpPr>
        <p:spPr>
          <a:xfrm>
            <a:off x="1387075" y="3801427"/>
            <a:ext cx="3116580" cy="460375"/>
          </a:xfrm>
          <a:prstGeom prst="rect">
            <a:avLst/>
          </a:prstGeom>
          <a:noFill/>
        </p:spPr>
        <p:txBody>
          <a:bodyPr wrap="square" rtlCol="0">
            <a:spAutoFit/>
          </a:bodyPr>
          <a:lstStyle/>
          <a:p>
            <a:pPr algn="ctr"/>
            <a:r>
              <a:rPr lang="zh-CN" altLang="en-US" sz="2400" b="1" dirty="0">
                <a:latin typeface="微软雅黑" panose="020B0503020204020204" charset="-122"/>
                <a:ea typeface="微软雅黑" panose="020B0503020204020204" charset="-122"/>
              </a:rPr>
              <a:t>对象图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3"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状态机图</a:t>
            </a:r>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a:bodyPr>
          <a:lstStyle/>
          <a:p>
            <a:pPr rtl="0">
              <a:lnSpc>
                <a:spcPct val="100000"/>
              </a:lnSpc>
            </a:pPr>
            <a:r>
              <a:rPr lang="zh-CN" altLang="en-US" dirty="0">
                <a:sym typeface="+mn-ea"/>
              </a:rPr>
              <a:t>状态机图描述一个实体基于事件反应的动态行为，显示了该实体是如何根据当前所处的状态对不同的事件做出反应的。</a:t>
            </a:r>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22</a:t>
            </a:fld>
            <a:endParaRPr lang="zh-CN" altLang="en-US"/>
          </a:p>
        </p:txBody>
      </p:sp>
      <p:pic>
        <p:nvPicPr>
          <p:cNvPr id="5" name="图片 4"/>
          <p:cNvPicPr>
            <a:picLocks noChangeAspect="1"/>
          </p:cNvPicPr>
          <p:nvPr/>
        </p:nvPicPr>
        <p:blipFill>
          <a:blip r:embed="rId3"/>
          <a:stretch>
            <a:fillRect/>
          </a:stretch>
        </p:blipFill>
        <p:spPr>
          <a:xfrm>
            <a:off x="4410710" y="2344861"/>
            <a:ext cx="6727632" cy="21670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活动图</a:t>
            </a:r>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fontScale="90000"/>
          </a:bodyPr>
          <a:lstStyle/>
          <a:p>
            <a:pPr rtl="0">
              <a:lnSpc>
                <a:spcPct val="120000"/>
              </a:lnSpc>
            </a:pPr>
            <a:r>
              <a:rPr lang="zh-CN" altLang="en-US" dirty="0">
                <a:sym typeface="+mn-ea"/>
              </a:rPr>
              <a:t>活动图记录了单个操作或方法的逻辑，或单个业务流程的逻辑。描述系统中各种动的执行顺序，通常用户描述一个操作中所要进行的各项活动的执行流程。同时，它也常被用来描述一个用例的处理流程，或者某种交互流程。</a:t>
            </a:r>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23</a:t>
            </a:fld>
            <a:endParaRPr lang="zh-CN" altLang="en-US"/>
          </a:p>
        </p:txBody>
      </p:sp>
      <p:pic>
        <p:nvPicPr>
          <p:cNvPr id="3" name="图片 2"/>
          <p:cNvPicPr>
            <a:picLocks noChangeAspect="1"/>
          </p:cNvPicPr>
          <p:nvPr/>
        </p:nvPicPr>
        <p:blipFill>
          <a:blip r:embed="rId3"/>
          <a:stretch>
            <a:fillRect/>
          </a:stretch>
        </p:blipFill>
        <p:spPr>
          <a:xfrm>
            <a:off x="5600983" y="1586043"/>
            <a:ext cx="4552381" cy="3685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顺序图</a:t>
            </a:r>
          </a:p>
        </p:txBody>
      </p:sp>
      <p:sp>
        <p:nvSpPr>
          <p:cNvPr id="4" name="内容占位符 3"/>
          <p:cNvSpPr>
            <a:spLocks noGrp="1"/>
          </p:cNvSpPr>
          <p:nvPr>
            <p:ph idx="1"/>
          </p:nvPr>
        </p:nvSpPr>
        <p:spPr>
          <a:xfrm>
            <a:off x="1167765" y="2527935"/>
            <a:ext cx="3767455" cy="2828925"/>
          </a:xfrm>
        </p:spPr>
        <p:txBody>
          <a:bodyPr vert="horz" lIns="91440" tIns="45720" rIns="91440" bIns="45720" rtlCol="0" anchor="t">
            <a:normAutofit fontScale="90000" lnSpcReduction="10000"/>
          </a:bodyPr>
          <a:lstStyle/>
          <a:p>
            <a:pPr>
              <a:lnSpc>
                <a:spcPct val="150000"/>
              </a:lnSpc>
              <a:spcBef>
                <a:spcPct val="0"/>
              </a:spcBef>
            </a:pPr>
            <a:r>
              <a:rPr lang="zh-CN" altLang="en-US" dirty="0"/>
              <a:t>顺序图描述了对象之间动态的交互关系，主要体现对象之间进行消息传递的时间顺序。</a:t>
            </a:r>
          </a:p>
          <a:p>
            <a:pPr>
              <a:lnSpc>
                <a:spcPct val="150000"/>
              </a:lnSpc>
              <a:spcBef>
                <a:spcPct val="0"/>
              </a:spcBef>
            </a:pPr>
            <a:r>
              <a:rPr lang="en-US" altLang="zh-CN" dirty="0"/>
              <a:t>顺序图由一组对象构成，每个对象分别带有一条竖线，</a:t>
            </a:r>
            <a:r>
              <a:rPr lang="zh-CN" altLang="en-US" dirty="0"/>
              <a:t>称作对象的时间线，</a:t>
            </a:r>
            <a:r>
              <a:rPr lang="en-US" altLang="zh-CN" dirty="0"/>
              <a:t>它代表时间轴</a:t>
            </a:r>
            <a:r>
              <a:rPr lang="zh-CN" altLang="en-US" dirty="0"/>
              <a:t>，时间向竖线下延展</a:t>
            </a:r>
            <a:r>
              <a:rPr lang="en-US" altLang="zh-CN" dirty="0"/>
              <a:t>。</a:t>
            </a:r>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24</a:t>
            </a:fld>
            <a:endParaRPr lang="zh-CN" altLang="en-US"/>
          </a:p>
        </p:txBody>
      </p:sp>
      <p:pic>
        <p:nvPicPr>
          <p:cNvPr id="5" name="图片 4"/>
          <p:cNvPicPr>
            <a:picLocks noChangeAspect="1"/>
          </p:cNvPicPr>
          <p:nvPr/>
        </p:nvPicPr>
        <p:blipFill>
          <a:blip r:embed="rId3"/>
          <a:stretch>
            <a:fillRect/>
          </a:stretch>
        </p:blipFill>
        <p:spPr>
          <a:xfrm>
            <a:off x="6129655" y="901700"/>
            <a:ext cx="3202940" cy="4536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通信图</a:t>
            </a:r>
          </a:p>
        </p:txBody>
      </p:sp>
      <p:sp>
        <p:nvSpPr>
          <p:cNvPr id="4" name="内容占位符 3"/>
          <p:cNvSpPr>
            <a:spLocks noGrp="1"/>
          </p:cNvSpPr>
          <p:nvPr>
            <p:ph idx="1"/>
          </p:nvPr>
        </p:nvSpPr>
        <p:spPr>
          <a:xfrm>
            <a:off x="1167765" y="2410460"/>
            <a:ext cx="4432935" cy="3241675"/>
          </a:xfrm>
        </p:spPr>
        <p:txBody>
          <a:bodyPr vert="horz" lIns="91440" tIns="45720" rIns="91440" bIns="45720" rtlCol="0" anchor="t">
            <a:normAutofit fontScale="90000"/>
          </a:bodyPr>
          <a:lstStyle/>
          <a:p>
            <a:pPr>
              <a:lnSpc>
                <a:spcPct val="150000"/>
              </a:lnSpc>
              <a:spcBef>
                <a:spcPct val="0"/>
              </a:spcBef>
            </a:pPr>
            <a:r>
              <a:rPr lang="zh-CN" altLang="en-US" dirty="0">
                <a:sym typeface="+mn-ea"/>
              </a:rPr>
              <a:t>通信图用于显示组件及其交互关系的空间组织结构，它并不侧重于交互的顺序。通信图显示了交互中各个对象之间的组织交互关系以及对对象彼此知己的链接。</a:t>
            </a:r>
            <a:endParaRPr lang="en-US" altLang="zh-CN" dirty="0"/>
          </a:p>
          <a:p>
            <a:pPr>
              <a:lnSpc>
                <a:spcPct val="150000"/>
              </a:lnSpc>
              <a:spcBef>
                <a:spcPct val="0"/>
              </a:spcBef>
            </a:pPr>
            <a:r>
              <a:rPr lang="zh-CN" altLang="en-US" dirty="0">
                <a:sym typeface="+mn-ea"/>
              </a:rPr>
              <a:t>通信图没有将时间作为一个单独的维度，因此序列号就决定了消息及并发线程的顺序。</a:t>
            </a:r>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25</a:t>
            </a:fld>
            <a:endParaRPr lang="zh-CN" altLang="en-US"/>
          </a:p>
        </p:txBody>
      </p:sp>
      <p:pic>
        <p:nvPicPr>
          <p:cNvPr id="5" name="图片 4"/>
          <p:cNvPicPr>
            <a:picLocks noChangeAspect="1"/>
          </p:cNvPicPr>
          <p:nvPr/>
        </p:nvPicPr>
        <p:blipFill>
          <a:blip r:embed="rId3"/>
          <a:stretch>
            <a:fillRect/>
          </a:stretch>
        </p:blipFill>
        <p:spPr>
          <a:xfrm>
            <a:off x="5365463" y="1443543"/>
            <a:ext cx="5580952" cy="38285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构件图</a:t>
            </a:r>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fontScale="90000"/>
          </a:bodyPr>
          <a:lstStyle/>
          <a:p>
            <a:pPr rtl="0">
              <a:lnSpc>
                <a:spcPct val="110000"/>
              </a:lnSpc>
            </a:pPr>
            <a:r>
              <a:rPr lang="zh-CN" altLang="en-US" dirty="0">
                <a:sym typeface="+mn-ea"/>
              </a:rPr>
              <a:t>构件图也称组件图，描述代码部件的物理结构及个部件之间的依赖关系。构件图有助于分析和理解部件之间的相互影响程度。从构件图中可以了解各软件组件之间的编译器和运行时依赖关系。使用构件图可以将系统划分为内聚组件并显示代码自身的结构。</a:t>
            </a: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26</a:t>
            </a:fld>
            <a:endParaRPr lang="zh-CN" altLang="en-US"/>
          </a:p>
        </p:txBody>
      </p:sp>
      <p:pic>
        <p:nvPicPr>
          <p:cNvPr id="5" name="图片 4"/>
          <p:cNvPicPr>
            <a:picLocks noChangeAspect="1"/>
          </p:cNvPicPr>
          <p:nvPr/>
        </p:nvPicPr>
        <p:blipFill>
          <a:blip r:embed="rId3"/>
          <a:stretch>
            <a:fillRect/>
          </a:stretch>
        </p:blipFill>
        <p:spPr>
          <a:xfrm>
            <a:off x="5101335" y="2318841"/>
            <a:ext cx="6095238" cy="3038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部署图</a:t>
            </a:r>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fontScale="90000" lnSpcReduction="10000"/>
          </a:bodyPr>
          <a:lstStyle/>
          <a:p>
            <a:pPr>
              <a:lnSpc>
                <a:spcPct val="150000"/>
              </a:lnSpc>
              <a:spcBef>
                <a:spcPct val="0"/>
              </a:spcBef>
            </a:pPr>
            <a:r>
              <a:rPr lang="zh-CN" altLang="en-US" dirty="0">
                <a:sym typeface="+mn-ea"/>
              </a:rPr>
              <a:t>部署图也称配置图，描述系统中硬件和软件的物理配置情况和系统体系结构。</a:t>
            </a:r>
            <a:endParaRPr lang="en-US" altLang="zh-CN" dirty="0"/>
          </a:p>
          <a:p>
            <a:pPr>
              <a:lnSpc>
                <a:spcPct val="150000"/>
              </a:lnSpc>
              <a:spcBef>
                <a:spcPct val="0"/>
              </a:spcBef>
            </a:pPr>
            <a:r>
              <a:rPr lang="zh-CN" altLang="en-US" dirty="0">
                <a:sym typeface="+mn-ea"/>
              </a:rPr>
              <a:t>在配置图中用节点表示实际的物理设备，并根据他们之间的连接关系，将相应的节点连接起来，并说明其连接方式。</a:t>
            </a: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27</a:t>
            </a:fld>
            <a:endParaRPr lang="zh-CN" altLang="en-US"/>
          </a:p>
        </p:txBody>
      </p:sp>
      <p:pic>
        <p:nvPicPr>
          <p:cNvPr id="6" name="图片 5"/>
          <p:cNvPicPr>
            <a:picLocks noChangeAspect="1"/>
          </p:cNvPicPr>
          <p:nvPr/>
        </p:nvPicPr>
        <p:blipFill>
          <a:blip r:embed="rId3"/>
          <a:stretch>
            <a:fillRect/>
          </a:stretch>
        </p:blipFill>
        <p:spPr>
          <a:xfrm>
            <a:off x="4670839" y="1290924"/>
            <a:ext cx="6647619" cy="4276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059400"/>
            <a:ext cx="6245912" cy="2387600"/>
          </a:xfrm>
        </p:spPr>
        <p:txBody>
          <a:bodyPr rtlCol="0"/>
          <a:lstStyle/>
          <a:p>
            <a:pPr rtl="0"/>
            <a:r>
              <a:rPr lang="en-US" altLang="zh-CN" dirty="0"/>
              <a:t>UML2.0</a:t>
            </a:r>
            <a:r>
              <a:rPr lang="zh-CN" altLang="en-US" dirty="0"/>
              <a:t>新特性</a:t>
            </a:r>
            <a:r>
              <a:rPr lang="en-US" altLang="zh-CN" dirty="0"/>
              <a:t>	</a:t>
            </a:r>
          </a:p>
        </p:txBody>
      </p:sp>
      <p:sp>
        <p:nvSpPr>
          <p:cNvPr id="4" name="文本占位符 3"/>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en-US" dirty="0"/>
              <a:t>UML2.0</a:t>
            </a:r>
            <a:r>
              <a:rPr lang="zh-CN" altLang="en-US" dirty="0"/>
              <a:t>在可视化建模方面进行了许多改革和创新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a:t>UML2.0</a:t>
            </a:r>
            <a:r>
              <a:rPr lang="zh-CN" altLang="en-US"/>
              <a:t>新特性</a:t>
            </a:r>
          </a:p>
        </p:txBody>
      </p:sp>
      <p:sp>
        <p:nvSpPr>
          <p:cNvPr id="4" name="内容占位符 3"/>
          <p:cNvSpPr>
            <a:spLocks noGrp="1"/>
          </p:cNvSpPr>
          <p:nvPr>
            <p:ph idx="1"/>
          </p:nvPr>
        </p:nvSpPr>
        <p:spPr>
          <a:xfrm>
            <a:off x="933450" y="2139950"/>
            <a:ext cx="2461260" cy="2049145"/>
          </a:xfrm>
        </p:spPr>
        <p:txBody>
          <a:bodyPr vert="horz" lIns="91440" tIns="45720" rIns="91440" bIns="45720" rtlCol="0" anchor="t">
            <a:normAutofit/>
          </a:bodyPr>
          <a:lstStyle/>
          <a:p>
            <a:pPr>
              <a:lnSpc>
                <a:spcPct val="150000"/>
              </a:lnSpc>
              <a:spcBef>
                <a:spcPct val="0"/>
              </a:spcBef>
            </a:pPr>
            <a:r>
              <a:rPr lang="zh-CN" altLang="en-US" sz="1400" dirty="0"/>
              <a:t>为每个用例增加了一个称为</a:t>
            </a:r>
            <a:r>
              <a:rPr lang="en-US" altLang="zh-CN" sz="1400" dirty="0"/>
              <a:t>Subject</a:t>
            </a:r>
            <a:r>
              <a:rPr lang="zh-CN" altLang="en-US" sz="1400" dirty="0"/>
              <a:t>的特征，这项特征的取值可以作为在逻辑层面划分一组用例的一项依据。</a:t>
            </a: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29</a:t>
            </a:fld>
            <a:endParaRPr lang="zh-CN" altLang="en-US"/>
          </a:p>
        </p:txBody>
      </p:sp>
      <p:grpSp>
        <p:nvGrpSpPr>
          <p:cNvPr id="5" name="ebba2635-672c-44a3-9a32-a22c2432cc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40715" y="1628800"/>
            <a:ext cx="10897434" cy="4140459"/>
            <a:chOff x="640715" y="1628800"/>
            <a:chExt cx="10897434" cy="4140459"/>
          </a:xfrm>
        </p:grpSpPr>
        <p:sp>
          <p:nvSpPr>
            <p:cNvPr id="3" name="ïśḻïḓè"/>
            <p:cNvSpPr/>
            <p:nvPr/>
          </p:nvSpPr>
          <p:spPr bwMode="auto">
            <a:xfrm>
              <a:off x="4076007" y="1635345"/>
              <a:ext cx="2460717" cy="207677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1"/>
            </a:solidFill>
            <a:ln w="19050">
              <a:solidFill>
                <a:schemeClr val="bg1">
                  <a:lumMod val="95000"/>
                </a:schemeClr>
              </a:solidFill>
              <a:round/>
            </a:ln>
            <a:effectLst/>
          </p:spPr>
          <p:txBody>
            <a:bodyPr anchor="ctr"/>
            <a:lstStyle/>
            <a:p>
              <a:pPr algn="ctr"/>
              <a:endParaRPr/>
            </a:p>
          </p:txBody>
        </p:sp>
        <p:sp>
          <p:nvSpPr>
            <p:cNvPr id="10" name="íṥľîḓé"/>
            <p:cNvSpPr/>
            <p:nvPr/>
          </p:nvSpPr>
          <p:spPr bwMode="auto">
            <a:xfrm>
              <a:off x="6133147" y="1628800"/>
              <a:ext cx="2068049" cy="2471623"/>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2"/>
            </a:solidFill>
            <a:ln w="19050">
              <a:solidFill>
                <a:schemeClr val="bg1">
                  <a:lumMod val="95000"/>
                </a:schemeClr>
              </a:solidFill>
              <a:round/>
            </a:ln>
            <a:effectLst/>
          </p:spPr>
          <p:txBody>
            <a:bodyPr anchor="ctr"/>
            <a:lstStyle/>
            <a:p>
              <a:pPr algn="ctr"/>
              <a:endParaRPr/>
            </a:p>
          </p:txBody>
        </p:sp>
        <p:sp>
          <p:nvSpPr>
            <p:cNvPr id="11" name="išľîde"/>
            <p:cNvSpPr/>
            <p:nvPr/>
          </p:nvSpPr>
          <p:spPr bwMode="auto">
            <a:xfrm>
              <a:off x="5723029" y="3712117"/>
              <a:ext cx="2484713" cy="2057142"/>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3"/>
            </a:solidFill>
            <a:ln w="19050">
              <a:solidFill>
                <a:schemeClr val="bg1">
                  <a:lumMod val="95000"/>
                </a:schemeClr>
              </a:solidFill>
              <a:round/>
            </a:ln>
            <a:effectLst/>
          </p:spPr>
          <p:txBody>
            <a:bodyPr anchor="ctr"/>
            <a:lstStyle/>
            <a:p>
              <a:pPr algn="ctr"/>
              <a:endParaRPr/>
            </a:p>
          </p:txBody>
        </p:sp>
        <p:sp>
          <p:nvSpPr>
            <p:cNvPr id="12" name="ïşḻïdê"/>
            <p:cNvSpPr/>
            <p:nvPr/>
          </p:nvSpPr>
          <p:spPr bwMode="auto">
            <a:xfrm>
              <a:off x="4076009" y="3291092"/>
              <a:ext cx="2057142" cy="2471623"/>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4"/>
            </a:solidFill>
            <a:ln w="19050">
              <a:solidFill>
                <a:schemeClr val="bg1">
                  <a:lumMod val="95000"/>
                </a:schemeClr>
              </a:solidFill>
              <a:round/>
            </a:ln>
            <a:effectLst/>
          </p:spPr>
          <p:txBody>
            <a:bodyPr anchor="ctr"/>
            <a:lstStyle/>
            <a:p>
              <a:pPr algn="ctr"/>
              <a:endParaRPr/>
            </a:p>
          </p:txBody>
        </p:sp>
        <p:cxnSp>
          <p:nvCxnSpPr>
            <p:cNvPr id="13" name="直接连接符 12"/>
            <p:cNvCxnSpPr/>
            <p:nvPr/>
          </p:nvCxnSpPr>
          <p:spPr>
            <a:xfrm flipV="1">
              <a:off x="7816958" y="2139771"/>
              <a:ext cx="994498" cy="530690"/>
            </a:xfrm>
            <a:prstGeom prst="line">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4" name="直接连接符 13"/>
            <p:cNvCxnSpPr/>
            <p:nvPr/>
          </p:nvCxnSpPr>
          <p:spPr>
            <a:xfrm>
              <a:off x="7874951" y="4582625"/>
              <a:ext cx="936504" cy="497936"/>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5" name="直接连接符 14"/>
            <p:cNvCxnSpPr/>
            <p:nvPr/>
          </p:nvCxnSpPr>
          <p:spPr>
            <a:xfrm flipH="1">
              <a:off x="3393895" y="4582625"/>
              <a:ext cx="936504" cy="497936"/>
            </a:xfrm>
            <a:prstGeom prst="line">
              <a:avLst/>
            </a:prstGeom>
            <a:ln w="12700" cmpd="sng">
              <a:solidFill>
                <a:schemeClr val="accent4"/>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flipH="1" flipV="1">
              <a:off x="3266698" y="2214249"/>
              <a:ext cx="1063702" cy="488487"/>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7" name="îśḷíḓe"/>
            <p:cNvSpPr/>
            <p:nvPr/>
          </p:nvSpPr>
          <p:spPr bwMode="black">
            <a:xfrm>
              <a:off x="5286000" y="3500356"/>
              <a:ext cx="1660842" cy="461665"/>
            </a:xfrm>
            <a:prstGeom prst="rect">
              <a:avLst/>
            </a:prstGeom>
            <a:effectLst/>
          </p:spPr>
          <p:txBody>
            <a:bodyPr wrap="none" anchor="ctr" anchorCtr="0">
              <a:normAutofit fontScale="97500"/>
            </a:bodyPr>
            <a:lstStyle/>
            <a:p>
              <a:pPr algn="ctr"/>
              <a:r>
                <a:rPr lang="zh-CN" altLang="en-US" sz="2400" b="1" spc="-20" dirty="0">
                  <a:solidFill>
                    <a:schemeClr val="tx1"/>
                  </a:solidFill>
                  <a:effectLst/>
                  <a:latin typeface="微软雅黑" panose="020B0503020204020204" charset="-122"/>
                  <a:ea typeface="微软雅黑" panose="020B0503020204020204" charset="-122"/>
                </a:rPr>
                <a:t>新特性</a:t>
              </a:r>
            </a:p>
          </p:txBody>
        </p:sp>
        <p:sp>
          <p:nvSpPr>
            <p:cNvPr id="18" name="iṣ1iḓê"/>
            <p:cNvSpPr txBox="1"/>
            <p:nvPr/>
          </p:nvSpPr>
          <p:spPr>
            <a:xfrm>
              <a:off x="673735" y="1818255"/>
              <a:ext cx="2450742" cy="321708"/>
            </a:xfrm>
            <a:prstGeom prst="rect">
              <a:avLst/>
            </a:prstGeom>
          </p:spPr>
          <p:txBody>
            <a:bodyPr vert="horz" wrap="none" lIns="90000" tIns="46800" rIns="90000" bIns="46800" anchor="ctr">
              <a:noAutofit/>
            </a:bodyPr>
            <a:lstStyle/>
            <a:p>
              <a:pPr algn="r">
                <a:spcBef>
                  <a:spcPct val="0"/>
                </a:spcBef>
              </a:pPr>
              <a:r>
                <a:rPr lang="zh-CN" altLang="en-US" sz="1600" b="1" dirty="0"/>
                <a:t>用例图</a:t>
              </a:r>
            </a:p>
          </p:txBody>
        </p:sp>
        <p:sp>
          <p:nvSpPr>
            <p:cNvPr id="19" name="iṧ1îḋè"/>
            <p:cNvSpPr txBox="1"/>
            <p:nvPr/>
          </p:nvSpPr>
          <p:spPr>
            <a:xfrm>
              <a:off x="640715" y="3961489"/>
              <a:ext cx="2625550" cy="321708"/>
            </a:xfrm>
            <a:prstGeom prst="rect">
              <a:avLst/>
            </a:prstGeom>
          </p:spPr>
          <p:txBody>
            <a:bodyPr vert="horz" wrap="none" lIns="90000" tIns="46800" rIns="90000" bIns="46800" anchor="ctr">
              <a:noAutofit/>
            </a:bodyPr>
            <a:lstStyle/>
            <a:p>
              <a:pPr algn="r">
                <a:spcBef>
                  <a:spcPct val="0"/>
                </a:spcBef>
              </a:pPr>
              <a:r>
                <a:rPr lang="zh-CN" altLang="en-US" sz="1600" b="1" dirty="0"/>
                <a:t>顺序图</a:t>
              </a:r>
            </a:p>
          </p:txBody>
        </p:sp>
        <p:sp>
          <p:nvSpPr>
            <p:cNvPr id="20" name="íş1ïḋè"/>
            <p:cNvSpPr txBox="1"/>
            <p:nvPr/>
          </p:nvSpPr>
          <p:spPr>
            <a:xfrm>
              <a:off x="8910446" y="1817974"/>
              <a:ext cx="2627703" cy="321708"/>
            </a:xfrm>
            <a:prstGeom prst="rect">
              <a:avLst/>
            </a:prstGeom>
          </p:spPr>
          <p:txBody>
            <a:bodyPr vert="horz" wrap="none" lIns="90000" tIns="46800" rIns="90000" bIns="46800" anchor="ctr">
              <a:noAutofit/>
            </a:bodyPr>
            <a:lstStyle/>
            <a:p>
              <a:pPr>
                <a:spcBef>
                  <a:spcPct val="0"/>
                </a:spcBef>
              </a:pPr>
              <a:r>
                <a:rPr lang="zh-CN" altLang="en-US" sz="1600" b="1" dirty="0"/>
                <a:t>活动图</a:t>
              </a:r>
            </a:p>
          </p:txBody>
        </p:sp>
        <p:sp>
          <p:nvSpPr>
            <p:cNvPr id="21" name="îs1îďe"/>
            <p:cNvSpPr txBox="1"/>
            <p:nvPr/>
          </p:nvSpPr>
          <p:spPr>
            <a:xfrm>
              <a:off x="8910029" y="3867114"/>
              <a:ext cx="2627703" cy="321708"/>
            </a:xfrm>
            <a:prstGeom prst="rect">
              <a:avLst/>
            </a:prstGeom>
          </p:spPr>
          <p:txBody>
            <a:bodyPr vert="horz" wrap="none" lIns="90000" tIns="46800" rIns="90000" bIns="46800" anchor="ctr">
              <a:noAutofit/>
            </a:bodyPr>
            <a:lstStyle/>
            <a:p>
              <a:pPr>
                <a:spcBef>
                  <a:spcPct val="0"/>
                </a:spcBef>
              </a:pPr>
              <a:r>
                <a:rPr lang="zh-CN" altLang="en-US" sz="1600" b="1" dirty="0"/>
                <a:t>构件图</a:t>
              </a:r>
            </a:p>
          </p:txBody>
        </p:sp>
      </p:grpSp>
      <p:sp>
        <p:nvSpPr>
          <p:cNvPr id="22" name="内容占位符 3"/>
          <p:cNvSpPr>
            <a:spLocks noGrp="1"/>
          </p:cNvSpPr>
          <p:nvPr/>
        </p:nvSpPr>
        <p:spPr>
          <a:xfrm>
            <a:off x="933450" y="4307205"/>
            <a:ext cx="2460625" cy="2049145"/>
          </a:xfrm>
          <a:prstGeom prst="rect">
            <a:avLst/>
          </a:prstGeom>
        </p:spPr>
        <p:txBody>
          <a:bodyPr vert="horz" lIns="91440" tIns="45720" rIns="91440" bIns="45720" rtlCol="0" anchor="t">
            <a:normAutofit fontScale="90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5pPr>
            <a:lvl6pPr/>
            <a:lvl7pPr/>
            <a:lvl8pPr/>
            <a:lvl9pPr/>
          </a:lstStyle>
          <a:p>
            <a:pPr>
              <a:lnSpc>
                <a:spcPct val="150000"/>
              </a:lnSpc>
              <a:spcBef>
                <a:spcPct val="0"/>
              </a:spcBef>
            </a:pPr>
            <a:r>
              <a:rPr lang="zh-CN" altLang="en-US" sz="1600" dirty="0"/>
              <a:t>（</a:t>
            </a:r>
            <a:r>
              <a:rPr lang="en-US" altLang="zh-CN" sz="1600" dirty="0"/>
              <a:t>1</a:t>
            </a:r>
            <a:r>
              <a:rPr lang="zh-CN" altLang="en-US" sz="1600" dirty="0"/>
              <a:t>）允许顺序图中明确地表达分支判断逻辑。</a:t>
            </a:r>
            <a:endParaRPr lang="en-US" altLang="zh-CN" dirty="0"/>
          </a:p>
          <a:p>
            <a:pPr rtl="0">
              <a:lnSpc>
                <a:spcPct val="110000"/>
              </a:lnSpc>
            </a:pPr>
            <a:r>
              <a:rPr lang="zh-CN" altLang="en-US" sz="1600" dirty="0"/>
              <a:t>（</a:t>
            </a:r>
            <a:r>
              <a:rPr lang="en-US" altLang="zh-CN" sz="1600" dirty="0"/>
              <a:t>2</a:t>
            </a:r>
            <a:r>
              <a:rPr lang="zh-CN" altLang="en-US" sz="1600" dirty="0"/>
              <a:t>）运行</a:t>
            </a:r>
            <a:r>
              <a:rPr lang="en-US" altLang="zh-CN" sz="1600" dirty="0"/>
              <a:t>“</a:t>
            </a:r>
            <a:r>
              <a:rPr lang="zh-CN" altLang="en-US" sz="1600" dirty="0"/>
              <a:t>纵向</a:t>
            </a:r>
            <a:r>
              <a:rPr lang="en-US" altLang="zh-CN" sz="1600" dirty="0"/>
              <a:t>”</a:t>
            </a:r>
            <a:r>
              <a:rPr lang="zh-CN" altLang="en-US" sz="1600" dirty="0"/>
              <a:t>与</a:t>
            </a:r>
            <a:r>
              <a:rPr lang="en-US" altLang="zh-CN" sz="1600" dirty="0"/>
              <a:t>“</a:t>
            </a:r>
            <a:r>
              <a:rPr lang="zh-CN" altLang="en-US" sz="1600" dirty="0"/>
              <a:t>横向</a:t>
            </a:r>
            <a:r>
              <a:rPr lang="en-US" altLang="zh-CN" sz="1600" dirty="0"/>
              <a:t>”</a:t>
            </a:r>
            <a:r>
              <a:rPr lang="zh-CN" altLang="en-US" sz="1600" dirty="0"/>
              <a:t>地对顺序图进行拆分与引用。</a:t>
            </a:r>
          </a:p>
          <a:p>
            <a:pPr rtl="0">
              <a:lnSpc>
                <a:spcPct val="110000"/>
              </a:lnSpc>
            </a:pPr>
            <a:r>
              <a:rPr lang="zh-CN" altLang="en-US" sz="1600" dirty="0"/>
              <a:t>（</a:t>
            </a:r>
            <a:r>
              <a:rPr lang="en-US" altLang="zh-CN" sz="1600" dirty="0"/>
              <a:t>3</a:t>
            </a:r>
            <a:r>
              <a:rPr lang="zh-CN" altLang="en-US" sz="1600" dirty="0"/>
              <a:t>）提供</a:t>
            </a:r>
            <a:r>
              <a:rPr lang="en-US" altLang="zh-CN" sz="1600" dirty="0"/>
              <a:t>“</a:t>
            </a:r>
            <a:r>
              <a:rPr lang="zh-CN" altLang="en-US" sz="1600" dirty="0"/>
              <a:t>交互概况图</a:t>
            </a:r>
            <a:r>
              <a:rPr lang="en-US" altLang="zh-CN" sz="1600" dirty="0"/>
              <a:t>”</a:t>
            </a:r>
            <a:r>
              <a:rPr lang="zh-CN" altLang="en-US" sz="1600" dirty="0"/>
              <a:t>，可以直观表达一组相关顺序图之间的转向逻辑。</a:t>
            </a: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23" name="内容占位符 3"/>
          <p:cNvSpPr>
            <a:spLocks noGrp="1"/>
          </p:cNvSpPr>
          <p:nvPr/>
        </p:nvSpPr>
        <p:spPr>
          <a:xfrm>
            <a:off x="8796655" y="2214245"/>
            <a:ext cx="2854325" cy="174752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5pPr>
            <a:lvl6pPr/>
            <a:lvl7pPr/>
            <a:lvl8pPr/>
            <a:lvl9pPr/>
          </a:lstStyle>
          <a:p>
            <a:pPr>
              <a:lnSpc>
                <a:spcPct val="150000"/>
              </a:lnSpc>
              <a:spcBef>
                <a:spcPct val="0"/>
              </a:spcBef>
            </a:pPr>
            <a:r>
              <a:rPr lang="zh-CN" altLang="en-US" sz="1400" dirty="0"/>
              <a:t>活动图接近于流程图，它增加了许多新特性。例如，泳道可以划分层次，增加丰富的同步表达能力，在活动图中引入对象等特性。</a:t>
            </a:r>
          </a:p>
        </p:txBody>
      </p:sp>
      <p:sp>
        <p:nvSpPr>
          <p:cNvPr id="24" name="内容占位符 3"/>
          <p:cNvSpPr>
            <a:spLocks noGrp="1"/>
          </p:cNvSpPr>
          <p:nvPr/>
        </p:nvSpPr>
        <p:spPr>
          <a:xfrm>
            <a:off x="8910320" y="4100195"/>
            <a:ext cx="2854325" cy="174752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5pPr>
            <a:lvl6pPr/>
            <a:lvl7pPr/>
            <a:lvl8pPr/>
            <a:lvl9pPr/>
          </a:lstStyle>
          <a:p>
            <a:pPr>
              <a:lnSpc>
                <a:spcPct val="150000"/>
              </a:lnSpc>
              <a:spcBef>
                <a:spcPct val="0"/>
              </a:spcBef>
            </a:pPr>
            <a:r>
              <a:rPr lang="zh-CN" altLang="en-US" sz="1400" dirty="0"/>
              <a:t>组件本身内容的表述更清晰，包括组件所提供的接口、所要求的接口、组件之间的依赖关系通过</a:t>
            </a:r>
            <a:r>
              <a:rPr lang="en-US" altLang="zh-CN" sz="1400" dirty="0"/>
              <a:t>“</a:t>
            </a:r>
            <a:r>
              <a:rPr lang="zh-CN" altLang="en-US" sz="1400" dirty="0"/>
              <a:t>组装连接器</a:t>
            </a:r>
            <a:r>
              <a:rPr lang="en-US" altLang="zh-CN" sz="1400" dirty="0"/>
              <a:t>”</a:t>
            </a:r>
            <a:r>
              <a:rPr lang="zh-CN" altLang="en-US" sz="1400" dirty="0"/>
              <a:t>更加明确地表达等、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heel(1)">
                                      <p:cBhvr>
                                        <p:cTn id="10" dur="2000"/>
                                        <p:tgtEl>
                                          <p:spTgt spid="4">
                                            <p:txEl>
                                              <p:pRg st="0" end="0"/>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heel(1)">
                                      <p:cBhvr>
                                        <p:cTn id="13" dur="2000"/>
                                        <p:tgtEl>
                                          <p:spTgt spid="22"/>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heel(1)">
                                      <p:cBhvr>
                                        <p:cTn id="16" dur="2000"/>
                                        <p:tgtEl>
                                          <p:spTgt spid="2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heel(1)">
                                      <p:cBhvr>
                                        <p:cTn id="19"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kumimoji="0" lang="zh-CN" alt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什么是</a:t>
            </a:r>
            <a:r>
              <a:rPr kumimoji="0" lang="en-US" altLang="zh-CN"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UML</a:t>
            </a:r>
            <a:endParaRPr lang="zh-CN" altLang="en-US" dirty="0"/>
          </a:p>
        </p:txBody>
      </p:sp>
    </p:spTree>
    <p:extLst>
      <p:ext uri="{BB962C8B-B14F-4D97-AF65-F5344CB8AC3E}">
        <p14:creationId xmlns:p14="http://schemas.microsoft.com/office/powerpoint/2010/main" val="3119955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UML2.0</a:t>
            </a:r>
            <a:r>
              <a:rPr lang="zh-CN" altLang="en-US" dirty="0">
                <a:sym typeface="+mn-ea"/>
              </a:rPr>
              <a:t>中的新图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a:bodyPr>
          <a:lstStyle/>
          <a:p>
            <a:pPr>
              <a:lnSpc>
                <a:spcPct val="150000"/>
              </a:lnSpc>
              <a:spcBef>
                <a:spcPct val="0"/>
              </a:spcBef>
            </a:pPr>
            <a:r>
              <a:rPr lang="zh-CN" altLang="en-US" dirty="0">
                <a:sym typeface="+mn-ea"/>
              </a:rPr>
              <a:t>可以直观的表达一组相关顺序图之间的转向逻辑。</a:t>
            </a:r>
            <a:r>
              <a:rPr lang="en-US" altLang="zh-CN" dirty="0">
                <a:sym typeface="+mn-ea"/>
              </a:rPr>
              <a:t>UML1.x</a:t>
            </a:r>
            <a:r>
              <a:rPr lang="zh-CN" altLang="en-US" dirty="0">
                <a:sym typeface="+mn-ea"/>
              </a:rPr>
              <a:t>通常是通过活动图进行间接表达的。</a:t>
            </a:r>
            <a:endParaRPr lang="en-US" altLang="zh-CN" dirty="0"/>
          </a:p>
          <a:p>
            <a:pPr>
              <a:lnSpc>
                <a:spcPct val="150000"/>
              </a:lnSpc>
              <a:spcBef>
                <a:spcPct val="0"/>
              </a:spcBef>
            </a:pPr>
            <a:endParaRPr lang="en-US" altLang="zh-CN" dirty="0"/>
          </a:p>
          <a:p>
            <a:pPr>
              <a:lnSpc>
                <a:spcPct val="150000"/>
              </a:lnSpc>
              <a:spcBef>
                <a:spcPct val="0"/>
              </a:spcBef>
            </a:pP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en-US" altLang="zh-CN"/>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30</a:t>
            </a:fld>
            <a:endParaRPr lang="zh-CN" altLang="en-US"/>
          </a:p>
        </p:txBody>
      </p:sp>
      <p:sp>
        <p:nvSpPr>
          <p:cNvPr id="33" name="文本框 32"/>
          <p:cNvSpPr txBox="1"/>
          <p:nvPr/>
        </p:nvSpPr>
        <p:spPr>
          <a:xfrm>
            <a:off x="1381102" y="1902505"/>
            <a:ext cx="3116580" cy="460375"/>
          </a:xfrm>
          <a:prstGeom prst="rect">
            <a:avLst/>
          </a:prstGeom>
          <a:noFill/>
        </p:spPr>
        <p:txBody>
          <a:bodyPr wrap="square" rtlCol="0">
            <a:spAutoFit/>
          </a:bodyPr>
          <a:lstStyle/>
          <a:p>
            <a:pPr algn="ctr"/>
            <a:r>
              <a:rPr lang="zh-CN" altLang="en-US" sz="2400" b="1" dirty="0">
                <a:latin typeface="微软雅黑" panose="020B0503020204020204" charset="-122"/>
                <a:ea typeface="微软雅黑" panose="020B0503020204020204" charset="-122"/>
              </a:rPr>
              <a:t>交互概况图</a:t>
            </a:r>
          </a:p>
        </p:txBody>
      </p:sp>
      <p:pic>
        <p:nvPicPr>
          <p:cNvPr id="3" name="图片 2"/>
          <p:cNvPicPr>
            <a:picLocks noChangeAspect="1"/>
          </p:cNvPicPr>
          <p:nvPr/>
        </p:nvPicPr>
        <p:blipFill>
          <a:blip r:embed="rId3"/>
          <a:stretch>
            <a:fillRect/>
          </a:stretch>
        </p:blipFill>
        <p:spPr>
          <a:xfrm>
            <a:off x="6212840" y="722630"/>
            <a:ext cx="4371975" cy="4780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UML2.0</a:t>
            </a:r>
            <a:r>
              <a:rPr lang="zh-CN" altLang="en-US" dirty="0">
                <a:sym typeface="+mn-ea"/>
              </a:rPr>
              <a:t>中的新图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lnSpcReduction="10000"/>
          </a:bodyPr>
          <a:lstStyle/>
          <a:p>
            <a:pPr>
              <a:lnSpc>
                <a:spcPct val="150000"/>
              </a:lnSpc>
              <a:spcBef>
                <a:spcPct val="0"/>
              </a:spcBef>
            </a:pPr>
            <a:r>
              <a:rPr lang="zh-CN" altLang="en-US" dirty="0">
                <a:sym typeface="+mn-ea"/>
              </a:rPr>
              <a:t>展现模型要素的基本组织单元，以及这些组着单元之间的依赖关系，包括引用关系和扩展关系。在通用建模工具中，一般可以用类图描述包图中的逻辑内容。</a:t>
            </a:r>
            <a:endParaRPr lang="en-US" altLang="zh-CN" dirty="0"/>
          </a:p>
          <a:p>
            <a:pPr>
              <a:lnSpc>
                <a:spcPct val="150000"/>
              </a:lnSpc>
              <a:spcBef>
                <a:spcPct val="0"/>
              </a:spcBef>
            </a:pP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31</a:t>
            </a:fld>
            <a:endParaRPr lang="zh-CN" altLang="en-US"/>
          </a:p>
        </p:txBody>
      </p:sp>
      <p:sp>
        <p:nvSpPr>
          <p:cNvPr id="33" name="文本框 32"/>
          <p:cNvSpPr txBox="1"/>
          <p:nvPr/>
        </p:nvSpPr>
        <p:spPr>
          <a:xfrm>
            <a:off x="1381102" y="1902505"/>
            <a:ext cx="3116580" cy="460375"/>
          </a:xfrm>
          <a:prstGeom prst="rect">
            <a:avLst/>
          </a:prstGeom>
          <a:noFill/>
        </p:spPr>
        <p:txBody>
          <a:bodyPr wrap="square" rtlCol="0">
            <a:spAutoFit/>
          </a:bodyPr>
          <a:lstStyle/>
          <a:p>
            <a:pPr algn="ctr"/>
            <a:r>
              <a:rPr lang="zh-CN" altLang="en-US" sz="2400" b="1" dirty="0">
                <a:latin typeface="微软雅黑" panose="020B0503020204020204" charset="-122"/>
                <a:ea typeface="微软雅黑" panose="020B0503020204020204" charset="-122"/>
              </a:rPr>
              <a:t>包图</a:t>
            </a:r>
          </a:p>
        </p:txBody>
      </p:sp>
      <p:pic>
        <p:nvPicPr>
          <p:cNvPr id="5" name="图片 4"/>
          <p:cNvPicPr>
            <a:picLocks noChangeAspect="1"/>
          </p:cNvPicPr>
          <p:nvPr/>
        </p:nvPicPr>
        <p:blipFill>
          <a:blip r:embed="rId3"/>
          <a:stretch>
            <a:fillRect/>
          </a:stretch>
        </p:blipFill>
        <p:spPr>
          <a:xfrm>
            <a:off x="4755738" y="2691316"/>
            <a:ext cx="7123599" cy="18455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UML2.0</a:t>
            </a:r>
            <a:r>
              <a:rPr lang="zh-CN" altLang="en-US" dirty="0">
                <a:sym typeface="+mn-ea"/>
              </a:rPr>
              <a:t>中的新图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a:bodyPr>
          <a:lstStyle/>
          <a:p>
            <a:pPr>
              <a:lnSpc>
                <a:spcPct val="150000"/>
              </a:lnSpc>
              <a:spcBef>
                <a:spcPct val="0"/>
              </a:spcBef>
            </a:pPr>
            <a:r>
              <a:rPr lang="zh-CN" altLang="en-US" dirty="0">
                <a:sym typeface="+mn-ea"/>
              </a:rPr>
              <a:t>描述系统中的某一部分的内部内容，包括该部分与系统其他部分的交互点，这种图能够展示该部分内容“内部”参与者的配置情况。</a:t>
            </a:r>
            <a:endParaRPr lang="en-US" altLang="zh-CN" dirty="0"/>
          </a:p>
          <a:p>
            <a:pPr>
              <a:lnSpc>
                <a:spcPct val="150000"/>
              </a:lnSpc>
              <a:spcBef>
                <a:spcPct val="0"/>
              </a:spcBef>
            </a:pPr>
            <a:endParaRPr lang="en-US" altLang="zh-CN" dirty="0"/>
          </a:p>
          <a:p>
            <a:pPr>
              <a:lnSpc>
                <a:spcPct val="150000"/>
              </a:lnSpc>
              <a:spcBef>
                <a:spcPct val="0"/>
              </a:spcBef>
            </a:pP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32</a:t>
            </a:fld>
            <a:endParaRPr lang="zh-CN" altLang="en-US"/>
          </a:p>
        </p:txBody>
      </p:sp>
      <p:sp>
        <p:nvSpPr>
          <p:cNvPr id="33" name="文本框 32"/>
          <p:cNvSpPr txBox="1"/>
          <p:nvPr/>
        </p:nvSpPr>
        <p:spPr>
          <a:xfrm>
            <a:off x="1381102" y="1902505"/>
            <a:ext cx="3116580" cy="460375"/>
          </a:xfrm>
          <a:prstGeom prst="rect">
            <a:avLst/>
          </a:prstGeom>
          <a:noFill/>
        </p:spPr>
        <p:txBody>
          <a:bodyPr wrap="square" rtlCol="0">
            <a:spAutoFit/>
          </a:bodyPr>
          <a:lstStyle/>
          <a:p>
            <a:pPr algn="ctr"/>
            <a:r>
              <a:rPr lang="zh-CN" altLang="en-US" sz="2400" b="1" dirty="0">
                <a:latin typeface="微软雅黑" panose="020B0503020204020204" charset="-122"/>
                <a:ea typeface="微软雅黑" panose="020B0503020204020204" charset="-122"/>
              </a:rPr>
              <a:t>组合机构图</a:t>
            </a:r>
          </a:p>
        </p:txBody>
      </p:sp>
      <p:pic>
        <p:nvPicPr>
          <p:cNvPr id="10" name="图片 9"/>
          <p:cNvPicPr>
            <a:picLocks noChangeAspect="1"/>
          </p:cNvPicPr>
          <p:nvPr/>
        </p:nvPicPr>
        <p:blipFill>
          <a:blip r:embed="rId3"/>
          <a:stretch>
            <a:fillRect/>
          </a:stretch>
        </p:blipFill>
        <p:spPr>
          <a:xfrm>
            <a:off x="4624070" y="1902460"/>
            <a:ext cx="6435725" cy="3544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UML2.0</a:t>
            </a:r>
            <a:r>
              <a:rPr lang="zh-CN" altLang="en-US" dirty="0">
                <a:sym typeface="+mn-ea"/>
              </a:rPr>
              <a:t>中的新图</a:t>
            </a:r>
            <a:endParaRPr lang="zh-CN" altLang="en-US"/>
          </a:p>
        </p:txBody>
      </p:sp>
      <p:sp>
        <p:nvSpPr>
          <p:cNvPr id="4" name="内容占位符 3"/>
          <p:cNvSpPr>
            <a:spLocks noGrp="1"/>
          </p:cNvSpPr>
          <p:nvPr>
            <p:ph idx="1"/>
          </p:nvPr>
        </p:nvSpPr>
        <p:spPr>
          <a:xfrm>
            <a:off x="1240790" y="2476500"/>
            <a:ext cx="3397250" cy="2828925"/>
          </a:xfrm>
        </p:spPr>
        <p:txBody>
          <a:bodyPr vert="horz" lIns="91440" tIns="45720" rIns="91440" bIns="45720" rtlCol="0" anchor="t">
            <a:normAutofit/>
          </a:bodyPr>
          <a:lstStyle/>
          <a:p>
            <a:pPr>
              <a:lnSpc>
                <a:spcPct val="150000"/>
              </a:lnSpc>
              <a:spcBef>
                <a:spcPct val="0"/>
              </a:spcBef>
            </a:pPr>
            <a:r>
              <a:rPr lang="zh-CN" altLang="en-US" dirty="0">
                <a:sym typeface="+mn-ea"/>
              </a:rPr>
              <a:t>“时间图”是一种可选的交互图，展示交互过程中的真实时间信息，具体描述对象状态变化的时间点以及维持特定状态的时间段。</a:t>
            </a:r>
            <a:endParaRPr lang="en-US" altLang="zh-CN" dirty="0"/>
          </a:p>
          <a:p>
            <a:pPr>
              <a:lnSpc>
                <a:spcPct val="150000"/>
              </a:lnSpc>
              <a:spcBef>
                <a:spcPct val="0"/>
              </a:spcBef>
            </a:pPr>
            <a:endParaRPr lang="en-US" altLang="zh-CN" dirty="0"/>
          </a:p>
          <a:p>
            <a:pPr>
              <a:lnSpc>
                <a:spcPct val="150000"/>
              </a:lnSpc>
              <a:spcBef>
                <a:spcPct val="0"/>
              </a:spcBef>
            </a:pPr>
            <a:endParaRPr lang="en-US" altLang="zh-CN" dirty="0"/>
          </a:p>
          <a:p>
            <a:pPr>
              <a:lnSpc>
                <a:spcPct val="150000"/>
              </a:lnSpc>
              <a:spcBef>
                <a:spcPct val="0"/>
              </a:spcBef>
            </a:pP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33</a:t>
            </a:fld>
            <a:endParaRPr lang="zh-CN" altLang="en-US"/>
          </a:p>
        </p:txBody>
      </p:sp>
      <p:sp>
        <p:nvSpPr>
          <p:cNvPr id="33" name="文本框 32"/>
          <p:cNvSpPr txBox="1"/>
          <p:nvPr/>
        </p:nvSpPr>
        <p:spPr>
          <a:xfrm>
            <a:off x="1381102" y="1902505"/>
            <a:ext cx="3116580" cy="460375"/>
          </a:xfrm>
          <a:prstGeom prst="rect">
            <a:avLst/>
          </a:prstGeom>
          <a:noFill/>
        </p:spPr>
        <p:txBody>
          <a:bodyPr wrap="square" rtlCol="0">
            <a:spAutoFit/>
          </a:bodyPr>
          <a:lstStyle/>
          <a:p>
            <a:pPr algn="ctr"/>
            <a:r>
              <a:rPr lang="zh-CN" altLang="en-US" sz="2400" b="1" dirty="0">
                <a:latin typeface="微软雅黑" panose="020B0503020204020204" charset="-122"/>
                <a:ea typeface="微软雅黑" panose="020B0503020204020204" charset="-122"/>
              </a:rPr>
              <a:t>时间图</a:t>
            </a:r>
          </a:p>
        </p:txBody>
      </p:sp>
      <p:pic>
        <p:nvPicPr>
          <p:cNvPr id="5" name="图片 4"/>
          <p:cNvPicPr>
            <a:picLocks noChangeAspect="1"/>
          </p:cNvPicPr>
          <p:nvPr/>
        </p:nvPicPr>
        <p:blipFill>
          <a:blip r:embed="rId3"/>
          <a:stretch>
            <a:fillRect/>
          </a:stretch>
        </p:blipFill>
        <p:spPr>
          <a:xfrm>
            <a:off x="4999990" y="1561465"/>
            <a:ext cx="5946775" cy="3879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059400"/>
            <a:ext cx="6245912" cy="2387600"/>
          </a:xfrm>
        </p:spPr>
        <p:txBody>
          <a:bodyPr rtlCol="0"/>
          <a:lstStyle/>
          <a:p>
            <a:pPr rtl="0"/>
            <a:r>
              <a:rPr lang="zh-CN" altLang="en-US" dirty="0"/>
              <a:t>系统开发阶段</a:t>
            </a:r>
            <a:r>
              <a:rPr lang="en-US" altLang="zh-CN" dirty="0"/>
              <a:t>	</a:t>
            </a:r>
          </a:p>
        </p:txBody>
      </p:sp>
      <p:sp>
        <p:nvSpPr>
          <p:cNvPr id="4" name="文本占位符 3"/>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zh-CN" altLang="en-US" dirty="0">
                <a:sym typeface="+mn-ea"/>
              </a:rPr>
              <a:t>系统开发的五个阶段</a:t>
            </a:r>
            <a:endParaRPr lang="zh-CN" altLang="en-US" dirty="0">
              <a:solidFill>
                <a:schemeClr val="bg1"/>
              </a:solidFill>
            </a:endParaRPr>
          </a:p>
          <a:p>
            <a:pPr rtl="0"/>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ļîḍé"/>
          <p:cNvSpPr/>
          <p:nvPr/>
        </p:nvSpPr>
        <p:spPr bwMode="auto">
          <a:xfrm>
            <a:off x="2661603" y="1176337"/>
            <a:ext cx="4387850" cy="1751013"/>
          </a:xfrm>
          <a:custGeom>
            <a:avLst/>
            <a:gdLst>
              <a:gd name="T0" fmla="*/ 2633 w 2764"/>
              <a:gd name="T1" fmla="*/ 0 h 1103"/>
              <a:gd name="T2" fmla="*/ 774 w 2764"/>
              <a:gd name="T3" fmla="*/ 473 h 1103"/>
              <a:gd name="T4" fmla="*/ 0 w 2764"/>
              <a:gd name="T5" fmla="*/ 672 h 1103"/>
              <a:gd name="T6" fmla="*/ 372 w 2764"/>
              <a:gd name="T7" fmla="*/ 1043 h 1103"/>
              <a:gd name="T8" fmla="*/ 432 w 2764"/>
              <a:gd name="T9" fmla="*/ 1103 h 1103"/>
              <a:gd name="T10" fmla="*/ 2764 w 2764"/>
              <a:gd name="T11" fmla="*/ 507 h 1103"/>
              <a:gd name="T12" fmla="*/ 2633 w 2764"/>
              <a:gd name="T13" fmla="*/ 0 h 1103"/>
            </a:gdLst>
            <a:ahLst/>
            <a:cxnLst>
              <a:cxn ang="0">
                <a:pos x="T0" y="T1"/>
              </a:cxn>
              <a:cxn ang="0">
                <a:pos x="T2" y="T3"/>
              </a:cxn>
              <a:cxn ang="0">
                <a:pos x="T4" y="T5"/>
              </a:cxn>
              <a:cxn ang="0">
                <a:pos x="T6" y="T7"/>
              </a:cxn>
              <a:cxn ang="0">
                <a:pos x="T8" y="T9"/>
              </a:cxn>
              <a:cxn ang="0">
                <a:pos x="T10" y="T11"/>
              </a:cxn>
              <a:cxn ang="0">
                <a:pos x="T12" y="T13"/>
              </a:cxn>
            </a:cxnLst>
            <a:rect l="0" t="0" r="r" b="b"/>
            <a:pathLst>
              <a:path w="2764" h="1103">
                <a:moveTo>
                  <a:pt x="2633" y="0"/>
                </a:moveTo>
                <a:lnTo>
                  <a:pt x="774" y="473"/>
                </a:lnTo>
                <a:lnTo>
                  <a:pt x="0" y="672"/>
                </a:lnTo>
                <a:lnTo>
                  <a:pt x="372" y="1043"/>
                </a:lnTo>
                <a:lnTo>
                  <a:pt x="432" y="1103"/>
                </a:lnTo>
                <a:lnTo>
                  <a:pt x="2764" y="507"/>
                </a:lnTo>
                <a:lnTo>
                  <a:pt x="2633" y="0"/>
                </a:lnTo>
                <a:close/>
              </a:path>
            </a:pathLst>
          </a:custGeom>
          <a:solidFill>
            <a:schemeClr val="accent2"/>
          </a:solidFill>
          <a:ln w="26988" cap="flat">
            <a:noFill/>
            <a:prstDash val="solid"/>
            <a:miter lim="800000"/>
          </a:ln>
        </p:spPr>
        <p:txBody>
          <a:bodyPr anchor="ctr"/>
          <a:lstStyle/>
          <a:p>
            <a:pPr algn="ctr"/>
            <a:endParaRPr/>
          </a:p>
        </p:txBody>
      </p:sp>
      <p:sp>
        <p:nvSpPr>
          <p:cNvPr id="20" name="íṧḻîďe"/>
          <p:cNvSpPr/>
          <p:nvPr/>
        </p:nvSpPr>
        <p:spPr bwMode="auto">
          <a:xfrm>
            <a:off x="4429125" y="1176337"/>
            <a:ext cx="3016250" cy="3387725"/>
          </a:xfrm>
          <a:custGeom>
            <a:avLst/>
            <a:gdLst>
              <a:gd name="T0" fmla="*/ 1900 w 1900"/>
              <a:gd name="T1" fmla="*/ 376 h 2134"/>
              <a:gd name="T2" fmla="*/ 1532 w 1900"/>
              <a:gd name="T3" fmla="*/ 8 h 2134"/>
              <a:gd name="T4" fmla="*/ 1519 w 1900"/>
              <a:gd name="T5" fmla="*/ 0 h 2134"/>
              <a:gd name="T6" fmla="*/ 0 w 1900"/>
              <a:gd name="T7" fmla="*/ 2134 h 2134"/>
              <a:gd name="T8" fmla="*/ 791 w 1900"/>
              <a:gd name="T9" fmla="*/ 1931 h 2134"/>
              <a:gd name="T10" fmla="*/ 1900 w 1900"/>
              <a:gd name="T11" fmla="*/ 376 h 2134"/>
            </a:gdLst>
            <a:ahLst/>
            <a:cxnLst>
              <a:cxn ang="0">
                <a:pos x="T0" y="T1"/>
              </a:cxn>
              <a:cxn ang="0">
                <a:pos x="T2" y="T3"/>
              </a:cxn>
              <a:cxn ang="0">
                <a:pos x="T4" y="T5"/>
              </a:cxn>
              <a:cxn ang="0">
                <a:pos x="T6" y="T7"/>
              </a:cxn>
              <a:cxn ang="0">
                <a:pos x="T8" y="T9"/>
              </a:cxn>
              <a:cxn ang="0">
                <a:pos x="T10" y="T11"/>
              </a:cxn>
            </a:cxnLst>
            <a:rect l="0" t="0" r="r" b="b"/>
            <a:pathLst>
              <a:path w="1900" h="2134">
                <a:moveTo>
                  <a:pt x="1900" y="376"/>
                </a:moveTo>
                <a:lnTo>
                  <a:pt x="1532" y="8"/>
                </a:lnTo>
                <a:lnTo>
                  <a:pt x="1519" y="0"/>
                </a:lnTo>
                <a:lnTo>
                  <a:pt x="0" y="2134"/>
                </a:lnTo>
                <a:lnTo>
                  <a:pt x="791" y="1931"/>
                </a:lnTo>
                <a:lnTo>
                  <a:pt x="1900" y="376"/>
                </a:lnTo>
                <a:close/>
              </a:path>
            </a:pathLst>
          </a:custGeom>
          <a:solidFill>
            <a:schemeClr val="accent3"/>
          </a:solidFill>
          <a:ln w="26988" cap="flat">
            <a:noFill/>
            <a:prstDash val="solid"/>
            <a:miter lim="800000"/>
          </a:ln>
        </p:spPr>
        <p:txBody>
          <a:bodyPr anchor="ctr"/>
          <a:lstStyle/>
          <a:p>
            <a:pPr algn="ctr"/>
            <a:endParaRPr/>
          </a:p>
        </p:txBody>
      </p:sp>
      <p:sp>
        <p:nvSpPr>
          <p:cNvPr id="16" name="îṥ1îdè"/>
          <p:cNvSpPr/>
          <p:nvPr/>
        </p:nvSpPr>
        <p:spPr bwMode="auto">
          <a:xfrm>
            <a:off x="2662238" y="7937"/>
            <a:ext cx="2606675" cy="2235200"/>
          </a:xfrm>
          <a:custGeom>
            <a:avLst/>
            <a:gdLst>
              <a:gd name="T0" fmla="*/ 4 w 1642"/>
              <a:gd name="T1" fmla="*/ 1408 h 1408"/>
              <a:gd name="T2" fmla="*/ 778 w 1642"/>
              <a:gd name="T3" fmla="*/ 1209 h 1408"/>
              <a:gd name="T4" fmla="*/ 1642 w 1642"/>
              <a:gd name="T5" fmla="*/ 0 h 1408"/>
              <a:gd name="T6" fmla="*/ 999 w 1642"/>
              <a:gd name="T7" fmla="*/ 0 h 1408"/>
              <a:gd name="T8" fmla="*/ 0 w 1642"/>
              <a:gd name="T9" fmla="*/ 1403 h 1408"/>
              <a:gd name="T10" fmla="*/ 4 w 1642"/>
              <a:gd name="T11" fmla="*/ 1408 h 1408"/>
            </a:gdLst>
            <a:ahLst/>
            <a:cxnLst>
              <a:cxn ang="0">
                <a:pos x="T0" y="T1"/>
              </a:cxn>
              <a:cxn ang="0">
                <a:pos x="T2" y="T3"/>
              </a:cxn>
              <a:cxn ang="0">
                <a:pos x="T4" y="T5"/>
              </a:cxn>
              <a:cxn ang="0">
                <a:pos x="T6" y="T7"/>
              </a:cxn>
              <a:cxn ang="0">
                <a:pos x="T8" y="T9"/>
              </a:cxn>
              <a:cxn ang="0">
                <a:pos x="T10" y="T11"/>
              </a:cxn>
            </a:cxnLst>
            <a:rect l="0" t="0" r="r" b="b"/>
            <a:pathLst>
              <a:path w="1642" h="1408">
                <a:moveTo>
                  <a:pt x="4" y="1408"/>
                </a:moveTo>
                <a:lnTo>
                  <a:pt x="778" y="1209"/>
                </a:lnTo>
                <a:lnTo>
                  <a:pt x="1642" y="0"/>
                </a:lnTo>
                <a:lnTo>
                  <a:pt x="999" y="0"/>
                </a:lnTo>
                <a:lnTo>
                  <a:pt x="0" y="1403"/>
                </a:lnTo>
                <a:lnTo>
                  <a:pt x="4" y="1408"/>
                </a:lnTo>
                <a:close/>
              </a:path>
            </a:pathLst>
          </a:custGeom>
          <a:solidFill>
            <a:schemeClr val="accent1"/>
          </a:solidFill>
          <a:ln w="26988" cap="flat">
            <a:noFill/>
            <a:prstDash val="solid"/>
            <a:miter lim="800000"/>
          </a:ln>
        </p:spPr>
        <p:txBody>
          <a:bodyPr anchor="ctr"/>
          <a:lstStyle/>
          <a:p>
            <a:pPr algn="ctr"/>
            <a:endParaRPr/>
          </a:p>
        </p:txBody>
      </p:sp>
      <p:sp>
        <p:nvSpPr>
          <p:cNvPr id="2" name="标题 1"/>
          <p:cNvSpPr>
            <a:spLocks noGrp="1"/>
          </p:cNvSpPr>
          <p:nvPr>
            <p:ph type="title"/>
          </p:nvPr>
        </p:nvSpPr>
        <p:spPr>
          <a:xfrm>
            <a:off x="373742" y="227330"/>
            <a:ext cx="9779183" cy="1325563"/>
          </a:xfrm>
        </p:spPr>
        <p:txBody>
          <a:bodyPr rtlCol="0"/>
          <a:lstStyle/>
          <a:p>
            <a:pPr rtl="0"/>
            <a:r>
              <a:rPr lang="zh-CN" altLang="en-US" dirty="0">
                <a:sym typeface="+mn-ea"/>
              </a:rPr>
              <a:t>系统开发阶段</a:t>
            </a:r>
            <a:endParaRPr lang="zh-CN" altLang="en-US" dirty="0"/>
          </a:p>
        </p:txBody>
      </p:sp>
      <p:sp>
        <p:nvSpPr>
          <p:cNvPr id="3" name="日期占位符 2"/>
          <p:cNvSpPr>
            <a:spLocks noGrp="1"/>
          </p:cNvSpPr>
          <p:nvPr>
            <p:ph type="dt" sz="half" idx="2"/>
          </p:nvPr>
        </p:nvSpPr>
        <p:spPr/>
        <p:txBody>
          <a:bodyPr rtlCol="0"/>
          <a:lstStyle/>
          <a:p>
            <a:pPr rtl="0"/>
            <a:fld id="{2EEE1613-B4A2-4E75-BA95-0B0D1FD9E8CA}" type="datetime1">
              <a:rPr lang="zh-CN" altLang="en-US" smtClean="0"/>
              <a:t>2022/3/14</a:t>
            </a:fld>
            <a:endParaRPr lang="zh-CN" altLang="en-US" dirty="0"/>
          </a:p>
        </p:txBody>
      </p:sp>
      <p:sp>
        <p:nvSpPr>
          <p:cNvPr id="5" name="页脚占位符 4"/>
          <p:cNvSpPr>
            <a:spLocks noGrp="1"/>
          </p:cNvSpPr>
          <p:nvPr>
            <p:ph type="ftr" sz="quarter" idx="3"/>
          </p:nvPr>
        </p:nvSpPr>
        <p:spPr/>
        <p:txBody>
          <a:bodyPr rtlCol="0"/>
          <a:lstStyle/>
          <a:p>
            <a:pPr rtl="0"/>
            <a:r>
              <a:rPr lang="en-US" altLang="zh-CN">
                <a:sym typeface="+mn-ea"/>
              </a:rPr>
              <a:t>SRA2022-G12</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t>35</a:t>
            </a:fld>
            <a:endParaRPr lang="zh-CN" altLang="en-US" dirty="0"/>
          </a:p>
        </p:txBody>
      </p:sp>
      <p:sp>
        <p:nvSpPr>
          <p:cNvPr id="22" name="iṧļíḍè"/>
          <p:cNvSpPr/>
          <p:nvPr/>
        </p:nvSpPr>
        <p:spPr bwMode="auto">
          <a:xfrm>
            <a:off x="4428808" y="3429000"/>
            <a:ext cx="4649788" cy="1825625"/>
          </a:xfrm>
          <a:custGeom>
            <a:avLst/>
            <a:gdLst>
              <a:gd name="T0" fmla="*/ 661 w 692"/>
              <a:gd name="T1" fmla="*/ 0 h 272"/>
              <a:gd name="T2" fmla="*/ 190 w 692"/>
              <a:gd name="T3" fmla="*/ 121 h 272"/>
              <a:gd name="T4" fmla="*/ 3 w 692"/>
              <a:gd name="T5" fmla="*/ 169 h 272"/>
              <a:gd name="T6" fmla="*/ 0 w 692"/>
              <a:gd name="T7" fmla="*/ 174 h 272"/>
              <a:gd name="T8" fmla="*/ 98 w 692"/>
              <a:gd name="T9" fmla="*/ 272 h 272"/>
              <a:gd name="T10" fmla="*/ 692 w 692"/>
              <a:gd name="T11" fmla="*/ 120 h 272"/>
              <a:gd name="T12" fmla="*/ 661 w 692"/>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692" h="272">
                <a:moveTo>
                  <a:pt x="661" y="0"/>
                </a:moveTo>
                <a:cubicBezTo>
                  <a:pt x="190" y="121"/>
                  <a:pt x="190" y="121"/>
                  <a:pt x="190" y="121"/>
                </a:cubicBezTo>
                <a:cubicBezTo>
                  <a:pt x="3" y="169"/>
                  <a:pt x="3" y="169"/>
                  <a:pt x="3" y="169"/>
                </a:cubicBezTo>
                <a:cubicBezTo>
                  <a:pt x="0" y="174"/>
                  <a:pt x="0" y="174"/>
                  <a:pt x="0" y="174"/>
                </a:cubicBezTo>
                <a:cubicBezTo>
                  <a:pt x="7" y="182"/>
                  <a:pt x="90" y="265"/>
                  <a:pt x="98" y="272"/>
                </a:cubicBezTo>
                <a:cubicBezTo>
                  <a:pt x="296" y="222"/>
                  <a:pt x="494" y="171"/>
                  <a:pt x="692" y="120"/>
                </a:cubicBezTo>
                <a:lnTo>
                  <a:pt x="661" y="0"/>
                </a:lnTo>
                <a:close/>
              </a:path>
            </a:pathLst>
          </a:custGeom>
          <a:solidFill>
            <a:schemeClr val="accent4"/>
          </a:solidFill>
          <a:ln w="26988" cap="flat">
            <a:noFill/>
            <a:prstDash val="solid"/>
            <a:miter lim="800000"/>
          </a:ln>
        </p:spPr>
        <p:txBody>
          <a:bodyPr anchor="ctr"/>
          <a:lstStyle/>
          <a:p>
            <a:pPr algn="ctr"/>
            <a:endParaRPr/>
          </a:p>
        </p:txBody>
      </p:sp>
      <p:sp>
        <p:nvSpPr>
          <p:cNvPr id="9" name="ïṧlíḍé"/>
          <p:cNvSpPr/>
          <p:nvPr/>
        </p:nvSpPr>
        <p:spPr bwMode="auto">
          <a:xfrm>
            <a:off x="6418263" y="3429000"/>
            <a:ext cx="3036888" cy="3422650"/>
          </a:xfrm>
          <a:custGeom>
            <a:avLst/>
            <a:gdLst>
              <a:gd name="T0" fmla="*/ 1545 w 1913"/>
              <a:gd name="T1" fmla="*/ 9 h 2156"/>
              <a:gd name="T2" fmla="*/ 1536 w 1913"/>
              <a:gd name="T3" fmla="*/ 0 h 2156"/>
              <a:gd name="T4" fmla="*/ 0 w 1913"/>
              <a:gd name="T5" fmla="*/ 2156 h 2156"/>
              <a:gd name="T6" fmla="*/ 643 w 1913"/>
              <a:gd name="T7" fmla="*/ 2156 h 2156"/>
              <a:gd name="T8" fmla="*/ 1913 w 1913"/>
              <a:gd name="T9" fmla="*/ 377 h 2156"/>
              <a:gd name="T10" fmla="*/ 1545 w 1913"/>
              <a:gd name="T11" fmla="*/ 9 h 2156"/>
            </a:gdLst>
            <a:ahLst/>
            <a:cxnLst>
              <a:cxn ang="0">
                <a:pos x="T0" y="T1"/>
              </a:cxn>
              <a:cxn ang="0">
                <a:pos x="T2" y="T3"/>
              </a:cxn>
              <a:cxn ang="0">
                <a:pos x="T4" y="T5"/>
              </a:cxn>
              <a:cxn ang="0">
                <a:pos x="T6" y="T7"/>
              </a:cxn>
              <a:cxn ang="0">
                <a:pos x="T8" y="T9"/>
              </a:cxn>
              <a:cxn ang="0">
                <a:pos x="T10" y="T11"/>
              </a:cxn>
            </a:cxnLst>
            <a:rect l="0" t="0" r="r" b="b"/>
            <a:pathLst>
              <a:path w="1913" h="2156">
                <a:moveTo>
                  <a:pt x="1545" y="9"/>
                </a:moveTo>
                <a:lnTo>
                  <a:pt x="1536" y="0"/>
                </a:lnTo>
                <a:lnTo>
                  <a:pt x="0" y="2156"/>
                </a:lnTo>
                <a:lnTo>
                  <a:pt x="643" y="2156"/>
                </a:lnTo>
                <a:lnTo>
                  <a:pt x="1913" y="377"/>
                </a:lnTo>
                <a:lnTo>
                  <a:pt x="1545" y="9"/>
                </a:lnTo>
                <a:close/>
              </a:path>
            </a:pathLst>
          </a:custGeom>
          <a:solidFill>
            <a:schemeClr val="accent6"/>
          </a:solidFill>
          <a:ln w="26988" cap="flat">
            <a:noFill/>
            <a:prstDash val="solid"/>
            <a:miter lim="800000"/>
          </a:ln>
        </p:spPr>
        <p:txBody>
          <a:bodyPr anchor="ctr"/>
          <a:lstStyle/>
          <a:p>
            <a:pPr algn="ctr"/>
            <a:endParaRPr/>
          </a:p>
        </p:txBody>
      </p:sp>
      <p:grpSp>
        <p:nvGrpSpPr>
          <p:cNvPr id="11" name="组合 10"/>
          <p:cNvGrpSpPr/>
          <p:nvPr/>
        </p:nvGrpSpPr>
        <p:grpSpPr>
          <a:xfrm>
            <a:off x="253988" y="1591589"/>
            <a:ext cx="2407920" cy="920115"/>
            <a:chOff x="260973" y="1150264"/>
            <a:chExt cx="2407920" cy="920115"/>
          </a:xfrm>
        </p:grpSpPr>
        <p:sp>
          <p:nvSpPr>
            <p:cNvPr id="10" name="íṣḷîḓê"/>
            <p:cNvSpPr/>
            <p:nvPr/>
          </p:nvSpPr>
          <p:spPr>
            <a:xfrm>
              <a:off x="575386" y="1150264"/>
              <a:ext cx="2086852" cy="343059"/>
            </a:xfrm>
            <a:prstGeom prst="rect">
              <a:avLst/>
            </a:prstGeom>
          </p:spPr>
          <p:txBody>
            <a:bodyPr wrap="none" lIns="90000" tIns="46800" rIns="90000" bIns="46800" anchor="ctr">
              <a:normAutofit/>
            </a:bodyPr>
            <a:lstStyle/>
            <a:p>
              <a:pPr lvl="0" algn="r" defTabSz="913765">
                <a:defRPr/>
              </a:pPr>
              <a:r>
                <a:rPr lang="zh-CN" altLang="en-US" sz="1600" b="1" dirty="0"/>
                <a:t>需求分析</a:t>
              </a:r>
            </a:p>
          </p:txBody>
        </p:sp>
        <p:sp>
          <p:nvSpPr>
            <p:cNvPr id="27" name="ïśľiḋe"/>
            <p:cNvSpPr txBox="1"/>
            <p:nvPr/>
          </p:nvSpPr>
          <p:spPr>
            <a:xfrm>
              <a:off x="260973" y="1481099"/>
              <a:ext cx="2407920" cy="589280"/>
            </a:xfrm>
            <a:prstGeom prst="rect">
              <a:avLst/>
            </a:prstGeom>
            <a:noFill/>
          </p:spPr>
          <p:txBody>
            <a:bodyPr wrap="square" lIns="90000" tIns="46800" rIns="90000" bIns="46800" anchor="ctr" anchorCtr="0">
              <a:noAutofit/>
            </a:bodyPr>
            <a:lstStyle/>
            <a:p>
              <a:pPr algn="l">
                <a:lnSpc>
                  <a:spcPct val="150000"/>
                </a:lnSpc>
                <a:spcBef>
                  <a:spcPct val="0"/>
                </a:spcBef>
              </a:pPr>
              <a:r>
                <a:rPr lang="zh-CN" altLang="en-US" sz="1200" dirty="0"/>
                <a:t>了解需求，分析可行性、分析需求一致性</a:t>
              </a:r>
            </a:p>
          </p:txBody>
        </p:sp>
      </p:grpSp>
      <p:sp>
        <p:nvSpPr>
          <p:cNvPr id="26" name="îsļiḋê"/>
          <p:cNvSpPr/>
          <p:nvPr/>
        </p:nvSpPr>
        <p:spPr>
          <a:xfrm>
            <a:off x="7695566" y="1591393"/>
            <a:ext cx="2457329" cy="343059"/>
          </a:xfrm>
          <a:prstGeom prst="rect">
            <a:avLst/>
          </a:prstGeom>
        </p:spPr>
        <p:txBody>
          <a:bodyPr wrap="none" lIns="90000" tIns="46800" rIns="90000" bIns="46800" anchor="ctr">
            <a:normAutofit/>
          </a:bodyPr>
          <a:lstStyle/>
          <a:p>
            <a:pPr lvl="0" defTabSz="913765">
              <a:defRPr/>
            </a:pPr>
            <a:r>
              <a:rPr lang="zh-CN" altLang="en-US" sz="1600" b="1" dirty="0"/>
              <a:t>系统分析</a:t>
            </a:r>
          </a:p>
        </p:txBody>
      </p:sp>
      <p:grpSp>
        <p:nvGrpSpPr>
          <p:cNvPr id="28" name="组合 27"/>
          <p:cNvGrpSpPr/>
          <p:nvPr/>
        </p:nvGrpSpPr>
        <p:grpSpPr>
          <a:xfrm>
            <a:off x="1503831" y="2962833"/>
            <a:ext cx="2407615" cy="932615"/>
            <a:chOff x="1612416" y="3170478"/>
            <a:chExt cx="2407615" cy="932615"/>
          </a:xfrm>
        </p:grpSpPr>
        <p:sp>
          <p:nvSpPr>
            <p:cNvPr id="29" name="íšļiḋè"/>
            <p:cNvSpPr/>
            <p:nvPr/>
          </p:nvSpPr>
          <p:spPr>
            <a:xfrm>
              <a:off x="1612416" y="3170478"/>
              <a:ext cx="2407615" cy="343059"/>
            </a:xfrm>
            <a:prstGeom prst="rect">
              <a:avLst/>
            </a:prstGeom>
          </p:spPr>
          <p:txBody>
            <a:bodyPr wrap="none" lIns="90000" tIns="46800" rIns="90000" bIns="46800" anchor="ctr">
              <a:normAutofit/>
            </a:bodyPr>
            <a:lstStyle/>
            <a:p>
              <a:pPr lvl="0" algn="r" defTabSz="913765">
                <a:defRPr/>
              </a:pPr>
              <a:r>
                <a:rPr lang="zh-CN" altLang="en-US" sz="1600" b="1" dirty="0"/>
                <a:t>系统设计</a:t>
              </a:r>
            </a:p>
          </p:txBody>
        </p:sp>
        <p:sp>
          <p:nvSpPr>
            <p:cNvPr id="30" name="ïśľiḋe"/>
            <p:cNvSpPr txBox="1"/>
            <p:nvPr/>
          </p:nvSpPr>
          <p:spPr>
            <a:xfrm>
              <a:off x="1612416" y="3513537"/>
              <a:ext cx="2407615" cy="589556"/>
            </a:xfrm>
            <a:prstGeom prst="rect">
              <a:avLst/>
            </a:prstGeom>
            <a:noFill/>
          </p:spPr>
          <p:txBody>
            <a:bodyPr wrap="square" lIns="90000" tIns="46800" rIns="90000" bIns="46800" anchor="ctr" anchorCtr="0">
              <a:noAutofit/>
            </a:bodyPr>
            <a:lstStyle/>
            <a:p>
              <a:pPr algn="l">
                <a:lnSpc>
                  <a:spcPct val="150000"/>
                </a:lnSpc>
                <a:spcBef>
                  <a:spcPct val="0"/>
                </a:spcBef>
              </a:pPr>
              <a:r>
                <a:rPr lang="zh-CN" altLang="en-US" sz="1200" dirty="0"/>
                <a:t>将需求转换为系统的重要过程</a:t>
              </a:r>
            </a:p>
          </p:txBody>
        </p:sp>
      </p:grpSp>
      <p:grpSp>
        <p:nvGrpSpPr>
          <p:cNvPr id="32" name="组合 31"/>
          <p:cNvGrpSpPr/>
          <p:nvPr/>
        </p:nvGrpSpPr>
        <p:grpSpPr>
          <a:xfrm>
            <a:off x="9455587" y="3895370"/>
            <a:ext cx="2457330" cy="922459"/>
            <a:chOff x="8986957" y="5230140"/>
            <a:chExt cx="2457330" cy="922459"/>
          </a:xfrm>
        </p:grpSpPr>
        <p:sp>
          <p:nvSpPr>
            <p:cNvPr id="33" name="îŝḷîde"/>
            <p:cNvSpPr/>
            <p:nvPr/>
          </p:nvSpPr>
          <p:spPr>
            <a:xfrm>
              <a:off x="8986958" y="5230140"/>
              <a:ext cx="2457329" cy="343059"/>
            </a:xfrm>
            <a:prstGeom prst="rect">
              <a:avLst/>
            </a:prstGeom>
          </p:spPr>
          <p:txBody>
            <a:bodyPr wrap="none" lIns="90000" tIns="46800" rIns="90000" bIns="46800" anchor="ctr">
              <a:normAutofit/>
            </a:bodyPr>
            <a:lstStyle/>
            <a:p>
              <a:pPr lvl="0" defTabSz="913765">
                <a:defRPr/>
              </a:pPr>
              <a:r>
                <a:rPr lang="zh-CN" altLang="en-US" sz="1600" b="1" dirty="0"/>
                <a:t>测试阶段</a:t>
              </a:r>
            </a:p>
          </p:txBody>
        </p:sp>
        <p:sp>
          <p:nvSpPr>
            <p:cNvPr id="34" name="îṡḻïde"/>
            <p:cNvSpPr txBox="1"/>
            <p:nvPr/>
          </p:nvSpPr>
          <p:spPr>
            <a:xfrm>
              <a:off x="8986957" y="5563043"/>
              <a:ext cx="2457329" cy="589556"/>
            </a:xfrm>
            <a:prstGeom prst="rect">
              <a:avLst/>
            </a:prstGeom>
            <a:noFill/>
          </p:spPr>
          <p:txBody>
            <a:bodyPr wrap="square" lIns="90000" tIns="46800" rIns="90000" bIns="46800" anchor="ctr" anchorCtr="0">
              <a:noAutofit/>
            </a:bodyPr>
            <a:lstStyle/>
            <a:p>
              <a:pPr>
                <a:lnSpc>
                  <a:spcPct val="150000"/>
                </a:lnSpc>
                <a:spcBef>
                  <a:spcPct val="0"/>
                </a:spcBef>
              </a:pPr>
              <a:r>
                <a:rPr lang="zh-CN" altLang="en-US" sz="1200" dirty="0"/>
                <a:t>对实现的程序代码模块进行检测</a:t>
              </a:r>
            </a:p>
          </p:txBody>
        </p:sp>
      </p:grpSp>
      <p:grpSp>
        <p:nvGrpSpPr>
          <p:cNvPr id="36" name="组合 35"/>
          <p:cNvGrpSpPr/>
          <p:nvPr/>
        </p:nvGrpSpPr>
        <p:grpSpPr>
          <a:xfrm>
            <a:off x="2654737" y="5344440"/>
            <a:ext cx="2457330" cy="922459"/>
            <a:chOff x="8986957" y="5230140"/>
            <a:chExt cx="2457330" cy="922459"/>
          </a:xfrm>
        </p:grpSpPr>
        <p:sp>
          <p:nvSpPr>
            <p:cNvPr id="37" name="îŝḷîde"/>
            <p:cNvSpPr/>
            <p:nvPr/>
          </p:nvSpPr>
          <p:spPr>
            <a:xfrm>
              <a:off x="8986958" y="5230140"/>
              <a:ext cx="2457329" cy="343059"/>
            </a:xfrm>
            <a:prstGeom prst="rect">
              <a:avLst/>
            </a:prstGeom>
          </p:spPr>
          <p:txBody>
            <a:bodyPr wrap="none" lIns="90000" tIns="46800" rIns="90000" bIns="46800" anchor="ctr">
              <a:normAutofit/>
            </a:bodyPr>
            <a:lstStyle/>
            <a:p>
              <a:pPr lvl="0" algn="r" defTabSz="913765">
                <a:defRPr/>
              </a:pPr>
              <a:r>
                <a:rPr lang="zh-CN" altLang="en-US" sz="1600" b="1" dirty="0"/>
                <a:t>程序实现</a:t>
              </a:r>
              <a:endParaRPr lang="en-US" altLang="zh-CN" sz="1600" b="1" dirty="0"/>
            </a:p>
          </p:txBody>
        </p:sp>
        <p:sp>
          <p:nvSpPr>
            <p:cNvPr id="38" name="îṡḻïde"/>
            <p:cNvSpPr txBox="1"/>
            <p:nvPr/>
          </p:nvSpPr>
          <p:spPr>
            <a:xfrm>
              <a:off x="8986957" y="5563043"/>
              <a:ext cx="2457329" cy="589556"/>
            </a:xfrm>
            <a:prstGeom prst="rect">
              <a:avLst/>
            </a:prstGeom>
            <a:noFill/>
          </p:spPr>
          <p:txBody>
            <a:bodyPr wrap="square" lIns="90000" tIns="46800" rIns="90000" bIns="46800" anchor="ctr" anchorCtr="0">
              <a:noAutofit/>
            </a:bodyPr>
            <a:lstStyle/>
            <a:p>
              <a:pPr>
                <a:lnSpc>
                  <a:spcPct val="150000"/>
                </a:lnSpc>
                <a:spcBef>
                  <a:spcPct val="0"/>
                </a:spcBef>
              </a:pPr>
              <a:r>
                <a:rPr lang="zh-CN" altLang="en-US" sz="1200" dirty="0"/>
                <a:t>通过程序语言，将所设计的内容转化为可以执行的软件系统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800" decel="100000"/>
                                        <p:tgtEl>
                                          <p:spTgt spid="11"/>
                                        </p:tgtEl>
                                      </p:cBhvr>
                                    </p:animEffect>
                                    <p:anim calcmode="lin" valueType="num">
                                      <p:cBhvr>
                                        <p:cTn id="8" dur="800" decel="100000" fill="hold"/>
                                        <p:tgtEl>
                                          <p:spTgt spid="11"/>
                                        </p:tgtEl>
                                        <p:attrNameLst>
                                          <p:attrName>style.rotation</p:attrName>
                                        </p:attrNameLst>
                                      </p:cBhvr>
                                      <p:tavLst>
                                        <p:tav tm="0">
                                          <p:val>
                                            <p:fltVal val="-90"/>
                                          </p:val>
                                        </p:tav>
                                        <p:tav tm="100000">
                                          <p:val>
                                            <p:fltVal val="0"/>
                                          </p:val>
                                        </p:tav>
                                      </p:tavLst>
                                    </p:anim>
                                    <p:anim calcmode="lin" valueType="num">
                                      <p:cBhvr>
                                        <p:cTn id="9" dur="800" decel="100000" fill="hold"/>
                                        <p:tgtEl>
                                          <p:spTgt spid="11"/>
                                        </p:tgtEl>
                                        <p:attrNameLst>
                                          <p:attrName>ppt_x</p:attrName>
                                        </p:attrNameLst>
                                      </p:cBhvr>
                                      <p:tavLst>
                                        <p:tav tm="0">
                                          <p:val>
                                            <p:strVal val="#ppt_x+0.4"/>
                                          </p:val>
                                        </p:tav>
                                        <p:tav tm="100000">
                                          <p:val>
                                            <p:strVal val="#ppt_x-0.05"/>
                                          </p:val>
                                        </p:tav>
                                      </p:tavLst>
                                    </p:anim>
                                    <p:anim calcmode="lin" valueType="num">
                                      <p:cBhvr>
                                        <p:cTn id="10" dur="800" decel="100000" fill="hold"/>
                                        <p:tgtEl>
                                          <p:spTgt spid="11"/>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800" decel="100000"/>
                                        <p:tgtEl>
                                          <p:spTgt spid="26"/>
                                        </p:tgtEl>
                                      </p:cBhvr>
                                    </p:animEffect>
                                    <p:anim calcmode="lin" valueType="num">
                                      <p:cBhvr>
                                        <p:cTn id="18" dur="800" decel="100000" fill="hold"/>
                                        <p:tgtEl>
                                          <p:spTgt spid="26"/>
                                        </p:tgtEl>
                                        <p:attrNameLst>
                                          <p:attrName>style.rotation</p:attrName>
                                        </p:attrNameLst>
                                      </p:cBhvr>
                                      <p:tavLst>
                                        <p:tav tm="0">
                                          <p:val>
                                            <p:fltVal val="-90"/>
                                          </p:val>
                                        </p:tav>
                                        <p:tav tm="100000">
                                          <p:val>
                                            <p:fltVal val="0"/>
                                          </p:val>
                                        </p:tav>
                                      </p:tavLst>
                                    </p:anim>
                                    <p:anim calcmode="lin" valueType="num">
                                      <p:cBhvr>
                                        <p:cTn id="19" dur="800" decel="100000" fill="hold"/>
                                        <p:tgtEl>
                                          <p:spTgt spid="26"/>
                                        </p:tgtEl>
                                        <p:attrNameLst>
                                          <p:attrName>ppt_x</p:attrName>
                                        </p:attrNameLst>
                                      </p:cBhvr>
                                      <p:tavLst>
                                        <p:tav tm="0">
                                          <p:val>
                                            <p:strVal val="#ppt_x+0.4"/>
                                          </p:val>
                                        </p:tav>
                                        <p:tav tm="100000">
                                          <p:val>
                                            <p:strVal val="#ppt_x-0.05"/>
                                          </p:val>
                                        </p:tav>
                                      </p:tavLst>
                                    </p:anim>
                                    <p:anim calcmode="lin" valueType="num">
                                      <p:cBhvr>
                                        <p:cTn id="20" dur="800" decel="100000" fill="hold"/>
                                        <p:tgtEl>
                                          <p:spTgt spid="26"/>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26"/>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26"/>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800" decel="100000"/>
                                        <p:tgtEl>
                                          <p:spTgt spid="28"/>
                                        </p:tgtEl>
                                      </p:cBhvr>
                                    </p:animEffect>
                                    <p:anim calcmode="lin" valueType="num">
                                      <p:cBhvr>
                                        <p:cTn id="28" dur="800" decel="100000" fill="hold"/>
                                        <p:tgtEl>
                                          <p:spTgt spid="28"/>
                                        </p:tgtEl>
                                        <p:attrNameLst>
                                          <p:attrName>style.rotation</p:attrName>
                                        </p:attrNameLst>
                                      </p:cBhvr>
                                      <p:tavLst>
                                        <p:tav tm="0">
                                          <p:val>
                                            <p:fltVal val="-90"/>
                                          </p:val>
                                        </p:tav>
                                        <p:tav tm="100000">
                                          <p:val>
                                            <p:fltVal val="0"/>
                                          </p:val>
                                        </p:tav>
                                      </p:tavLst>
                                    </p:anim>
                                    <p:anim calcmode="lin" valueType="num">
                                      <p:cBhvr>
                                        <p:cTn id="29" dur="800" decel="100000" fill="hold"/>
                                        <p:tgtEl>
                                          <p:spTgt spid="28"/>
                                        </p:tgtEl>
                                        <p:attrNameLst>
                                          <p:attrName>ppt_x</p:attrName>
                                        </p:attrNameLst>
                                      </p:cBhvr>
                                      <p:tavLst>
                                        <p:tav tm="0">
                                          <p:val>
                                            <p:strVal val="#ppt_x+0.4"/>
                                          </p:val>
                                        </p:tav>
                                        <p:tav tm="100000">
                                          <p:val>
                                            <p:strVal val="#ppt_x-0.05"/>
                                          </p:val>
                                        </p:tav>
                                      </p:tavLst>
                                    </p:anim>
                                    <p:anim calcmode="lin" valueType="num">
                                      <p:cBhvr>
                                        <p:cTn id="30" dur="800" decel="100000" fill="hold"/>
                                        <p:tgtEl>
                                          <p:spTgt spid="28"/>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28"/>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28"/>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800" decel="100000"/>
                                        <p:tgtEl>
                                          <p:spTgt spid="36"/>
                                        </p:tgtEl>
                                      </p:cBhvr>
                                    </p:animEffect>
                                    <p:anim calcmode="lin" valueType="num">
                                      <p:cBhvr>
                                        <p:cTn id="38" dur="800" decel="100000" fill="hold"/>
                                        <p:tgtEl>
                                          <p:spTgt spid="36"/>
                                        </p:tgtEl>
                                        <p:attrNameLst>
                                          <p:attrName>style.rotation</p:attrName>
                                        </p:attrNameLst>
                                      </p:cBhvr>
                                      <p:tavLst>
                                        <p:tav tm="0">
                                          <p:val>
                                            <p:fltVal val="-90"/>
                                          </p:val>
                                        </p:tav>
                                        <p:tav tm="100000">
                                          <p:val>
                                            <p:fltVal val="0"/>
                                          </p:val>
                                        </p:tav>
                                      </p:tavLst>
                                    </p:anim>
                                    <p:anim calcmode="lin" valueType="num">
                                      <p:cBhvr>
                                        <p:cTn id="39" dur="800" decel="100000" fill="hold"/>
                                        <p:tgtEl>
                                          <p:spTgt spid="36"/>
                                        </p:tgtEl>
                                        <p:attrNameLst>
                                          <p:attrName>ppt_x</p:attrName>
                                        </p:attrNameLst>
                                      </p:cBhvr>
                                      <p:tavLst>
                                        <p:tav tm="0">
                                          <p:val>
                                            <p:strVal val="#ppt_x+0.4"/>
                                          </p:val>
                                        </p:tav>
                                        <p:tav tm="100000">
                                          <p:val>
                                            <p:strVal val="#ppt_x-0.05"/>
                                          </p:val>
                                        </p:tav>
                                      </p:tavLst>
                                    </p:anim>
                                    <p:anim calcmode="lin" valueType="num">
                                      <p:cBhvr>
                                        <p:cTn id="40" dur="800" decel="100000" fill="hold"/>
                                        <p:tgtEl>
                                          <p:spTgt spid="36"/>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6"/>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6"/>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800" decel="100000"/>
                                        <p:tgtEl>
                                          <p:spTgt spid="32"/>
                                        </p:tgtEl>
                                      </p:cBhvr>
                                    </p:animEffect>
                                    <p:anim calcmode="lin" valueType="num">
                                      <p:cBhvr>
                                        <p:cTn id="48" dur="800" decel="100000" fill="hold"/>
                                        <p:tgtEl>
                                          <p:spTgt spid="32"/>
                                        </p:tgtEl>
                                        <p:attrNameLst>
                                          <p:attrName>style.rotation</p:attrName>
                                        </p:attrNameLst>
                                      </p:cBhvr>
                                      <p:tavLst>
                                        <p:tav tm="0">
                                          <p:val>
                                            <p:fltVal val="-90"/>
                                          </p:val>
                                        </p:tav>
                                        <p:tav tm="100000">
                                          <p:val>
                                            <p:fltVal val="0"/>
                                          </p:val>
                                        </p:tav>
                                      </p:tavLst>
                                    </p:anim>
                                    <p:anim calcmode="lin" valueType="num">
                                      <p:cBhvr>
                                        <p:cTn id="49" dur="800" decel="100000" fill="hold"/>
                                        <p:tgtEl>
                                          <p:spTgt spid="32"/>
                                        </p:tgtEl>
                                        <p:attrNameLst>
                                          <p:attrName>ppt_x</p:attrName>
                                        </p:attrNameLst>
                                      </p:cBhvr>
                                      <p:tavLst>
                                        <p:tav tm="0">
                                          <p:val>
                                            <p:strVal val="#ppt_x+0.4"/>
                                          </p:val>
                                        </p:tav>
                                        <p:tav tm="100000">
                                          <p:val>
                                            <p:strVal val="#ppt_x-0.05"/>
                                          </p:val>
                                        </p:tav>
                                      </p:tavLst>
                                    </p:anim>
                                    <p:anim calcmode="lin" valueType="num">
                                      <p:cBhvr>
                                        <p:cTn id="50" dur="800" decel="100000" fill="hold"/>
                                        <p:tgtEl>
                                          <p:spTgt spid="32"/>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2"/>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小结</a:t>
            </a:r>
          </a:p>
        </p:txBody>
      </p:sp>
      <p:sp>
        <p:nvSpPr>
          <p:cNvPr id="3" name="日期占位符 2"/>
          <p:cNvSpPr>
            <a:spLocks noGrp="1"/>
          </p:cNvSpPr>
          <p:nvPr>
            <p:ph type="dt" sz="half" idx="2"/>
          </p:nvPr>
        </p:nvSpPr>
        <p:spPr/>
        <p:txBody>
          <a:bodyPr rtlCol="0"/>
          <a:lstStyle/>
          <a:p>
            <a:pPr rtl="0"/>
            <a:fld id="{AA0DF390-A48C-45EF-A46B-200A5686A14E}" type="datetime1">
              <a:rPr lang="zh-CN" altLang="en-US" smtClean="0"/>
              <a:t>2022/3/14</a:t>
            </a:fld>
            <a:endParaRPr lang="zh-CN" altLang="en-US"/>
          </a:p>
        </p:txBody>
      </p:sp>
      <p:sp>
        <p:nvSpPr>
          <p:cNvPr id="5" name="页脚占位符 4"/>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en-US" altLang="zh-CN"/>
          </a:p>
        </p:txBody>
      </p:sp>
      <p:sp>
        <p:nvSpPr>
          <p:cNvPr id="6" name="幻灯片编号占位符 5"/>
          <p:cNvSpPr>
            <a:spLocks noGrp="1"/>
          </p:cNvSpPr>
          <p:nvPr>
            <p:ph type="sldNum" sz="quarter" idx="4"/>
          </p:nvPr>
        </p:nvSpPr>
        <p:spPr/>
        <p:txBody>
          <a:bodyPr rtlCol="0"/>
          <a:lstStyle/>
          <a:p>
            <a:pPr rtl="0"/>
            <a:fld id="{294A09A9-5501-47C1-A89A-A340965A2BE2}" type="slidenum">
              <a:rPr lang="en-US" altLang="zh-CN" smtClean="0"/>
              <a:t>36</a:t>
            </a:fld>
            <a:endParaRPr lang="zh-CN" altLang="en-US"/>
          </a:p>
        </p:txBody>
      </p:sp>
      <p:grpSp>
        <p:nvGrpSpPr>
          <p:cNvPr id="8" name="f0066d1e-9153-4e50-82d0-f12d4e06f0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26685" y="1679676"/>
            <a:ext cx="10049328" cy="3645472"/>
            <a:chOff x="1471160" y="1579981"/>
            <a:chExt cx="10049328" cy="3645472"/>
          </a:xfrm>
        </p:grpSpPr>
        <p:sp>
          <p:nvSpPr>
            <p:cNvPr id="9" name="ïş1íďè"/>
            <p:cNvSpPr/>
            <p:nvPr/>
          </p:nvSpPr>
          <p:spPr>
            <a:xfrm>
              <a:off x="2112542" y="4498580"/>
              <a:ext cx="9407945"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ṡḷiḓê"/>
            <p:cNvSpPr/>
            <p:nvPr/>
          </p:nvSpPr>
          <p:spPr>
            <a:xfrm>
              <a:off x="1471161" y="1930142"/>
              <a:ext cx="10039388"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ṧḷiḓê"/>
            <p:cNvSpPr/>
            <p:nvPr/>
          </p:nvSpPr>
          <p:spPr>
            <a:xfrm flipH="1">
              <a:off x="1471160" y="2657015"/>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íṧlïde"/>
            <p:cNvSpPr/>
            <p:nvPr/>
          </p:nvSpPr>
          <p:spPr>
            <a:xfrm>
              <a:off x="1796369" y="3214361"/>
              <a:ext cx="9724119" cy="726873"/>
            </a:xfrm>
            <a:prstGeom prst="homePlate">
              <a:avLst>
                <a:gd name="adj" fmla="val 66216"/>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íşliḍé"/>
            <p:cNvSpPr/>
            <p:nvPr/>
          </p:nvSpPr>
          <p:spPr>
            <a:xfrm flipH="1">
              <a:off x="1796368" y="3941234"/>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íśļiḋe"/>
            <p:cNvSpPr txBox="1"/>
            <p:nvPr/>
          </p:nvSpPr>
          <p:spPr>
            <a:xfrm>
              <a:off x="2013820" y="1938657"/>
              <a:ext cx="8987179" cy="709644"/>
            </a:xfrm>
            <a:prstGeom prst="rect">
              <a:avLst/>
            </a:prstGeom>
            <a:noFill/>
          </p:spPr>
          <p:txBody>
            <a:bodyPr wrap="square" lIns="90000" tIns="46800" rIns="90000" bIns="46800" anchor="ctr" anchorCtr="0">
              <a:normAutofit/>
            </a:bodyPr>
            <a:lstStyle/>
            <a:p>
              <a:pPr indent="0" defTabSz="913765">
                <a:lnSpc>
                  <a:spcPct val="150000"/>
                </a:lnSpc>
                <a:buFont typeface="Arial" panose="020B0604020202020204" pitchFamily="34" charset="0"/>
                <a:buNone/>
                <a:defRPr/>
              </a:pPr>
              <a:r>
                <a:rPr lang="en-US" altLang="zh-CN" sz="1200" dirty="0">
                  <a:solidFill>
                    <a:schemeClr val="bg1"/>
                  </a:solidFill>
                </a:rPr>
                <a:t>UML</a:t>
              </a:r>
              <a:r>
                <a:rPr lang="zh-CN" altLang="en-US" sz="1200" dirty="0">
                  <a:solidFill>
                    <a:schemeClr val="bg1"/>
                  </a:solidFill>
                </a:rPr>
                <a:t>是一种可视化语言</a:t>
              </a:r>
              <a:endParaRPr lang="en-US" altLang="zh-CN" sz="1200" dirty="0">
                <a:solidFill>
                  <a:schemeClr val="bg1"/>
                </a:solidFill>
              </a:endParaRPr>
            </a:p>
          </p:txBody>
        </p:sp>
        <p:sp>
          <p:nvSpPr>
            <p:cNvPr id="18" name="iSḻiďê"/>
            <p:cNvSpPr/>
            <p:nvPr/>
          </p:nvSpPr>
          <p:spPr>
            <a:xfrm>
              <a:off x="2013821" y="1579981"/>
              <a:ext cx="2330544" cy="373948"/>
            </a:xfrm>
            <a:prstGeom prst="rect">
              <a:avLst/>
            </a:prstGeom>
          </p:spPr>
          <p:txBody>
            <a:bodyPr wrap="none" lIns="90000" tIns="46800" rIns="90000" bIns="46800" anchor="ctr">
              <a:noAutofit/>
            </a:bodyPr>
            <a:lstStyle/>
            <a:p>
              <a:pPr lvl="0" defTabSz="913765">
                <a:defRPr/>
              </a:pPr>
              <a:r>
                <a:rPr lang="en-US" altLang="zh-CN" sz="2000" b="1" dirty="0"/>
                <a:t>UML</a:t>
              </a:r>
              <a:endParaRPr lang="zh-CN" altLang="en-US" sz="2000" b="1" dirty="0"/>
            </a:p>
          </p:txBody>
        </p:sp>
        <p:sp>
          <p:nvSpPr>
            <p:cNvPr id="19" name="iṣ1iḍê"/>
            <p:cNvSpPr txBox="1"/>
            <p:nvPr/>
          </p:nvSpPr>
          <p:spPr>
            <a:xfrm>
              <a:off x="2580850" y="3211305"/>
              <a:ext cx="8420149" cy="726874"/>
            </a:xfrm>
            <a:prstGeom prst="rect">
              <a:avLst/>
            </a:prstGeom>
            <a:noFill/>
          </p:spPr>
          <p:txBody>
            <a:bodyPr wrap="square" lIns="90000" tIns="46800" rIns="90000" bIns="46800" anchor="ctr" anchorCtr="0">
              <a:noAutofit/>
            </a:bodyPr>
            <a:lstStyle/>
            <a:p>
              <a:pPr indent="0" defTabSz="913765">
                <a:lnSpc>
                  <a:spcPct val="150000"/>
                </a:lnSpc>
                <a:buFont typeface="Arial" panose="020B0604020202020204" pitchFamily="34" charset="0"/>
                <a:buNone/>
                <a:defRPr/>
              </a:pPr>
              <a:r>
                <a:rPr lang="zh-CN" altLang="en-US" sz="1000" dirty="0">
                  <a:solidFill>
                    <a:schemeClr val="bg1"/>
                  </a:solidFill>
                  <a:effectLst>
                    <a:outerShdw blurRad="38100" dist="19050" dir="2700000" algn="tl" rotWithShape="0">
                      <a:schemeClr val="dk1">
                        <a:alpha val="40000"/>
                      </a:schemeClr>
                    </a:outerShdw>
                  </a:effectLst>
                </a:rPr>
                <a:t>元素是</a:t>
              </a:r>
              <a:r>
                <a:rPr lang="en-US" altLang="zh-CN" sz="1000" dirty="0">
                  <a:solidFill>
                    <a:schemeClr val="bg1"/>
                  </a:solidFill>
                  <a:effectLst>
                    <a:outerShdw blurRad="38100" dist="19050" dir="2700000" algn="tl" rotWithShape="0">
                      <a:schemeClr val="dk1">
                        <a:alpha val="40000"/>
                      </a:schemeClr>
                    </a:outerShdw>
                  </a:effectLst>
                </a:rPr>
                <a:t>UML</a:t>
              </a:r>
              <a:r>
                <a:rPr lang="zh-CN" altLang="en-US" sz="1000" dirty="0">
                  <a:solidFill>
                    <a:schemeClr val="bg1"/>
                  </a:solidFill>
                  <a:effectLst>
                    <a:outerShdw blurRad="38100" dist="19050" dir="2700000" algn="tl" rotWithShape="0">
                      <a:schemeClr val="dk1">
                        <a:alpha val="40000"/>
                      </a:schemeClr>
                    </a:outerShdw>
                  </a:effectLst>
                </a:rPr>
                <a:t>中重要的组成部分</a:t>
              </a:r>
              <a:endParaRPr lang="en-US" altLang="zh-CN" sz="1000" dirty="0">
                <a:solidFill>
                  <a:schemeClr val="bg1"/>
                </a:solidFill>
                <a:effectLst>
                  <a:outerShdw blurRad="38100" dist="19050" dir="2700000" algn="tl" rotWithShape="0">
                    <a:schemeClr val="dk1">
                      <a:alpha val="40000"/>
                    </a:schemeClr>
                  </a:outerShdw>
                </a:effectLst>
              </a:endParaRPr>
            </a:p>
            <a:p>
              <a:pPr indent="0" defTabSz="913765">
                <a:lnSpc>
                  <a:spcPct val="150000"/>
                </a:lnSpc>
                <a:buFont typeface="Arial" panose="020B0604020202020204" pitchFamily="34" charset="0"/>
                <a:buNone/>
                <a:defRPr/>
              </a:pPr>
              <a:r>
                <a:rPr lang="zh-CN" altLang="en-US" sz="1000" dirty="0">
                  <a:solidFill>
                    <a:schemeClr val="bg1"/>
                  </a:solidFill>
                  <a:effectLst>
                    <a:outerShdw blurRad="38100" dist="19050" dir="2700000" algn="tl" rotWithShape="0">
                      <a:schemeClr val="dk1">
                        <a:alpha val="40000"/>
                      </a:schemeClr>
                    </a:outerShdw>
                  </a:effectLst>
                </a:rPr>
                <a:t>关系把元素紧密联系在一起</a:t>
              </a:r>
              <a:endParaRPr lang="en-US" altLang="zh-CN" sz="1000" dirty="0">
                <a:solidFill>
                  <a:schemeClr val="bg1"/>
                </a:solidFill>
                <a:effectLst>
                  <a:outerShdw blurRad="38100" dist="19050" dir="2700000" algn="tl" rotWithShape="0">
                    <a:schemeClr val="dk1">
                      <a:alpha val="40000"/>
                    </a:schemeClr>
                  </a:outerShdw>
                </a:effectLst>
              </a:endParaRPr>
            </a:p>
            <a:p>
              <a:pPr indent="0" defTabSz="913765">
                <a:lnSpc>
                  <a:spcPct val="150000"/>
                </a:lnSpc>
                <a:buFont typeface="Arial" panose="020B0604020202020204" pitchFamily="34" charset="0"/>
                <a:buNone/>
                <a:defRPr/>
              </a:pPr>
              <a:r>
                <a:rPr lang="zh-CN" altLang="en-US" sz="1000" dirty="0">
                  <a:solidFill>
                    <a:schemeClr val="bg1"/>
                  </a:solidFill>
                  <a:effectLst>
                    <a:outerShdw blurRad="38100" dist="19050" dir="2700000" algn="tl" rotWithShape="0">
                      <a:schemeClr val="dk1">
                        <a:alpha val="40000"/>
                      </a:schemeClr>
                    </a:outerShdw>
                  </a:effectLst>
                </a:rPr>
                <a:t>图是很多有相互关系的元素的组</a:t>
              </a:r>
            </a:p>
          </p:txBody>
        </p:sp>
        <p:sp>
          <p:nvSpPr>
            <p:cNvPr id="20" name="îšḻíďé"/>
            <p:cNvSpPr/>
            <p:nvPr/>
          </p:nvSpPr>
          <p:spPr>
            <a:xfrm>
              <a:off x="2580851" y="2858225"/>
              <a:ext cx="2330544" cy="373948"/>
            </a:xfrm>
            <a:prstGeom prst="rect">
              <a:avLst/>
            </a:prstGeom>
          </p:spPr>
          <p:txBody>
            <a:bodyPr wrap="none" lIns="90000" tIns="46800" rIns="90000" bIns="46800" anchor="ctr">
              <a:noAutofit/>
            </a:bodyPr>
            <a:lstStyle/>
            <a:p>
              <a:pPr lvl="0" defTabSz="913765">
                <a:defRPr/>
              </a:pPr>
              <a:r>
                <a:rPr lang="en-US" altLang="zh-CN" sz="2000" b="1" dirty="0"/>
                <a:t>UML</a:t>
              </a:r>
              <a:r>
                <a:rPr lang="zh-CN" altLang="en-US" sz="2000" b="1" dirty="0"/>
                <a:t>组成</a:t>
              </a:r>
            </a:p>
          </p:txBody>
        </p:sp>
        <p:sp>
          <p:nvSpPr>
            <p:cNvPr id="21" name="ïşliḍé"/>
            <p:cNvSpPr txBox="1"/>
            <p:nvPr/>
          </p:nvSpPr>
          <p:spPr>
            <a:xfrm>
              <a:off x="2878714" y="4498579"/>
              <a:ext cx="8122285" cy="723819"/>
            </a:xfrm>
            <a:prstGeom prst="rect">
              <a:avLst/>
            </a:prstGeom>
            <a:noFill/>
          </p:spPr>
          <p:txBody>
            <a:bodyPr wrap="square" lIns="90000" tIns="46800" rIns="90000" bIns="46800" anchor="ctr" anchorCtr="0">
              <a:normAutofit/>
            </a:bodyPr>
            <a:lstStyle/>
            <a:p>
              <a:pPr indent="0" defTabSz="913765">
                <a:lnSpc>
                  <a:spcPct val="150000"/>
                </a:lnSpc>
                <a:buFont typeface="Arial" panose="020B0604020202020204" pitchFamily="34" charset="0"/>
                <a:buNone/>
                <a:defRPr/>
              </a:pPr>
              <a:r>
                <a:rPr lang="zh-CN" altLang="en-US" sz="1200" dirty="0">
                  <a:solidFill>
                    <a:schemeClr val="bg1"/>
                  </a:solidFill>
                </a:rPr>
                <a:t>元素主要有类、接口、用例、组件、节点、消息、连接、状态、事件、活动等</a:t>
              </a:r>
              <a:endParaRPr lang="en-US" altLang="zh-CN" sz="1200" dirty="0">
                <a:solidFill>
                  <a:schemeClr val="bg1"/>
                </a:solidFill>
              </a:endParaRPr>
            </a:p>
            <a:p>
              <a:pPr indent="0" defTabSz="913765">
                <a:lnSpc>
                  <a:spcPct val="150000"/>
                </a:lnSpc>
                <a:buFont typeface="Arial" panose="020B0604020202020204" pitchFamily="34" charset="0"/>
                <a:buNone/>
                <a:defRPr/>
              </a:pPr>
              <a:r>
                <a:rPr lang="en-US" altLang="zh-CN" sz="1200" dirty="0">
                  <a:solidFill>
                    <a:schemeClr val="bg1"/>
                  </a:solidFill>
                </a:rPr>
                <a:t>5</a:t>
              </a:r>
              <a:r>
                <a:rPr lang="zh-CN" altLang="en-US" sz="1200" dirty="0">
                  <a:solidFill>
                    <a:schemeClr val="bg1"/>
                  </a:solidFill>
                </a:rPr>
                <a:t>大类</a:t>
              </a:r>
              <a:r>
                <a:rPr lang="en-US" altLang="zh-CN" sz="1200" dirty="0">
                  <a:solidFill>
                    <a:schemeClr val="bg1"/>
                  </a:solidFill>
                </a:rPr>
                <a:t>13</a:t>
              </a:r>
              <a:r>
                <a:rPr lang="zh-CN" altLang="en-US" sz="1200" dirty="0">
                  <a:solidFill>
                    <a:schemeClr val="bg1"/>
                  </a:solidFill>
                </a:rPr>
                <a:t>种不同的图</a:t>
              </a:r>
              <a:endParaRPr lang="en-US" altLang="zh-CN" sz="1200" dirty="0">
                <a:solidFill>
                  <a:schemeClr val="bg1"/>
                </a:solidFill>
              </a:endParaRPr>
            </a:p>
          </p:txBody>
        </p:sp>
        <p:sp>
          <p:nvSpPr>
            <p:cNvPr id="22" name="îş1iďe"/>
            <p:cNvSpPr/>
            <p:nvPr/>
          </p:nvSpPr>
          <p:spPr>
            <a:xfrm>
              <a:off x="2878715" y="4130322"/>
              <a:ext cx="2330544" cy="373948"/>
            </a:xfrm>
            <a:prstGeom prst="rect">
              <a:avLst/>
            </a:prstGeom>
          </p:spPr>
          <p:txBody>
            <a:bodyPr wrap="none" lIns="90000" tIns="46800" rIns="90000" bIns="46800" anchor="ctr">
              <a:noAutofit/>
            </a:bodyPr>
            <a:lstStyle/>
            <a:p>
              <a:pPr lvl="0" defTabSz="913765">
                <a:defRPr/>
              </a:pPr>
              <a:r>
                <a:rPr lang="en-US" altLang="zh-CN" sz="2000" b="1" dirty="0"/>
                <a:t>UML</a:t>
              </a:r>
              <a:r>
                <a:rPr lang="zh-CN" altLang="en-US" sz="2000" b="1" dirty="0"/>
                <a:t>元素、图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p>
        </p:txBody>
      </p:sp>
      <p:sp>
        <p:nvSpPr>
          <p:cNvPr id="3" name="文本占位符 2"/>
          <p:cNvSpPr>
            <a:spLocks noGrp="1"/>
          </p:cNvSpPr>
          <p:nvPr>
            <p:ph idx="11"/>
          </p:nvPr>
        </p:nvSpPr>
        <p:spPr>
          <a:xfrm>
            <a:off x="1167765" y="2005965"/>
            <a:ext cx="4663440" cy="1330960"/>
          </a:xfrm>
        </p:spPr>
        <p:txBody>
          <a:bodyPr rtlCol="0"/>
          <a:lstStyle/>
          <a:p>
            <a:pPr rtl="0"/>
            <a:r>
              <a:rPr lang="zh-CN" altLang="en-US" dirty="0"/>
              <a:t>问题</a:t>
            </a:r>
            <a:r>
              <a:rPr lang="en-US" altLang="zh-CN" dirty="0"/>
              <a:t>1</a:t>
            </a:r>
            <a:r>
              <a:rPr lang="zh-CN" altLang="en-US" dirty="0"/>
              <a:t>、简述什么是</a:t>
            </a:r>
            <a:r>
              <a:rPr lang="en-US" altLang="zh-CN" dirty="0"/>
              <a:t>UML</a:t>
            </a:r>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a:bodyPr>
          <a:lstStyle/>
          <a:p>
            <a:pPr rtl="0"/>
            <a:r>
              <a:rPr lang="zh-CN" altLang="en-US" sz="2400"/>
              <a:t>UML是统一建模语言，是一种可视化的面向对象建模语言，是一种用来对真实世界物理进行建模的标准标记，用图形方式表现典型的面向对象系统的整个结构。</a:t>
            </a:r>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37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p>
        </p:txBody>
      </p:sp>
      <p:sp>
        <p:nvSpPr>
          <p:cNvPr id="3" name="文本占位符 2"/>
          <p:cNvSpPr>
            <a:spLocks noGrp="1"/>
          </p:cNvSpPr>
          <p:nvPr>
            <p:ph idx="11"/>
          </p:nvPr>
        </p:nvSpPr>
        <p:spPr>
          <a:xfrm>
            <a:off x="1167765" y="2005965"/>
            <a:ext cx="4663440" cy="1330960"/>
          </a:xfrm>
        </p:spPr>
        <p:txBody>
          <a:bodyPr rtlCol="0"/>
          <a:lstStyle/>
          <a:p>
            <a:pPr rtl="0"/>
            <a:r>
              <a:rPr lang="zh-CN" altLang="en-US" dirty="0"/>
              <a:t>问题</a:t>
            </a:r>
            <a:r>
              <a:rPr lang="en-US" altLang="zh-CN" dirty="0"/>
              <a:t>2</a:t>
            </a:r>
            <a:r>
              <a:rPr lang="zh-CN" altLang="en-US" dirty="0"/>
              <a:t>、</a:t>
            </a:r>
            <a:r>
              <a:rPr lang="en-US" altLang="zh-CN" dirty="0">
                <a:sym typeface="+mn-ea"/>
              </a:rPr>
              <a:t>UML</a:t>
            </a:r>
            <a:r>
              <a:rPr lang="zh-CN" altLang="en-US" dirty="0">
                <a:sym typeface="+mn-ea"/>
              </a:rPr>
              <a:t>有哪些视图？</a:t>
            </a:r>
            <a:endParaRPr lang="zh-CN" altLang="en-US" dirty="0"/>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a:bodyPr>
          <a:lstStyle/>
          <a:p>
            <a:pPr rtl="0"/>
            <a:r>
              <a:rPr lang="zh-CN" altLang="en-US" dirty="0">
                <a:sym typeface="+mn-ea"/>
              </a:rPr>
              <a:t>用例视图、逻辑视图、并发视图、组件视图、配置视图</a:t>
            </a:r>
            <a:endParaRPr lang="zh-CN" altLang="en-US" dirty="0"/>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演示文稿标题</a:t>
            </a:r>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38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p>
        </p:txBody>
      </p:sp>
      <p:sp>
        <p:nvSpPr>
          <p:cNvPr id="3" name="文本占位符 2"/>
          <p:cNvSpPr>
            <a:spLocks noGrp="1"/>
          </p:cNvSpPr>
          <p:nvPr>
            <p:ph idx="11"/>
          </p:nvPr>
        </p:nvSpPr>
        <p:spPr>
          <a:xfrm>
            <a:off x="1167765" y="2005965"/>
            <a:ext cx="4663440" cy="1330960"/>
          </a:xfrm>
        </p:spPr>
        <p:txBody>
          <a:bodyPr rtlCol="0"/>
          <a:lstStyle/>
          <a:p>
            <a:pPr rtl="0"/>
            <a:r>
              <a:rPr lang="zh-CN" altLang="en-US" dirty="0"/>
              <a:t>问题</a:t>
            </a:r>
            <a:r>
              <a:rPr lang="en-US" altLang="zh-CN" dirty="0"/>
              <a:t>3</a:t>
            </a:r>
            <a:r>
              <a:rPr lang="zh-CN" altLang="en-US" dirty="0"/>
              <a:t>、</a:t>
            </a:r>
            <a:r>
              <a:rPr lang="en-US" altLang="zh-CN" dirty="0">
                <a:sym typeface="+mn-ea"/>
              </a:rPr>
              <a:t>UML</a:t>
            </a:r>
            <a:r>
              <a:rPr lang="zh-CN" altLang="en-US" dirty="0">
                <a:sym typeface="+mn-ea"/>
              </a:rPr>
              <a:t>有哪些图？</a:t>
            </a:r>
            <a:endParaRPr lang="zh-CN" altLang="en-US" dirty="0"/>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a:bodyPr>
          <a:lstStyle/>
          <a:p>
            <a:pPr>
              <a:lnSpc>
                <a:spcPct val="140000"/>
              </a:lnSpc>
              <a:spcBef>
                <a:spcPct val="0"/>
              </a:spcBef>
            </a:pPr>
            <a:r>
              <a:rPr lang="zh-CN" altLang="en-US" dirty="0">
                <a:sym typeface="+mn-ea"/>
              </a:rPr>
              <a:t>用例图、类图、对象图、状态机图、活动图、顺序图、通信图、构件图、部署图、包图、组合结构图、交互概览图、时间图</a:t>
            </a:r>
            <a:endParaRPr lang="zh-CN" altLang="en-US" dirty="0"/>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什么是</a:t>
            </a:r>
            <a:r>
              <a:rPr lang="en-US" altLang="zh-CN" dirty="0"/>
              <a:t>UML</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en-US" altLang="zh-CN" dirty="0"/>
              <a:t>UML</a:t>
            </a:r>
            <a:r>
              <a:rPr lang="zh-CN" altLang="en-US" dirty="0"/>
              <a:t>是一种能描述问题、描述解决方案，起到沟通作用的语言。通俗地说，它是一种用文本、图形和符号的集合来描述项使生活中各种事物、活动及其之间关系的语言。</a:t>
            </a:r>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t>2022/3/14</a:t>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t>4</a:t>
            </a:fld>
            <a:endParaRPr lang="zh-CN" altLang="en-US"/>
          </a:p>
        </p:txBody>
      </p:sp>
    </p:spTree>
    <p:extLst>
      <p:ext uri="{BB962C8B-B14F-4D97-AF65-F5344CB8AC3E}">
        <p14:creationId xmlns:p14="http://schemas.microsoft.com/office/powerpoint/2010/main" val="1626384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p>
        </p:txBody>
      </p:sp>
      <p:sp>
        <p:nvSpPr>
          <p:cNvPr id="3" name="文本占位符 2"/>
          <p:cNvSpPr>
            <a:spLocks noGrp="1"/>
          </p:cNvSpPr>
          <p:nvPr>
            <p:ph idx="11"/>
          </p:nvPr>
        </p:nvSpPr>
        <p:spPr>
          <a:xfrm>
            <a:off x="1167493" y="2005689"/>
            <a:ext cx="4663440" cy="522514"/>
          </a:xfrm>
        </p:spPr>
        <p:txBody>
          <a:bodyPr rtlCol="0"/>
          <a:lstStyle/>
          <a:p>
            <a:pPr>
              <a:lnSpc>
                <a:spcPct val="130000"/>
              </a:lnSpc>
              <a:spcBef>
                <a:spcPct val="0"/>
              </a:spcBef>
            </a:pPr>
            <a:r>
              <a:rPr lang="zh-CN" altLang="en-US" dirty="0"/>
              <a:t>问题</a:t>
            </a:r>
            <a:r>
              <a:rPr lang="en-US" altLang="zh-CN" dirty="0"/>
              <a:t>4</a:t>
            </a:r>
            <a:r>
              <a:rPr lang="zh-CN" altLang="en-US" dirty="0"/>
              <a:t>、</a:t>
            </a:r>
            <a:r>
              <a:rPr lang="zh-CN" altLang="en-US" dirty="0">
                <a:sym typeface="+mn-ea"/>
              </a:rPr>
              <a:t>在下列给出的图中，哪些是静态图哪些是动态图？</a:t>
            </a:r>
            <a:endParaRPr lang="en-US" altLang="zh-CN" dirty="0"/>
          </a:p>
          <a:p>
            <a:pPr>
              <a:lnSpc>
                <a:spcPct val="130000"/>
              </a:lnSpc>
              <a:spcBef>
                <a:spcPct val="0"/>
              </a:spcBef>
            </a:pPr>
            <a:r>
              <a:rPr lang="zh-CN" altLang="en-US" dirty="0">
                <a:sym typeface="+mn-ea"/>
              </a:rPr>
              <a:t> 状态机图、用例图、类图、活动图、顺序图、对象图、构件图、合作图、配置图</a:t>
            </a:r>
            <a:endParaRPr lang="zh-CN" altLang="en-US" dirty="0"/>
          </a:p>
        </p:txBody>
      </p:sp>
      <p:sp>
        <p:nvSpPr>
          <p:cNvPr id="4" name="内容占位符 3"/>
          <p:cNvSpPr>
            <a:spLocks noGrp="1"/>
          </p:cNvSpPr>
          <p:nvPr>
            <p:ph idx="1"/>
          </p:nvPr>
        </p:nvSpPr>
        <p:spPr>
          <a:xfrm>
            <a:off x="6114778" y="2015123"/>
            <a:ext cx="4663440" cy="2828613"/>
          </a:xfrm>
        </p:spPr>
        <p:txBody>
          <a:bodyPr vert="horz" lIns="91440" tIns="45720" rIns="91440" bIns="45720" rtlCol="0" anchor="t">
            <a:normAutofit/>
          </a:bodyPr>
          <a:lstStyle/>
          <a:p>
            <a:pPr>
              <a:lnSpc>
                <a:spcPct val="150000"/>
              </a:lnSpc>
              <a:spcBef>
                <a:spcPct val="0"/>
              </a:spcBef>
            </a:pPr>
            <a:r>
              <a:rPr lang="zh-CN" altLang="en-US" dirty="0">
                <a:sym typeface="+mn-ea"/>
              </a:rPr>
              <a:t>静态图：用例图、类图、对象图、构件图、配置图</a:t>
            </a:r>
            <a:endParaRPr lang="en-US" altLang="zh-CN" dirty="0"/>
          </a:p>
          <a:p>
            <a:pPr>
              <a:lnSpc>
                <a:spcPct val="150000"/>
              </a:lnSpc>
              <a:spcBef>
                <a:spcPct val="0"/>
              </a:spcBef>
            </a:pPr>
            <a:r>
              <a:rPr lang="zh-CN" altLang="en-US" dirty="0">
                <a:sym typeface="+mn-ea"/>
              </a:rPr>
              <a:t>动态图：状态机图、活动图、顺序图、合作图</a:t>
            </a:r>
            <a:endParaRPr lang="zh-CN" altLang="en-US" dirty="0"/>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40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000"/>
                                        <p:tgtEl>
                                          <p:spTgt spid="4">
                                            <p:txEl>
                                              <p:pRg st="1" end="1"/>
                                            </p:txEl>
                                          </p:spTgt>
                                        </p:tgtEl>
                                      </p:cBhvr>
                                    </p:animEffect>
                                    <p:anim calcmode="lin" valueType="num">
                                      <p:cBhvr>
                                        <p:cTn id="2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p>
        </p:txBody>
      </p:sp>
      <p:sp>
        <p:nvSpPr>
          <p:cNvPr id="3" name="文本占位符 2"/>
          <p:cNvSpPr>
            <a:spLocks noGrp="1"/>
          </p:cNvSpPr>
          <p:nvPr>
            <p:ph idx="11"/>
          </p:nvPr>
        </p:nvSpPr>
        <p:spPr>
          <a:xfrm>
            <a:off x="1167765" y="2005965"/>
            <a:ext cx="4663440" cy="1330960"/>
          </a:xfrm>
        </p:spPr>
        <p:txBody>
          <a:bodyPr rtlCol="0"/>
          <a:lstStyle/>
          <a:p>
            <a:pPr rtl="0"/>
            <a:r>
              <a:rPr lang="zh-CN" altLang="en-US" dirty="0"/>
              <a:t>问题</a:t>
            </a:r>
            <a:r>
              <a:rPr lang="en-US" altLang="zh-CN" dirty="0"/>
              <a:t>5</a:t>
            </a:r>
            <a:r>
              <a:rPr lang="zh-CN" altLang="en-US" dirty="0"/>
              <a:t>、请说出视图与图的关系</a:t>
            </a:r>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a:bodyPr>
          <a:lstStyle/>
          <a:p>
            <a:pPr rtl="0"/>
            <a:r>
              <a:rPr lang="zh-CN" altLang="en-US" sz="2400"/>
              <a:t>视图和图是包含和被包含的关系。在每一种视图中都包含一种或多种图。</a:t>
            </a:r>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t>2022/3/14</a:t>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41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430" y="381000"/>
            <a:ext cx="8401624" cy="1325563"/>
          </a:xfrm>
        </p:spPr>
        <p:txBody>
          <a:bodyPr rtlCol="0"/>
          <a:lstStyle/>
          <a:p>
            <a:pPr rtl="0"/>
            <a:r>
              <a:rPr lang="zh-CN" altLang="en-US"/>
              <a:t>组员评分</a:t>
            </a:r>
          </a:p>
        </p:txBody>
      </p:sp>
      <p:sp>
        <p:nvSpPr>
          <p:cNvPr id="3" name="日期占位符 2"/>
          <p:cNvSpPr>
            <a:spLocks noGrp="1"/>
          </p:cNvSpPr>
          <p:nvPr>
            <p:ph type="dt" sz="half" idx="10"/>
          </p:nvPr>
        </p:nvSpPr>
        <p:spPr>
          <a:xfrm>
            <a:off x="381000" y="6356350"/>
            <a:ext cx="1569803" cy="365125"/>
          </a:xfrm>
        </p:spPr>
        <p:txBody>
          <a:bodyPr rtlCol="0"/>
          <a:lstStyle/>
          <a:p>
            <a:pPr rtl="0"/>
            <a:fld id="{D4B071EF-C2F2-4F11-8D11-C03D3A62C5C7}" type="datetime1">
              <a:rPr lang="zh-CN" altLang="en-US" smtClean="0"/>
              <a:t>2022/3/14</a:t>
            </a:fld>
            <a:endParaRPr lang="zh-CN" altLang="en-US"/>
          </a:p>
        </p:txBody>
      </p:sp>
      <p:sp>
        <p:nvSpPr>
          <p:cNvPr id="4" name="页脚占位符 3"/>
          <p:cNvSpPr>
            <a:spLocks noGrp="1"/>
          </p:cNvSpPr>
          <p:nvPr>
            <p:ph type="ftr" sz="quarter" idx="11"/>
          </p:nvPr>
        </p:nvSpPr>
        <p:spPr>
          <a:xfrm>
            <a:off x="2871106" y="6356350"/>
            <a:ext cx="4114800" cy="365125"/>
          </a:xfrm>
        </p:spPr>
        <p:txBody>
          <a:bodyPr rtlCol="0"/>
          <a:lstStyle/>
          <a:p>
            <a:pPr rtl="0"/>
            <a:r>
              <a:rPr lang="en-US" altLang="zh-CN">
                <a:sym typeface="+mn-ea"/>
              </a:rPr>
              <a:t>SRA2022-G12</a:t>
            </a:r>
            <a:endParaRPr lang="en-US" altLang="zh-CN"/>
          </a:p>
        </p:txBody>
      </p:sp>
      <p:sp>
        <p:nvSpPr>
          <p:cNvPr id="5" name="灯片编号占位符 4"/>
          <p:cNvSpPr>
            <a:spLocks noGrp="1"/>
          </p:cNvSpPr>
          <p:nvPr>
            <p:ph type="sldNum" sz="quarter" idx="12"/>
          </p:nvPr>
        </p:nvSpPr>
        <p:spPr>
          <a:xfrm>
            <a:off x="8332334" y="6356350"/>
            <a:ext cx="1167495" cy="365125"/>
          </a:xfrm>
        </p:spPr>
        <p:txBody>
          <a:bodyPr rtlCol="0"/>
          <a:lstStyle/>
          <a:p>
            <a:pPr rtl="0"/>
            <a:fld id="{294A09A9-5501-47C1-A89A-A340965A2BE2}" type="slidenum">
              <a:rPr lang="en-US" altLang="zh-CN" smtClean="0"/>
              <a:t>42</a:t>
            </a:fld>
            <a:endParaRPr lang="zh-CN" altLang="en-US"/>
          </a:p>
        </p:txBody>
      </p:sp>
      <p:sp>
        <p:nvSpPr>
          <p:cNvPr id="48" name="内容占位符 47"/>
          <p:cNvSpPr>
            <a:spLocks noGrp="1"/>
          </p:cNvSpPr>
          <p:nvPr>
            <p:ph idx="1"/>
          </p:nvPr>
        </p:nvSpPr>
        <p:spPr>
          <a:xfrm>
            <a:off x="750564" y="1842454"/>
            <a:ext cx="11470646" cy="3880773"/>
          </a:xfrm>
        </p:spPr>
        <p:txBody>
          <a:bodyPr>
            <a:normAutofit/>
          </a:bodyPr>
          <a:lstStyle/>
          <a:p>
            <a:r>
              <a:rPr lang="zh-CN" altLang="en-US" sz="3200" dirty="0"/>
              <a:t>徐浩达    </a:t>
            </a:r>
            <a:r>
              <a:rPr lang="en-US" altLang="zh-CN" sz="3200" dirty="0"/>
              <a:t>87       </a:t>
            </a:r>
            <a:r>
              <a:rPr lang="zh-CN" altLang="en-US" dirty="0"/>
              <a:t>制作</a:t>
            </a:r>
            <a:r>
              <a:rPr lang="en-US" altLang="zh-CN" dirty="0"/>
              <a:t>ppt</a:t>
            </a:r>
            <a:r>
              <a:rPr lang="zh-CN" altLang="en-US" dirty="0"/>
              <a:t>，参与</a:t>
            </a:r>
            <a:r>
              <a:rPr lang="en-US" altLang="zh-CN" dirty="0"/>
              <a:t>ppt</a:t>
            </a:r>
            <a:r>
              <a:rPr lang="zh-CN" altLang="en-US" dirty="0"/>
              <a:t>的资料收集</a:t>
            </a:r>
            <a:endParaRPr lang="zh-CN" altLang="en-US" sz="3200" dirty="0"/>
          </a:p>
          <a:p>
            <a:r>
              <a:rPr lang="zh-CN" altLang="en-US" sz="3200" dirty="0"/>
              <a:t>张浩翰    </a:t>
            </a:r>
            <a:r>
              <a:rPr lang="en-US" altLang="zh-CN" sz="3200" dirty="0"/>
              <a:t>86       </a:t>
            </a:r>
            <a:r>
              <a:rPr lang="zh-CN" altLang="en-US" dirty="0"/>
              <a:t>参与</a:t>
            </a:r>
            <a:r>
              <a:rPr lang="en-US" altLang="zh-CN" dirty="0"/>
              <a:t>PPT</a:t>
            </a:r>
            <a:r>
              <a:rPr lang="zh-CN" altLang="en-US" dirty="0"/>
              <a:t>的资料收集</a:t>
            </a:r>
            <a:endParaRPr lang="en-US" altLang="zh-CN" sz="2800" dirty="0"/>
          </a:p>
          <a:p>
            <a:r>
              <a:rPr lang="zh-CN" altLang="en-US" sz="3200" dirty="0"/>
              <a:t>黄舒翔    </a:t>
            </a:r>
            <a:r>
              <a:rPr lang="en-US" altLang="zh-CN" sz="3200" dirty="0"/>
              <a:t>85       </a:t>
            </a:r>
            <a:r>
              <a:rPr lang="zh-CN" altLang="en-US" dirty="0"/>
              <a:t>参与</a:t>
            </a:r>
            <a:r>
              <a:rPr lang="en-US" altLang="zh-CN" dirty="0"/>
              <a:t>PPT</a:t>
            </a:r>
            <a:r>
              <a:rPr lang="zh-CN" altLang="en-US" dirty="0"/>
              <a:t>的资料收集</a:t>
            </a:r>
            <a:endParaRPr lang="en-US" altLang="zh-CN" dirty="0"/>
          </a:p>
          <a:p>
            <a:r>
              <a:rPr lang="zh-CN" altLang="en-US" sz="3200" dirty="0"/>
              <a:t>朱佩豪    </a:t>
            </a:r>
            <a:r>
              <a:rPr lang="en-US" altLang="zh-CN" sz="3200" dirty="0"/>
              <a:t>84       </a:t>
            </a:r>
            <a:r>
              <a:rPr lang="zh-CN" altLang="en-US" dirty="0"/>
              <a:t>参与</a:t>
            </a:r>
            <a:r>
              <a:rPr lang="en-US" altLang="zh-CN" dirty="0"/>
              <a:t>PPT</a:t>
            </a:r>
            <a:r>
              <a:rPr lang="zh-CN" altLang="en-US" dirty="0"/>
              <a:t>的资料收集</a:t>
            </a:r>
            <a:endParaRPr lang="en-US" altLang="zh-CN" sz="3200" dirty="0"/>
          </a:p>
          <a:p>
            <a:r>
              <a:rPr lang="zh-CN" altLang="en-US" sz="3200" dirty="0"/>
              <a:t>梅晨睿    </a:t>
            </a:r>
            <a:r>
              <a:rPr lang="en-US" altLang="zh-CN" sz="3200" dirty="0"/>
              <a:t>83       </a:t>
            </a:r>
            <a:r>
              <a:rPr lang="zh-CN" altLang="en-US" dirty="0"/>
              <a:t>参与</a:t>
            </a:r>
            <a:r>
              <a:rPr lang="en-US" altLang="zh-CN" dirty="0"/>
              <a:t>PPT</a:t>
            </a:r>
            <a:r>
              <a:rPr lang="zh-CN" altLang="en-US" dirty="0"/>
              <a:t>的资料收集</a:t>
            </a:r>
            <a:endParaRPr lang="zh-CN" altLang="en-US" sz="3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参考资料</a:t>
            </a:r>
          </a:p>
        </p:txBody>
      </p:sp>
      <p:sp>
        <p:nvSpPr>
          <p:cNvPr id="3" name="日期占位符 2"/>
          <p:cNvSpPr>
            <a:spLocks noGrp="1"/>
          </p:cNvSpPr>
          <p:nvPr>
            <p:ph type="dt" sz="half" idx="2"/>
          </p:nvPr>
        </p:nvSpPr>
        <p:spPr>
          <a:xfrm>
            <a:off x="381000" y="6356350"/>
            <a:ext cx="1767114" cy="365125"/>
          </a:xfrm>
        </p:spPr>
        <p:txBody>
          <a:bodyPr rtlCol="0"/>
          <a:lstStyle/>
          <a:p>
            <a:pPr rtl="0"/>
            <a:fld id="{98C3604A-8B34-4E19-9343-66BD74141E3A}" type="datetime1">
              <a:rPr lang="zh-CN" altLang="en-US" smtClean="0"/>
              <a:t>2022/3/14</a:t>
            </a:fld>
            <a:endParaRPr lang="zh-CN" altLang="en-US"/>
          </a:p>
        </p:txBody>
      </p:sp>
      <p:sp>
        <p:nvSpPr>
          <p:cNvPr id="7" name="页脚占位符 6"/>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8" name="灯片编号占位符 7"/>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t>43</a:t>
            </a:fld>
            <a:endParaRPr lang="zh-CN" altLang="en-US"/>
          </a:p>
        </p:txBody>
      </p:sp>
      <p:sp>
        <p:nvSpPr>
          <p:cNvPr id="18" name="文本框 17"/>
          <p:cNvSpPr txBox="1"/>
          <p:nvPr/>
        </p:nvSpPr>
        <p:spPr>
          <a:xfrm>
            <a:off x="1167765" y="2131695"/>
            <a:ext cx="7955280" cy="368300"/>
          </a:xfrm>
          <a:prstGeom prst="rect">
            <a:avLst/>
          </a:prstGeom>
          <a:noFill/>
        </p:spPr>
        <p:txBody>
          <a:bodyPr wrap="none" rtlCol="0" anchor="t">
            <a:spAutoFit/>
          </a:bodyPr>
          <a:lstStyle/>
          <a:p>
            <a:r>
              <a:rPr lang="zh-CN" altLang="zh-CN" dirty="0">
                <a:sym typeface="+mn-ea"/>
              </a:rPr>
              <a:t>《</a:t>
            </a:r>
            <a:r>
              <a:rPr lang="en-US" altLang="zh-CN" dirty="0">
                <a:sym typeface="+mn-ea"/>
              </a:rPr>
              <a:t>UML2</a:t>
            </a:r>
            <a:r>
              <a:rPr lang="zh-CN" altLang="zh-CN" dirty="0">
                <a:sym typeface="+mn-ea"/>
              </a:rPr>
              <a:t>基础、建模与设计教程》 清华大学出版社 杨弘平等</a:t>
            </a:r>
            <a:r>
              <a:rPr lang="en-US" altLang="zh-CN" dirty="0">
                <a:sym typeface="+mn-ea"/>
              </a:rPr>
              <a:t> 2015</a:t>
            </a:r>
            <a:r>
              <a:rPr lang="zh-CN" altLang="zh-CN" dirty="0">
                <a:sym typeface="+mn-ea"/>
              </a:rPr>
              <a:t>年</a:t>
            </a:r>
            <a:r>
              <a:rPr lang="en-US" altLang="zh-CN" dirty="0">
                <a:sym typeface="+mn-ea"/>
              </a:rPr>
              <a:t>10</a:t>
            </a:r>
            <a:r>
              <a:rPr lang="zh-CN" altLang="zh-CN" dirty="0">
                <a:sym typeface="+mn-ea"/>
              </a:rPr>
              <a:t>月第</a:t>
            </a:r>
            <a:r>
              <a:rPr lang="en-US" altLang="zh-CN" dirty="0">
                <a:sym typeface="+mn-ea"/>
              </a:rPr>
              <a:t>1</a:t>
            </a:r>
            <a:r>
              <a:rPr lang="zh-CN" altLang="zh-CN" dirty="0">
                <a:sym typeface="+mn-ea"/>
              </a:rPr>
              <a:t>版</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122363"/>
            <a:ext cx="6220278" cy="2387600"/>
          </a:xfrm>
        </p:spPr>
        <p:txBody>
          <a:bodyPr rtlCol="0"/>
          <a:lstStyle/>
          <a:p>
            <a:pPr rtl="0"/>
            <a:r>
              <a:rPr lang="en-US"/>
              <a:t>谢谢</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kumimoji="0" lang="en-US" altLang="zh-CN"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UML</a:t>
            </a:r>
            <a:r>
              <a:rPr kumimoji="0" lang="zh-CN" alt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的发展历程</a:t>
            </a:r>
          </a:p>
        </p:txBody>
      </p:sp>
    </p:spTree>
    <p:extLst>
      <p:ext uri="{BB962C8B-B14F-4D97-AF65-F5344CB8AC3E}">
        <p14:creationId xmlns:p14="http://schemas.microsoft.com/office/powerpoint/2010/main" val="118867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t>UML</a:t>
            </a:r>
            <a:r>
              <a:rPr lang="zh-CN" altLang="en-US" dirty="0"/>
              <a:t>的发展历程</a:t>
            </a:r>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fontScale="92500"/>
          </a:bodyPr>
          <a:lstStyle/>
          <a:p>
            <a:pPr rtl="0"/>
            <a:r>
              <a:rPr lang="zh-CN" altLang="en-US" dirty="0"/>
              <a:t>面向对象建模语言最早出现于</a:t>
            </a:r>
            <a:r>
              <a:rPr lang="en-US" altLang="zh-CN" dirty="0"/>
              <a:t>20</a:t>
            </a:r>
            <a:r>
              <a:rPr lang="zh-CN" altLang="en-US" dirty="0"/>
              <a:t>世纪</a:t>
            </a:r>
            <a:r>
              <a:rPr lang="en-US" altLang="zh-CN" dirty="0"/>
              <a:t>70</a:t>
            </a:r>
            <a:r>
              <a:rPr lang="zh-CN" altLang="en-US" dirty="0"/>
              <a:t>年代中期。</a:t>
            </a:r>
            <a:endParaRPr lang="en-US" altLang="zh-CN" dirty="0"/>
          </a:p>
          <a:p>
            <a:r>
              <a:rPr lang="zh-CN" altLang="en-US" dirty="0"/>
              <a:t>面向对象软件工程的概念最早由</a:t>
            </a:r>
            <a:r>
              <a:rPr lang="en-US" altLang="zh-CN" dirty="0" err="1"/>
              <a:t>Booch</a:t>
            </a:r>
            <a:r>
              <a:rPr lang="zh-CN" altLang="en-US" dirty="0"/>
              <a:t>提出，</a:t>
            </a:r>
            <a:r>
              <a:rPr lang="zh-CN" altLang="zh-CN" dirty="0"/>
              <a:t>他是面向对象最早的倡导者之一</a:t>
            </a:r>
            <a:r>
              <a:rPr lang="zh-CN" altLang="en-US" dirty="0"/>
              <a:t>。</a:t>
            </a:r>
            <a:endParaRPr lang="en-US" altLang="zh-CN" dirty="0"/>
          </a:p>
          <a:p>
            <a:r>
              <a:rPr lang="en-US" altLang="zh-CN" dirty="0"/>
              <a:t>Jacobson</a:t>
            </a:r>
            <a:r>
              <a:rPr lang="zh-CN" altLang="en-US" dirty="0"/>
              <a:t>于</a:t>
            </a:r>
            <a:r>
              <a:rPr lang="en-US" altLang="zh-CN" dirty="0"/>
              <a:t>1994</a:t>
            </a:r>
            <a:r>
              <a:rPr lang="zh-CN" altLang="en-US" dirty="0"/>
              <a:t>年提出了</a:t>
            </a:r>
            <a:r>
              <a:rPr lang="en-US" altLang="zh-CN" dirty="0"/>
              <a:t>OOSE</a:t>
            </a:r>
            <a:r>
              <a:rPr lang="zh-CN" altLang="en-US" dirty="0"/>
              <a:t>方法，其最大的特点是面向用例。</a:t>
            </a:r>
            <a:endParaRPr lang="en-US" altLang="zh-CN" dirty="0"/>
          </a:p>
          <a:p>
            <a:r>
              <a:rPr lang="en-US" altLang="zh-CN" dirty="0"/>
              <a:t>1996</a:t>
            </a:r>
            <a:r>
              <a:rPr lang="zh-CN" altLang="en-US" dirty="0"/>
              <a:t>年</a:t>
            </a:r>
            <a:r>
              <a:rPr lang="en-US" altLang="zh-CN" dirty="0"/>
              <a:t>6</a:t>
            </a:r>
            <a:r>
              <a:rPr lang="zh-CN" altLang="en-US" dirty="0"/>
              <a:t>月和</a:t>
            </a:r>
            <a:r>
              <a:rPr lang="en-US" altLang="zh-CN" dirty="0"/>
              <a:t>10</a:t>
            </a:r>
            <a:r>
              <a:rPr lang="zh-CN" altLang="en-US" dirty="0"/>
              <a:t>月</a:t>
            </a:r>
            <a:r>
              <a:rPr lang="en-US" altLang="zh-CN" dirty="0" err="1"/>
              <a:t>Booch</a:t>
            </a:r>
            <a:r>
              <a:rPr lang="zh-CN" altLang="en-US" dirty="0"/>
              <a:t>、</a:t>
            </a:r>
            <a:r>
              <a:rPr lang="en-US" altLang="zh-CN" dirty="0" err="1"/>
              <a:t>RumBaugh</a:t>
            </a:r>
            <a:r>
              <a:rPr lang="zh-CN" altLang="en-US" dirty="0"/>
              <a:t>、</a:t>
            </a:r>
            <a:r>
              <a:rPr lang="en-US" altLang="zh-CN" dirty="0"/>
              <a:t>Jacobson</a:t>
            </a:r>
            <a:r>
              <a:rPr lang="zh-CN" altLang="en-US" dirty="0"/>
              <a:t>发布</a:t>
            </a:r>
            <a:r>
              <a:rPr lang="en-US" altLang="zh-CN" dirty="0"/>
              <a:t>UML0.9</a:t>
            </a:r>
            <a:r>
              <a:rPr lang="zh-CN" altLang="en-US" dirty="0"/>
              <a:t>和</a:t>
            </a:r>
            <a:r>
              <a:rPr lang="en-US" altLang="zh-CN" dirty="0"/>
              <a:t>UML0.91</a:t>
            </a:r>
            <a:r>
              <a:rPr lang="zh-CN" altLang="en-US" dirty="0"/>
              <a:t>，并将</a:t>
            </a:r>
            <a:r>
              <a:rPr lang="en-US" altLang="zh-CN" dirty="0"/>
              <a:t>UM</a:t>
            </a:r>
            <a:r>
              <a:rPr lang="zh-CN" altLang="en-US" dirty="0"/>
              <a:t>重命名为</a:t>
            </a:r>
            <a:r>
              <a:rPr lang="en-US" altLang="zh-CN" dirty="0"/>
              <a:t>UML</a:t>
            </a:r>
            <a:endParaRPr lang="zh-CN" altLang="en-US" dirty="0"/>
          </a:p>
          <a:p>
            <a:endParaRPr lang="en-US" altLang="zh-CN" dirty="0"/>
          </a:p>
          <a:p>
            <a:pPr rtl="0"/>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t>2022/3/14</a:t>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t>6</a:t>
            </a:fld>
            <a:endParaRPr lang="zh-CN" altLang="en-US"/>
          </a:p>
        </p:txBody>
      </p:sp>
    </p:spTree>
    <p:extLst>
      <p:ext uri="{BB962C8B-B14F-4D97-AF65-F5344CB8AC3E}">
        <p14:creationId xmlns:p14="http://schemas.microsoft.com/office/powerpoint/2010/main" val="1170485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kumimoji="0" lang="en-US" altLang="zh-CN"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UML</a:t>
            </a:r>
            <a:r>
              <a:rPr kumimoji="0" lang="zh-CN" alt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的特点</a:t>
            </a:r>
          </a:p>
        </p:txBody>
      </p:sp>
    </p:spTree>
    <p:extLst>
      <p:ext uri="{BB962C8B-B14F-4D97-AF65-F5344CB8AC3E}">
        <p14:creationId xmlns:p14="http://schemas.microsoft.com/office/powerpoint/2010/main" val="1628157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t>UML</a:t>
            </a:r>
            <a:r>
              <a:rPr lang="zh-CN" altLang="en-US" dirty="0"/>
              <a:t>的特点</a:t>
            </a:r>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pPr>
              <a:lnSpc>
                <a:spcPct val="150000"/>
              </a:lnSpc>
            </a:pPr>
            <a:r>
              <a:rPr lang="en-US" altLang="zh-CN" sz="2400" dirty="0"/>
              <a:t>UML</a:t>
            </a:r>
            <a:r>
              <a:rPr lang="zh-CN" altLang="en-US" sz="2400" dirty="0"/>
              <a:t>统一了</a:t>
            </a:r>
            <a:r>
              <a:rPr lang="en-US" altLang="zh-CN" sz="2400" dirty="0" err="1"/>
              <a:t>Booch</a:t>
            </a:r>
            <a:r>
              <a:rPr lang="zh-CN" altLang="en-US" sz="2400" dirty="0"/>
              <a:t>、</a:t>
            </a:r>
            <a:r>
              <a:rPr lang="en-US" altLang="zh-CN" sz="2400" dirty="0"/>
              <a:t>OME</a:t>
            </a:r>
            <a:r>
              <a:rPr lang="zh-CN" altLang="en-US" sz="2400" dirty="0"/>
              <a:t>等方法中的基本概念和符号。</a:t>
            </a:r>
            <a:endParaRPr lang="en-US" altLang="zh-CN" dirty="0"/>
          </a:p>
          <a:p>
            <a:r>
              <a:rPr lang="en-US" altLang="zh-CN" sz="2400" dirty="0"/>
              <a:t>UML</a:t>
            </a:r>
            <a:r>
              <a:rPr lang="zh-CN" altLang="en-US" sz="2400" dirty="0"/>
              <a:t>吸取了面向对象领域中各种优秀的思想，其中也包括非</a:t>
            </a:r>
            <a:r>
              <a:rPr lang="en-US" altLang="zh-CN" sz="2400" dirty="0"/>
              <a:t>OO</a:t>
            </a:r>
            <a:r>
              <a:rPr lang="zh-CN" altLang="en-US" sz="2400" dirty="0"/>
              <a:t>方法的影响。</a:t>
            </a:r>
            <a:endParaRPr lang="en-US" altLang="zh-CN" sz="2400" dirty="0"/>
          </a:p>
          <a:p>
            <a:pPr rtl="0"/>
            <a:r>
              <a:rPr lang="en-US" altLang="zh-CN" sz="2400" dirty="0"/>
              <a:t>UML</a:t>
            </a:r>
            <a:r>
              <a:rPr lang="zh-CN" altLang="en-US" sz="2400" dirty="0"/>
              <a:t>在演变过程中还提出了一些新的概念</a:t>
            </a:r>
            <a:r>
              <a:rPr lang="zh-CN" altLang="en-US" sz="2000" dirty="0"/>
              <a:t>。</a:t>
            </a:r>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t>2022/3/14</a:t>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t>8</a:t>
            </a:fld>
            <a:endParaRPr lang="zh-CN" altLang="en-US"/>
          </a:p>
        </p:txBody>
      </p:sp>
    </p:spTree>
    <p:extLst>
      <p:ext uri="{BB962C8B-B14F-4D97-AF65-F5344CB8AC3E}">
        <p14:creationId xmlns:p14="http://schemas.microsoft.com/office/powerpoint/2010/main" val="426580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kumimoji="0" lang="en-US" altLang="zh-CN"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UML</a:t>
            </a:r>
            <a:r>
              <a:rPr kumimoji="0" lang="zh-CN" alt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的结构</a:t>
            </a:r>
          </a:p>
        </p:txBody>
      </p:sp>
    </p:spTree>
    <p:extLst>
      <p:ext uri="{BB962C8B-B14F-4D97-AF65-F5344CB8AC3E}">
        <p14:creationId xmlns:p14="http://schemas.microsoft.com/office/powerpoint/2010/main" val="2831301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ebba2635-672c-44a3-9a32-a22c2432cc90"/>
</p:tagLst>
</file>

<file path=ppt/tags/tag2.xml><?xml version="1.0" encoding="utf-8"?>
<p:tagLst xmlns:a="http://schemas.openxmlformats.org/drawingml/2006/main" xmlns:r="http://schemas.openxmlformats.org/officeDocument/2006/relationships" xmlns:p="http://schemas.openxmlformats.org/presentationml/2006/main">
  <p:tag name="ISLIDE.DIAGRAM" val="f0066d1e-9153-4e50-82d0-f12d4e06f081"/>
</p:tagLst>
</file>

<file path=ppt/theme/theme1.xml><?xml version="1.0" encoding="utf-8"?>
<a:theme xmlns:a="http://schemas.openxmlformats.org/drawingml/2006/main" name="Office 主题">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通用演示文稿</Template>
  <TotalTime>80</TotalTime>
  <Words>2300</Words>
  <Application>Microsoft Office PowerPoint</Application>
  <PresentationFormat>宽屏</PresentationFormat>
  <Paragraphs>330</Paragraphs>
  <Slides>44</Slides>
  <Notes>44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44</vt:i4>
      </vt:variant>
    </vt:vector>
  </HeadingPairs>
  <TitlesOfParts>
    <vt:vector size="49" baseType="lpstr">
      <vt:lpstr>Microsoft YaHei UI</vt:lpstr>
      <vt:lpstr>微软雅黑</vt:lpstr>
      <vt:lpstr>Arial</vt:lpstr>
      <vt:lpstr>Tenorite</vt:lpstr>
      <vt:lpstr>Office 主题</vt:lpstr>
      <vt:lpstr>UML概述</vt:lpstr>
      <vt:lpstr>目录</vt:lpstr>
      <vt:lpstr>什么是UML</vt:lpstr>
      <vt:lpstr>什么是UML</vt:lpstr>
      <vt:lpstr>UML的发展历程</vt:lpstr>
      <vt:lpstr>UML的发展历程</vt:lpstr>
      <vt:lpstr>UML的特点</vt:lpstr>
      <vt:lpstr>UML的特点</vt:lpstr>
      <vt:lpstr>UML的结构</vt:lpstr>
      <vt:lpstr>UML的结构</vt:lpstr>
      <vt:lpstr>UML中的事物</vt:lpstr>
      <vt:lpstr>UML中的关系</vt:lpstr>
      <vt:lpstr>UML的视图</vt:lpstr>
      <vt:lpstr>用例视图</vt:lpstr>
      <vt:lpstr>逻辑视图</vt:lpstr>
      <vt:lpstr>并发视图</vt:lpstr>
      <vt:lpstr>组件视图</vt:lpstr>
      <vt:lpstr>部署视图</vt:lpstr>
      <vt:lpstr>UML的图</vt:lpstr>
      <vt:lpstr>用例图</vt:lpstr>
      <vt:lpstr>类图、对象图</vt:lpstr>
      <vt:lpstr>状态机图</vt:lpstr>
      <vt:lpstr>活动图</vt:lpstr>
      <vt:lpstr>顺序图</vt:lpstr>
      <vt:lpstr>通信图</vt:lpstr>
      <vt:lpstr>构件图</vt:lpstr>
      <vt:lpstr>部署图</vt:lpstr>
      <vt:lpstr>UML2.0新特性 </vt:lpstr>
      <vt:lpstr>UML2.0新特性</vt:lpstr>
      <vt:lpstr>UML2.0中的新图</vt:lpstr>
      <vt:lpstr>UML2.0中的新图</vt:lpstr>
      <vt:lpstr>UML2.0中的新图</vt:lpstr>
      <vt:lpstr>UML2.0中的新图</vt:lpstr>
      <vt:lpstr>系统开发阶段 </vt:lpstr>
      <vt:lpstr>系统开发阶段</vt:lpstr>
      <vt:lpstr>小结</vt:lpstr>
      <vt:lpstr>问题</vt:lpstr>
      <vt:lpstr>问题</vt:lpstr>
      <vt:lpstr>问题</vt:lpstr>
      <vt:lpstr>问题</vt:lpstr>
      <vt:lpstr>问题</vt:lpstr>
      <vt:lpstr>组员评分</vt:lpstr>
      <vt:lpstr>参考资料</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徐 浩达</dc:creator>
  <cp:lastModifiedBy>徐 浩达</cp:lastModifiedBy>
  <cp:revision>41</cp:revision>
  <dcterms:created xsi:type="dcterms:W3CDTF">2022-03-12T14:07:00Z</dcterms:created>
  <dcterms:modified xsi:type="dcterms:W3CDTF">2022-03-14T06:47:42Z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2052-10.1.0.7698</vt:lpwstr>
  </property>
</Properties>
</file>