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32"/>
  </p:handoutMasterIdLst>
  <p:sldIdLst>
    <p:sldId id="256" r:id="rId3"/>
    <p:sldId id="261" r:id="rId5"/>
    <p:sldId id="295" r:id="rId6"/>
    <p:sldId id="301" r:id="rId7"/>
    <p:sldId id="262" r:id="rId8"/>
    <p:sldId id="297" r:id="rId9"/>
    <p:sldId id="296" r:id="rId10"/>
    <p:sldId id="298" r:id="rId11"/>
    <p:sldId id="299" r:id="rId12"/>
    <p:sldId id="307" r:id="rId13"/>
    <p:sldId id="308" r:id="rId14"/>
    <p:sldId id="300" r:id="rId15"/>
    <p:sldId id="289" r:id="rId16"/>
    <p:sldId id="304" r:id="rId17"/>
    <p:sldId id="264" r:id="rId18"/>
    <p:sldId id="305" r:id="rId19"/>
    <p:sldId id="306" r:id="rId20"/>
    <p:sldId id="309" r:id="rId21"/>
    <p:sldId id="258" r:id="rId22"/>
    <p:sldId id="278" r:id="rId23"/>
    <p:sldId id="266" r:id="rId24"/>
    <p:sldId id="302" r:id="rId25"/>
    <p:sldId id="303" r:id="rId26"/>
    <p:sldId id="275" r:id="rId27"/>
    <p:sldId id="310" r:id="rId28"/>
    <p:sldId id="283" r:id="rId29"/>
    <p:sldId id="290" r:id="rId30"/>
    <p:sldId id="276" r:id="rId3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2" autoAdjust="0"/>
    <p:restoredTop sz="94660"/>
  </p:normalViewPr>
  <p:slideViewPr>
    <p:cSldViewPr snapToGrid="0">
      <p:cViewPr varScale="1">
        <p:scale>
          <a:sx n="67" d="100"/>
          <a:sy n="67" d="100"/>
        </p:scale>
        <p:origin x="41" y="158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20" y="102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CF7363-46B3-4791-B1F1-74C9C73C71E6}" type="datetime1">
              <a:rPr lang="zh-CN" altLang="en-US"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51558A8-E2C3-4D4F-B74A-F34DB9A5CC63}"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B9A9E5-4F7F-4A7D-9DE1-899232329269}"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sp>
        <p:nvSpPr>
          <p:cNvPr id="3" name="副标题 2"/>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pic>
        <p:nvPicPr>
          <p:cNvPr id="8" name="图形 7"/>
          <p:cNvPicPr>
            <a:picLocks noChangeAspect="1"/>
          </p:cNvPicPr>
          <p:nvPr/>
        </p:nvPicPr>
        <p:blipFill rotWithShape="1">
          <a:blip r:embed="rId2"/>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场比较">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23" name="文本占位符 2"/>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24" name="文本占位符 2"/>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4" name="内容占位符 3"/>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sp>
        <p:nvSpPr>
          <p:cNvPr id="6" name="内容占位符 5"/>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sp>
        <p:nvSpPr>
          <p:cNvPr id="22" name="内容占位符 3"/>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pic>
        <p:nvPicPr>
          <p:cNvPr id="11" name="图形 10"/>
          <p:cNvPicPr>
            <a:picLocks noChangeAspect="1"/>
          </p:cNvPicPr>
          <p:nvPr userDrawn="1"/>
        </p:nvPicPr>
        <p:blipFill>
          <a:blip r:embed="rId2"/>
          <a:stretch>
            <a:fillRect/>
          </a:stretch>
        </p:blipFill>
        <p:spPr>
          <a:xfrm>
            <a:off x="1465141" y="2358007"/>
            <a:ext cx="2438400" cy="2019300"/>
          </a:xfrm>
          <a:prstGeom prst="rect">
            <a:avLst/>
          </a:prstGeom>
        </p:spPr>
      </p:pic>
      <p:pic>
        <p:nvPicPr>
          <p:cNvPr id="13" name="图形 12"/>
          <p:cNvPicPr>
            <a:picLocks noChangeAspect="1"/>
          </p:cNvPicPr>
          <p:nvPr userDrawn="1"/>
        </p:nvPicPr>
        <p:blipFill>
          <a:blip r:embed="rId3"/>
          <a:stretch>
            <a:fillRect/>
          </a:stretch>
        </p:blipFill>
        <p:spPr>
          <a:xfrm>
            <a:off x="5000625" y="2531837"/>
            <a:ext cx="2190750" cy="1943100"/>
          </a:xfrm>
          <a:prstGeom prst="rect">
            <a:avLst/>
          </a:prstGeom>
        </p:spPr>
      </p:pic>
      <p:pic>
        <p:nvPicPr>
          <p:cNvPr id="15" name="图形 14"/>
          <p:cNvPicPr>
            <a:picLocks noChangeAspect="1"/>
          </p:cNvPicPr>
          <p:nvPr userDrawn="1"/>
        </p:nvPicPr>
        <p:blipFill>
          <a:blip r:embed="rId4"/>
          <a:stretch>
            <a:fillRect/>
          </a:stretch>
        </p:blipFill>
        <p:spPr>
          <a:xfrm>
            <a:off x="8345608" y="2421056"/>
            <a:ext cx="2324100" cy="2057400"/>
          </a:xfrm>
          <a:prstGeom prst="rect">
            <a:avLst/>
          </a:prstGeom>
        </p:spPr>
      </p:pic>
      <p:sp>
        <p:nvSpPr>
          <p:cNvPr id="25" name="内容占位符 3"/>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p:txBody>
      </p:sp>
      <p:sp>
        <p:nvSpPr>
          <p:cNvPr id="26" name="内容占位符 5"/>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p:txBody>
      </p:sp>
      <p:sp>
        <p:nvSpPr>
          <p:cNvPr id="27" name="内容占位符 3"/>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endParaRPr lang="zh-CN" altLang="en-US" noProof="0"/>
          </a:p>
        </p:txBody>
      </p:sp>
      <p:sp>
        <p:nvSpPr>
          <p:cNvPr id="6" name="内容占位符 5"/>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11" name="图形 10"/>
          <p:cNvPicPr>
            <a:picLocks noChangeAspect="1"/>
          </p:cNvPicPr>
          <p:nvPr/>
        </p:nvPicPr>
        <p:blipFill rotWithShape="1">
          <a:blip r:embed="rId2"/>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4" name="图形 13"/>
          <p:cNvPicPr>
            <a:picLocks noChangeAspect="1"/>
          </p:cNvPicPr>
          <p:nvPr userDrawn="1"/>
        </p:nvPicPr>
        <p:blipFill rotWithShape="1">
          <a:blip r:embed="rId2"/>
          <a:srcRect t="18301" r="41825" b="23071"/>
          <a:stretch>
            <a:fillRect/>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标题 1"/>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20" name="文本占位符 15"/>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5" name="文本占位符 18"/>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6" name="文本占位符 15"/>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7" name="文本占位符 18"/>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8" name="文本占位符 15"/>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9" name="文本占位符 18"/>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1"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24"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日程表 2">
    <p:spTree>
      <p:nvGrpSpPr>
        <p:cNvPr id="1" name=""/>
        <p:cNvGrpSpPr/>
        <p:nvPr/>
      </p:nvGrpSpPr>
      <p:grpSpPr>
        <a:xfrm>
          <a:off x="0" y="0"/>
          <a:ext cx="0" cy="0"/>
          <a:chOff x="0" y="0"/>
          <a:chExt cx="0" cy="0"/>
        </a:xfrm>
      </p:grpSpPr>
      <p:sp>
        <p:nvSpPr>
          <p:cNvPr id="4" name="长方形 3"/>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6" name="文本占位符 10"/>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7" name="文本占位符 10"/>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8" name="文本占位符 10"/>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9" name="文本占位符 10"/>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0" name="文本占位符 10"/>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1" name="文本占位符 10"/>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12" name="文本占位符 10"/>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3" name="文本占位符 10"/>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4" name="文本占位符 10"/>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5" name="文本占位符 10"/>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6" name="文本占位符 10"/>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7" name="文本占位符 10"/>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8" name="文本占位符 10"/>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9" name="文本占位符 10"/>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0" name="文本占位符 10"/>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1" name="文本占位符 10"/>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2" name="文本占位符 10"/>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3" name="文本占位符 10"/>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4" name="文本占位符 10"/>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5" name="文本占位符 10"/>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6" name="文本占位符 10"/>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7" name="文本占位符 10"/>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8" name="文本占位符 10"/>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9" name="文本占位符 10"/>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0" name="文本占位符 10"/>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1" name="文本占位符 10"/>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2" name="长方形 31"/>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6" name="日期占位符 2"/>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7" name="页脚占位符 3"/>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38" name="灯片编号占位符 4"/>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占位符 6"/>
          <p:cNvSpPr>
            <a:spLocks noGrp="1"/>
          </p:cNvSpPr>
          <p:nvPr>
            <p:ph type="pic" sz="quarter" idx="15" hasCustomPrompt="1"/>
          </p:nvPr>
        </p:nvSpPr>
        <p:spPr>
          <a:xfrm>
            <a:off x="838200" y="2136776"/>
            <a:ext cx="10515600" cy="369764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endParaRPr lang="zh-CN" altLang="en-US" noProof="0"/>
          </a:p>
        </p:txBody>
      </p:sp>
      <p:sp>
        <p:nvSpPr>
          <p:cNvPr id="2" name="标题 1"/>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日期占位符 2"/>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cxnSp>
        <p:nvCxnSpPr>
          <p:cNvPr id="10" name="直接连接符​​(S) 9"/>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团队幻灯片 4 人">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图片占位符 10"/>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7" name="图片占位符 10"/>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8" name="图片占位符 10"/>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lgn="l">
              <a:lnSpc>
                <a:spcPct val="100000"/>
              </a:lnSpc>
              <a:buNone/>
              <a:defRPr sz="1400">
                <a:solidFill>
                  <a:schemeClr val="tx1">
                    <a:lumMod val="75000"/>
                    <a:lumOff val="25000"/>
                  </a:schemeClr>
                </a:solidFill>
              </a:defRPr>
            </a:lvl2pPr>
          </a:lstStyle>
          <a:p>
            <a:pPr lvl="0" rtl="0"/>
            <a:r>
              <a:rPr lang="zh-CN" altLang="en-US" noProof="0"/>
              <a:t>单击图标以添加图片</a:t>
            </a:r>
            <a:endParaRPr lang="zh-CN" altLang="en-US" noProof="0"/>
          </a:p>
        </p:txBody>
      </p:sp>
      <p:sp>
        <p:nvSpPr>
          <p:cNvPr id="19" name="图片占位符 10"/>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3" name="文本占位符 2"/>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3" name="文本占位符 2"/>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4" name="文本占位符 2"/>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5" name="文本占位符 2"/>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6" name="文本占位符 2"/>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7" name="文本占位符 2"/>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8" name="文本占位符 2"/>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9" name="文本占位符 2"/>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10" name="直接连接符​​(S) 9"/>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团队幻灯片 8 人">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图片占位符 10"/>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7" name="图片占位符 10"/>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8" name="图片占位符 10"/>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endParaRPr lang="zh-CN" altLang="en-US" noProof="0"/>
          </a:p>
        </p:txBody>
      </p:sp>
      <p:sp>
        <p:nvSpPr>
          <p:cNvPr id="19" name="图片占位符 10"/>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3" name="文本占位符 2"/>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6" name="文本占位符 2"/>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3" name="文本占位符 2"/>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7" name="文本占位符 2"/>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4" name="文本占位符 2"/>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8" name="文本占位符 2"/>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5" name="文本占位符 2"/>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9" name="文本占位符 2"/>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55" name="图片占位符 10"/>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6" name="图片占位符 10"/>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7" name="图片占位符 10"/>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endParaRPr lang="zh-CN" altLang="en-US" noProof="0"/>
          </a:p>
        </p:txBody>
      </p:sp>
      <p:sp>
        <p:nvSpPr>
          <p:cNvPr id="58" name="图片占位符 10"/>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4" name="文本占位符 2"/>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2" name="文本占位符 2"/>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59" name="文本占位符 2"/>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3" name="文本占位符 2"/>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0" name="文本占位符 2"/>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4" name="文本占位符 2"/>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1" name="文本占位符 2"/>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5" name="文本占位符 2"/>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7" name="日期占位符 6"/>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13" name="图形 12"/>
          <p:cNvPicPr>
            <a:picLocks noChangeAspect="1"/>
          </p:cNvPicPr>
          <p:nvPr/>
        </p:nvPicPr>
        <p:blipFill>
          <a:blip r:embed="rId2"/>
          <a:stretch>
            <a:fillRect/>
          </a:stretch>
        </p:blipFill>
        <p:spPr>
          <a:xfrm>
            <a:off x="0" y="473953"/>
            <a:ext cx="2057400" cy="1647825"/>
          </a:xfrm>
          <a:prstGeom prst="rect">
            <a:avLst/>
          </a:prstGeom>
        </p:spPr>
      </p:pic>
      <p:pic>
        <p:nvPicPr>
          <p:cNvPr id="14" name="图形 13"/>
          <p:cNvPicPr>
            <a:picLocks noChangeAspect="1"/>
          </p:cNvPicPr>
          <p:nvPr/>
        </p:nvPicPr>
        <p:blipFill>
          <a:blip r:embed="rId3"/>
          <a:stretch>
            <a:fillRect/>
          </a:stretch>
        </p:blipFill>
        <p:spPr>
          <a:xfrm>
            <a:off x="11049000" y="5180889"/>
            <a:ext cx="1143000" cy="914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内容占位符 10"/>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3" name="文本占位符 2"/>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7" name="文本占位符 2"/>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4" name="内容占位符 3"/>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4" name="内容占位符 10"/>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5" name="文本占位符 4"/>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8" name="文本占位符 4"/>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单击以编辑</a:t>
            </a:r>
            <a:endParaRPr lang="zh-CN" altLang="en-US" noProof="0"/>
          </a:p>
        </p:txBody>
      </p:sp>
      <p:sp>
        <p:nvSpPr>
          <p:cNvPr id="6" name="内容占位符 5"/>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5" name="内容占位符 10"/>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21" name="文本占位符 2"/>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9" name="文本占位符 2"/>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2" name="内容占位符 3"/>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6" name="内容占位符 10"/>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14" name="文本占位符 2"/>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23" name="文本占位符 2"/>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cxnSp>
        <p:nvCxnSpPr>
          <p:cNvPr id="16" name="直接连接符​​(S) 15"/>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内容占位符 3"/>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23" name="直接连接符​​(S) 22"/>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24"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zh-CN" altLang="en-US" noProof="0"/>
              <a:t>单击以编辑模板标题样式</a:t>
            </a:r>
            <a:endParaRPr lang="zh-CN" altLang="en-US" noProof="0"/>
          </a:p>
        </p:txBody>
      </p:sp>
      <p:sp>
        <p:nvSpPr>
          <p:cNvPr id="3" name="副标题 2"/>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pic>
        <p:nvPicPr>
          <p:cNvPr id="6" name="图形 5"/>
          <p:cNvPicPr>
            <a:picLocks noChangeAspect="1"/>
          </p:cNvPicPr>
          <p:nvPr/>
        </p:nvPicPr>
        <p:blipFill>
          <a:blip r:embed="rId2"/>
          <a:stretch>
            <a:fillRect/>
          </a:stretch>
        </p:blipFill>
        <p:spPr>
          <a:xfrm>
            <a:off x="0" y="0"/>
            <a:ext cx="3176938" cy="6858000"/>
          </a:xfrm>
          <a:prstGeom prst="rect">
            <a:avLst/>
          </a:prstGeom>
        </p:spPr>
      </p:pic>
      <p:sp>
        <p:nvSpPr>
          <p:cNvPr id="9" name="日期占位符 6"/>
          <p:cNvSpPr>
            <a:spLocks noGrp="1"/>
          </p:cNvSpPr>
          <p:nvPr>
            <p:ph type="dt" sz="half" idx="10"/>
          </p:nvPr>
        </p:nvSpPr>
        <p:spPr>
          <a:xfrm>
            <a:off x="4267200" y="6356350"/>
            <a:ext cx="1774371" cy="365125"/>
          </a:xfrm>
        </p:spPr>
        <p:txBody>
          <a:bodyPr rtlCol="0"/>
          <a:lstStyle>
            <a:lvl1pPr>
              <a:defRPr sz="900"/>
            </a:lvl1pPr>
          </a:lstStyle>
          <a:p>
            <a:pPr rtl="0"/>
            <a:r>
              <a:rPr lang="en-US" altLang="zh-CN" noProof="0"/>
              <a:t>20XX</a:t>
            </a:r>
            <a:endParaRPr lang="zh-CN" altLang="en-US" noProof="0"/>
          </a:p>
        </p:txBody>
      </p:sp>
      <p:sp>
        <p:nvSpPr>
          <p:cNvPr id="10" name="页脚占位符 7"/>
          <p:cNvSpPr>
            <a:spLocks noGrp="1"/>
          </p:cNvSpPr>
          <p:nvPr>
            <p:ph type="ftr" sz="quarter" idx="11"/>
          </p:nvPr>
        </p:nvSpPr>
        <p:spPr>
          <a:xfrm>
            <a:off x="6479721" y="6356350"/>
            <a:ext cx="2661557" cy="365125"/>
          </a:xfrm>
        </p:spPr>
        <p:txBody>
          <a:bodyPr rtlCol="0"/>
          <a:lstStyle>
            <a:lvl1pPr>
              <a:defRPr sz="900"/>
            </a:lvl1pPr>
          </a:lstStyle>
          <a:p>
            <a:pPr rtl="0"/>
            <a:r>
              <a:rPr lang="zh-CN" altLang="en-US" noProof="0"/>
              <a:t>融资演讲稿</a:t>
            </a:r>
            <a:endParaRPr lang="zh-CN" altLang="en-US" noProof="0"/>
          </a:p>
        </p:txBody>
      </p:sp>
      <p:sp>
        <p:nvSpPr>
          <p:cNvPr id="11" name="幻灯片编号占位符 8"/>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US" altLang="zh-CN" noProof="0" smtClean="0"/>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bg1"/>
        </a:solidFill>
        <a:effectLst/>
      </p:bgPr>
    </p:bg>
    <p:spTree>
      <p:nvGrpSpPr>
        <p:cNvPr id="1" name=""/>
        <p:cNvGrpSpPr/>
        <p:nvPr/>
      </p:nvGrpSpPr>
      <p:grpSpPr>
        <a:xfrm>
          <a:off x="0" y="0"/>
          <a:ext cx="0" cy="0"/>
          <a:chOff x="0" y="0"/>
          <a:chExt cx="0" cy="0"/>
        </a:xfrm>
      </p:grpSpPr>
      <p:pic>
        <p:nvPicPr>
          <p:cNvPr id="8" name="图形 7"/>
          <p:cNvPicPr>
            <a:picLocks noChangeAspect="1"/>
          </p:cNvPicPr>
          <p:nvPr/>
        </p:nvPicPr>
        <p:blipFill rotWithShape="1">
          <a:blip r:embed="rId2"/>
          <a:srcRect t="18301" r="28341" b="23071"/>
          <a:stretch>
            <a:fillRect/>
          </a:stretch>
        </p:blipFill>
        <p:spPr>
          <a:xfrm>
            <a:off x="5488815" y="0"/>
            <a:ext cx="6703185" cy="6858000"/>
          </a:xfrm>
          <a:prstGeom prst="rect">
            <a:avLst/>
          </a:prstGeom>
        </p:spPr>
      </p:pic>
      <p:sp>
        <p:nvSpPr>
          <p:cNvPr id="2" name="标题 1"/>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sp>
        <p:nvSpPr>
          <p:cNvPr id="3" name="内容占位符 2"/>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日期占位符 3"/>
          <p:cNvSpPr>
            <a:spLocks noGrp="1"/>
          </p:cNvSpPr>
          <p:nvPr>
            <p:ph type="dt" sz="half" idx="10"/>
          </p:nvPr>
        </p:nvSpPr>
        <p:spPr>
          <a:xfrm>
            <a:off x="1333500" y="6356350"/>
            <a:ext cx="985157"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p:cNvSpPr>
            <a:spLocks noGrp="1"/>
          </p:cNvSpPr>
          <p:nvPr>
            <p:ph type="ftr" sz="quarter" idx="11"/>
          </p:nvPr>
        </p:nvSpPr>
        <p:spPr>
          <a:xfrm>
            <a:off x="2669886" y="6356349"/>
            <a:ext cx="24828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6" name="幻灯片编号占位符 5"/>
          <p:cNvSpPr>
            <a:spLocks noGrp="1"/>
          </p:cNvSpPr>
          <p:nvPr>
            <p:ph type="sldNum" sz="quarter" idx="12"/>
          </p:nvPr>
        </p:nvSpPr>
        <p:spPr>
          <a:xfrm>
            <a:off x="5536305" y="6356350"/>
            <a:ext cx="98755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日程表">
    <p:spTree>
      <p:nvGrpSpPr>
        <p:cNvPr id="1" name=""/>
        <p:cNvGrpSpPr/>
        <p:nvPr/>
      </p:nvGrpSpPr>
      <p:grpSpPr>
        <a:xfrm>
          <a:off x="0" y="0"/>
          <a:ext cx="0" cy="0"/>
          <a:chOff x="0" y="0"/>
          <a:chExt cx="0" cy="0"/>
        </a:xfrm>
      </p:grpSpPr>
      <p:sp>
        <p:nvSpPr>
          <p:cNvPr id="12" name="图形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单击此处编辑标题</a:t>
            </a:r>
            <a:endParaRPr lang="zh-CN" altLang="en-US" noProof="0"/>
          </a:p>
        </p:txBody>
      </p:sp>
      <p:sp>
        <p:nvSpPr>
          <p:cNvPr id="16" name="文本占位符 15"/>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7" name="文本占位符 15"/>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8" name="文本占位符 15"/>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9" name="文本占位符 15"/>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34" name="文本占位符 15"/>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5" name="文本占位符 15"/>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6" name="文本占位符 15"/>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7" name="文本占位符 15"/>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cxnSp>
        <p:nvCxnSpPr>
          <p:cNvPr id="3" name="直接连接符​​(S) 2"/>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接连接符​​(S) 3"/>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接连接符​​(S) 7"/>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接连接符​​(S) 8"/>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占位符 4"/>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6" name="页脚占位符 5"/>
          <p:cNvSpPr>
            <a:spLocks noGrp="1"/>
          </p:cNvSpPr>
          <p:nvPr>
            <p:ph type="ftr" sz="quarter" idx="11"/>
          </p:nvPr>
        </p:nvSpPr>
        <p:spPr>
          <a:xfrm>
            <a:off x="6155823" y="6356350"/>
            <a:ext cx="1808712" cy="365125"/>
          </a:xfrm>
        </p:spPr>
        <p:txBody>
          <a:bodyPr rtlCol="0"/>
          <a:lstStyle>
            <a:lvl1pPr algn="l">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7" name="灯片编号占位符 6"/>
          <p:cNvSpPr>
            <a:spLocks noGrp="1"/>
          </p:cNvSpPr>
          <p:nvPr>
            <p:ph type="sldNum" sz="quarter" idx="12"/>
          </p:nvPr>
        </p:nvSpPr>
        <p:spPr>
          <a:xfrm>
            <a:off x="10810874" y="6356350"/>
            <a:ext cx="54292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3 列">
    <p:bg>
      <p:bgPr>
        <a:solidFill>
          <a:schemeClr val="accent2"/>
        </a:solidFill>
        <a:effectLst/>
      </p:bgPr>
    </p:bg>
    <p:spTree>
      <p:nvGrpSpPr>
        <p:cNvPr id="1" name=""/>
        <p:cNvGrpSpPr/>
        <p:nvPr/>
      </p:nvGrpSpPr>
      <p:grpSpPr>
        <a:xfrm>
          <a:off x="0" y="0"/>
          <a:ext cx="0" cy="0"/>
          <a:chOff x="0" y="0"/>
          <a:chExt cx="0" cy="0"/>
        </a:xfrm>
      </p:grpSpPr>
      <p:sp>
        <p:nvSpPr>
          <p:cNvPr id="14"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5"/>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7" name="文本占位符 18"/>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1" name="文本占位符 15"/>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32" name="文本占位符 18"/>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3" name="文本占位符 15"/>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34" name="文本占位符 18"/>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2" name="文本占位符 15"/>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13" name="文本占位符 18"/>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 name="日期占位符 2"/>
          <p:cNvSpPr>
            <a:spLocks noGrp="1"/>
          </p:cNvSpPr>
          <p:nvPr>
            <p:ph type="dt" sz="half" idx="2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2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5" name="灯片编号占位符 4"/>
          <p:cNvSpPr>
            <a:spLocks noGrp="1"/>
          </p:cNvSpPr>
          <p:nvPr>
            <p:ph type="sldNum"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2" name="直接连接符​​(S) 1"/>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形 6"/>
          <p:cNvPicPr>
            <a:picLocks noChangeAspect="1"/>
          </p:cNvPicPr>
          <p:nvPr userDrawn="1"/>
        </p:nvPicPr>
        <p:blipFill>
          <a:blip r:embed="rId2"/>
          <a:stretch>
            <a:fillRect/>
          </a:stretch>
        </p:blipFill>
        <p:spPr>
          <a:xfrm>
            <a:off x="0" y="473953"/>
            <a:ext cx="2057400" cy="1647825"/>
          </a:xfrm>
          <a:prstGeom prst="rect">
            <a:avLst/>
          </a:prstGeom>
        </p:spPr>
      </p:pic>
      <p:pic>
        <p:nvPicPr>
          <p:cNvPr id="8" name="图形 7"/>
          <p:cNvPicPr>
            <a:picLocks noChangeAspect="1"/>
          </p:cNvPicPr>
          <p:nvPr userDrawn="1"/>
        </p:nvPicPr>
        <p:blipFill>
          <a:blip r:embed="rId3"/>
          <a:stretch>
            <a:fillRect/>
          </a:stretch>
        </p:blipFill>
        <p:spPr>
          <a:xfrm>
            <a:off x="11049000" y="5180889"/>
            <a:ext cx="1143000" cy="91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 2 列">
    <p:bg>
      <p:bgPr>
        <a:solidFill>
          <a:schemeClr val="bg1"/>
        </a:solidFill>
        <a:effectLst/>
      </p:bgPr>
    </p:bg>
    <p:spTree>
      <p:nvGrpSpPr>
        <p:cNvPr id="1" name=""/>
        <p:cNvGrpSpPr/>
        <p:nvPr/>
      </p:nvGrpSpPr>
      <p:grpSpPr>
        <a:xfrm>
          <a:off x="0" y="0"/>
          <a:ext cx="0" cy="0"/>
          <a:chOff x="0" y="0"/>
          <a:chExt cx="0" cy="0"/>
        </a:xfrm>
      </p:grpSpPr>
      <p:sp>
        <p:nvSpPr>
          <p:cNvPr id="14" name="标题 1"/>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5"/>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7" name="文本占位符 18"/>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6" name="文本占位符 15"/>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8" name="文本占位符 18"/>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9" name="文本占位符 15"/>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0" name="文本占位符 18"/>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3" name="文本占位符 15"/>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4" name="文本占位符 18"/>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 name="日期占位符 2"/>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5" name="灯片编号占位符 4"/>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2" name="图形 1"/>
          <p:cNvPicPr>
            <a:picLocks noChangeAspect="1"/>
          </p:cNvPicPr>
          <p:nvPr userDrawn="1"/>
        </p:nvPicPr>
        <p:blipFill rotWithShape="1">
          <a:blip r:embed="rId2"/>
          <a:srcRect l="39434" t="20278" b="22673"/>
          <a:stretch>
            <a:fillRect/>
          </a:stretch>
        </p:blipFill>
        <p:spPr>
          <a:xfrm>
            <a:off x="-4696" y="-1"/>
            <a:ext cx="4896735" cy="43859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简介">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14" name="直接连接符​​(S) 13"/>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S) 22"/>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0" name="页脚占位符 7"/>
          <p:cNvSpPr>
            <a:spLocks noGrp="1"/>
          </p:cNvSpPr>
          <p:nvPr>
            <p:ph type="ftr" sz="quarter" idx="11"/>
          </p:nvPr>
        </p:nvSpPr>
        <p:spPr>
          <a:xfrm>
            <a:off x="5224463" y="6356350"/>
            <a:ext cx="174307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11"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节符">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pic>
        <p:nvPicPr>
          <p:cNvPr id="5" name="图形 4"/>
          <p:cNvPicPr>
            <a:picLocks noChangeAspect="1"/>
          </p:cNvPicPr>
          <p:nvPr/>
        </p:nvPicPr>
        <p:blipFill>
          <a:blip r:embed="rId2"/>
          <a:stretch>
            <a:fillRect/>
          </a:stretch>
        </p:blipFill>
        <p:spPr>
          <a:xfrm>
            <a:off x="0" y="828675"/>
            <a:ext cx="5876925" cy="52006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pic>
        <p:nvPicPr>
          <p:cNvPr id="7" name="图形 6"/>
          <p:cNvPicPr>
            <a:picLocks noChangeAspect="1"/>
          </p:cNvPicPr>
          <p:nvPr/>
        </p:nvPicPr>
        <p:blipFill>
          <a:blip r:embed="rId2"/>
          <a:stretch>
            <a:fillRect/>
          </a:stretch>
        </p:blipFill>
        <p:spPr>
          <a:xfrm>
            <a:off x="0" y="0"/>
            <a:ext cx="5581650" cy="6858000"/>
          </a:xfrm>
          <a:prstGeom prst="rect">
            <a:avLst/>
          </a:prstGeom>
        </p:spPr>
      </p:pic>
      <p:sp>
        <p:nvSpPr>
          <p:cNvPr id="2" name="标题 1"/>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cxnSp>
        <p:nvCxnSpPr>
          <p:cNvPr id="9" name="直接连接符​​(S) 8"/>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5"/>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2" name="文本占位符 18"/>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3" name="文本占位符 15"/>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4" name="文本占位符 18"/>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5" name="文本占位符 15"/>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6" name="文本占位符 18"/>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7" name="日期占位符 2"/>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8" name="页脚占位符 3"/>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19" name="灯片编号占位符 4"/>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栏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endParaRPr lang="zh-CN" altLang="en-US" noProof="0"/>
          </a:p>
        </p:txBody>
      </p:sp>
      <p:sp>
        <p:nvSpPr>
          <p:cNvPr id="6" name="内容占位符 5"/>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21" name="文本占位符 2"/>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22" name="内容占位符 3"/>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16" name="直接连接符​​(S) 15"/>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83017" y="4098778"/>
            <a:ext cx="7481380" cy="1122202"/>
          </a:xfrm>
        </p:spPr>
        <p:txBody>
          <a:bodyPr rtlCol="0"/>
          <a:lstStyle/>
          <a:p>
            <a:pPr rtl="0"/>
            <a:r>
              <a:rPr lang="en-US" altLang="zh-CN" b="1" dirty="0"/>
              <a:t>UML</a:t>
            </a:r>
            <a:r>
              <a:rPr lang="zh-CN" altLang="en-US" b="1" dirty="0"/>
              <a:t>基础</a:t>
            </a:r>
            <a:r>
              <a:rPr lang="en-US" altLang="zh-CN" b="1" dirty="0"/>
              <a:t>III:</a:t>
            </a:r>
            <a:r>
              <a:rPr lang="zh-CN" altLang="en-US" b="1" dirty="0"/>
              <a:t>综合应用和问题解答</a:t>
            </a:r>
            <a:endParaRPr lang="zh-CN" altLang="en-US" b="1" dirty="0"/>
          </a:p>
        </p:txBody>
      </p:sp>
      <p:sp>
        <p:nvSpPr>
          <p:cNvPr id="3" name="副标题 2"/>
          <p:cNvSpPr>
            <a:spLocks noGrp="1"/>
          </p:cNvSpPr>
          <p:nvPr>
            <p:ph type="subTitle" idx="1"/>
          </p:nvPr>
        </p:nvSpPr>
        <p:spPr>
          <a:xfrm>
            <a:off x="4783017" y="5391506"/>
            <a:ext cx="4941770" cy="396660"/>
          </a:xfrm>
        </p:spPr>
        <p:txBody>
          <a:bodyPr rtlCol="0">
            <a:noAutofit/>
          </a:bodyPr>
          <a:lstStyle/>
          <a:p>
            <a:pPr rtl="0"/>
            <a:r>
              <a:rPr lang="en-US" altLang="zh-CN" sz="2800" dirty="0"/>
              <a:t>G12</a:t>
            </a:r>
            <a:endParaRPr lang="en-US" altLang="zh-C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2" name="文本框 11"/>
          <p:cNvSpPr txBox="1"/>
          <p:nvPr/>
        </p:nvSpPr>
        <p:spPr>
          <a:xfrm>
            <a:off x="1875743" y="856896"/>
            <a:ext cx="837859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用例描述一般包括？</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sp>
        <p:nvSpPr>
          <p:cNvPr id="9" name="文本框 8"/>
          <p:cNvSpPr txBox="1"/>
          <p:nvPr/>
        </p:nvSpPr>
        <p:spPr>
          <a:xfrm>
            <a:off x="1875744" y="2134285"/>
            <a:ext cx="9154206" cy="954107"/>
          </a:xfrm>
          <a:prstGeom prst="rect">
            <a:avLst/>
          </a:prstGeom>
          <a:noFill/>
        </p:spPr>
        <p:txBody>
          <a:bodyPr wrap="square">
            <a:spAutoFit/>
          </a:bodyPr>
          <a:lstStyle/>
          <a:p>
            <a:r>
              <a:rPr lang="zh-CN" altLang="en-US" sz="2800" dirty="0">
                <a:solidFill>
                  <a:srgbClr val="FF0000"/>
                </a:solidFill>
              </a:rPr>
              <a:t>简要描述、前置条件、基本事件流、其他事件流、异常事件流、后置条件等等。</a:t>
            </a:r>
            <a:endParaRPr lang="zh-CN" altLang="en-US" sz="2800" dirty="0">
              <a:solidFill>
                <a:srgbClr val="FF0000"/>
              </a:solidFill>
            </a:endParaRPr>
          </a:p>
        </p:txBody>
      </p:sp>
      <p:sp>
        <p:nvSpPr>
          <p:cNvPr id="6" name="文本框 5"/>
          <p:cNvSpPr txBox="1"/>
          <p:nvPr/>
        </p:nvSpPr>
        <p:spPr>
          <a:xfrm>
            <a:off x="350045" y="333676"/>
            <a:ext cx="6102802"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一</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2" name="文本框 11"/>
          <p:cNvSpPr txBox="1"/>
          <p:nvPr/>
        </p:nvSpPr>
        <p:spPr>
          <a:xfrm>
            <a:off x="1875743" y="856896"/>
            <a:ext cx="837859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简述一下用例描述的前置条件</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sp>
        <p:nvSpPr>
          <p:cNvPr id="9" name="文本框 8"/>
          <p:cNvSpPr txBox="1"/>
          <p:nvPr/>
        </p:nvSpPr>
        <p:spPr>
          <a:xfrm>
            <a:off x="1875744" y="2134285"/>
            <a:ext cx="9154206" cy="523220"/>
          </a:xfrm>
          <a:prstGeom prst="rect">
            <a:avLst/>
          </a:prstGeom>
          <a:noFill/>
        </p:spPr>
        <p:txBody>
          <a:bodyPr wrap="square">
            <a:spAutoFit/>
          </a:bodyPr>
          <a:lstStyle/>
          <a:p>
            <a:r>
              <a:rPr lang="zh-CN" altLang="en-US" sz="2800" dirty="0">
                <a:solidFill>
                  <a:srgbClr val="FF0000"/>
                </a:solidFill>
              </a:rPr>
              <a:t>执行用例之前系统必须要处于的状态，或者要满足的条件</a:t>
            </a:r>
            <a:endParaRPr lang="zh-CN" altLang="en-US" sz="2800" dirty="0">
              <a:solidFill>
                <a:srgbClr val="FF0000"/>
              </a:solidFill>
            </a:endParaRPr>
          </a:p>
        </p:txBody>
      </p:sp>
      <p:sp>
        <p:nvSpPr>
          <p:cNvPr id="5" name="文本框 4"/>
          <p:cNvSpPr txBox="1"/>
          <p:nvPr/>
        </p:nvSpPr>
        <p:spPr>
          <a:xfrm>
            <a:off x="350045" y="333676"/>
            <a:ext cx="6102802"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二</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91350" y="2571235"/>
            <a:ext cx="4179570" cy="1715531"/>
          </a:xfrm>
        </p:spPr>
        <p:txBody>
          <a:bodyPr rtlCol="0"/>
          <a:lstStyle/>
          <a:p>
            <a:pPr rtl="0"/>
            <a:r>
              <a:rPr lang="en-US" altLang="zh-CN" dirty="0"/>
              <a:t>02 </a:t>
            </a:r>
            <a:r>
              <a:rPr lang="zh-CN" altLang="en-US" dirty="0"/>
              <a:t>顺序图和类图</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8760" y="4156405"/>
            <a:ext cx="3139440" cy="1325563"/>
          </a:xfrm>
        </p:spPr>
        <p:txBody>
          <a:bodyPr rtlCol="0"/>
          <a:lstStyle/>
          <a:p>
            <a:pPr rtl="0"/>
            <a:r>
              <a:rPr lang="zh-CN" altLang="en-US" dirty="0"/>
              <a:t>顺序图</a:t>
            </a:r>
            <a:endParaRPr lang="zh-CN" altLang="en-US" dirty="0"/>
          </a:p>
        </p:txBody>
      </p:sp>
      <p:sp>
        <p:nvSpPr>
          <p:cNvPr id="10" name="文本占位符 9"/>
          <p:cNvSpPr>
            <a:spLocks noGrp="1"/>
          </p:cNvSpPr>
          <p:nvPr>
            <p:ph type="body" sz="quarter" idx="28"/>
          </p:nvPr>
        </p:nvSpPr>
        <p:spPr>
          <a:xfrm>
            <a:off x="4548081" y="1623760"/>
            <a:ext cx="5431971" cy="3610479"/>
          </a:xfrm>
        </p:spPr>
        <p:txBody>
          <a:bodyPr rtlCol="0">
            <a:normAutofit/>
          </a:bodyPr>
          <a:lstStyle/>
          <a:p>
            <a:pPr rtl="0"/>
            <a:r>
              <a:rPr lang="zh-CN" altLang="en-US" sz="1800" dirty="0">
                <a:latin typeface="等线" panose="02010600030101010101" pitchFamily="2" charset="-122"/>
                <a:ea typeface="等线" panose="02010600030101010101" pitchFamily="2" charset="-122"/>
              </a:rPr>
              <a:t>        在需求分析阶段，用顺序图描述每个</a:t>
            </a:r>
            <a:r>
              <a:rPr lang="en-US" altLang="zh-CN" sz="1800" dirty="0">
                <a:latin typeface="等线" panose="02010600030101010101" pitchFamily="2" charset="-122"/>
                <a:ea typeface="等线" panose="02010600030101010101" pitchFamily="2" charset="-122"/>
              </a:rPr>
              <a:t>Case</a:t>
            </a:r>
            <a:r>
              <a:rPr lang="zh-CN" altLang="en-US" sz="1800" dirty="0">
                <a:latin typeface="等线" panose="02010600030101010101" pitchFamily="2" charset="-122"/>
                <a:ea typeface="等线" panose="02010600030101010101" pitchFamily="2" charset="-122"/>
              </a:rPr>
              <a:t>的可能的处理流程（一个</a:t>
            </a:r>
            <a:r>
              <a:rPr lang="en-US" altLang="zh-CN" sz="1800" dirty="0">
                <a:latin typeface="等线" panose="02010600030101010101" pitchFamily="2" charset="-122"/>
                <a:ea typeface="等线" panose="02010600030101010101" pitchFamily="2" charset="-122"/>
              </a:rPr>
              <a:t>case</a:t>
            </a:r>
            <a:r>
              <a:rPr lang="zh-CN" altLang="en-US" sz="1800" dirty="0">
                <a:latin typeface="等线" panose="02010600030101010101" pitchFamily="2" charset="-122"/>
                <a:ea typeface="等线" panose="02010600030101010101" pitchFamily="2" charset="-122"/>
              </a:rPr>
              <a:t>可以对应多个顺序图）       </a:t>
            </a:r>
            <a:endParaRPr lang="en-US" altLang="zh-CN" sz="1800" dirty="0">
              <a:latin typeface="等线" panose="02010600030101010101" pitchFamily="2" charset="-122"/>
              <a:ea typeface="等线" panose="02010600030101010101" pitchFamily="2" charset="-122"/>
            </a:endParaRPr>
          </a:p>
          <a:p>
            <a:pPr rtl="0"/>
            <a:r>
              <a:rPr lang="zh-CN" altLang="en-US" sz="1800" dirty="0">
                <a:latin typeface="等线" panose="02010600030101010101" pitchFamily="2" charset="-122"/>
                <a:ea typeface="等线" panose="02010600030101010101" pitchFamily="2" charset="-122"/>
              </a:rPr>
              <a:t>        顺序图是强调消息时间顺序的交互图，它描述了对象之间传送消息的时间顺序，用于表示用例中的行为顺序。</a:t>
            </a:r>
            <a:endParaRPr lang="en-US" altLang="zh-CN" sz="1800" dirty="0">
              <a:latin typeface="等线" panose="02010600030101010101" pitchFamily="2" charset="-122"/>
              <a:ea typeface="等线" panose="02010600030101010101" pitchFamily="2" charset="-122"/>
            </a:endParaRPr>
          </a:p>
          <a:p>
            <a:pPr rtl="0"/>
            <a:r>
              <a:rPr lang="en-US" altLang="zh-CN" sz="1800" dirty="0">
                <a:latin typeface="等线" panose="02010600030101010101" pitchFamily="2" charset="-122"/>
                <a:ea typeface="等线" panose="02010600030101010101" pitchFamily="2" charset="-122"/>
              </a:rPr>
              <a:t>        </a:t>
            </a:r>
            <a:r>
              <a:rPr lang="zh-CN" altLang="en-US" sz="1800" dirty="0">
                <a:latin typeface="等线" panose="02010600030101010101" pitchFamily="2" charset="-122"/>
                <a:ea typeface="等线" panose="02010600030101010101" pitchFamily="2" charset="-122"/>
              </a:rPr>
              <a:t>顺序图的主要用途之一，是把用例表达的需求，转化为进一步、更加正式层次的精细表达。其中包括的建模元素主要有：角色、对象、生命线、激活、消息等。</a:t>
            </a:r>
            <a:endParaRPr lang="en-US" altLang="zh-CN" sz="1800" dirty="0">
              <a:latin typeface="等线" panose="02010600030101010101" pitchFamily="2" charset="-122"/>
              <a:ea typeface="等线" panose="02010600030101010101" pitchFamily="2" charset="-122"/>
            </a:endParaRPr>
          </a:p>
        </p:txBody>
      </p:sp>
      <p:sp>
        <p:nvSpPr>
          <p:cNvPr id="22" name="灯片编号占位符 21"/>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8760" y="4156405"/>
            <a:ext cx="3139440" cy="1325563"/>
          </a:xfrm>
        </p:spPr>
        <p:txBody>
          <a:bodyPr rtlCol="0"/>
          <a:lstStyle/>
          <a:p>
            <a:pPr rtl="0"/>
            <a:r>
              <a:rPr lang="zh-CN" altLang="en-US" dirty="0"/>
              <a:t>类图</a:t>
            </a:r>
            <a:endParaRPr lang="zh-CN" altLang="en-US" dirty="0"/>
          </a:p>
        </p:txBody>
      </p:sp>
      <p:sp>
        <p:nvSpPr>
          <p:cNvPr id="10" name="文本占位符 9"/>
          <p:cNvSpPr>
            <a:spLocks noGrp="1"/>
          </p:cNvSpPr>
          <p:nvPr>
            <p:ph type="body" sz="quarter" idx="28"/>
          </p:nvPr>
        </p:nvSpPr>
        <p:spPr>
          <a:xfrm>
            <a:off x="4548081" y="1623760"/>
            <a:ext cx="5431971" cy="3610479"/>
          </a:xfrm>
        </p:spPr>
        <p:txBody>
          <a:bodyPr rtlCol="0">
            <a:normAutofit/>
          </a:bodyPr>
          <a:lstStyle/>
          <a:p>
            <a:pPr rtl="0"/>
            <a:r>
              <a:rPr lang="zh-CN" altLang="en-US" sz="1800" dirty="0">
                <a:latin typeface="等线" panose="02010600030101010101" pitchFamily="2" charset="-122"/>
                <a:ea typeface="等线" panose="02010600030101010101" pitchFamily="2" charset="-122"/>
              </a:rPr>
              <a:t>        类图显示了模型的静态结构。类图不显示暂时性的信息。只能描述类之间的静态关系，无法体现流程的动态执行过程，所以为了更清楚的体现架构的动态流程特性。</a:t>
            </a:r>
            <a:endParaRPr lang="en-US" altLang="zh-CN" sz="1800" dirty="0">
              <a:latin typeface="等线" panose="02010600030101010101" pitchFamily="2" charset="-122"/>
              <a:ea typeface="等线" panose="02010600030101010101" pitchFamily="2" charset="-122"/>
            </a:endParaRPr>
          </a:p>
          <a:p>
            <a:pPr rtl="0"/>
            <a:r>
              <a:rPr lang="zh-CN" altLang="en-US" sz="1800" dirty="0">
                <a:latin typeface="等线" panose="02010600030101010101" pitchFamily="2" charset="-122"/>
                <a:ea typeface="等线" panose="02010600030101010101" pitchFamily="2" charset="-122"/>
              </a:rPr>
              <a:t>类图是面向对象建模的主要组成部分。它既用于应用程序的系统分类的一般概念建模，也用于详细建模，将模型转换成编程代码。类图也可用于数据建模。</a:t>
            </a:r>
            <a:endParaRPr lang="en-US" altLang="zh-CN" sz="1800" dirty="0">
              <a:latin typeface="等线" panose="02010600030101010101" pitchFamily="2" charset="-122"/>
              <a:ea typeface="等线" panose="02010600030101010101" pitchFamily="2" charset="-122"/>
            </a:endParaRPr>
          </a:p>
          <a:p>
            <a:pPr rtl="0"/>
            <a:endParaRPr lang="en-US" altLang="zh-CN" sz="1800" dirty="0">
              <a:latin typeface="等线" panose="02010600030101010101" pitchFamily="2" charset="-122"/>
              <a:ea typeface="等线" panose="02010600030101010101" pitchFamily="2" charset="-122"/>
            </a:endParaRPr>
          </a:p>
        </p:txBody>
      </p:sp>
      <p:sp>
        <p:nvSpPr>
          <p:cNvPr id="22" name="灯片编号占位符 21"/>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926" y="350639"/>
            <a:ext cx="5111750" cy="1204912"/>
          </a:xfrm>
        </p:spPr>
        <p:txBody>
          <a:bodyPr rtlCol="0"/>
          <a:lstStyle/>
          <a:p>
            <a:pPr rtl="0"/>
            <a:r>
              <a:rPr lang="zh-CN" altLang="en-US" dirty="0"/>
              <a:t>顺序图的应用</a:t>
            </a:r>
            <a:endParaRPr lang="zh-CN" altLang="en-US" dirty="0"/>
          </a:p>
        </p:txBody>
      </p:sp>
      <p:sp>
        <p:nvSpPr>
          <p:cNvPr id="6" name="幻灯片编号占位符 5"/>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dirty="0"/>
          </a:p>
        </p:txBody>
      </p:sp>
      <p:sp>
        <p:nvSpPr>
          <p:cNvPr id="12" name="文本框 11"/>
          <p:cNvSpPr txBox="1"/>
          <p:nvPr/>
        </p:nvSpPr>
        <p:spPr>
          <a:xfrm>
            <a:off x="7032035" y="6201576"/>
            <a:ext cx="2133274" cy="400110"/>
          </a:xfrm>
          <a:prstGeom prst="rect">
            <a:avLst/>
          </a:prstGeom>
          <a:noFill/>
        </p:spPr>
        <p:txBody>
          <a:bodyPr wrap="square" rtlCol="0">
            <a:spAutoFit/>
          </a:bodyPr>
          <a:lstStyle/>
          <a:p>
            <a:r>
              <a:rPr lang="zh-CN" altLang="en-US" sz="2000" b="1" dirty="0"/>
              <a:t>学生登录顺序图</a:t>
            </a:r>
            <a:endParaRPr lang="zh-CN" altLang="en-US" sz="2000" b="1" dirty="0"/>
          </a:p>
        </p:txBody>
      </p:sp>
      <p:sp>
        <p:nvSpPr>
          <p:cNvPr id="14" name="文本框 13"/>
          <p:cNvSpPr txBox="1"/>
          <p:nvPr/>
        </p:nvSpPr>
        <p:spPr>
          <a:xfrm>
            <a:off x="480926" y="2400730"/>
            <a:ext cx="3350029" cy="923330"/>
          </a:xfrm>
          <a:prstGeom prst="rect">
            <a:avLst/>
          </a:prstGeom>
          <a:noFill/>
        </p:spPr>
        <p:txBody>
          <a:bodyPr wrap="square">
            <a:spAutoFit/>
          </a:bodyPr>
          <a:lstStyle/>
          <a:p>
            <a:r>
              <a:rPr lang="zh-CN" altLang="en-US" dirty="0"/>
              <a:t>学生用户在登录时，首先系统会检测是否是学生，检测通过则登录成功。</a:t>
            </a:r>
            <a:endParaRPr lang="zh-CN" altLang="en-US" dirty="0"/>
          </a:p>
        </p:txBody>
      </p:sp>
      <p:pic>
        <p:nvPicPr>
          <p:cNvPr id="16" name="图片 15"/>
          <p:cNvPicPr>
            <a:picLocks noChangeAspect="1"/>
          </p:cNvPicPr>
          <p:nvPr/>
        </p:nvPicPr>
        <p:blipFill>
          <a:blip r:embed="rId1"/>
          <a:stretch>
            <a:fillRect/>
          </a:stretch>
        </p:blipFill>
        <p:spPr>
          <a:xfrm>
            <a:off x="4253796" y="308831"/>
            <a:ext cx="7192379" cy="57729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926" y="350639"/>
            <a:ext cx="5111750" cy="1204912"/>
          </a:xfrm>
        </p:spPr>
        <p:txBody>
          <a:bodyPr rtlCol="0"/>
          <a:lstStyle/>
          <a:p>
            <a:pPr rtl="0"/>
            <a:r>
              <a:rPr lang="zh-CN" altLang="en-US" dirty="0"/>
              <a:t>类图的应用</a:t>
            </a:r>
            <a:endParaRPr lang="zh-CN" altLang="en-US" dirty="0"/>
          </a:p>
        </p:txBody>
      </p:sp>
      <p:sp>
        <p:nvSpPr>
          <p:cNvPr id="6" name="幻灯片编号占位符 5"/>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dirty="0"/>
          </a:p>
        </p:txBody>
      </p:sp>
      <p:pic>
        <p:nvPicPr>
          <p:cNvPr id="4" name="图片 3"/>
          <p:cNvPicPr>
            <a:picLocks noChangeAspect="1"/>
          </p:cNvPicPr>
          <p:nvPr/>
        </p:nvPicPr>
        <p:blipFill>
          <a:blip r:embed="rId1"/>
          <a:stretch>
            <a:fillRect/>
          </a:stretch>
        </p:blipFill>
        <p:spPr>
          <a:xfrm>
            <a:off x="3385221" y="440856"/>
            <a:ext cx="7005282" cy="57607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2" name="文本框 11"/>
          <p:cNvSpPr txBox="1"/>
          <p:nvPr/>
        </p:nvSpPr>
        <p:spPr>
          <a:xfrm>
            <a:off x="1875743" y="856896"/>
            <a:ext cx="8378599"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判断题：类图只能描述类之间的静态关系，无法体现流程的动态执行过程</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sp>
        <p:nvSpPr>
          <p:cNvPr id="9" name="文本框 8"/>
          <p:cNvSpPr txBox="1"/>
          <p:nvPr/>
        </p:nvSpPr>
        <p:spPr>
          <a:xfrm>
            <a:off x="1875744" y="2134285"/>
            <a:ext cx="5575725" cy="523220"/>
          </a:xfrm>
          <a:prstGeom prst="rect">
            <a:avLst/>
          </a:prstGeom>
          <a:noFill/>
        </p:spPr>
        <p:txBody>
          <a:bodyPr wrap="square">
            <a:spAutoFit/>
          </a:bodyPr>
          <a:lstStyle/>
          <a:p>
            <a:r>
              <a:rPr lang="zh-CN" altLang="en-US" sz="2800" dirty="0">
                <a:solidFill>
                  <a:srgbClr val="FF0000"/>
                </a:solidFill>
              </a:rPr>
              <a:t>对</a:t>
            </a:r>
            <a:endParaRPr lang="zh-CN" altLang="en-US" sz="2800" dirty="0">
              <a:solidFill>
                <a:srgbClr val="FF0000"/>
              </a:solidFill>
            </a:endParaRPr>
          </a:p>
        </p:txBody>
      </p:sp>
      <p:sp>
        <p:nvSpPr>
          <p:cNvPr id="6" name="文本框 5"/>
          <p:cNvSpPr txBox="1"/>
          <p:nvPr/>
        </p:nvSpPr>
        <p:spPr>
          <a:xfrm>
            <a:off x="350045" y="333676"/>
            <a:ext cx="6102802" cy="523220"/>
          </a:xfrm>
          <a:prstGeom prst="rect">
            <a:avLst/>
          </a:prstGeom>
          <a:noFill/>
        </p:spPr>
        <p:txBody>
          <a:bodyPr wrap="square">
            <a:spAutoFit/>
          </a:bodyPr>
          <a:lstStyle/>
          <a:p>
            <a:r>
              <a:rPr lang="zh-CN" altLang="en-US" sz="2800" b="1" dirty="0">
                <a:solidFill>
                  <a:prstClr val="black"/>
                </a:solidFill>
                <a:latin typeface="Tenorite"/>
              </a:rPr>
              <a:t>三</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2" name="文本框 11"/>
          <p:cNvSpPr txBox="1"/>
          <p:nvPr/>
        </p:nvSpPr>
        <p:spPr>
          <a:xfrm>
            <a:off x="1875743" y="856896"/>
            <a:ext cx="837859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顺序图的建模元素主要有？</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sp>
        <p:nvSpPr>
          <p:cNvPr id="9" name="文本框 8"/>
          <p:cNvSpPr txBox="1"/>
          <p:nvPr/>
        </p:nvSpPr>
        <p:spPr>
          <a:xfrm>
            <a:off x="1875744" y="2134285"/>
            <a:ext cx="7766277" cy="523220"/>
          </a:xfrm>
          <a:prstGeom prst="rect">
            <a:avLst/>
          </a:prstGeom>
          <a:noFill/>
        </p:spPr>
        <p:txBody>
          <a:bodyPr wrap="square">
            <a:spAutoFit/>
          </a:bodyPr>
          <a:lstStyle/>
          <a:p>
            <a:r>
              <a:rPr lang="zh-CN" altLang="en-US" sz="2800" dirty="0">
                <a:solidFill>
                  <a:srgbClr val="FF0000"/>
                </a:solidFill>
              </a:rPr>
              <a:t>角色、对象、生命线、激活、消息等。</a:t>
            </a:r>
            <a:endParaRPr lang="zh-CN" altLang="en-US" sz="2800" dirty="0">
              <a:solidFill>
                <a:srgbClr val="FF0000"/>
              </a:solidFill>
            </a:endParaRPr>
          </a:p>
        </p:txBody>
      </p:sp>
      <p:sp>
        <p:nvSpPr>
          <p:cNvPr id="6" name="文本框 5"/>
          <p:cNvSpPr txBox="1"/>
          <p:nvPr/>
        </p:nvSpPr>
        <p:spPr>
          <a:xfrm>
            <a:off x="350045" y="333676"/>
            <a:ext cx="6102802" cy="523220"/>
          </a:xfrm>
          <a:prstGeom prst="rect">
            <a:avLst/>
          </a:prstGeom>
          <a:noFill/>
        </p:spPr>
        <p:txBody>
          <a:bodyPr wrap="square">
            <a:spAutoFit/>
          </a:bodyPr>
          <a:lstStyle/>
          <a:p>
            <a:r>
              <a:rPr lang="zh-CN" altLang="en-US" sz="2800" b="1" dirty="0">
                <a:solidFill>
                  <a:prstClr val="black"/>
                </a:solidFill>
                <a:latin typeface="Tenorite"/>
              </a:rPr>
              <a:t>四</a:t>
            </a:r>
            <a:endParaRPr lang="en-US" altLang="zh-CN" sz="2800" b="1" dirty="0">
              <a:solidFill>
                <a:prstClr val="black"/>
              </a:solidFill>
              <a:latin typeface="Tenorit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91350" y="2571235"/>
            <a:ext cx="4179570" cy="1715531"/>
          </a:xfrm>
        </p:spPr>
        <p:txBody>
          <a:bodyPr rtlCol="0"/>
          <a:lstStyle/>
          <a:p>
            <a:pPr rtl="0"/>
            <a:r>
              <a:rPr lang="en-US" altLang="zh-CN" dirty="0"/>
              <a:t>03 </a:t>
            </a:r>
            <a:r>
              <a:rPr lang="zh-CN" altLang="en-US" dirty="0"/>
              <a:t>对话框图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509419"/>
            <a:ext cx="4082142" cy="585788"/>
          </a:xfrm>
        </p:spPr>
        <p:txBody>
          <a:bodyPr rtlCol="0"/>
          <a:lstStyle/>
          <a:p>
            <a:pPr rtl="0"/>
            <a:r>
              <a:rPr lang="en-US" altLang="zh-CN" dirty="0"/>
              <a:t>content</a:t>
            </a:r>
            <a:endParaRPr lang="zh-CN" altLang="en-US" dirty="0"/>
          </a:p>
        </p:txBody>
      </p:sp>
      <p:sp>
        <p:nvSpPr>
          <p:cNvPr id="3" name="内容占位符 2"/>
          <p:cNvSpPr>
            <a:spLocks noGrp="1"/>
          </p:cNvSpPr>
          <p:nvPr>
            <p:ph type="body" sz="quarter" idx="13"/>
          </p:nvPr>
        </p:nvSpPr>
        <p:spPr>
          <a:xfrm>
            <a:off x="109606" y="1524681"/>
            <a:ext cx="2141764" cy="514350"/>
          </a:xfrm>
        </p:spPr>
        <p:txBody>
          <a:bodyPr vert="horz" lIns="91440" tIns="45720" rIns="91440" bIns="45720" rtlCol="0" anchor="ctr">
            <a:normAutofit/>
          </a:bodyPr>
          <a:lstStyle/>
          <a:p>
            <a:pPr rtl="0"/>
            <a:r>
              <a:rPr lang="en-US" altLang="zh-CN" dirty="0"/>
              <a:t>01</a:t>
            </a:r>
            <a:endParaRPr lang="zh-CN" altLang="en-US" dirty="0"/>
          </a:p>
        </p:txBody>
      </p:sp>
      <p:sp>
        <p:nvSpPr>
          <p:cNvPr id="4" name="文本占位符 3"/>
          <p:cNvSpPr>
            <a:spLocks noGrp="1"/>
          </p:cNvSpPr>
          <p:nvPr>
            <p:ph type="body" sz="quarter" idx="14"/>
          </p:nvPr>
        </p:nvSpPr>
        <p:spPr>
          <a:xfrm>
            <a:off x="714375" y="2557463"/>
            <a:ext cx="2141764" cy="514350"/>
          </a:xfrm>
        </p:spPr>
        <p:txBody>
          <a:bodyPr rtlCol="0"/>
          <a:lstStyle/>
          <a:p>
            <a:pPr rtl="0"/>
            <a:r>
              <a:rPr lang="en-US" altLang="zh-CN" dirty="0"/>
              <a:t>02</a:t>
            </a:r>
            <a:endParaRPr lang="zh-CN" altLang="en-US" dirty="0"/>
          </a:p>
        </p:txBody>
      </p:sp>
      <p:sp>
        <p:nvSpPr>
          <p:cNvPr id="5" name="文本占位符 4"/>
          <p:cNvSpPr>
            <a:spLocks noGrp="1"/>
          </p:cNvSpPr>
          <p:nvPr>
            <p:ph type="body" sz="quarter" idx="15"/>
          </p:nvPr>
        </p:nvSpPr>
        <p:spPr>
          <a:xfrm>
            <a:off x="1320800" y="3633788"/>
            <a:ext cx="2141764" cy="514350"/>
          </a:xfrm>
        </p:spPr>
        <p:txBody>
          <a:bodyPr rtlCol="0"/>
          <a:lstStyle/>
          <a:p>
            <a:pPr rtl="0"/>
            <a:r>
              <a:rPr lang="en-US" altLang="zh-CN" dirty="0"/>
              <a:t>03</a:t>
            </a:r>
            <a:endParaRPr lang="zh-CN" altLang="en-US" dirty="0"/>
          </a:p>
        </p:txBody>
      </p:sp>
      <p:sp>
        <p:nvSpPr>
          <p:cNvPr id="6" name="文本占位符 5"/>
          <p:cNvSpPr>
            <a:spLocks noGrp="1"/>
          </p:cNvSpPr>
          <p:nvPr>
            <p:ph type="body" sz="quarter" idx="16"/>
          </p:nvPr>
        </p:nvSpPr>
        <p:spPr>
          <a:xfrm>
            <a:off x="1075968" y="4710114"/>
            <a:ext cx="2970796" cy="514350"/>
          </a:xfrm>
        </p:spPr>
        <p:txBody>
          <a:bodyPr rtlCol="0"/>
          <a:lstStyle/>
          <a:p>
            <a:pPr rtl="0"/>
            <a:r>
              <a:rPr lang="en-US" altLang="zh-CN" dirty="0"/>
              <a:t>04</a:t>
            </a:r>
            <a:endParaRPr lang="zh-CN" altLang="en-US" dirty="0"/>
          </a:p>
        </p:txBody>
      </p:sp>
      <p:sp>
        <p:nvSpPr>
          <p:cNvPr id="7" name="文本占位符 6"/>
          <p:cNvSpPr>
            <a:spLocks noGrp="1"/>
          </p:cNvSpPr>
          <p:nvPr>
            <p:ph type="body" sz="quarter" idx="17"/>
          </p:nvPr>
        </p:nvSpPr>
        <p:spPr>
          <a:xfrm>
            <a:off x="4401535" y="1594478"/>
            <a:ext cx="5539095" cy="1010842"/>
          </a:xfrm>
        </p:spPr>
        <p:txBody>
          <a:bodyPr rtlCol="0">
            <a:normAutofit/>
          </a:bodyPr>
          <a:lstStyle/>
          <a:p>
            <a:pPr rtl="0"/>
            <a:r>
              <a:rPr lang="zh-CN" altLang="en-US" sz="2800" b="1" dirty="0"/>
              <a:t>用例图</a:t>
            </a:r>
            <a:endParaRPr lang="zh-CN" altLang="en-US" sz="2800" b="1" dirty="0"/>
          </a:p>
        </p:txBody>
      </p:sp>
      <p:sp>
        <p:nvSpPr>
          <p:cNvPr id="8" name="文本占位符 7"/>
          <p:cNvSpPr>
            <a:spLocks noGrp="1"/>
          </p:cNvSpPr>
          <p:nvPr>
            <p:ph type="body" sz="quarter" idx="18"/>
          </p:nvPr>
        </p:nvSpPr>
        <p:spPr>
          <a:xfrm>
            <a:off x="4986028" y="2682564"/>
            <a:ext cx="5539095" cy="1010842"/>
          </a:xfrm>
        </p:spPr>
        <p:txBody>
          <a:bodyPr rtlCol="0">
            <a:normAutofit/>
          </a:bodyPr>
          <a:lstStyle/>
          <a:p>
            <a:pPr rtl="0"/>
            <a:r>
              <a:rPr lang="zh-CN" altLang="en-US" sz="2800" b="1" dirty="0"/>
              <a:t>顺序图和类图</a:t>
            </a:r>
            <a:endParaRPr lang="zh-CN" altLang="en-US" sz="2800" b="1" dirty="0"/>
          </a:p>
        </p:txBody>
      </p:sp>
      <p:sp>
        <p:nvSpPr>
          <p:cNvPr id="9" name="文本占位符 8"/>
          <p:cNvSpPr>
            <a:spLocks noGrp="1"/>
          </p:cNvSpPr>
          <p:nvPr>
            <p:ph type="body" sz="quarter" idx="19"/>
          </p:nvPr>
        </p:nvSpPr>
        <p:spPr>
          <a:xfrm>
            <a:off x="5576937" y="3755394"/>
            <a:ext cx="5539095" cy="1010842"/>
          </a:xfrm>
        </p:spPr>
        <p:txBody>
          <a:bodyPr rtlCol="0">
            <a:normAutofit/>
          </a:bodyPr>
          <a:lstStyle/>
          <a:p>
            <a:pPr rtl="0"/>
            <a:r>
              <a:rPr lang="zh-CN" altLang="en-US" sz="2800" b="1" dirty="0"/>
              <a:t>对话框图</a:t>
            </a:r>
            <a:endParaRPr lang="zh-CN" altLang="en-US" sz="2800" b="1" dirty="0"/>
          </a:p>
        </p:txBody>
      </p:sp>
      <p:sp>
        <p:nvSpPr>
          <p:cNvPr id="10" name="文本占位符 9"/>
          <p:cNvSpPr>
            <a:spLocks noGrp="1"/>
          </p:cNvSpPr>
          <p:nvPr>
            <p:ph type="body" sz="quarter" idx="20"/>
          </p:nvPr>
        </p:nvSpPr>
        <p:spPr>
          <a:xfrm>
            <a:off x="6175279" y="4824430"/>
            <a:ext cx="5539095" cy="1010842"/>
          </a:xfrm>
        </p:spPr>
        <p:txBody>
          <a:bodyPr rtlCol="0">
            <a:normAutofit/>
          </a:bodyPr>
          <a:lstStyle/>
          <a:p>
            <a:pPr rtl="0"/>
            <a:r>
              <a:rPr lang="zh-CN" altLang="en-US" sz="2800" b="1" dirty="0"/>
              <a:t>参考资料与组内工作评分</a:t>
            </a:r>
            <a:endParaRPr lang="zh-CN" altLang="en-US" sz="2800" b="1" dirty="0"/>
          </a:p>
        </p:txBody>
      </p:sp>
      <p:sp>
        <p:nvSpPr>
          <p:cNvPr id="13" name="灯片编号占位符 12"/>
          <p:cNvSpPr>
            <a:spLocks noGrp="1"/>
          </p:cNvSpPr>
          <p:nvPr>
            <p:ph type="sldNum" sz="quarter" idx="12"/>
          </p:nvPr>
        </p:nvSpPr>
        <p:spPr>
          <a:xfrm>
            <a:off x="10810874" y="6356350"/>
            <a:ext cx="542925" cy="365125"/>
          </a:xfrm>
        </p:spPr>
        <p:txBody>
          <a:bodyPr rtlCol="0"/>
          <a:lstStyle/>
          <a:p>
            <a:pPr rtl="0"/>
            <a:fld id="{B5CEABB6-07DC-46E8-9B57-56EC44A396E5}" type="slidenum">
              <a:rPr lang="en-US" altLang="zh-CN"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169" y="1152771"/>
            <a:ext cx="5431971" cy="846301"/>
          </a:xfrm>
        </p:spPr>
        <p:txBody>
          <a:bodyPr rtlCol="0"/>
          <a:lstStyle/>
          <a:p>
            <a:pPr rtl="0"/>
            <a:r>
              <a:rPr lang="zh-CN" altLang="en-US" dirty="0"/>
              <a:t>对话框图</a:t>
            </a:r>
            <a:endParaRPr lang="zh-CN" altLang="en-US" dirty="0"/>
          </a:p>
        </p:txBody>
      </p:sp>
      <p:sp>
        <p:nvSpPr>
          <p:cNvPr id="4" name="灯片编号占位符 3"/>
          <p:cNvSpPr>
            <a:spLocks noGrp="1"/>
          </p:cNvSpPr>
          <p:nvPr>
            <p:ph type="sldNum" sz="quarter" idx="22"/>
          </p:nvPr>
        </p:nvSpPr>
        <p:spPr>
          <a:xfrm>
            <a:off x="10700656" y="6356350"/>
            <a:ext cx="653143" cy="365125"/>
          </a:xfrm>
        </p:spPr>
        <p:txBody>
          <a:bodyPr rtlCol="0"/>
          <a:lstStyle/>
          <a:p>
            <a:pPr rtl="0"/>
            <a:fld id="{19B51A1E-902D-48AF-9020-955120F399B6}" type="slidenum">
              <a:rPr lang="en-ZA" altLang="zh-CN" smtClean="0"/>
            </a:fld>
            <a:endParaRPr lang="zh-CN" altLang="en-ZA" dirty="0"/>
          </a:p>
        </p:txBody>
      </p:sp>
      <p:sp>
        <p:nvSpPr>
          <p:cNvPr id="20" name="文本占位符 19"/>
          <p:cNvSpPr>
            <a:spLocks noGrp="1"/>
          </p:cNvSpPr>
          <p:nvPr>
            <p:ph type="body" sz="quarter" idx="13"/>
          </p:nvPr>
        </p:nvSpPr>
        <p:spPr>
          <a:xfrm>
            <a:off x="5920169" y="2211820"/>
            <a:ext cx="5324866" cy="3133263"/>
          </a:xfrm>
        </p:spPr>
        <p:txBody>
          <a:bodyPr>
            <a:normAutofit/>
          </a:bodyPr>
          <a:lstStyle/>
          <a:p>
            <a:r>
              <a:rPr lang="zh-CN" altLang="en-US" sz="1800" dirty="0"/>
              <a:t>      用户界面可以用状态转换图中的一种称为对话图来建模。对话图描绘了系统中的对话元素和它们之间的导航连接。</a:t>
            </a:r>
            <a:endParaRPr lang="zh-CN" altLang="en-US" sz="1800" dirty="0"/>
          </a:p>
          <a:p>
            <a:r>
              <a:rPr lang="zh-CN" altLang="en-US" sz="1800" dirty="0"/>
              <a:t>      对话框图对话图用一个状态来表示每个对话元素，用一个转换来表示每个允许的导航选项。</a:t>
            </a:r>
            <a:endParaRPr lang="zh-CN" altLang="en-US" sz="1800" dirty="0"/>
          </a:p>
          <a:p>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928" y="534729"/>
            <a:ext cx="8421688" cy="1325563"/>
          </a:xfrm>
        </p:spPr>
        <p:txBody>
          <a:bodyPr rtlCol="0"/>
          <a:lstStyle/>
          <a:p>
            <a:pPr rtl="0"/>
            <a:r>
              <a:rPr lang="zh-CN" altLang="en-US" dirty="0"/>
              <a:t>对话框图的应用</a:t>
            </a:r>
            <a:endParaRPr lang="zh-CN" altLang="en-US" dirty="0"/>
          </a:p>
        </p:txBody>
      </p:sp>
      <p:sp>
        <p:nvSpPr>
          <p:cNvPr id="11" name="灯片编号占位符 10"/>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dirty="0"/>
          </a:p>
        </p:txBody>
      </p:sp>
      <p:pic>
        <p:nvPicPr>
          <p:cNvPr id="12" name="图片 11"/>
          <p:cNvPicPr>
            <a:picLocks noChangeAspect="1"/>
          </p:cNvPicPr>
          <p:nvPr/>
        </p:nvPicPr>
        <p:blipFill>
          <a:blip r:embed="rId1"/>
          <a:stretch>
            <a:fillRect/>
          </a:stretch>
        </p:blipFill>
        <p:spPr>
          <a:xfrm>
            <a:off x="5070764" y="468151"/>
            <a:ext cx="1893695" cy="6619083"/>
          </a:xfrm>
          <a:prstGeom prst="rect">
            <a:avLst/>
          </a:prstGeom>
        </p:spPr>
      </p:pic>
      <p:sp>
        <p:nvSpPr>
          <p:cNvPr id="25" name="文本框 24"/>
          <p:cNvSpPr txBox="1"/>
          <p:nvPr/>
        </p:nvSpPr>
        <p:spPr>
          <a:xfrm>
            <a:off x="6964459" y="6416803"/>
            <a:ext cx="2353034" cy="400110"/>
          </a:xfrm>
          <a:prstGeom prst="rect">
            <a:avLst/>
          </a:prstGeom>
          <a:noFill/>
        </p:spPr>
        <p:txBody>
          <a:bodyPr wrap="square" rtlCol="0">
            <a:spAutoFit/>
          </a:bodyPr>
          <a:lstStyle/>
          <a:p>
            <a:r>
              <a:rPr lang="zh-CN" altLang="en-US" sz="2000" b="1" dirty="0"/>
              <a:t>教师登录对话框图</a:t>
            </a:r>
            <a:endParaRPr lang="zh-CN" altLang="en-US"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928" y="534729"/>
            <a:ext cx="8421688" cy="1325563"/>
          </a:xfrm>
        </p:spPr>
        <p:txBody>
          <a:bodyPr rtlCol="0"/>
          <a:lstStyle/>
          <a:p>
            <a:pPr rtl="0"/>
            <a:r>
              <a:rPr lang="zh-CN" altLang="en-US" dirty="0"/>
              <a:t>对话框图的应用</a:t>
            </a:r>
            <a:endParaRPr lang="zh-CN" altLang="en-US" dirty="0"/>
          </a:p>
        </p:txBody>
      </p:sp>
      <p:sp>
        <p:nvSpPr>
          <p:cNvPr id="11" name="灯片编号占位符 10"/>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dirty="0"/>
          </a:p>
        </p:txBody>
      </p:sp>
      <p:sp>
        <p:nvSpPr>
          <p:cNvPr id="25" name="文本框 24"/>
          <p:cNvSpPr txBox="1"/>
          <p:nvPr/>
        </p:nvSpPr>
        <p:spPr>
          <a:xfrm>
            <a:off x="6964459" y="6416803"/>
            <a:ext cx="2353034" cy="400110"/>
          </a:xfrm>
          <a:prstGeom prst="rect">
            <a:avLst/>
          </a:prstGeom>
          <a:noFill/>
        </p:spPr>
        <p:txBody>
          <a:bodyPr wrap="square" rtlCol="0">
            <a:spAutoFit/>
          </a:bodyPr>
          <a:lstStyle/>
          <a:p>
            <a:r>
              <a:rPr lang="zh-CN" altLang="en-US" sz="2000" b="1" dirty="0"/>
              <a:t>教师注册对话框图</a:t>
            </a:r>
            <a:endParaRPr lang="zh-CN" altLang="en-US" sz="2000" b="1" dirty="0"/>
          </a:p>
        </p:txBody>
      </p:sp>
      <p:pic>
        <p:nvPicPr>
          <p:cNvPr id="6" name="图片 5"/>
          <p:cNvPicPr>
            <a:picLocks noChangeAspect="1"/>
          </p:cNvPicPr>
          <p:nvPr/>
        </p:nvPicPr>
        <p:blipFill>
          <a:blip r:embed="rId1"/>
          <a:stretch>
            <a:fillRect/>
          </a:stretch>
        </p:blipFill>
        <p:spPr>
          <a:xfrm>
            <a:off x="4882354" y="583016"/>
            <a:ext cx="2082105" cy="6274984"/>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928" y="534729"/>
            <a:ext cx="8421688" cy="1325563"/>
          </a:xfrm>
        </p:spPr>
        <p:txBody>
          <a:bodyPr rtlCol="0"/>
          <a:lstStyle/>
          <a:p>
            <a:pPr rtl="0"/>
            <a:r>
              <a:rPr lang="zh-CN" altLang="en-US" dirty="0"/>
              <a:t>对话框图的应用</a:t>
            </a:r>
            <a:endParaRPr lang="zh-CN" altLang="en-US" dirty="0"/>
          </a:p>
        </p:txBody>
      </p:sp>
      <p:sp>
        <p:nvSpPr>
          <p:cNvPr id="11" name="灯片编号占位符 10"/>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dirty="0"/>
          </a:p>
        </p:txBody>
      </p:sp>
      <p:sp>
        <p:nvSpPr>
          <p:cNvPr id="25" name="文本框 24"/>
          <p:cNvSpPr txBox="1"/>
          <p:nvPr/>
        </p:nvSpPr>
        <p:spPr>
          <a:xfrm>
            <a:off x="4495579" y="6321365"/>
            <a:ext cx="3359948" cy="400110"/>
          </a:xfrm>
          <a:prstGeom prst="rect">
            <a:avLst/>
          </a:prstGeom>
          <a:noFill/>
        </p:spPr>
        <p:txBody>
          <a:bodyPr wrap="square" rtlCol="0">
            <a:spAutoFit/>
          </a:bodyPr>
          <a:lstStyle/>
          <a:p>
            <a:r>
              <a:rPr lang="zh-CN" altLang="en-US" sz="2000" b="1" dirty="0"/>
              <a:t>教师参考课程介绍对话框图</a:t>
            </a:r>
            <a:endParaRPr lang="zh-CN" altLang="en-US" sz="2000" b="1" dirty="0"/>
          </a:p>
        </p:txBody>
      </p:sp>
      <p:pic>
        <p:nvPicPr>
          <p:cNvPr id="7" name="图片 6"/>
          <p:cNvPicPr>
            <a:picLocks noChangeAspect="1"/>
          </p:cNvPicPr>
          <p:nvPr/>
        </p:nvPicPr>
        <p:blipFill>
          <a:blip r:embed="rId1"/>
          <a:stretch>
            <a:fillRect/>
          </a:stretch>
        </p:blipFill>
        <p:spPr>
          <a:xfrm>
            <a:off x="5132070" y="807402"/>
            <a:ext cx="1927860" cy="524319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693" y="-248601"/>
            <a:ext cx="5111750" cy="1204912"/>
          </a:xfrm>
        </p:spPr>
        <p:txBody>
          <a:bodyPr rtlCol="0"/>
          <a:lstStyle/>
          <a:p>
            <a:pPr rtl="0"/>
            <a:r>
              <a:rPr lang="zh-CN" altLang="en-US" dirty="0"/>
              <a:t>总结</a:t>
            </a:r>
            <a:endParaRPr lang="zh-CN" altLang="en-US" dirty="0"/>
          </a:p>
        </p:txBody>
      </p:sp>
      <p:sp>
        <p:nvSpPr>
          <p:cNvPr id="6" name="幻灯片编号占位符 5"/>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9" name="文本框 8"/>
          <p:cNvSpPr txBox="1"/>
          <p:nvPr/>
        </p:nvSpPr>
        <p:spPr>
          <a:xfrm>
            <a:off x="5334693" y="1382421"/>
            <a:ext cx="6097384" cy="3693319"/>
          </a:xfrm>
          <a:prstGeom prst="rect">
            <a:avLst/>
          </a:prstGeom>
          <a:noFill/>
        </p:spPr>
        <p:txBody>
          <a:bodyPr wrap="square">
            <a:spAutoFit/>
          </a:bodyPr>
          <a:lstStyle/>
          <a:p>
            <a:r>
              <a:rPr lang="zh-CN" altLang="en-US" dirty="0"/>
              <a:t>在软件工程的过程中，</a:t>
            </a:r>
            <a:r>
              <a:rPr lang="en-US" altLang="zh-CN" dirty="0"/>
              <a:t>UML</a:t>
            </a:r>
            <a:r>
              <a:rPr lang="zh-CN" altLang="en-US" dirty="0"/>
              <a:t>的作用主要体现在需求分析和软件设计阶段。一旦设计完成，开发人员便可根据</a:t>
            </a:r>
            <a:r>
              <a:rPr lang="en-US" altLang="zh-CN" dirty="0"/>
              <a:t>UML</a:t>
            </a:r>
            <a:r>
              <a:rPr lang="zh-CN" altLang="en-US" dirty="0"/>
              <a:t>设计架构实施编码。</a:t>
            </a:r>
            <a:endParaRPr lang="en-US" altLang="zh-CN" dirty="0"/>
          </a:p>
          <a:p>
            <a:endParaRPr lang="en-US" altLang="zh-CN" dirty="0"/>
          </a:p>
          <a:p>
            <a:r>
              <a:rPr lang="zh-CN" altLang="en-US" dirty="0"/>
              <a:t>需求分析阶段。主要应用</a:t>
            </a:r>
            <a:r>
              <a:rPr lang="en-US" altLang="zh-CN" dirty="0"/>
              <a:t>UML</a:t>
            </a:r>
            <a:r>
              <a:rPr lang="zh-CN" altLang="en-US" dirty="0"/>
              <a:t>建模技术中的用例图。在</a:t>
            </a:r>
            <a:r>
              <a:rPr lang="en-US" altLang="zh-CN" dirty="0"/>
              <a:t>UML</a:t>
            </a:r>
            <a:r>
              <a:rPr lang="zh-CN" altLang="en-US" dirty="0"/>
              <a:t>中描绘出用户与系统间的交互作用，子系统的划分，子系统之间的关系，并表明用户能够实现的目标。</a:t>
            </a:r>
            <a:endParaRPr lang="en-US" altLang="zh-CN" dirty="0"/>
          </a:p>
          <a:p>
            <a:endParaRPr lang="zh-CN" altLang="en-US" dirty="0"/>
          </a:p>
          <a:p>
            <a:r>
              <a:rPr lang="zh-CN" altLang="en-US" dirty="0"/>
              <a:t>架构设计阶段。在架构设计中，主要应用</a:t>
            </a:r>
            <a:r>
              <a:rPr lang="en-US" altLang="zh-CN" dirty="0"/>
              <a:t>UML</a:t>
            </a:r>
            <a:r>
              <a:rPr lang="zh-CN" altLang="en-US" dirty="0"/>
              <a:t>的类图和序列图。</a:t>
            </a:r>
            <a:r>
              <a:rPr lang="en-US" altLang="zh-CN" dirty="0"/>
              <a:t>UML</a:t>
            </a:r>
            <a:r>
              <a:rPr lang="zh-CN" altLang="en-US" dirty="0"/>
              <a:t>类图绘制完成，就代表着系统架构设计的基本完成。为了更清楚的体现架构的动态流程特性，要绘制</a:t>
            </a:r>
            <a:r>
              <a:rPr lang="en-US" altLang="zh-CN" dirty="0"/>
              <a:t>UML</a:t>
            </a:r>
            <a:r>
              <a:rPr lang="zh-CN" altLang="en-US" dirty="0"/>
              <a:t>序列图。主要用于描述系统中各个对象的交互以及通讯。</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2" name="文本框 11"/>
          <p:cNvSpPr txBox="1"/>
          <p:nvPr/>
        </p:nvSpPr>
        <p:spPr>
          <a:xfrm>
            <a:off x="1875743" y="856896"/>
            <a:ext cx="837859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简述一下需求分析阶段</a:t>
            </a:r>
            <a:r>
              <a:rPr kumimoji="0" lang="en-US" altLang="zh-CN" sz="2800" b="1" i="0" u="none" strike="noStrike" kern="1200" cap="none" spc="0" normalizeH="0" baseline="0" noProof="0" dirty="0">
                <a:ln>
                  <a:noFill/>
                </a:ln>
                <a:solidFill>
                  <a:prstClr val="black"/>
                </a:solidFill>
                <a:effectLst/>
                <a:uLnTx/>
                <a:uFillTx/>
                <a:latin typeface="Tenorite"/>
                <a:ea typeface="+mn-ea"/>
                <a:cs typeface="+mn-cs"/>
              </a:rPr>
              <a:t>UML</a:t>
            </a: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的作用</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sp>
        <p:nvSpPr>
          <p:cNvPr id="9" name="文本框 8"/>
          <p:cNvSpPr txBox="1"/>
          <p:nvPr/>
        </p:nvSpPr>
        <p:spPr>
          <a:xfrm>
            <a:off x="1875744" y="2134285"/>
            <a:ext cx="7766277" cy="2246769"/>
          </a:xfrm>
          <a:prstGeom prst="rect">
            <a:avLst/>
          </a:prstGeom>
          <a:noFill/>
        </p:spPr>
        <p:txBody>
          <a:bodyPr wrap="square">
            <a:spAutoFit/>
          </a:bodyPr>
          <a:lstStyle/>
          <a:p>
            <a:r>
              <a:rPr lang="zh-CN" altLang="en-US" sz="2800" dirty="0">
                <a:solidFill>
                  <a:srgbClr val="FF0000"/>
                </a:solidFill>
              </a:rPr>
              <a:t>需求分析阶段。主要应用</a:t>
            </a:r>
            <a:r>
              <a:rPr lang="en-US" altLang="zh-CN" sz="2800" dirty="0">
                <a:solidFill>
                  <a:srgbClr val="FF0000"/>
                </a:solidFill>
              </a:rPr>
              <a:t>UML</a:t>
            </a:r>
            <a:r>
              <a:rPr lang="zh-CN" altLang="en-US" sz="2800" dirty="0">
                <a:solidFill>
                  <a:srgbClr val="FF0000"/>
                </a:solidFill>
              </a:rPr>
              <a:t>建模技术中的用例图。在</a:t>
            </a:r>
            <a:r>
              <a:rPr lang="en-US" altLang="zh-CN" sz="2800" dirty="0">
                <a:solidFill>
                  <a:srgbClr val="FF0000"/>
                </a:solidFill>
              </a:rPr>
              <a:t>UML</a:t>
            </a:r>
            <a:r>
              <a:rPr lang="zh-CN" altLang="en-US" sz="2800" dirty="0">
                <a:solidFill>
                  <a:srgbClr val="FF0000"/>
                </a:solidFill>
              </a:rPr>
              <a:t>中描绘出用户与系统间的交互作用，子系统的划分，子系统之间的关系，并表明用户能够实现的目标。</a:t>
            </a:r>
            <a:endParaRPr lang="zh-CN" altLang="en-US" sz="2800" dirty="0">
              <a:solidFill>
                <a:srgbClr val="FF0000"/>
              </a:solidFill>
            </a:endParaRPr>
          </a:p>
          <a:p>
            <a:endParaRPr lang="zh-CN" altLang="en-US" sz="2800" dirty="0">
              <a:solidFill>
                <a:srgbClr val="FF0000"/>
              </a:solidFill>
            </a:endParaRPr>
          </a:p>
        </p:txBody>
      </p:sp>
      <p:sp>
        <p:nvSpPr>
          <p:cNvPr id="6" name="文本框 5"/>
          <p:cNvSpPr txBox="1"/>
          <p:nvPr/>
        </p:nvSpPr>
        <p:spPr>
          <a:xfrm>
            <a:off x="350045" y="333676"/>
            <a:ext cx="6102802" cy="523220"/>
          </a:xfrm>
          <a:prstGeom prst="rect">
            <a:avLst/>
          </a:prstGeom>
          <a:noFill/>
        </p:spPr>
        <p:txBody>
          <a:bodyPr wrap="square">
            <a:spAutoFit/>
          </a:bodyPr>
          <a:lstStyle/>
          <a:p>
            <a:r>
              <a:rPr lang="zh-CN" altLang="en-US" sz="2800" b="1" dirty="0">
                <a:solidFill>
                  <a:prstClr val="black"/>
                </a:solidFill>
                <a:latin typeface="Tenorite"/>
              </a:rPr>
              <a:t>五</a:t>
            </a:r>
            <a:endParaRPr lang="en-US" altLang="zh-CN" sz="2800" b="1" dirty="0">
              <a:solidFill>
                <a:prstClr val="black"/>
              </a:solidFill>
              <a:latin typeface="Tenorit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892177"/>
            <a:ext cx="8421688" cy="1325563"/>
          </a:xfrm>
        </p:spPr>
        <p:txBody>
          <a:bodyPr rtlCol="0"/>
          <a:lstStyle/>
          <a:p>
            <a:pPr rtl="0"/>
            <a:r>
              <a:rPr lang="zh-CN" altLang="en-US" dirty="0"/>
              <a:t>参考文献</a:t>
            </a:r>
            <a:endParaRPr lang="zh-CN" altLang="en-US" dirty="0"/>
          </a:p>
        </p:txBody>
      </p:sp>
      <p:sp>
        <p:nvSpPr>
          <p:cNvPr id="5" name="灯片编号占位符 4"/>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33" name="文本框 32"/>
          <p:cNvSpPr txBox="1"/>
          <p:nvPr/>
        </p:nvSpPr>
        <p:spPr>
          <a:xfrm>
            <a:off x="1605614" y="2217740"/>
            <a:ext cx="8942069" cy="2308324"/>
          </a:xfrm>
          <a:prstGeom prst="rect">
            <a:avLst/>
          </a:prstGeom>
          <a:noFill/>
        </p:spPr>
        <p:txBody>
          <a:bodyPr wrap="square">
            <a:spAutoFit/>
          </a:bodyPr>
          <a:lstStyle/>
          <a:p>
            <a:r>
              <a:rPr lang="en-US" altLang="zh-CN" dirty="0">
                <a:solidFill>
                  <a:schemeClr val="bg1"/>
                </a:solidFill>
              </a:rPr>
              <a:t>https://baike.baidu.com/item/%E7%B1%BB%E5%9B%BE/4670826?fr=aladdin			                                                                                                               2022/05/15</a:t>
            </a:r>
            <a:endParaRPr lang="en-US" altLang="zh-CN" dirty="0">
              <a:solidFill>
                <a:schemeClr val="bg1"/>
              </a:solidFill>
            </a:endParaRPr>
          </a:p>
          <a:p>
            <a:r>
              <a:rPr lang="en-US" altLang="zh-CN" dirty="0">
                <a:solidFill>
                  <a:schemeClr val="bg1"/>
                </a:solidFill>
              </a:rPr>
              <a:t>https://wenku.baidu.com/view/5f67f1d7f51fb7360b4c2e3f5727a5e9856a2792.html/                            		                                                                                                2022/05/15</a:t>
            </a:r>
            <a:endParaRPr lang="en-US" altLang="zh-CN" dirty="0">
              <a:solidFill>
                <a:schemeClr val="bg1"/>
              </a:solidFill>
            </a:endParaRPr>
          </a:p>
          <a:p>
            <a:r>
              <a:rPr lang="en-US" altLang="zh-CN" dirty="0">
                <a:solidFill>
                  <a:schemeClr val="bg1"/>
                </a:solidFill>
              </a:rPr>
              <a:t>https://www.fx361.com/page/2020/0519/6749561.shtml</a:t>
            </a:r>
            <a:endParaRPr lang="en-US" altLang="zh-CN" dirty="0">
              <a:solidFill>
                <a:schemeClr val="bg1"/>
              </a:solidFill>
            </a:endParaRPr>
          </a:p>
          <a:p>
            <a:r>
              <a:rPr lang="en-US" altLang="zh-CN" dirty="0">
                <a:solidFill>
                  <a:schemeClr val="bg1"/>
                </a:solidFill>
              </a:rPr>
              <a:t>                                                                                                                              2022/05/15</a:t>
            </a:r>
            <a:endParaRPr lang="en-US" altLang="zh-CN" dirty="0">
              <a:solidFill>
                <a:schemeClr val="bg1"/>
              </a:solidFill>
            </a:endParaRPr>
          </a:p>
          <a:p>
            <a:r>
              <a:rPr lang="en-US" altLang="zh-CN" dirty="0">
                <a:solidFill>
                  <a:schemeClr val="bg1"/>
                </a:solidFill>
              </a:rPr>
              <a:t>https://blog.csdn.net/wr98442878/article/details/90288150  </a:t>
            </a:r>
            <a:endParaRPr lang="en-US" altLang="zh-CN" dirty="0">
              <a:solidFill>
                <a:schemeClr val="bg1"/>
              </a:solidFill>
            </a:endParaRPr>
          </a:p>
          <a:p>
            <a:r>
              <a:rPr lang="en-US" altLang="zh-CN" dirty="0">
                <a:solidFill>
                  <a:schemeClr val="bg1"/>
                </a:solidFill>
              </a:rPr>
              <a:t>                                                                                                                              2022/05/15                                                                             </a:t>
            </a:r>
            <a:endParaRPr lang="en-US" altLang="zh-CN"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892177"/>
            <a:ext cx="8421688" cy="1325563"/>
          </a:xfrm>
        </p:spPr>
        <p:txBody>
          <a:bodyPr rtlCol="0"/>
          <a:lstStyle/>
          <a:p>
            <a:pPr rtl="0"/>
            <a:r>
              <a:rPr lang="zh-CN" altLang="en-US" dirty="0"/>
              <a:t>组员分工</a:t>
            </a:r>
            <a:endParaRPr lang="zh-CN" altLang="en-US" dirty="0"/>
          </a:p>
        </p:txBody>
      </p:sp>
      <p:sp>
        <p:nvSpPr>
          <p:cNvPr id="9" name="幻灯片编号占位符 8"/>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dirty="0"/>
          </a:p>
        </p:txBody>
      </p:sp>
      <p:sp>
        <p:nvSpPr>
          <p:cNvPr id="55" name="文本框 54"/>
          <p:cNvSpPr txBox="1"/>
          <p:nvPr/>
        </p:nvSpPr>
        <p:spPr>
          <a:xfrm>
            <a:off x="3047999" y="2551836"/>
            <a:ext cx="7507705" cy="1938992"/>
          </a:xfrm>
          <a:prstGeom prst="rect">
            <a:avLst/>
          </a:prstGeom>
          <a:noFill/>
        </p:spPr>
        <p:txBody>
          <a:bodyPr wrap="square">
            <a:spAutoFit/>
          </a:bodyPr>
          <a:lstStyle/>
          <a:p>
            <a:r>
              <a:rPr lang="zh-CN" altLang="en-US" sz="2400" dirty="0"/>
              <a:t>徐浩达    </a:t>
            </a:r>
            <a:r>
              <a:rPr lang="en-US" altLang="zh-CN" sz="2400" dirty="0"/>
              <a:t>88       </a:t>
            </a:r>
            <a:r>
              <a:rPr lang="zh-CN" altLang="en-US" sz="2400" dirty="0"/>
              <a:t>修改</a:t>
            </a:r>
            <a:r>
              <a:rPr lang="en-US" altLang="zh-CN" sz="2400" dirty="0"/>
              <a:t>ppt</a:t>
            </a:r>
            <a:r>
              <a:rPr lang="zh-CN" altLang="en-US" sz="2400" dirty="0"/>
              <a:t>，参与</a:t>
            </a:r>
            <a:r>
              <a:rPr lang="en-US" altLang="zh-CN" sz="2400" dirty="0"/>
              <a:t>ppt</a:t>
            </a:r>
            <a:r>
              <a:rPr lang="zh-CN" altLang="en-US" sz="2400" dirty="0"/>
              <a:t>的资料收集</a:t>
            </a:r>
            <a:endParaRPr lang="zh-CN" altLang="en-US" sz="2400" dirty="0"/>
          </a:p>
          <a:p>
            <a:r>
              <a:rPr lang="zh-CN" altLang="en-US" sz="2400" dirty="0"/>
              <a:t>张浩瀚    </a:t>
            </a:r>
            <a:r>
              <a:rPr lang="en-US" altLang="zh-CN" sz="2400" dirty="0"/>
              <a:t>84       </a:t>
            </a:r>
            <a:r>
              <a:rPr lang="zh-CN" altLang="en-US" sz="2400" dirty="0"/>
              <a:t>做</a:t>
            </a:r>
            <a:r>
              <a:rPr lang="en-US" altLang="zh-CN" sz="2400" dirty="0"/>
              <a:t>ppt</a:t>
            </a:r>
            <a:r>
              <a:rPr lang="zh-CN" altLang="en-US" sz="2400" dirty="0"/>
              <a:t>，参与</a:t>
            </a:r>
            <a:r>
              <a:rPr lang="en-US" altLang="zh-CN" sz="2400" dirty="0"/>
              <a:t>PPT</a:t>
            </a:r>
            <a:r>
              <a:rPr lang="zh-CN" altLang="en-US" sz="2400" dirty="0"/>
              <a:t>的资料收集</a:t>
            </a:r>
            <a:endParaRPr lang="zh-CN" altLang="en-US" sz="2400" dirty="0"/>
          </a:p>
          <a:p>
            <a:r>
              <a:rPr lang="zh-CN" altLang="en-US" sz="2400" dirty="0"/>
              <a:t>黄舒翔    </a:t>
            </a:r>
            <a:r>
              <a:rPr lang="en-US" altLang="zh-CN" sz="2400" dirty="0"/>
              <a:t>86       </a:t>
            </a:r>
            <a:r>
              <a:rPr lang="zh-CN" altLang="en-US" sz="2400" dirty="0"/>
              <a:t>参与</a:t>
            </a:r>
            <a:r>
              <a:rPr lang="en-US" altLang="zh-CN" sz="2400" dirty="0"/>
              <a:t>PPT</a:t>
            </a:r>
            <a:r>
              <a:rPr lang="zh-CN" altLang="en-US" sz="2400" dirty="0"/>
              <a:t>的资料收集</a:t>
            </a:r>
            <a:endParaRPr lang="zh-CN" altLang="en-US" sz="2400" dirty="0"/>
          </a:p>
          <a:p>
            <a:r>
              <a:rPr lang="zh-CN" altLang="en-US" sz="2400" dirty="0"/>
              <a:t>梅晨睿    </a:t>
            </a:r>
            <a:r>
              <a:rPr lang="en-US" altLang="zh-CN" sz="2400" dirty="0"/>
              <a:t>85       </a:t>
            </a:r>
            <a:r>
              <a:rPr lang="zh-CN" altLang="en-US" sz="2400" dirty="0"/>
              <a:t>参与</a:t>
            </a:r>
            <a:r>
              <a:rPr lang="en-US" altLang="zh-CN" sz="2400" dirty="0"/>
              <a:t>PPT</a:t>
            </a:r>
            <a:r>
              <a:rPr lang="zh-CN" altLang="en-US" sz="2400" dirty="0"/>
              <a:t>的资料收集</a:t>
            </a:r>
            <a:endParaRPr lang="zh-CN" altLang="en-US" sz="2400" dirty="0"/>
          </a:p>
          <a:p>
            <a:r>
              <a:rPr lang="zh-CN" altLang="en-US" sz="2400" dirty="0"/>
              <a:t>朱佩豪    </a:t>
            </a:r>
            <a:r>
              <a:rPr lang="en-US" altLang="zh-CN" sz="2400" dirty="0"/>
              <a:t>87       </a:t>
            </a:r>
            <a:r>
              <a:rPr lang="zh-CN" altLang="en-US" sz="2400" dirty="0"/>
              <a:t>参与</a:t>
            </a:r>
            <a:r>
              <a:rPr lang="en-US" altLang="zh-CN" sz="2400" dirty="0"/>
              <a:t>PPT</a:t>
            </a:r>
            <a:r>
              <a:rPr lang="zh-CN" altLang="en-US" sz="2400" dirty="0"/>
              <a:t>的资料收集</a:t>
            </a: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67200" y="1615736"/>
            <a:ext cx="4179570" cy="1524735"/>
          </a:xfrm>
        </p:spPr>
        <p:txBody>
          <a:bodyPr rtlCol="0"/>
          <a:lstStyle/>
          <a:p>
            <a:pPr rtl="0"/>
            <a:r>
              <a:rPr lang="en-US"/>
              <a:t>谢谢！</a:t>
            </a:r>
            <a:endParaRPr lang="en-US"/>
          </a:p>
        </p:txBody>
      </p:sp>
      <p:sp>
        <p:nvSpPr>
          <p:cNvPr id="6" name="幻灯片编号占位符 5"/>
          <p:cNvSpPr>
            <a:spLocks noGrp="1"/>
          </p:cNvSpPr>
          <p:nvPr>
            <p:ph type="sldNum" sz="quarter" idx="12"/>
          </p:nvPr>
        </p:nvSpPr>
        <p:spPr>
          <a:xfrm>
            <a:off x="9579428" y="6356350"/>
            <a:ext cx="1774371" cy="365125"/>
          </a:xfrm>
        </p:spPr>
        <p:txBody>
          <a:bodyPr rtlCol="0"/>
          <a:lstStyle/>
          <a:p>
            <a:pPr rtl="0"/>
            <a:fld id="{B5CEABB6-07DC-46E8-9B57-56EC44A396E5}"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91350" y="2571235"/>
            <a:ext cx="4179570" cy="1715531"/>
          </a:xfrm>
        </p:spPr>
        <p:txBody>
          <a:bodyPr rtlCol="0"/>
          <a:lstStyle/>
          <a:p>
            <a:pPr rtl="0"/>
            <a:r>
              <a:rPr lang="en-US" altLang="zh-CN" dirty="0"/>
              <a:t>01 </a:t>
            </a:r>
            <a:r>
              <a:rPr lang="zh-CN" altLang="en-US" dirty="0"/>
              <a:t>用例图</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38" name="文本框 37"/>
          <p:cNvSpPr txBox="1"/>
          <p:nvPr/>
        </p:nvSpPr>
        <p:spPr>
          <a:xfrm>
            <a:off x="1821998" y="2077876"/>
            <a:ext cx="6027284" cy="2308324"/>
          </a:xfrm>
          <a:prstGeom prst="rect">
            <a:avLst/>
          </a:prstGeom>
          <a:noFill/>
        </p:spPr>
        <p:txBody>
          <a:bodyPr wrap="square">
            <a:spAutoFit/>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在</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开发软件的过程中，在需求分析阶段最</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的任务就是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要搞清楚</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户需要我们开发的软件来做什么，软件有什么功能。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UML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例图就可以表</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客户的需求。通过</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例建模，可以对外部的</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户</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以及它们所需要的系统功能进</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建模。这时每个</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例都直观地</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体现了客户的需求</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。这样在和客户进</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功能确认、和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QA</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员进</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功能</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review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QA</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员进</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测试</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例建</a:t>
            </a:r>
            <a:r>
              <a:rPr lang="zh-CN" altLang="zh-CN" sz="1800" kern="100" dirty="0">
                <a:effectLst/>
                <a:latin typeface="等线" panose="02010600030101010101" pitchFamily="2"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pitchFamily="2" charset="-122"/>
                <a:ea typeface="等线" panose="02010600030101010101" pitchFamily="2" charset="-122"/>
                <a:cs typeface="等线" panose="02010600030101010101" pitchFamily="2" charset="-122"/>
              </a:rPr>
              <a:t>都是很有好处的。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9" name="文本框 38"/>
          <p:cNvSpPr txBox="1"/>
          <p:nvPr/>
        </p:nvSpPr>
        <p:spPr>
          <a:xfrm>
            <a:off x="1821998" y="755860"/>
            <a:ext cx="610280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用例图</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pic>
        <p:nvPicPr>
          <p:cNvPr id="31" name="图片 30"/>
          <p:cNvPicPr>
            <a:picLocks noChangeAspect="1"/>
          </p:cNvPicPr>
          <p:nvPr/>
        </p:nvPicPr>
        <p:blipFill>
          <a:blip r:embed="rId1"/>
          <a:stretch>
            <a:fillRect/>
          </a:stretch>
        </p:blipFill>
        <p:spPr>
          <a:xfrm>
            <a:off x="6405212" y="383360"/>
            <a:ext cx="5276190" cy="5095238"/>
          </a:xfrm>
          <a:prstGeom prst="rect">
            <a:avLst/>
          </a:prstGeom>
        </p:spPr>
      </p:pic>
      <p:sp>
        <p:nvSpPr>
          <p:cNvPr id="36" name="文本框 35"/>
          <p:cNvSpPr txBox="1"/>
          <p:nvPr/>
        </p:nvSpPr>
        <p:spPr>
          <a:xfrm>
            <a:off x="6405212" y="5732808"/>
            <a:ext cx="6127296" cy="369332"/>
          </a:xfrm>
          <a:prstGeom prst="rect">
            <a:avLst/>
          </a:prstGeom>
          <a:noFill/>
        </p:spPr>
        <p:txBody>
          <a:bodyPr wrap="square">
            <a:spAutoFit/>
          </a:bodyPr>
          <a:lstStyle/>
          <a:p>
            <a:r>
              <a:rPr kumimoji="0" lang="zh-CN" altLang="en-US" sz="1800" b="0" i="0" u="none" strike="noStrike" kern="100" cap="none" spc="0" normalizeH="0" baseline="0" noProof="0" dirty="0">
                <a:ln>
                  <a:noFill/>
                </a:ln>
                <a:solidFill>
                  <a:prstClr val="black"/>
                </a:solidFill>
                <a:effectLst/>
                <a:uLnTx/>
                <a:uFillTx/>
                <a:latin typeface="等线" panose="02010600030101010101" pitchFamily="2" charset="-122"/>
                <a:ea typeface="微软雅黑" panose="020B0503020204020204" pitchFamily="34" charset="-122"/>
                <a:cs typeface="微软雅黑" panose="020B0503020204020204" pitchFamily="34" charset="-122"/>
              </a:rPr>
              <a:t>顶层用例图</a:t>
            </a:r>
            <a:endParaRPr lang="zh-CN" altLang="en-US" dirty="0"/>
          </a:p>
        </p:txBody>
      </p:sp>
      <p:sp>
        <p:nvSpPr>
          <p:cNvPr id="38" name="文本框 37"/>
          <p:cNvSpPr txBox="1"/>
          <p:nvPr/>
        </p:nvSpPr>
        <p:spPr>
          <a:xfrm>
            <a:off x="226559" y="2036313"/>
            <a:ext cx="6027284" cy="1477328"/>
          </a:xfrm>
          <a:prstGeom prst="rect">
            <a:avLst/>
          </a:prstGeom>
          <a:noFill/>
        </p:spPr>
        <p:txBody>
          <a:bodyPr wrap="square">
            <a:spAutoFit/>
          </a:bodyPr>
          <a:lstStyle/>
          <a:p>
            <a:r>
              <a:rPr lang="zh-CN" altLang="en-US" dirty="0"/>
              <a:t>        用例图用来描述软件的执行者和软件的功能，它描述了一个用户能够观察到的系统功能模型图。</a:t>
            </a:r>
            <a:endParaRPr lang="en-US" altLang="zh-CN" dirty="0"/>
          </a:p>
          <a:p>
            <a:r>
              <a:rPr lang="zh-CN" altLang="en-US" dirty="0"/>
              <a:t>       从用例图中我们可以很清楚的理解软件的整个系统需要哪些功能模块，有哪些用户，以及各个用户所对应的功能。</a:t>
            </a:r>
            <a:endParaRPr lang="zh-CN" altLang="en-US" dirty="0"/>
          </a:p>
        </p:txBody>
      </p:sp>
      <p:sp>
        <p:nvSpPr>
          <p:cNvPr id="39" name="文本框 38"/>
          <p:cNvSpPr txBox="1"/>
          <p:nvPr/>
        </p:nvSpPr>
        <p:spPr>
          <a:xfrm>
            <a:off x="1821998" y="755860"/>
            <a:ext cx="610280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顶层用例图</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pic>
        <p:nvPicPr>
          <p:cNvPr id="4" name="图片 3"/>
          <p:cNvPicPr>
            <a:picLocks noChangeAspect="1"/>
          </p:cNvPicPr>
          <p:nvPr/>
        </p:nvPicPr>
        <p:blipFill>
          <a:blip r:embed="rId1"/>
          <a:stretch>
            <a:fillRect/>
          </a:stretch>
        </p:blipFill>
        <p:spPr>
          <a:xfrm>
            <a:off x="3467562" y="0"/>
            <a:ext cx="7036690" cy="6858000"/>
          </a:xfrm>
          <a:prstGeom prst="rect">
            <a:avLst/>
          </a:prstGeom>
        </p:spPr>
      </p:pic>
      <p:sp>
        <p:nvSpPr>
          <p:cNvPr id="6" name="文本框 5"/>
          <p:cNvSpPr txBox="1"/>
          <p:nvPr/>
        </p:nvSpPr>
        <p:spPr>
          <a:xfrm>
            <a:off x="3467562" y="6321365"/>
            <a:ext cx="2133274" cy="400110"/>
          </a:xfrm>
          <a:prstGeom prst="rect">
            <a:avLst/>
          </a:prstGeom>
          <a:noFill/>
        </p:spPr>
        <p:txBody>
          <a:bodyPr wrap="square" rtlCol="0">
            <a:spAutoFit/>
          </a:bodyPr>
          <a:lstStyle/>
          <a:p>
            <a:r>
              <a:rPr lang="zh-CN" altLang="en-US" sz="2000" b="1" dirty="0"/>
              <a:t>学生整体图</a:t>
            </a:r>
            <a:endParaRPr lang="zh-CN" altLang="en-US" sz="2000" b="1" dirty="0"/>
          </a:p>
        </p:txBody>
      </p:sp>
      <p:sp>
        <p:nvSpPr>
          <p:cNvPr id="9" name="文本框 8"/>
          <p:cNvSpPr txBox="1"/>
          <p:nvPr/>
        </p:nvSpPr>
        <p:spPr>
          <a:xfrm>
            <a:off x="1050091" y="1387574"/>
            <a:ext cx="610280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局部整体图</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6" name="文本框 5"/>
          <p:cNvSpPr txBox="1"/>
          <p:nvPr/>
        </p:nvSpPr>
        <p:spPr>
          <a:xfrm>
            <a:off x="5718625" y="6057899"/>
            <a:ext cx="2133274" cy="400110"/>
          </a:xfrm>
          <a:prstGeom prst="rect">
            <a:avLst/>
          </a:prstGeom>
          <a:noFill/>
        </p:spPr>
        <p:txBody>
          <a:bodyPr wrap="square" rtlCol="0">
            <a:spAutoFit/>
          </a:bodyPr>
          <a:lstStyle/>
          <a:p>
            <a:r>
              <a:rPr lang="zh-CN" altLang="en-US" sz="2000" b="1" dirty="0"/>
              <a:t>游客顶层图</a:t>
            </a:r>
            <a:endParaRPr lang="zh-CN" altLang="en-US" sz="2000" b="1" dirty="0"/>
          </a:p>
        </p:txBody>
      </p:sp>
      <p:sp>
        <p:nvSpPr>
          <p:cNvPr id="12" name="文本框 11"/>
          <p:cNvSpPr txBox="1"/>
          <p:nvPr/>
        </p:nvSpPr>
        <p:spPr>
          <a:xfrm>
            <a:off x="969509" y="1395739"/>
            <a:ext cx="610280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局部顶层图</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pic>
        <p:nvPicPr>
          <p:cNvPr id="9" name="图片 8"/>
          <p:cNvPicPr>
            <a:picLocks noChangeAspect="1"/>
          </p:cNvPicPr>
          <p:nvPr/>
        </p:nvPicPr>
        <p:blipFill>
          <a:blip r:embed="rId1"/>
          <a:stretch>
            <a:fillRect/>
          </a:stretch>
        </p:blipFill>
        <p:spPr>
          <a:xfrm>
            <a:off x="3219753" y="661306"/>
            <a:ext cx="6268202" cy="51814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6" name="文本框 5"/>
          <p:cNvSpPr txBox="1"/>
          <p:nvPr/>
        </p:nvSpPr>
        <p:spPr>
          <a:xfrm>
            <a:off x="5718625" y="6057899"/>
            <a:ext cx="2133274" cy="400110"/>
          </a:xfrm>
          <a:prstGeom prst="rect">
            <a:avLst/>
          </a:prstGeom>
          <a:noFill/>
        </p:spPr>
        <p:txBody>
          <a:bodyPr wrap="square" rtlCol="0">
            <a:spAutoFit/>
          </a:bodyPr>
          <a:lstStyle/>
          <a:p>
            <a:r>
              <a:rPr lang="zh-CN" altLang="en-US" sz="2000" b="1" dirty="0"/>
              <a:t>游客顶层图</a:t>
            </a:r>
            <a:endParaRPr lang="zh-CN" altLang="en-US" sz="2000" b="1" dirty="0"/>
          </a:p>
        </p:txBody>
      </p:sp>
      <p:sp>
        <p:nvSpPr>
          <p:cNvPr id="12" name="文本框 11"/>
          <p:cNvSpPr txBox="1"/>
          <p:nvPr/>
        </p:nvSpPr>
        <p:spPr>
          <a:xfrm>
            <a:off x="1173616" y="1354917"/>
            <a:ext cx="610280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局部用例图</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pic>
        <p:nvPicPr>
          <p:cNvPr id="7" name="图片 6"/>
          <p:cNvPicPr>
            <a:picLocks noChangeAspect="1"/>
          </p:cNvPicPr>
          <p:nvPr/>
        </p:nvPicPr>
        <p:blipFill>
          <a:blip r:embed="rId1"/>
          <a:stretch>
            <a:fillRect/>
          </a:stretch>
        </p:blipFill>
        <p:spPr>
          <a:xfrm>
            <a:off x="4029075" y="310545"/>
            <a:ext cx="6173862" cy="2506133"/>
          </a:xfrm>
          <a:prstGeom prst="rect">
            <a:avLst/>
          </a:prstGeom>
          <a:noFill/>
          <a:ln w="9525">
            <a:noFill/>
          </a:ln>
        </p:spPr>
      </p:pic>
      <p:pic>
        <p:nvPicPr>
          <p:cNvPr id="10" name="图片 9"/>
          <p:cNvPicPr>
            <a:picLocks noChangeAspect="1"/>
          </p:cNvPicPr>
          <p:nvPr/>
        </p:nvPicPr>
        <p:blipFill>
          <a:blip r:embed="rId2"/>
          <a:stretch>
            <a:fillRect/>
          </a:stretch>
        </p:blipFill>
        <p:spPr>
          <a:xfrm>
            <a:off x="4029075" y="3285721"/>
            <a:ext cx="6216687" cy="260158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2" name="文本框 11"/>
          <p:cNvSpPr txBox="1"/>
          <p:nvPr/>
        </p:nvSpPr>
        <p:spPr>
          <a:xfrm>
            <a:off x="1173616" y="1354917"/>
            <a:ext cx="610280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Tenorite"/>
                <a:ea typeface="+mn-ea"/>
                <a:cs typeface="+mn-cs"/>
              </a:rPr>
              <a:t>用例描述</a:t>
            </a:r>
            <a:endParaRPr kumimoji="0" lang="zh-CN" altLang="en-US" sz="2800" b="1" i="0" u="none" strike="noStrike" kern="1200" cap="none" spc="0" normalizeH="0" baseline="0" noProof="0" dirty="0">
              <a:ln>
                <a:noFill/>
              </a:ln>
              <a:solidFill>
                <a:prstClr val="black"/>
              </a:solidFill>
              <a:effectLst/>
              <a:uLnTx/>
              <a:uFillTx/>
              <a:latin typeface="Tenorite"/>
              <a:ea typeface="+mn-ea"/>
              <a:cs typeface="+mn-cs"/>
            </a:endParaRPr>
          </a:p>
        </p:txBody>
      </p:sp>
      <p:pic>
        <p:nvPicPr>
          <p:cNvPr id="3" name="图片 2"/>
          <p:cNvPicPr>
            <a:picLocks noChangeAspect="1"/>
          </p:cNvPicPr>
          <p:nvPr/>
        </p:nvPicPr>
        <p:blipFill>
          <a:blip r:embed="rId1"/>
          <a:stretch>
            <a:fillRect/>
          </a:stretch>
        </p:blipFill>
        <p:spPr>
          <a:xfrm>
            <a:off x="5963720" y="88554"/>
            <a:ext cx="5032244" cy="6267796"/>
          </a:xfrm>
          <a:prstGeom prst="rect">
            <a:avLst/>
          </a:prstGeom>
        </p:spPr>
      </p:pic>
      <p:sp>
        <p:nvSpPr>
          <p:cNvPr id="9" name="文本框 8"/>
          <p:cNvSpPr txBox="1"/>
          <p:nvPr/>
        </p:nvSpPr>
        <p:spPr>
          <a:xfrm>
            <a:off x="226559" y="2036313"/>
            <a:ext cx="5575725" cy="2308324"/>
          </a:xfrm>
          <a:prstGeom prst="rect">
            <a:avLst/>
          </a:prstGeom>
          <a:noFill/>
        </p:spPr>
        <p:txBody>
          <a:bodyPr wrap="square">
            <a:spAutoFit/>
          </a:bodyPr>
          <a:lstStyle/>
          <a:p>
            <a:r>
              <a:rPr lang="zh-CN" altLang="en-US" dirty="0"/>
              <a:t>        用文本的方式将用例的参与者、目标、场景等信息描述出来。</a:t>
            </a:r>
            <a:endParaRPr lang="en-US" altLang="zh-CN" dirty="0"/>
          </a:p>
          <a:p>
            <a:r>
              <a:rPr lang="zh-CN" altLang="en-US" dirty="0"/>
              <a:t>        例描述里面的。用例描述</a:t>
            </a:r>
            <a:r>
              <a:rPr lang="zh-CN" altLang="en-US" b="1" dirty="0"/>
              <a:t>一般包括</a:t>
            </a:r>
            <a:r>
              <a:rPr lang="zh-CN" altLang="en-US" dirty="0"/>
              <a:t>：简要描述、前置条件、基本事件流、其他事件流、异常事件流、后置条件等等。</a:t>
            </a:r>
            <a:endParaRPr lang="en-US" altLang="zh-CN" dirty="0"/>
          </a:p>
          <a:p>
            <a:r>
              <a:rPr lang="zh-CN" altLang="en-US" dirty="0"/>
              <a:t>        前置条件：执行用例之前系统必须要处于的状态，或者要满足的条件</a:t>
            </a:r>
            <a:endParaRPr lang="en-US" altLang="zh-CN" dirty="0"/>
          </a:p>
          <a:p>
            <a:r>
              <a:rPr lang="zh-CN" altLang="en-US" dirty="0"/>
              <a:t>        后置条件：用例一旦执行后系统所处的状态</a:t>
            </a:r>
            <a:endParaRPr lang="zh-CN" altLang="en-US" dirty="0"/>
          </a:p>
        </p:txBody>
      </p:sp>
    </p:spTree>
  </p:cSld>
  <p:clrMapOvr>
    <a:masterClrMapping/>
  </p:clrMapOvr>
</p:sld>
</file>

<file path=ppt/theme/theme1.xml><?xml version="1.0" encoding="utf-8"?>
<a:theme xmlns:a="http://schemas.openxmlformats.org/drawingml/2006/main" name="单线">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极简风格轻快销售幻灯片</Template>
  <TotalTime>0</TotalTime>
  <Words>2648</Words>
  <Application>WPS 演示</Application>
  <PresentationFormat>宽屏</PresentationFormat>
  <Paragraphs>203</Paragraphs>
  <Slides>28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宋体</vt:lpstr>
      <vt:lpstr>Wingdings</vt:lpstr>
      <vt:lpstr>Microsoft YaHei UI</vt:lpstr>
      <vt:lpstr>等线</vt:lpstr>
      <vt:lpstr>Times New Roman</vt:lpstr>
      <vt:lpstr>微软雅黑</vt:lpstr>
      <vt:lpstr>Tenorite</vt:lpstr>
      <vt:lpstr>Arial Unicode MS</vt:lpstr>
      <vt:lpstr>UmePlus Gothic</vt:lpstr>
      <vt:lpstr>Tenorite</vt:lpstr>
      <vt:lpstr>单线</vt:lpstr>
      <vt:lpstr>UML基础III:综合应用和问题解答</vt:lpstr>
      <vt:lpstr>content</vt:lpstr>
      <vt:lpstr>01 用例图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02 顺序图和类图</vt:lpstr>
      <vt:lpstr>顺序图</vt:lpstr>
      <vt:lpstr>类图</vt:lpstr>
      <vt:lpstr>顺序图的应用</vt:lpstr>
      <vt:lpstr>类图的应用</vt:lpstr>
      <vt:lpstr>PowerPoint 演示文稿</vt:lpstr>
      <vt:lpstr>PowerPoint 演示文稿</vt:lpstr>
      <vt:lpstr>03 对话框图</vt:lpstr>
      <vt:lpstr>对话框图</vt:lpstr>
      <vt:lpstr>对话框图的应用</vt:lpstr>
      <vt:lpstr>对话框图的应用</vt:lpstr>
      <vt:lpstr>对话框图的应用</vt:lpstr>
      <vt:lpstr>总结</vt:lpstr>
      <vt:lpstr>PowerPoint 演示文稿</vt:lpstr>
      <vt:lpstr>参考文献</vt:lpstr>
      <vt:lpstr>组员分工</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UML基础III:综合应用和问题解答</dc:title>
  <dc:creator>张 浩瀚</dc:creator>
  <cp:lastModifiedBy>QAQ</cp:lastModifiedBy>
  <cp:revision>9</cp:revision>
  <dcterms:created xsi:type="dcterms:W3CDTF">2022-05-15T08:17:00Z</dcterms:created>
  <dcterms:modified xsi:type="dcterms:W3CDTF">2022-05-16T05:08:35Z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2052-10.1.0.7698</vt:lpwstr>
  </property>
</Properties>
</file>