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73"/>
  </p:handoutMasterIdLst>
  <p:sldIdLst>
    <p:sldId id="317" r:id="rId3"/>
    <p:sldId id="264" r:id="rId5"/>
    <p:sldId id="322" r:id="rId6"/>
    <p:sldId id="442" r:id="rId7"/>
    <p:sldId id="349" r:id="rId8"/>
    <p:sldId id="395" r:id="rId9"/>
    <p:sldId id="396" r:id="rId10"/>
    <p:sldId id="369" r:id="rId11"/>
    <p:sldId id="350" r:id="rId12"/>
    <p:sldId id="397" r:id="rId13"/>
    <p:sldId id="398" r:id="rId14"/>
    <p:sldId id="399" r:id="rId15"/>
    <p:sldId id="401" r:id="rId16"/>
    <p:sldId id="400" r:id="rId17"/>
    <p:sldId id="352" r:id="rId18"/>
    <p:sldId id="370" r:id="rId19"/>
    <p:sldId id="353" r:id="rId20"/>
    <p:sldId id="354" r:id="rId21"/>
    <p:sldId id="355" r:id="rId22"/>
    <p:sldId id="325" r:id="rId23"/>
    <p:sldId id="359" r:id="rId24"/>
    <p:sldId id="360" r:id="rId25"/>
    <p:sldId id="402" r:id="rId26"/>
    <p:sldId id="403" r:id="rId27"/>
    <p:sldId id="404" r:id="rId28"/>
    <p:sldId id="405" r:id="rId29"/>
    <p:sldId id="406" r:id="rId30"/>
    <p:sldId id="407" r:id="rId31"/>
    <p:sldId id="367" r:id="rId32"/>
    <p:sldId id="408" r:id="rId33"/>
    <p:sldId id="329" r:id="rId34"/>
    <p:sldId id="361" r:id="rId35"/>
    <p:sldId id="362" r:id="rId36"/>
    <p:sldId id="363" r:id="rId37"/>
    <p:sldId id="364" r:id="rId38"/>
    <p:sldId id="409" r:id="rId39"/>
    <p:sldId id="371" r:id="rId40"/>
    <p:sldId id="410" r:id="rId41"/>
    <p:sldId id="411" r:id="rId42"/>
    <p:sldId id="412" r:id="rId43"/>
    <p:sldId id="416" r:id="rId44"/>
    <p:sldId id="418" r:id="rId45"/>
    <p:sldId id="413" r:id="rId46"/>
    <p:sldId id="414" r:id="rId47"/>
    <p:sldId id="415" r:id="rId48"/>
    <p:sldId id="417" r:id="rId49"/>
    <p:sldId id="419" r:id="rId50"/>
    <p:sldId id="420" r:id="rId51"/>
    <p:sldId id="421" r:id="rId52"/>
    <p:sldId id="424" r:id="rId53"/>
    <p:sldId id="423" r:id="rId54"/>
    <p:sldId id="425" r:id="rId55"/>
    <p:sldId id="426" r:id="rId56"/>
    <p:sldId id="427" r:id="rId57"/>
    <p:sldId id="428" r:id="rId58"/>
    <p:sldId id="429" r:id="rId59"/>
    <p:sldId id="430" r:id="rId60"/>
    <p:sldId id="431" r:id="rId61"/>
    <p:sldId id="435" r:id="rId62"/>
    <p:sldId id="436" r:id="rId63"/>
    <p:sldId id="437" r:id="rId64"/>
    <p:sldId id="438" r:id="rId65"/>
    <p:sldId id="443" r:id="rId66"/>
    <p:sldId id="439" r:id="rId67"/>
    <p:sldId id="440" r:id="rId68"/>
    <p:sldId id="338" r:id="rId69"/>
    <p:sldId id="365" r:id="rId70"/>
    <p:sldId id="366" r:id="rId71"/>
    <p:sldId id="318" r:id="rId72"/>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DA2"/>
    <a:srgbClr val="3992DB"/>
    <a:srgbClr val="F79600"/>
    <a:srgbClr val="0F1836"/>
    <a:srgbClr val="FDFDFD"/>
    <a:srgbClr val="D9D9D9"/>
    <a:srgbClr val="DCDE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29" autoAdjust="0"/>
    <p:restoredTop sz="94660" autoAdjust="0"/>
  </p:normalViewPr>
  <p:slideViewPr>
    <p:cSldViewPr>
      <p:cViewPr varScale="1">
        <p:scale>
          <a:sx n="112" d="100"/>
          <a:sy n="112" d="100"/>
        </p:scale>
        <p:origin x="658" y="86"/>
      </p:cViewPr>
      <p:guideLst>
        <p:guide orient="horz" pos="1604"/>
        <p:guide pos="287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86" d="100"/>
          <a:sy n="86" d="100"/>
        </p:scale>
        <p:origin x="-3810" y="-90"/>
      </p:cViewPr>
      <p:guideLst>
        <p:guide orient="horz" pos="2852"/>
        <p:guide pos="2156"/>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6" Type="http://schemas.openxmlformats.org/officeDocument/2006/relationships/tableStyles" Target="tableStyles.xml"/><Relationship Id="rId75" Type="http://schemas.openxmlformats.org/officeDocument/2006/relationships/viewProps" Target="viewProps.xml"/><Relationship Id="rId74" Type="http://schemas.openxmlformats.org/officeDocument/2006/relationships/presProps" Target="presProps.xml"/><Relationship Id="rId73" Type="http://schemas.openxmlformats.org/officeDocument/2006/relationships/handoutMaster" Target="handoutMasters/handoutMaster1.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353A075-29DF-4CAE-8BA7-CDA0ED456C88}"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E3924EE-29F1-4E68-A53A-86CBCBDF827A}"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A2B73EA-EE91-4E33-A9C1-8BF5DD7139A2}"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92B679-AE23-4750-8FB0-6513430B8953}"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cxnSp>
        <p:nvCxnSpPr>
          <p:cNvPr id="7" name="直接连接符 6"/>
          <p:cNvCxnSpPr/>
          <p:nvPr userDrawn="1"/>
        </p:nvCxnSpPr>
        <p:spPr>
          <a:xfrm>
            <a:off x="755576" y="625398"/>
            <a:ext cx="784887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2" name="Group 7"/>
          <p:cNvGrpSpPr/>
          <p:nvPr userDrawn="1"/>
        </p:nvGrpSpPr>
        <p:grpSpPr bwMode="auto">
          <a:xfrm>
            <a:off x="323528" y="292895"/>
            <a:ext cx="390372" cy="205979"/>
            <a:chOff x="0" y="0"/>
            <a:chExt cx="1041399" cy="549275"/>
          </a:xfrm>
        </p:grpSpPr>
        <p:sp>
          <p:nvSpPr>
            <p:cNvPr id="13" name="Freeform 16"/>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solidFill>
              <a:srgbClr val="005DA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 name="Freeform 17"/>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solidFill>
              <a:srgbClr val="399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 name="Freeform 18"/>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solidFill>
              <a:srgbClr val="F796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18" name="TextBox 15"/>
          <p:cNvSpPr txBox="1"/>
          <p:nvPr userDrawn="1"/>
        </p:nvSpPr>
        <p:spPr>
          <a:xfrm>
            <a:off x="8100392" y="241995"/>
            <a:ext cx="671347" cy="369332"/>
          </a:xfrm>
          <a:prstGeom prst="rect">
            <a:avLst/>
          </a:prstGeom>
          <a:noFill/>
        </p:spPr>
        <p:txBody>
          <a:bodyPr wrap="square" rtlCol="0">
            <a:spAutoFit/>
          </a:bodyPr>
          <a:lstStyle/>
          <a:p>
            <a:pPr algn="ctr"/>
            <a:fld id="{2EEF1883-7A0E-4F66-9932-E581691AD397}" type="slidenum">
              <a:rPr lang="zh-CN" altLang="en-US" sz="1800" b="0" smtClean="0">
                <a:solidFill>
                  <a:schemeClr val="accent1"/>
                </a:solidFill>
                <a:latin typeface="微软雅黑 Light" panose="020B0502040204020203" pitchFamily="34" charset="-122"/>
                <a:ea typeface="微软雅黑 Light" panose="020B0502040204020203" pitchFamily="34" charset="-122"/>
              </a:rPr>
            </a:fld>
            <a:r>
              <a:rPr lang="zh-CN" altLang="en-US" sz="1800" b="0" dirty="0">
                <a:solidFill>
                  <a:schemeClr val="accent1"/>
                </a:solidFill>
                <a:latin typeface="微软雅黑 Light" panose="020B0502040204020203" pitchFamily="34" charset="-122"/>
                <a:ea typeface="微软雅黑 Light" panose="020B0502040204020203" pitchFamily="34" charset="-122"/>
              </a:rPr>
              <a:t> </a:t>
            </a:r>
            <a:endParaRPr lang="zh-CN" altLang="en-US" sz="1800" b="0" dirty="0">
              <a:solidFill>
                <a:schemeClr val="accent1"/>
              </a:solidFill>
              <a:latin typeface="微软雅黑 Light" panose="020B0502040204020203" pitchFamily="34" charset="-122"/>
              <a:ea typeface="微软雅黑 Light" panose="020B0502040204020203"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1.jpe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t="-3000" b="-3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5" Type="http://schemas.openxmlformats.org/officeDocument/2006/relationships/slideLayout" Target="../slideLayouts/slideLayout6.xml"/><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image" Target="../media/image14.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0.png"/><Relationship Id="rId1" Type="http://schemas.openxmlformats.org/officeDocument/2006/relationships/image" Target="../media/image19.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2.png"/><Relationship Id="rId1" Type="http://schemas.openxmlformats.org/officeDocument/2006/relationships/image" Target="../media/image2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34.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2.xml"/><Relationship Id="rId2" Type="http://schemas.openxmlformats.org/officeDocument/2006/relationships/image" Target="../media/image26.png"/><Relationship Id="rId1" Type="http://schemas.openxmlformats.org/officeDocument/2006/relationships/image" Target="../media/image25.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9.png"/><Relationship Id="rId1" Type="http://schemas.openxmlformats.org/officeDocument/2006/relationships/image" Target="../media/image2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30.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1.png"/></Relationships>
</file>

<file path=ppt/slides/_rels/slide43.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35.png"/><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image" Target="../media/image32.pn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6.pn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7.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8.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9.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image" Target="../media/image3.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0.jpeg"/></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1.jpeg"/></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2.jpeg"/></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3.jpeg"/></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4.jpeg"/></Relationships>
</file>

<file path=ppt/slides/_rels/slide5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7.jpeg"/><Relationship Id="rId2" Type="http://schemas.openxmlformats.org/officeDocument/2006/relationships/image" Target="../media/image46.jpeg"/><Relationship Id="rId1" Type="http://schemas.openxmlformats.org/officeDocument/2006/relationships/image" Target="../media/image45.jpeg"/></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8.png"/></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1.png"/><Relationship Id="rId1" Type="http://schemas.openxmlformats.org/officeDocument/2006/relationships/image" Target="../media/image50.png"/></Relationships>
</file>

<file path=ppt/slides/_rels/slide6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3.png"/><Relationship Id="rId1" Type="http://schemas.openxmlformats.org/officeDocument/2006/relationships/image" Target="../media/image52.png"/></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4.png"/></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55.png"/></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hyperlink" Target="https://www.cnblogs.com/coolstream/p/9572870.html" TargetMode="Externa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9144000" cy="31748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UML2</a:t>
            </a:r>
            <a:r>
              <a:rPr lang="zh-CN" altLang="en-US" sz="2400" dirty="0"/>
              <a:t>基础</a:t>
            </a:r>
            <a:r>
              <a:rPr lang="en-US" altLang="zh-CN" sz="2400" dirty="0"/>
              <a:t>I</a:t>
            </a:r>
            <a:r>
              <a:rPr lang="zh-CN" altLang="en-US" sz="2400" dirty="0"/>
              <a:t>：用例图、类图、状态图、顺序图、协作图、部署图</a:t>
            </a:r>
            <a:endParaRPr lang="zh-CN" altLang="en-US" sz="2400" dirty="0"/>
          </a:p>
        </p:txBody>
      </p:sp>
      <p:sp>
        <p:nvSpPr>
          <p:cNvPr id="43" name="Rectangle 3"/>
          <p:cNvSpPr txBox="1">
            <a:spLocks noChangeArrowheads="1"/>
          </p:cNvSpPr>
          <p:nvPr/>
        </p:nvSpPr>
        <p:spPr>
          <a:xfrm>
            <a:off x="1683215" y="1928630"/>
            <a:ext cx="7137257" cy="50244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44" name="Rectangle 4"/>
          <p:cNvSpPr txBox="1">
            <a:spLocks noChangeArrowheads="1"/>
          </p:cNvSpPr>
          <p:nvPr/>
        </p:nvSpPr>
        <p:spPr>
          <a:xfrm>
            <a:off x="3883536" y="3996931"/>
            <a:ext cx="4997474" cy="752275"/>
          </a:xfrm>
          <a:prstGeom prst="rect">
            <a:avLst/>
          </a:prstGeom>
        </p:spPr>
        <p:txBody>
          <a:bodyPr vert="horz" lIns="91440" tIns="45720" rIns="91440" bIns="45720" rtlCol="0"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a:lnSpc>
                <a:spcPct val="150000"/>
              </a:lnSpc>
              <a:buNone/>
            </a:pPr>
            <a:r>
              <a:rPr lang="en-US" altLang="zh-CN" sz="1800" b="1" dirty="0">
                <a:solidFill>
                  <a:schemeClr val="tx2"/>
                </a:solidFill>
                <a:latin typeface="微软雅黑" panose="020B0503020204020204" pitchFamily="34" charset="-122"/>
                <a:ea typeface="微软雅黑" panose="020B0503020204020204" pitchFamily="34" charset="-122"/>
              </a:rPr>
              <a:t>G12</a:t>
            </a:r>
            <a:r>
              <a:rPr lang="zh-CN" altLang="en-US" sz="1800" b="1" dirty="0">
                <a:solidFill>
                  <a:schemeClr val="tx2"/>
                </a:solidFill>
                <a:latin typeface="微软雅黑" panose="020B0503020204020204" pitchFamily="34" charset="-122"/>
                <a:ea typeface="微软雅黑" panose="020B0503020204020204" pitchFamily="34" charset="-122"/>
              </a:rPr>
              <a:t>组：徐浩达 朱佩豪</a:t>
            </a:r>
            <a:r>
              <a:rPr lang="en-US" altLang="zh-CN" sz="1800" b="1" dirty="0">
                <a:solidFill>
                  <a:schemeClr val="tx2"/>
                </a:solidFill>
                <a:latin typeface="微软雅黑" panose="020B0503020204020204" pitchFamily="34" charset="-122"/>
                <a:ea typeface="微软雅黑" panose="020B0503020204020204" pitchFamily="34" charset="-122"/>
              </a:rPr>
              <a:t> </a:t>
            </a:r>
            <a:r>
              <a:rPr lang="zh-CN" altLang="en-US" sz="1800" b="1" dirty="0">
                <a:solidFill>
                  <a:schemeClr val="tx2"/>
                </a:solidFill>
                <a:latin typeface="微软雅黑" panose="020B0503020204020204" pitchFamily="34" charset="-122"/>
                <a:ea typeface="微软雅黑" panose="020B0503020204020204" pitchFamily="34" charset="-122"/>
              </a:rPr>
              <a:t>张浩瀚</a:t>
            </a:r>
            <a:r>
              <a:rPr lang="en-US" altLang="zh-CN" sz="1800" b="1" dirty="0">
                <a:solidFill>
                  <a:schemeClr val="tx2"/>
                </a:solidFill>
                <a:latin typeface="微软雅黑" panose="020B0503020204020204" pitchFamily="34" charset="-122"/>
                <a:ea typeface="微软雅黑" panose="020B0503020204020204" pitchFamily="34" charset="-122"/>
              </a:rPr>
              <a:t> </a:t>
            </a:r>
            <a:r>
              <a:rPr lang="zh-CN" altLang="en-US" sz="1800" b="1" dirty="0">
                <a:solidFill>
                  <a:schemeClr val="tx2"/>
                </a:solidFill>
                <a:latin typeface="微软雅黑" panose="020B0503020204020204" pitchFamily="34" charset="-122"/>
                <a:ea typeface="微软雅黑" panose="020B0503020204020204" pitchFamily="34" charset="-122"/>
              </a:rPr>
              <a:t>黄舒翔</a:t>
            </a:r>
            <a:r>
              <a:rPr lang="en-US" altLang="zh-CN" sz="1800" b="1" dirty="0">
                <a:solidFill>
                  <a:schemeClr val="tx2"/>
                </a:solidFill>
                <a:latin typeface="微软雅黑" panose="020B0503020204020204" pitchFamily="34" charset="-122"/>
                <a:ea typeface="微软雅黑" panose="020B0503020204020204" pitchFamily="34" charset="-122"/>
              </a:rPr>
              <a:t> </a:t>
            </a:r>
            <a:r>
              <a:rPr lang="zh-CN" altLang="en-US" sz="1800" b="1" dirty="0">
                <a:solidFill>
                  <a:schemeClr val="tx2"/>
                </a:solidFill>
                <a:latin typeface="微软雅黑" panose="020B0503020204020204" pitchFamily="34" charset="-122"/>
                <a:ea typeface="微软雅黑" panose="020B0503020204020204" pitchFamily="34" charset="-122"/>
              </a:rPr>
              <a:t>梅晨睿</a:t>
            </a:r>
            <a:endParaRPr lang="en-US" altLang="zh-CN" sz="1800" b="1" dirty="0">
              <a:solidFill>
                <a:schemeClr val="tx2"/>
              </a:solidFill>
              <a:latin typeface="微软雅黑" panose="020B0503020204020204" pitchFamily="34" charset="-122"/>
              <a:ea typeface="微软雅黑" panose="020B0503020204020204" pitchFamily="34" charset="-122"/>
            </a:endParaRPr>
          </a:p>
          <a:p>
            <a:pPr marL="0" indent="0" algn="r">
              <a:lnSpc>
                <a:spcPct val="150000"/>
              </a:lnSpc>
              <a:buNone/>
            </a:pPr>
            <a:r>
              <a:rPr lang="en-US" altLang="zh-CN" sz="1800" b="1" dirty="0">
                <a:solidFill>
                  <a:schemeClr val="tx2"/>
                </a:solidFill>
                <a:latin typeface="微软雅黑" panose="020B0503020204020204" pitchFamily="34" charset="-122"/>
                <a:ea typeface="微软雅黑" panose="020B0503020204020204" pitchFamily="34" charset="-122"/>
              </a:rPr>
              <a:t>2022/03/28</a:t>
            </a:r>
            <a:endParaRPr lang="zh-CN" altLang="en-US" sz="1800" b="1" dirty="0">
              <a:solidFill>
                <a:schemeClr val="tx2"/>
              </a:solidFill>
              <a:latin typeface="微软雅黑" panose="020B0503020204020204" pitchFamily="34" charset="-122"/>
              <a:ea typeface="微软雅黑" panose="020B0503020204020204" pitchFamily="34" charset="-122"/>
            </a:endParaRPr>
          </a:p>
        </p:txBody>
      </p:sp>
      <p:cxnSp>
        <p:nvCxnSpPr>
          <p:cNvPr id="46" name="直接连接符 5"/>
          <p:cNvCxnSpPr>
            <a:cxnSpLocks noChangeShapeType="1"/>
          </p:cNvCxnSpPr>
          <p:nvPr/>
        </p:nvCxnSpPr>
        <p:spPr bwMode="auto">
          <a:xfrm flipH="1">
            <a:off x="4073373" y="2179852"/>
            <a:ext cx="4617801" cy="0"/>
          </a:xfrm>
          <a:prstGeom prst="line">
            <a:avLst/>
          </a:prstGeom>
          <a:noFill/>
          <a:ln w="12700">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8" name="矩形 47"/>
          <p:cNvSpPr/>
          <p:nvPr/>
        </p:nvSpPr>
        <p:spPr>
          <a:xfrm>
            <a:off x="7211111" y="1120334"/>
            <a:ext cx="262890" cy="805815"/>
          </a:xfrm>
          <a:prstGeom prst="rect">
            <a:avLst/>
          </a:prstGeom>
        </p:spPr>
        <p:txBody>
          <a:bodyPr wrap="none" lIns="68571" tIns="34285" rIns="68571" bIns="34285">
            <a:spAutoFit/>
          </a:bodyPr>
          <a:lstStyle/>
          <a:p>
            <a:pPr algn="r"/>
            <a:endParaRPr lang="en-US" altLang="zh-CN" sz="4800" b="1" dirty="0">
              <a:solidFill>
                <a:schemeClr val="bg1"/>
              </a:solidFill>
              <a:latin typeface="微软雅黑" panose="020B0503020204020204" pitchFamily="34" charset="-122"/>
              <a:ea typeface="微软雅黑" panose="020B0503020204020204" pitchFamily="34" charset="-122"/>
            </a:endParaRPr>
          </a:p>
        </p:txBody>
      </p:sp>
      <p:grpSp>
        <p:nvGrpSpPr>
          <p:cNvPr id="49" name="组合 48"/>
          <p:cNvGrpSpPr/>
          <p:nvPr/>
        </p:nvGrpSpPr>
        <p:grpSpPr>
          <a:xfrm>
            <a:off x="8541729" y="120003"/>
            <a:ext cx="432048" cy="432834"/>
            <a:chOff x="6084168" y="1274820"/>
            <a:chExt cx="432048" cy="432834"/>
          </a:xfrm>
        </p:grpSpPr>
        <p:sp>
          <p:nvSpPr>
            <p:cNvPr id="50" name="椭圆 22"/>
            <p:cNvSpPr>
              <a:spLocks noChangeArrowheads="1"/>
            </p:cNvSpPr>
            <p:nvPr/>
          </p:nvSpPr>
          <p:spPr bwMode="auto">
            <a:xfrm>
              <a:off x="6084168" y="1274820"/>
              <a:ext cx="432048" cy="432834"/>
            </a:xfrm>
            <a:prstGeom prst="ellipse">
              <a:avLst/>
            </a:prstGeom>
            <a:solidFill>
              <a:srgbClr val="92D05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51"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2" name="组合 51"/>
          <p:cNvGrpSpPr/>
          <p:nvPr/>
        </p:nvGrpSpPr>
        <p:grpSpPr>
          <a:xfrm>
            <a:off x="7245585" y="120396"/>
            <a:ext cx="432048" cy="432048"/>
            <a:chOff x="4788024" y="1275213"/>
            <a:chExt cx="432048" cy="432048"/>
          </a:xfrm>
        </p:grpSpPr>
        <p:sp>
          <p:nvSpPr>
            <p:cNvPr id="53"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54"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5" name="组合 54"/>
          <p:cNvGrpSpPr/>
          <p:nvPr/>
        </p:nvGrpSpPr>
        <p:grpSpPr>
          <a:xfrm>
            <a:off x="7893657" y="120003"/>
            <a:ext cx="432833" cy="432834"/>
            <a:chOff x="5436096" y="1274820"/>
            <a:chExt cx="432833" cy="432834"/>
          </a:xfrm>
        </p:grpSpPr>
        <p:sp>
          <p:nvSpPr>
            <p:cNvPr id="56"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57"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8" name="组合 57"/>
          <p:cNvGrpSpPr/>
          <p:nvPr/>
        </p:nvGrpSpPr>
        <p:grpSpPr>
          <a:xfrm>
            <a:off x="5949441" y="120003"/>
            <a:ext cx="432833" cy="432834"/>
            <a:chOff x="3491880" y="1274820"/>
            <a:chExt cx="432833" cy="432834"/>
          </a:xfrm>
        </p:grpSpPr>
        <p:sp>
          <p:nvSpPr>
            <p:cNvPr id="59" name="椭圆 16"/>
            <p:cNvSpPr>
              <a:spLocks noChangeArrowheads="1"/>
            </p:cNvSpPr>
            <p:nvPr/>
          </p:nvSpPr>
          <p:spPr bwMode="auto">
            <a:xfrm>
              <a:off x="3491880" y="1274820"/>
              <a:ext cx="432833" cy="432834"/>
            </a:xfrm>
            <a:prstGeom prst="ellipse">
              <a:avLst/>
            </a:pr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60"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61" name="组合 60"/>
          <p:cNvGrpSpPr/>
          <p:nvPr/>
        </p:nvGrpSpPr>
        <p:grpSpPr>
          <a:xfrm>
            <a:off x="6597513" y="120003"/>
            <a:ext cx="432833" cy="432834"/>
            <a:chOff x="4139952" y="1274820"/>
            <a:chExt cx="432833" cy="432834"/>
          </a:xfrm>
        </p:grpSpPr>
        <p:sp>
          <p:nvSpPr>
            <p:cNvPr id="62"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6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
        <p:nvSpPr>
          <p:cNvPr id="22" name="矩形 21"/>
          <p:cNvSpPr/>
          <p:nvPr/>
        </p:nvSpPr>
        <p:spPr>
          <a:xfrm>
            <a:off x="6406598" y="2278145"/>
            <a:ext cx="2230120" cy="344170"/>
          </a:xfrm>
          <a:prstGeom prst="rect">
            <a:avLst/>
          </a:prstGeom>
        </p:spPr>
        <p:txBody>
          <a:bodyPr wrap="none" lIns="68571" tIns="34285" rIns="68571" bIns="34285">
            <a:spAutoFit/>
          </a:bodyPr>
          <a:lstStyle/>
          <a:p>
            <a:pPr algn="r"/>
            <a:r>
              <a:rPr lang="en-US" altLang="zh-CN" b="1" dirty="0">
                <a:solidFill>
                  <a:schemeClr val="bg1"/>
                </a:solidFill>
                <a:latin typeface="微软雅黑" panose="020B0503020204020204" pitchFamily="34" charset="-122"/>
                <a:ea typeface="微软雅黑" panose="020B0503020204020204" pitchFamily="34" charset="-122"/>
              </a:rPr>
              <a:t>——</a:t>
            </a:r>
            <a:r>
              <a:rPr lang="zh-CN" altLang="en-US" b="1" dirty="0">
                <a:solidFill>
                  <a:schemeClr val="bg1"/>
                </a:solidFill>
                <a:latin typeface="微软雅黑" panose="020B0503020204020204" pitchFamily="34" charset="-122"/>
                <a:ea typeface="微软雅黑" panose="020B0503020204020204" pitchFamily="34" charset="-122"/>
              </a:rPr>
              <a:t>第三次翻转课堂</a:t>
            </a:r>
            <a:endParaRPr lang="en-US" altLang="zh-CN"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p:nvPr/>
        </p:nvSpPr>
        <p:spPr>
          <a:xfrm>
            <a:off x="467360" y="195580"/>
            <a:ext cx="2011680" cy="368300"/>
          </a:xfrm>
          <a:prstGeom prst="rect">
            <a:avLst/>
          </a:prstGeom>
          <a:noFill/>
        </p:spPr>
        <p:txBody>
          <a:bodyPr wrap="none" rtlCol="0" anchor="t">
            <a:spAutoFit/>
          </a:bodyPr>
          <a:lstStyle/>
          <a:p>
            <a:r>
              <a:rPr lang="zh-CN" altLang="en-US" sz="1800"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sym typeface="+mn-ea"/>
              </a:rPr>
              <a:t>顺序图的基本内容</a:t>
            </a:r>
            <a:endParaRPr lang="zh-CN" altLang="en-US" sz="1800"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endParaRPr>
          </a:p>
        </p:txBody>
      </p:sp>
      <p:sp>
        <p:nvSpPr>
          <p:cNvPr id="6" name="Text Box 5"/>
          <p:cNvSpPr txBox="1"/>
          <p:nvPr/>
        </p:nvSpPr>
        <p:spPr>
          <a:xfrm>
            <a:off x="539115" y="699770"/>
            <a:ext cx="1325880" cy="368300"/>
          </a:xfrm>
          <a:prstGeom prst="rect">
            <a:avLst/>
          </a:prstGeom>
          <a:noFill/>
        </p:spPr>
        <p:txBody>
          <a:bodyPr wrap="none" rtlCol="0" anchor="t">
            <a:spAutoFit/>
          </a:bodyPr>
          <a:lstStyle/>
          <a:p>
            <a:pPr algn="l"/>
            <a:r>
              <a:rPr lang="zh-CN" dirty="0">
                <a:latin typeface="微软雅黑" panose="020B0503020204020204" pitchFamily="34" charset="-122"/>
                <a:ea typeface="微软雅黑" panose="020B0503020204020204" pitchFamily="34" charset="-122"/>
                <a:sym typeface="+mn-ea"/>
              </a:rPr>
              <a:t>对</a:t>
            </a:r>
            <a:r>
              <a:rPr dirty="0">
                <a:latin typeface="微软雅黑" panose="020B0503020204020204" pitchFamily="34" charset="-122"/>
                <a:ea typeface="微软雅黑" panose="020B0503020204020204" pitchFamily="34" charset="-122"/>
                <a:sym typeface="+mn-ea"/>
              </a:rPr>
              <a:t>象</a:t>
            </a:r>
            <a:r>
              <a:rPr lang="zh-CN" dirty="0">
                <a:latin typeface="微软雅黑" panose="020B0503020204020204" pitchFamily="34" charset="-122"/>
                <a:ea typeface="微软雅黑" panose="020B0503020204020204" pitchFamily="34" charset="-122"/>
                <a:sym typeface="+mn-ea"/>
              </a:rPr>
              <a:t>的位置</a:t>
            </a:r>
            <a:endParaRPr lang="zh-CN" dirty="0">
              <a:latin typeface="微软雅黑" panose="020B0503020204020204" pitchFamily="34" charset="-122"/>
              <a:ea typeface="微软雅黑" panose="020B0503020204020204" pitchFamily="34" charset="-122"/>
              <a:sym typeface="+mn-ea"/>
            </a:endParaRPr>
          </a:p>
        </p:txBody>
      </p:sp>
      <p:pic>
        <p:nvPicPr>
          <p:cNvPr id="7" name="Content Placeholder 6"/>
          <p:cNvPicPr>
            <a:picLocks noGrp="1" noChangeAspect="1"/>
          </p:cNvPicPr>
          <p:nvPr>
            <p:ph sz="half" idx="1"/>
          </p:nvPr>
        </p:nvPicPr>
        <p:blipFill>
          <a:blip r:embed="rId1"/>
          <a:stretch>
            <a:fillRect/>
          </a:stretch>
        </p:blipFill>
        <p:spPr>
          <a:xfrm>
            <a:off x="4716145" y="1275715"/>
            <a:ext cx="4038600" cy="2861945"/>
          </a:xfrm>
          <a:prstGeom prst="rect">
            <a:avLst/>
          </a:prstGeom>
        </p:spPr>
      </p:pic>
      <p:sp>
        <p:nvSpPr>
          <p:cNvPr id="10" name="Text Box 9"/>
          <p:cNvSpPr txBox="1"/>
          <p:nvPr/>
        </p:nvSpPr>
        <p:spPr>
          <a:xfrm>
            <a:off x="611505" y="2715895"/>
            <a:ext cx="3672840" cy="1322070"/>
          </a:xfrm>
          <a:prstGeom prst="rect">
            <a:avLst/>
          </a:prstGeom>
          <a:noFill/>
        </p:spPr>
        <p:txBody>
          <a:bodyPr wrap="square" rtlCol="0" anchor="t">
            <a:spAutoFit/>
          </a:bodyPr>
          <a:lstStyle/>
          <a:p>
            <a:r>
              <a:rPr sz="1600" dirty="0">
                <a:latin typeface="微软雅黑" panose="020B0503020204020204" pitchFamily="34" charset="-122"/>
                <a:ea typeface="微软雅黑" panose="020B0503020204020204" pitchFamily="34" charset="-122"/>
              </a:rPr>
              <a:t> 对象的左右顺序并不重要，但是为了图的清晰整洁，通常应遵循以下原则。 (1）把交互频繁的对象尽可能地靠拢。 (2）把初始化整个交互活动的对象(有时是一个参与者)放置在最左边。</a:t>
            </a:r>
            <a:endParaRPr sz="1600" dirty="0">
              <a:latin typeface="微软雅黑" panose="020B0503020204020204" pitchFamily="34" charset="-122"/>
              <a:ea typeface="微软雅黑" panose="020B0503020204020204" pitchFamily="34" charset="-122"/>
            </a:endParaRPr>
          </a:p>
        </p:txBody>
      </p:sp>
      <p:sp>
        <p:nvSpPr>
          <p:cNvPr id="11" name="Text Box 10"/>
          <p:cNvSpPr txBox="1"/>
          <p:nvPr/>
        </p:nvSpPr>
        <p:spPr>
          <a:xfrm>
            <a:off x="611505" y="1275715"/>
            <a:ext cx="3935095" cy="1322070"/>
          </a:xfrm>
          <a:prstGeom prst="rect">
            <a:avLst/>
          </a:prstGeom>
          <a:noFill/>
        </p:spPr>
        <p:txBody>
          <a:bodyPr wrap="square" rtlCol="0" anchor="t">
            <a:spAutoFit/>
          </a:bodyPr>
          <a:lstStyle/>
          <a:p>
            <a:r>
              <a:rPr sz="1600" dirty="0">
                <a:latin typeface="微软雅黑" panose="020B0503020204020204" pitchFamily="34" charset="-122"/>
                <a:ea typeface="微软雅黑" panose="020B0503020204020204" pitchFamily="34" charset="-122"/>
              </a:rPr>
              <a:t>若对象置于顺序图的顶部，在交互初对象就已经存在，若对象的位置不在顶端,则表示对象是在交互的过程中被创建的。如图 6.3所示的对象Object</a:t>
            </a:r>
            <a:r>
              <a:rPr lang="en-US" sz="1600" dirty="0">
                <a:latin typeface="微软雅黑" panose="020B0503020204020204" pitchFamily="34" charset="-122"/>
                <a:ea typeface="微软雅黑" panose="020B0503020204020204" pitchFamily="34" charset="-122"/>
              </a:rPr>
              <a:t>1</a:t>
            </a:r>
            <a:r>
              <a:rPr sz="1600" dirty="0">
                <a:latin typeface="微软雅黑" panose="020B0503020204020204" pitchFamily="34" charset="-122"/>
                <a:ea typeface="微软雅黑" panose="020B0503020204020204" pitchFamily="34" charset="-122"/>
              </a:rPr>
              <a:t>和Object2的</a:t>
            </a:r>
            <a:r>
              <a:rPr lang="zh-CN" sz="1600" dirty="0">
                <a:latin typeface="微软雅黑" panose="020B0503020204020204" pitchFamily="34" charset="-122"/>
                <a:ea typeface="微软雅黑" panose="020B0503020204020204" pitchFamily="34" charset="-122"/>
              </a:rPr>
              <a:t>位置</a:t>
            </a:r>
            <a:r>
              <a:rPr sz="1600" dirty="0">
                <a:latin typeface="微软雅黑" panose="020B0503020204020204" pitchFamily="34" charset="-122"/>
                <a:ea typeface="微软雅黑" panose="020B0503020204020204" pitchFamily="34" charset="-122"/>
              </a:rPr>
              <a:t>不同</a:t>
            </a:r>
            <a:endParaRPr sz="16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half" idx="1"/>
          </p:nvPr>
        </p:nvPicPr>
        <p:blipFill>
          <a:blip r:embed="rId1"/>
          <a:stretch>
            <a:fillRect/>
          </a:stretch>
        </p:blipFill>
        <p:spPr>
          <a:xfrm>
            <a:off x="611505" y="1779905"/>
            <a:ext cx="6414135" cy="3091180"/>
          </a:xfrm>
          <a:prstGeom prst="rect">
            <a:avLst/>
          </a:prstGeom>
        </p:spPr>
      </p:pic>
      <p:sp>
        <p:nvSpPr>
          <p:cNvPr id="8" name="Text Box 7"/>
          <p:cNvSpPr txBox="1"/>
          <p:nvPr/>
        </p:nvSpPr>
        <p:spPr>
          <a:xfrm>
            <a:off x="611505" y="555625"/>
            <a:ext cx="8191500" cy="1076325"/>
          </a:xfrm>
          <a:prstGeom prst="rect">
            <a:avLst/>
          </a:prstGeom>
          <a:noFill/>
        </p:spPr>
        <p:txBody>
          <a:bodyPr wrap="square" rtlCol="0" anchor="t">
            <a:spAutoFit/>
          </a:bodyPr>
          <a:lstStyle/>
          <a:p>
            <a:r>
              <a:rPr sz="1600" dirty="0">
                <a:latin typeface="微软雅黑" panose="020B0503020204020204" pitchFamily="34" charset="-122"/>
                <a:ea typeface="微软雅黑" panose="020B0503020204020204" pitchFamily="34" charset="-122"/>
              </a:rPr>
              <a:t>激活矩形的长度表示出激活的持续时间。矩形长度只是激活期长短的一个粗略表示</a:t>
            </a:r>
            <a:r>
              <a:rPr lang="zh-CN" sz="1600" dirty="0">
                <a:latin typeface="微软雅黑" panose="020B0503020204020204" pitchFamily="34" charset="-122"/>
                <a:ea typeface="微软雅黑" panose="020B0503020204020204" pitchFamily="34" charset="-122"/>
              </a:rPr>
              <a:t>，</a:t>
            </a:r>
            <a:r>
              <a:rPr sz="1600" dirty="0">
                <a:latin typeface="微软雅黑" panose="020B0503020204020204" pitchFamily="34" charset="-122"/>
                <a:ea typeface="微软雅黑" panose="020B0503020204020204" pitchFamily="34" charset="-122"/>
              </a:rPr>
              <a:t>而没有精确的要求。基本是从发出一条消息开始</a:t>
            </a:r>
            <a:r>
              <a:rPr lang="zh-CN" sz="1600" dirty="0">
                <a:latin typeface="微软雅黑" panose="020B0503020204020204" pitchFamily="34" charset="-122"/>
                <a:ea typeface="微软雅黑" panose="020B0503020204020204" pitchFamily="34" charset="-122"/>
              </a:rPr>
              <a:t>，到</a:t>
            </a:r>
            <a:r>
              <a:rPr sz="1600" dirty="0">
                <a:latin typeface="微软雅黑" panose="020B0503020204020204" pitchFamily="34" charset="-122"/>
                <a:ea typeface="微软雅黑" panose="020B0503020204020204" pitchFamily="34" charset="-122"/>
              </a:rPr>
              <a:t>接收到最后一条消息结束。持续时间通</a:t>
            </a:r>
            <a:r>
              <a:rPr lang="zh-CN" sz="1600" dirty="0">
                <a:latin typeface="微软雅黑" panose="020B0503020204020204" pitchFamily="34" charset="-122"/>
                <a:ea typeface="微软雅黑" panose="020B0503020204020204" pitchFamily="34" charset="-122"/>
              </a:rPr>
              <a:t>常</a:t>
            </a:r>
            <a:r>
              <a:rPr sz="1600" dirty="0">
                <a:latin typeface="微软雅黑" panose="020B0503020204020204" pitchFamily="34" charset="-122"/>
                <a:ea typeface="微软雅黑" panose="020B0503020204020204" pitchFamily="34" charset="-122"/>
              </a:rPr>
              <a:t>以一种大概的、普通的方式来表示。这意味着生命线中的每一段虚线通常不会代表具体的时间单元,而是试图表示一般意义上的持续时间。</a:t>
            </a:r>
            <a:endParaRPr 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 name="Text Box 8"/>
          <p:cNvSpPr txBox="1"/>
          <p:nvPr/>
        </p:nvSpPr>
        <p:spPr>
          <a:xfrm>
            <a:off x="395605" y="123825"/>
            <a:ext cx="2011680" cy="368300"/>
          </a:xfrm>
          <a:prstGeom prst="rect">
            <a:avLst/>
          </a:prstGeom>
          <a:noFill/>
        </p:spPr>
        <p:txBody>
          <a:bodyPr wrap="none" rtlCol="0" anchor="t">
            <a:spAutoFit/>
          </a:bodyPr>
          <a:lstStyle/>
          <a:p>
            <a:r>
              <a:rPr lang="zh-CN" altLang="en-US" sz="1800"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sym typeface="+mn-ea"/>
              </a:rPr>
              <a:t>顺序图的基本内容</a:t>
            </a:r>
            <a:endParaRPr 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half" idx="1"/>
          </p:nvPr>
        </p:nvPicPr>
        <p:blipFill>
          <a:blip r:embed="rId1"/>
          <a:stretch>
            <a:fillRect/>
          </a:stretch>
        </p:blipFill>
        <p:spPr>
          <a:xfrm>
            <a:off x="6083935" y="1564005"/>
            <a:ext cx="2822575" cy="2118360"/>
          </a:xfrm>
          <a:prstGeom prst="rect">
            <a:avLst/>
          </a:prstGeom>
        </p:spPr>
      </p:pic>
      <p:pic>
        <p:nvPicPr>
          <p:cNvPr id="6" name="Content Placeholder 5"/>
          <p:cNvPicPr>
            <a:picLocks noGrp="1" noChangeAspect="1"/>
          </p:cNvPicPr>
          <p:nvPr>
            <p:ph sz="half" idx="2"/>
          </p:nvPr>
        </p:nvPicPr>
        <p:blipFill>
          <a:blip r:embed="rId2"/>
          <a:srcRect r="1926" b="-4854"/>
          <a:stretch>
            <a:fillRect/>
          </a:stretch>
        </p:blipFill>
        <p:spPr>
          <a:xfrm>
            <a:off x="467360" y="3825875"/>
            <a:ext cx="2360295" cy="864235"/>
          </a:xfrm>
          <a:prstGeom prst="rect">
            <a:avLst/>
          </a:prstGeom>
        </p:spPr>
      </p:pic>
      <p:pic>
        <p:nvPicPr>
          <p:cNvPr id="7" name="Picture 6"/>
          <p:cNvPicPr>
            <a:picLocks noChangeAspect="1"/>
          </p:cNvPicPr>
          <p:nvPr/>
        </p:nvPicPr>
        <p:blipFill>
          <a:blip r:embed="rId3"/>
          <a:stretch>
            <a:fillRect/>
          </a:stretch>
        </p:blipFill>
        <p:spPr>
          <a:xfrm>
            <a:off x="3294380" y="3891280"/>
            <a:ext cx="2555240" cy="799465"/>
          </a:xfrm>
          <a:prstGeom prst="rect">
            <a:avLst/>
          </a:prstGeom>
        </p:spPr>
      </p:pic>
      <p:pic>
        <p:nvPicPr>
          <p:cNvPr id="8" name="Picture 7"/>
          <p:cNvPicPr>
            <a:picLocks noChangeAspect="1"/>
          </p:cNvPicPr>
          <p:nvPr/>
        </p:nvPicPr>
        <p:blipFill>
          <a:blip r:embed="rId4"/>
          <a:stretch>
            <a:fillRect/>
          </a:stretch>
        </p:blipFill>
        <p:spPr>
          <a:xfrm>
            <a:off x="6299835" y="3968750"/>
            <a:ext cx="2276475" cy="721360"/>
          </a:xfrm>
          <a:prstGeom prst="rect">
            <a:avLst/>
          </a:prstGeom>
        </p:spPr>
      </p:pic>
      <p:sp>
        <p:nvSpPr>
          <p:cNvPr id="9" name="Text Box 8"/>
          <p:cNvSpPr txBox="1"/>
          <p:nvPr/>
        </p:nvSpPr>
        <p:spPr>
          <a:xfrm>
            <a:off x="467360" y="537210"/>
            <a:ext cx="7183120" cy="1322070"/>
          </a:xfrm>
          <a:prstGeom prst="rect">
            <a:avLst/>
          </a:prstGeom>
          <a:noFill/>
        </p:spPr>
        <p:txBody>
          <a:bodyPr wrap="square" rtlCol="0" anchor="t">
            <a:spAutoFit/>
          </a:bodyPr>
          <a:lstStyle/>
          <a:p>
            <a:r>
              <a:rPr sz="1600" b="1" dirty="0">
                <a:latin typeface="微软雅黑" panose="020B0503020204020204" pitchFamily="34" charset="-122"/>
                <a:ea typeface="微软雅黑" panose="020B0503020204020204" pitchFamily="34" charset="-122"/>
              </a:rPr>
              <a:t>消息的一般表示方法</a:t>
            </a:r>
            <a:endParaRPr sz="1600" b="1" dirty="0">
              <a:latin typeface="微软雅黑" panose="020B0503020204020204" pitchFamily="34" charset="-122"/>
              <a:ea typeface="微软雅黑" panose="020B0503020204020204" pitchFamily="34" charset="-122"/>
            </a:endParaRPr>
          </a:p>
          <a:p>
            <a:r>
              <a:rPr sz="1600" dirty="0">
                <a:latin typeface="微软雅黑" panose="020B0503020204020204" pitchFamily="34" charset="-122"/>
                <a:ea typeface="微软雅黑" panose="020B0503020204020204" pitchFamily="34" charset="-122"/>
              </a:rPr>
              <a:t>如图6.5所示。</a:t>
            </a:r>
            <a:endParaRPr sz="1600" dirty="0">
              <a:latin typeface="微软雅黑" panose="020B0503020204020204" pitchFamily="34" charset="-122"/>
              <a:ea typeface="微软雅黑" panose="020B0503020204020204" pitchFamily="34" charset="-122"/>
            </a:endParaRPr>
          </a:p>
          <a:p>
            <a:r>
              <a:rPr sz="1600" dirty="0">
                <a:latin typeface="微软雅黑" panose="020B0503020204020204" pitchFamily="34" charset="-122"/>
                <a:ea typeface="微软雅黑" panose="020B0503020204020204" pitchFamily="34" charset="-122"/>
              </a:rPr>
              <a:t>图中消息的阅读顺序是严格自上而下的。对象之间的</a:t>
            </a:r>
            <a:r>
              <a:rPr lang="zh-CN" sz="1600" dirty="0">
                <a:latin typeface="微软雅黑" panose="020B0503020204020204" pitchFamily="34" charset="-122"/>
                <a:ea typeface="微软雅黑" panose="020B0503020204020204" pitchFamily="34" charset="-122"/>
              </a:rPr>
              <a:t>交互</a:t>
            </a:r>
            <a:r>
              <a:rPr sz="1600" dirty="0">
                <a:latin typeface="微软雅黑" panose="020B0503020204020204" pitchFamily="34" charset="-122"/>
                <a:ea typeface="微软雅黑" panose="020B0503020204020204" pitchFamily="34" charset="-122"/>
              </a:rPr>
              <a:t>是通过互发消息来实现的</a:t>
            </a:r>
            <a:r>
              <a:rPr lang="zh-CN" sz="1600" dirty="0">
                <a:latin typeface="微软雅黑" panose="020B0503020204020204" pitchFamily="34" charset="-122"/>
                <a:ea typeface="微软雅黑" panose="020B0503020204020204" pitchFamily="34" charset="-122"/>
              </a:rPr>
              <a:t>，</a:t>
            </a:r>
            <a:r>
              <a:rPr sz="1600" dirty="0">
                <a:latin typeface="微软雅黑" panose="020B0503020204020204" pitchFamily="34" charset="-122"/>
                <a:ea typeface="微软雅黑" panose="020B0503020204020204" pitchFamily="34" charset="-122"/>
              </a:rPr>
              <a:t>一个对象可以请求或要求另一个对象做某件事件。消息从源对象指向</a:t>
            </a:r>
            <a:r>
              <a:rPr lang="zh-CN" sz="1600" dirty="0">
                <a:latin typeface="微软雅黑" panose="020B0503020204020204" pitchFamily="34" charset="-122"/>
                <a:ea typeface="微软雅黑" panose="020B0503020204020204" pitchFamily="34" charset="-122"/>
              </a:rPr>
              <a:t>目</a:t>
            </a:r>
            <a:r>
              <a:rPr sz="1600" dirty="0">
                <a:latin typeface="微软雅黑" panose="020B0503020204020204" pitchFamily="34" charset="-122"/>
                <a:ea typeface="微软雅黑" panose="020B0503020204020204" pitchFamily="34" charset="-122"/>
              </a:rPr>
              <a:t>标对象，消息发送便将控制从源对象转移到目标对象</a:t>
            </a:r>
            <a:endParaRPr 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 name="Text Box 9"/>
          <p:cNvSpPr txBox="1"/>
          <p:nvPr/>
        </p:nvSpPr>
        <p:spPr>
          <a:xfrm>
            <a:off x="467360" y="1924050"/>
            <a:ext cx="5355590" cy="1814830"/>
          </a:xfrm>
          <a:prstGeom prst="rect">
            <a:avLst/>
          </a:prstGeom>
          <a:noFill/>
        </p:spPr>
        <p:txBody>
          <a:bodyPr wrap="square" rtlCol="0" anchor="t">
            <a:spAutoFit/>
          </a:bodyPr>
          <a:lstStyle/>
          <a:p>
            <a:r>
              <a:rPr sz="1600" b="1" dirty="0">
                <a:latin typeface="微软雅黑" panose="020B0503020204020204" pitchFamily="34" charset="-122"/>
                <a:ea typeface="微软雅黑" panose="020B0503020204020204" pitchFamily="34" charset="-122"/>
              </a:rPr>
              <a:t>消息的类型</a:t>
            </a:r>
            <a:endParaRPr sz="1600" b="1" dirty="0">
              <a:latin typeface="微软雅黑" panose="020B0503020204020204" pitchFamily="34" charset="-122"/>
              <a:ea typeface="微软雅黑" panose="020B0503020204020204" pitchFamily="34" charset="-122"/>
            </a:endParaRPr>
          </a:p>
          <a:p>
            <a:r>
              <a:rPr lang="zh-CN" sz="1600" dirty="0">
                <a:latin typeface="微软雅黑" panose="020B0503020204020204" pitchFamily="34" charset="-122"/>
                <a:ea typeface="微软雅黑" panose="020B0503020204020204" pitchFamily="34" charset="-122"/>
              </a:rPr>
              <a:t>如图所示</a:t>
            </a:r>
            <a:endParaRPr lang="zh-CN" sz="1600" dirty="0">
              <a:latin typeface="微软雅黑" panose="020B0503020204020204" pitchFamily="34" charset="-122"/>
              <a:ea typeface="微软雅黑" panose="020B0503020204020204" pitchFamily="34" charset="-122"/>
            </a:endParaRPr>
          </a:p>
          <a:p>
            <a:endParaRPr sz="1600" dirty="0">
              <a:latin typeface="微软雅黑" panose="020B0503020204020204" pitchFamily="34" charset="-122"/>
              <a:ea typeface="微软雅黑" panose="020B0503020204020204" pitchFamily="34" charset="-122"/>
            </a:endParaRPr>
          </a:p>
          <a:p>
            <a:r>
              <a:rPr sz="1600" dirty="0">
                <a:latin typeface="微软雅黑" panose="020B0503020204020204" pitchFamily="34" charset="-122"/>
                <a:ea typeface="微软雅黑" panose="020B0503020204020204" pitchFamily="34" charset="-122"/>
              </a:rPr>
              <a:t>同步消息</a:t>
            </a:r>
            <a:endParaRPr sz="1600" dirty="0">
              <a:latin typeface="微软雅黑" panose="020B0503020204020204" pitchFamily="34" charset="-122"/>
              <a:ea typeface="微软雅黑" panose="020B0503020204020204" pitchFamily="34" charset="-122"/>
            </a:endParaRPr>
          </a:p>
          <a:p>
            <a:r>
              <a:rPr sz="1600" dirty="0">
                <a:latin typeface="微软雅黑" panose="020B0503020204020204" pitchFamily="34" charset="-122"/>
                <a:ea typeface="微软雅黑" panose="020B0503020204020204" pitchFamily="34" charset="-122"/>
              </a:rPr>
              <a:t>异步消息</a:t>
            </a:r>
            <a:endParaRPr sz="1600" dirty="0">
              <a:latin typeface="微软雅黑" panose="020B0503020204020204" pitchFamily="34" charset="-122"/>
              <a:ea typeface="微软雅黑" panose="020B0503020204020204" pitchFamily="34" charset="-122"/>
            </a:endParaRPr>
          </a:p>
          <a:p>
            <a:r>
              <a:rPr sz="1600" dirty="0">
                <a:latin typeface="微软雅黑" panose="020B0503020204020204" pitchFamily="34" charset="-122"/>
                <a:ea typeface="微软雅黑" panose="020B0503020204020204" pitchFamily="34" charset="-122"/>
              </a:rPr>
              <a:t>同步且立即返回消息 </a:t>
            </a:r>
            <a:endParaRPr sz="1600" dirty="0">
              <a:latin typeface="微软雅黑" panose="020B0503020204020204" pitchFamily="34" charset="-122"/>
              <a:ea typeface="微软雅黑" panose="020B0503020204020204" pitchFamily="34" charset="-122"/>
            </a:endParaRPr>
          </a:p>
          <a:p>
            <a:r>
              <a:rPr sz="1600" dirty="0">
                <a:latin typeface="微软雅黑" panose="020B0503020204020204" pitchFamily="34" charset="-122"/>
                <a:ea typeface="微软雅黑" panose="020B0503020204020204" pitchFamily="34" charset="-122"/>
              </a:rPr>
              <a:t> </a:t>
            </a:r>
            <a:endParaRPr sz="1600" dirty="0">
              <a:latin typeface="微软雅黑" panose="020B0503020204020204" pitchFamily="34" charset="-122"/>
              <a:ea typeface="微软雅黑" panose="020B0503020204020204" pitchFamily="34" charset="-122"/>
            </a:endParaRPr>
          </a:p>
        </p:txBody>
      </p:sp>
      <p:sp>
        <p:nvSpPr>
          <p:cNvPr id="11" name="Text Box 10"/>
          <p:cNvSpPr txBox="1"/>
          <p:nvPr/>
        </p:nvSpPr>
        <p:spPr>
          <a:xfrm>
            <a:off x="395605" y="123825"/>
            <a:ext cx="2011680" cy="368300"/>
          </a:xfrm>
          <a:prstGeom prst="rect">
            <a:avLst/>
          </a:prstGeom>
          <a:noFill/>
        </p:spPr>
        <p:txBody>
          <a:bodyPr wrap="none" rtlCol="0" anchor="t">
            <a:spAutoFit/>
          </a:bodyPr>
          <a:lstStyle/>
          <a:p>
            <a:r>
              <a:rPr lang="zh-CN" altLang="en-US" sz="1800"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sym typeface="+mn-ea"/>
              </a:rPr>
              <a:t>顺序图的基本内容</a:t>
            </a:r>
            <a:endParaRPr lang="zh-CN" altLang="en-US" sz="1800"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p:nvPr/>
        </p:nvSpPr>
        <p:spPr>
          <a:xfrm>
            <a:off x="323215" y="556260"/>
            <a:ext cx="8590915" cy="4030980"/>
          </a:xfrm>
          <a:prstGeom prst="rect">
            <a:avLst/>
          </a:prstGeom>
          <a:noFill/>
        </p:spPr>
        <p:txBody>
          <a:bodyPr wrap="square" rtlCol="0" anchor="t">
            <a:spAutoFit/>
          </a:bodyPr>
          <a:lstStyle/>
          <a:p>
            <a:r>
              <a:rPr lang="en-US" altLang="zh-CN" sz="1600" dirty="0">
                <a:latin typeface="微软雅黑" panose="020B0503020204020204" pitchFamily="34" charset="-122"/>
                <a:ea typeface="微软雅黑" panose="020B0503020204020204" pitchFamily="34" charset="-122"/>
              </a:rPr>
              <a:t>       </a:t>
            </a:r>
            <a:r>
              <a:rPr lang="zh-CN" sz="1600" dirty="0">
                <a:latin typeface="微软雅黑" panose="020B0503020204020204" pitchFamily="34" charset="-122"/>
                <a:ea typeface="微软雅黑" panose="020B0503020204020204" pitchFamily="34" charset="-122"/>
              </a:rPr>
              <a:t>1.同步消息</a:t>
            </a:r>
            <a:endParaRPr lang="zh-CN" sz="1600" dirty="0">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       </a:t>
            </a:r>
            <a:r>
              <a:rPr lang="zh-CN" sz="1600" dirty="0">
                <a:latin typeface="微软雅黑" panose="020B0503020204020204" pitchFamily="34" charset="-122"/>
                <a:ea typeface="微软雅黑" panose="020B0503020204020204" pitchFamily="34" charset="-122"/>
              </a:rPr>
              <a:t>仅当发送者要发送一个消息而且接收者已经做好接收这个消息的淮备时才能传送的消息称为同步消息(Synchronous Message)，即发送者和接收者同步。 </a:t>
            </a:r>
            <a:endParaRPr lang="zh-CN" sz="1600" dirty="0">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       </a:t>
            </a:r>
            <a:r>
              <a:rPr lang="zh-CN" sz="1600" dirty="0">
                <a:latin typeface="微软雅黑" panose="020B0503020204020204" pitchFamily="34" charset="-122"/>
                <a:ea typeface="微软雅黑" panose="020B0503020204020204" pitchFamily="34" charset="-122"/>
              </a:rPr>
              <a:t>UML 用一个带有</a:t>
            </a:r>
            <a:r>
              <a:rPr lang="zh-CN" sz="1600" dirty="0">
                <a:solidFill>
                  <a:srgbClr val="FF0000"/>
                </a:solidFill>
                <a:latin typeface="微软雅黑" panose="020B0503020204020204" pitchFamily="34" charset="-122"/>
                <a:ea typeface="微软雅黑" panose="020B0503020204020204" pitchFamily="34" charset="-122"/>
              </a:rPr>
              <a:t>实心箭头的实线</a:t>
            </a:r>
            <a:r>
              <a:rPr lang="zh-CN" sz="1600" dirty="0">
                <a:latin typeface="微软雅黑" panose="020B0503020204020204" pitchFamily="34" charset="-122"/>
                <a:ea typeface="微软雅黑" panose="020B0503020204020204" pitchFamily="34" charset="-122"/>
              </a:rPr>
              <a:t>来表示这种类型的消息。通常，这种情况包含来自接收者的一个返回消息。</a:t>
            </a:r>
            <a:endParaRPr lang="zh-CN" sz="1600" dirty="0">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       </a:t>
            </a:r>
            <a:r>
              <a:rPr lang="zh-CN" sz="1600" dirty="0">
                <a:latin typeface="微软雅黑" panose="020B0503020204020204" pitchFamily="34" charset="-122"/>
                <a:ea typeface="微软雅黑" panose="020B0503020204020204" pitchFamily="34" charset="-122"/>
              </a:rPr>
              <a:t>2.异步消息 </a:t>
            </a:r>
            <a:endParaRPr lang="zh-CN" sz="1600" dirty="0">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       </a:t>
            </a:r>
            <a:r>
              <a:rPr lang="zh-CN" sz="1600" dirty="0">
                <a:latin typeface="微软雅黑" panose="020B0503020204020204" pitchFamily="34" charset="-122"/>
                <a:ea typeface="微软雅黑" panose="020B0503020204020204" pitchFamily="34" charset="-122"/>
              </a:rPr>
              <a:t>发送者不管接收者是否做好了接收准备都可以发送的消息称为异步消息 (Asynchronous ssage)。</a:t>
            </a:r>
            <a:endParaRPr lang="zh-CN" sz="1600" dirty="0">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       </a:t>
            </a:r>
            <a:r>
              <a:rPr lang="zh-CN" sz="1600" dirty="0">
                <a:latin typeface="微软雅黑" panose="020B0503020204020204" pitchFamily="34" charset="-122"/>
                <a:ea typeface="微软雅黑" panose="020B0503020204020204" pitchFamily="34" charset="-122"/>
              </a:rPr>
              <a:t>消息发送者通过消息把信号传递给消息的接收者，然后继续自己的活动。不等待接收者返回消息或者控制。异步消息的接收者和发送者是并发工作的。</a:t>
            </a:r>
            <a:endParaRPr lang="zh-CN" sz="1600" dirty="0">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       </a:t>
            </a:r>
            <a:r>
              <a:rPr lang="zh-CN" sz="1600" dirty="0">
                <a:latin typeface="微软雅黑" panose="020B0503020204020204" pitchFamily="34" charset="-122"/>
                <a:ea typeface="微软雅黑" panose="020B0503020204020204" pitchFamily="34" charset="-122"/>
              </a:rPr>
              <a:t>UML 用一个</a:t>
            </a:r>
            <a:r>
              <a:rPr lang="zh-CN" sz="1600" dirty="0">
                <a:solidFill>
                  <a:srgbClr val="FF0000"/>
                </a:solidFill>
                <a:latin typeface="微软雅黑" panose="020B0503020204020204" pitchFamily="34" charset="-122"/>
                <a:ea typeface="微软雅黑" panose="020B0503020204020204" pitchFamily="34" charset="-122"/>
              </a:rPr>
              <a:t>两条线箭头的实线</a:t>
            </a:r>
            <a:r>
              <a:rPr lang="zh-CN" sz="1600" dirty="0">
                <a:latin typeface="微软雅黑" panose="020B0503020204020204" pitchFamily="34" charset="-122"/>
                <a:ea typeface="微软雅黑" panose="020B0503020204020204" pitchFamily="34" charset="-122"/>
              </a:rPr>
              <a:t>来表示这种类型的消息。 </a:t>
            </a:r>
            <a:endParaRPr lang="zh-CN" sz="1600" dirty="0">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       </a:t>
            </a:r>
            <a:r>
              <a:rPr lang="zh-CN" sz="1600" dirty="0">
                <a:latin typeface="微软雅黑" panose="020B0503020204020204" pitchFamily="34" charset="-122"/>
                <a:ea typeface="微软雅黑" panose="020B0503020204020204" pitchFamily="34" charset="-122"/>
              </a:rPr>
              <a:t>3.返回消息 </a:t>
            </a:r>
            <a:endParaRPr lang="zh-CN" sz="1600" dirty="0">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       </a:t>
            </a:r>
            <a:r>
              <a:rPr lang="zh-CN" sz="1600" dirty="0">
                <a:latin typeface="微软雅黑" panose="020B0503020204020204" pitchFamily="34" charset="-122"/>
                <a:ea typeface="微软雅黑" panose="020B0503020204020204" pitchFamily="34" charset="-122"/>
              </a:rPr>
              <a:t>返回消息(Return Message)表示从过程调用返回。 </a:t>
            </a:r>
            <a:endParaRPr lang="zh-CN" sz="1600" dirty="0">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       </a:t>
            </a:r>
            <a:r>
              <a:rPr lang="zh-CN" sz="1600" dirty="0">
                <a:latin typeface="微软雅黑" panose="020B0503020204020204" pitchFamily="34" charset="-122"/>
                <a:ea typeface="微软雅黑" panose="020B0503020204020204" pitchFamily="34" charset="-122"/>
              </a:rPr>
              <a:t>UMI 用一个</a:t>
            </a:r>
            <a:r>
              <a:rPr lang="zh-CN" sz="1600" dirty="0">
                <a:solidFill>
                  <a:srgbClr val="FF0000"/>
                </a:solidFill>
                <a:latin typeface="微软雅黑" panose="020B0503020204020204" pitchFamily="34" charset="-122"/>
                <a:ea typeface="微软雅黑" panose="020B0503020204020204" pitchFamily="34" charset="-122"/>
              </a:rPr>
              <a:t>带开放箭头的虚线</a:t>
            </a:r>
            <a:r>
              <a:rPr lang="zh-CN" sz="1600" dirty="0">
                <a:latin typeface="微软雅黑" panose="020B0503020204020204" pitchFamily="34" charset="-122"/>
                <a:ea typeface="微软雅黑" panose="020B0503020204020204" pitchFamily="34" charset="-122"/>
              </a:rPr>
              <a:t>来表示这种消息。返回消息是可选择 ,它依赖建模的具体/抽象程度,一般为了顺序图阅读方便,每个消息都有返回消息。箭头向来源的生命线，在这条虚线上面,可以放置操作的返回值。</a:t>
            </a:r>
            <a:endParaRPr lang="zh-CN" sz="1600" dirty="0">
              <a:latin typeface="微软雅黑" panose="020B0503020204020204" pitchFamily="34" charset="-122"/>
              <a:ea typeface="微软雅黑" panose="020B0503020204020204" pitchFamily="34" charset="-122"/>
            </a:endParaRPr>
          </a:p>
        </p:txBody>
      </p:sp>
      <p:sp>
        <p:nvSpPr>
          <p:cNvPr id="6" name="Text Box 5"/>
          <p:cNvSpPr txBox="1"/>
          <p:nvPr/>
        </p:nvSpPr>
        <p:spPr>
          <a:xfrm>
            <a:off x="395605" y="123825"/>
            <a:ext cx="2011680" cy="368300"/>
          </a:xfrm>
          <a:prstGeom prst="rect">
            <a:avLst/>
          </a:prstGeom>
          <a:noFill/>
        </p:spPr>
        <p:txBody>
          <a:bodyPr wrap="none" rtlCol="0" anchor="t">
            <a:spAutoFit/>
          </a:bodyPr>
          <a:lstStyle/>
          <a:p>
            <a:r>
              <a:rPr lang="zh-CN" altLang="en-US" sz="1800"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sym typeface="+mn-ea"/>
              </a:rPr>
              <a:t>顺序图的基本内容</a:t>
            </a:r>
            <a:endParaRPr 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half" idx="1"/>
          </p:nvPr>
        </p:nvPicPr>
        <p:blipFill>
          <a:blip r:embed="rId1"/>
          <a:stretch>
            <a:fillRect/>
          </a:stretch>
        </p:blipFill>
        <p:spPr>
          <a:xfrm>
            <a:off x="6156176" y="253134"/>
            <a:ext cx="2291750" cy="1155244"/>
          </a:xfrm>
          <a:prstGeom prst="rect">
            <a:avLst/>
          </a:prstGeom>
        </p:spPr>
      </p:pic>
      <p:pic>
        <p:nvPicPr>
          <p:cNvPr id="6" name="Content Placeholder 5"/>
          <p:cNvPicPr>
            <a:picLocks noGrp="1" noChangeAspect="1"/>
          </p:cNvPicPr>
          <p:nvPr>
            <p:ph sz="half" idx="2"/>
          </p:nvPr>
        </p:nvPicPr>
        <p:blipFill>
          <a:blip r:embed="rId2"/>
          <a:stretch>
            <a:fillRect/>
          </a:stretch>
        </p:blipFill>
        <p:spPr>
          <a:xfrm>
            <a:off x="6156176" y="1563637"/>
            <a:ext cx="2322246" cy="1494855"/>
          </a:xfrm>
          <a:prstGeom prst="rect">
            <a:avLst/>
          </a:prstGeom>
        </p:spPr>
      </p:pic>
      <p:pic>
        <p:nvPicPr>
          <p:cNvPr id="7" name="Picture 6"/>
          <p:cNvPicPr>
            <a:picLocks noChangeAspect="1"/>
          </p:cNvPicPr>
          <p:nvPr/>
        </p:nvPicPr>
        <p:blipFill>
          <a:blip r:embed="rId3"/>
          <a:stretch>
            <a:fillRect/>
          </a:stretch>
        </p:blipFill>
        <p:spPr>
          <a:xfrm>
            <a:off x="6516216" y="3291830"/>
            <a:ext cx="1708973" cy="1676968"/>
          </a:xfrm>
          <a:prstGeom prst="rect">
            <a:avLst/>
          </a:prstGeom>
        </p:spPr>
      </p:pic>
      <p:sp>
        <p:nvSpPr>
          <p:cNvPr id="8" name="文本框 7"/>
          <p:cNvSpPr txBox="1"/>
          <p:nvPr/>
        </p:nvSpPr>
        <p:spPr>
          <a:xfrm>
            <a:off x="755576" y="947807"/>
            <a:ext cx="4572000" cy="2726516"/>
          </a:xfrm>
          <a:prstGeom prst="rect">
            <a:avLst/>
          </a:prstGeom>
          <a:noFill/>
        </p:spPr>
        <p:txBody>
          <a:bodyPr wrap="square">
            <a:spAutoFit/>
          </a:bodyPr>
          <a:lstStyle/>
          <a:p>
            <a:pPr algn="l">
              <a:lnSpc>
                <a:spcPct val="120000"/>
              </a:lnSpc>
            </a:pPr>
            <a:r>
              <a:rPr lang="zh-CN" altLang="en-US" sz="1600" dirty="0">
                <a:latin typeface="微软雅黑" panose="020B0503020204020204" pitchFamily="34" charset="-122"/>
                <a:ea typeface="微软雅黑" panose="020B0503020204020204" pitchFamily="34" charset="-122"/>
                <a:sym typeface="+mn-lt"/>
              </a:rPr>
              <a:t>在消息的创建过程中还存在一些其他的内容，比如创建对象、撤销对象、自关联消息等。</a:t>
            </a:r>
            <a:endParaRPr lang="en-US" altLang="zh-CN" sz="1600" dirty="0">
              <a:latin typeface="微软雅黑" panose="020B0503020204020204" pitchFamily="34" charset="-122"/>
              <a:ea typeface="微软雅黑" panose="020B0503020204020204" pitchFamily="34" charset="-122"/>
              <a:sym typeface="+mn-lt"/>
            </a:endParaRPr>
          </a:p>
          <a:p>
            <a:pPr algn="l">
              <a:lnSpc>
                <a:spcPct val="120000"/>
              </a:lnSpc>
            </a:pPr>
            <a:endParaRPr lang="en-US" altLang="zh-CN" sz="1600" dirty="0">
              <a:latin typeface="微软雅黑" panose="020B0503020204020204" pitchFamily="34" charset="-122"/>
              <a:ea typeface="微软雅黑" panose="020B0503020204020204" pitchFamily="34" charset="-122"/>
              <a:sym typeface="+mn-lt"/>
            </a:endParaRPr>
          </a:p>
          <a:p>
            <a:pPr algn="l">
              <a:lnSpc>
                <a:spcPct val="120000"/>
              </a:lnSpc>
            </a:pPr>
            <a:r>
              <a:rPr lang="en-US" altLang="zh-CN" sz="1600" dirty="0">
                <a:latin typeface="微软雅黑" panose="020B0503020204020204" pitchFamily="34" charset="-122"/>
                <a:ea typeface="微软雅黑" panose="020B0503020204020204" pitchFamily="34" charset="-122"/>
                <a:sym typeface="+mn-lt"/>
              </a:rPr>
              <a:t>1.</a:t>
            </a:r>
            <a:r>
              <a:rPr lang="zh-CN" altLang="en-US" sz="1600" dirty="0">
                <a:latin typeface="微软雅黑" panose="020B0503020204020204" pitchFamily="34" charset="-122"/>
                <a:ea typeface="微软雅黑" panose="020B0503020204020204" pitchFamily="34" charset="-122"/>
                <a:sym typeface="+mn-lt"/>
              </a:rPr>
              <a:t>创建对象：一个对象可以通过发送消息来创建另一个对象。</a:t>
            </a:r>
            <a:endParaRPr lang="en-US" altLang="zh-CN" sz="1600" dirty="0">
              <a:latin typeface="微软雅黑" panose="020B0503020204020204" pitchFamily="34" charset="-122"/>
              <a:ea typeface="微软雅黑" panose="020B0503020204020204" pitchFamily="34" charset="-122"/>
              <a:sym typeface="+mn-lt"/>
            </a:endParaRPr>
          </a:p>
          <a:p>
            <a:pPr algn="l">
              <a:lnSpc>
                <a:spcPct val="120000"/>
              </a:lnSpc>
            </a:pPr>
            <a:r>
              <a:rPr lang="en-US" altLang="zh-CN" sz="1600" dirty="0">
                <a:latin typeface="微软雅黑" panose="020B0503020204020204" pitchFamily="34" charset="-122"/>
                <a:ea typeface="微软雅黑" panose="020B0503020204020204" pitchFamily="34" charset="-122"/>
                <a:sym typeface="+mn-lt"/>
              </a:rPr>
              <a:t>2.</a:t>
            </a:r>
            <a:r>
              <a:rPr lang="zh-CN" altLang="en-US" sz="1600" dirty="0">
                <a:latin typeface="微软雅黑" panose="020B0503020204020204" pitchFamily="34" charset="-122"/>
                <a:ea typeface="微软雅黑" panose="020B0503020204020204" pitchFamily="34" charset="-122"/>
                <a:sym typeface="+mn-lt"/>
              </a:rPr>
              <a:t>撤销对象：当一个对象被删除或自我删除，该对象用“</a:t>
            </a:r>
            <a:r>
              <a:rPr lang="en-US" altLang="zh-CN" sz="1600" dirty="0">
                <a:latin typeface="微软雅黑" panose="020B0503020204020204" pitchFamily="34" charset="-122"/>
                <a:ea typeface="微软雅黑" panose="020B0503020204020204" pitchFamily="34" charset="-122"/>
                <a:sym typeface="+mn-lt"/>
              </a:rPr>
              <a:t>×</a:t>
            </a:r>
            <a:r>
              <a:rPr lang="zh-CN" altLang="en-US" sz="1600" dirty="0">
                <a:latin typeface="微软雅黑" panose="020B0503020204020204" pitchFamily="34" charset="-122"/>
                <a:ea typeface="微软雅黑" panose="020B0503020204020204" pitchFamily="34" charset="-122"/>
                <a:sym typeface="+mn-lt"/>
              </a:rPr>
              <a:t>”标记。</a:t>
            </a:r>
            <a:endParaRPr lang="en-US" altLang="zh-CN" sz="1600" dirty="0">
              <a:latin typeface="微软雅黑" panose="020B0503020204020204" pitchFamily="34" charset="-122"/>
              <a:ea typeface="微软雅黑" panose="020B0503020204020204" pitchFamily="34" charset="-122"/>
              <a:sym typeface="+mn-lt"/>
            </a:endParaRPr>
          </a:p>
          <a:p>
            <a:pPr algn="l">
              <a:lnSpc>
                <a:spcPct val="120000"/>
              </a:lnSpc>
            </a:pPr>
            <a:r>
              <a:rPr lang="en-US" altLang="zh-CN" sz="1600" dirty="0">
                <a:latin typeface="微软雅黑" panose="020B0503020204020204" pitchFamily="34" charset="-122"/>
                <a:ea typeface="微软雅黑" panose="020B0503020204020204" pitchFamily="34" charset="-122"/>
                <a:sym typeface="+mn-lt"/>
              </a:rPr>
              <a:t>3.</a:t>
            </a:r>
            <a:r>
              <a:rPr lang="zh-CN" altLang="en-US" sz="1600" dirty="0">
                <a:latin typeface="微软雅黑" panose="020B0503020204020204" pitchFamily="34" charset="-122"/>
                <a:ea typeface="微软雅黑" panose="020B0503020204020204" pitchFamily="34" charset="-122"/>
                <a:sym typeface="+mn-lt"/>
              </a:rPr>
              <a:t>自关联消息：一个对象内的一个方法调用另一个方法。</a:t>
            </a:r>
            <a:endParaRPr lang="en-US" altLang="zh-CN" sz="1600" dirty="0">
              <a:latin typeface="微软雅黑" panose="020B0503020204020204" pitchFamily="34" charset="-122"/>
              <a:ea typeface="微软雅黑" panose="020B0503020204020204" pitchFamily="34" charset="-122"/>
              <a:sym typeface="+mn-lt"/>
            </a:endParaRPr>
          </a:p>
        </p:txBody>
      </p:sp>
      <p:sp>
        <p:nvSpPr>
          <p:cNvPr id="9" name="文本框 8"/>
          <p:cNvSpPr txBox="1"/>
          <p:nvPr/>
        </p:nvSpPr>
        <p:spPr>
          <a:xfrm>
            <a:off x="611560" y="267494"/>
            <a:ext cx="4572000" cy="369332"/>
          </a:xfrm>
          <a:prstGeom prst="rect">
            <a:avLst/>
          </a:prstGeom>
          <a:noFill/>
        </p:spPr>
        <p:txBody>
          <a:bodyPr wrap="square">
            <a:spAutoFit/>
          </a:bodyPr>
          <a:lstStyle/>
          <a:p>
            <a:r>
              <a:rPr lang="zh-CN" altLang="en-US" sz="1800"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sym typeface="+mn-ea"/>
              </a:rPr>
              <a:t>顺序图的基本内容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1"/>
          <p:cNvSpPr txBox="1"/>
          <p:nvPr/>
        </p:nvSpPr>
        <p:spPr>
          <a:xfrm>
            <a:off x="787614" y="584485"/>
            <a:ext cx="7568771" cy="1267185"/>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lnSpc>
                <a:spcPct val="150000"/>
              </a:lnSpc>
            </a:pPr>
            <a:endParaRPr lang="en-GB" altLang="zh-CN" sz="1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810105" y="220409"/>
            <a:ext cx="4572000" cy="369332"/>
          </a:xfrm>
          <a:prstGeom prst="rect">
            <a:avLst/>
          </a:prstGeom>
          <a:noFill/>
        </p:spPr>
        <p:txBody>
          <a:bodyPr wrap="square">
            <a:spAutoFit/>
          </a:bodyPr>
          <a:lstStyle/>
          <a:p>
            <a:r>
              <a:rPr lang="zh-CN" altLang="en-US"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sym typeface="+mn-lt"/>
              </a:rPr>
              <a:t>约束</a:t>
            </a:r>
            <a:endParaRPr lang="zh-CN" altLang="en-US"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endParaRPr>
          </a:p>
        </p:txBody>
      </p:sp>
      <p:sp>
        <p:nvSpPr>
          <p:cNvPr id="6" name="文本框 5"/>
          <p:cNvSpPr txBox="1"/>
          <p:nvPr/>
        </p:nvSpPr>
        <p:spPr>
          <a:xfrm>
            <a:off x="386640" y="2215090"/>
            <a:ext cx="3528392" cy="1061381"/>
          </a:xfrm>
          <a:prstGeom prst="rect">
            <a:avLst/>
          </a:prstGeom>
          <a:noFill/>
        </p:spPr>
        <p:txBody>
          <a:bodyPr wrap="square">
            <a:spAutoFit/>
          </a:bodyPr>
          <a:lstStyle/>
          <a:p>
            <a:pPr algn="l">
              <a:lnSpc>
                <a:spcPct val="120000"/>
              </a:lnSpc>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rPr>
              <a:t>条件约束：为了实现约束条件，需要在消息名前加入约束条件，并放入“</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mn-lt"/>
              </a:rPr>
              <a:t>[]</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rPr>
              <a:t>”中。</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mn-lt"/>
            </a:endParaRPr>
          </a:p>
        </p:txBody>
      </p:sp>
      <p:sp>
        <p:nvSpPr>
          <p:cNvPr id="8" name="文本框 7"/>
          <p:cNvSpPr txBox="1"/>
          <p:nvPr/>
        </p:nvSpPr>
        <p:spPr>
          <a:xfrm>
            <a:off x="362400" y="3502693"/>
            <a:ext cx="3528392" cy="1061381"/>
          </a:xfrm>
          <a:prstGeom prst="rect">
            <a:avLst/>
          </a:prstGeom>
          <a:noFill/>
        </p:spPr>
        <p:txBody>
          <a:bodyPr wrap="square">
            <a:spAutoFit/>
          </a:bodyPr>
          <a:lstStyle/>
          <a:p>
            <a:pPr algn="l">
              <a:lnSpc>
                <a:spcPct val="120000"/>
              </a:lnSpc>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rPr>
              <a:t>循环约束：循环约束需要在方法名前加“</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mn-lt"/>
              </a:rPr>
              <a:t>*[]</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rPr>
              <a:t>”，其中“</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mn-lt"/>
              </a:rPr>
              <a:t>*</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rPr>
              <a:t>”代表循环，“</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mn-lt"/>
              </a:rPr>
              <a:t>[]</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rPr>
              <a:t>”代表循环条件。</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mn-lt"/>
            </a:endParaRPr>
          </a:p>
        </p:txBody>
      </p:sp>
      <p:pic>
        <p:nvPicPr>
          <p:cNvPr id="9" name="图片 8"/>
          <p:cNvPicPr>
            <a:picLocks noChangeAspect="1"/>
          </p:cNvPicPr>
          <p:nvPr/>
        </p:nvPicPr>
        <p:blipFill>
          <a:blip r:embed="rId1"/>
          <a:stretch>
            <a:fillRect/>
          </a:stretch>
        </p:blipFill>
        <p:spPr>
          <a:xfrm>
            <a:off x="4159151" y="699542"/>
            <a:ext cx="4373288" cy="2047071"/>
          </a:xfrm>
          <a:prstGeom prst="rect">
            <a:avLst/>
          </a:prstGeom>
        </p:spPr>
      </p:pic>
      <p:pic>
        <p:nvPicPr>
          <p:cNvPr id="10" name="图片 9"/>
          <p:cNvPicPr>
            <a:picLocks noChangeAspect="1"/>
          </p:cNvPicPr>
          <p:nvPr/>
        </p:nvPicPr>
        <p:blipFill>
          <a:blip r:embed="rId2"/>
          <a:stretch>
            <a:fillRect/>
          </a:stretch>
        </p:blipFill>
        <p:spPr>
          <a:xfrm>
            <a:off x="4113547" y="2931790"/>
            <a:ext cx="4464495" cy="1872208"/>
          </a:xfrm>
          <a:prstGeom prst="rect">
            <a:avLst/>
          </a:prstGeom>
        </p:spPr>
      </p:pic>
      <p:sp>
        <p:nvSpPr>
          <p:cNvPr id="12" name="文本框 11"/>
          <p:cNvSpPr txBox="1"/>
          <p:nvPr/>
        </p:nvSpPr>
        <p:spPr>
          <a:xfrm>
            <a:off x="385336" y="821487"/>
            <a:ext cx="3394576" cy="1200329"/>
          </a:xfrm>
          <a:prstGeom prst="rect">
            <a:avLst/>
          </a:prstGeom>
          <a:noFill/>
        </p:spPr>
        <p:txBody>
          <a:bodyPr wrap="square">
            <a:spAutoFit/>
          </a:bodyPr>
          <a:lstStyle/>
          <a:p>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ea"/>
              </a:rPr>
              <a:t>当为对象的交互建模时，有时需要在某种条件满足时消息才会传递给对象。一个约束只能被分配到一个单一消息。</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p:cove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683568" y="205008"/>
            <a:ext cx="72008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1800" b="1" dirty="0">
                <a:solidFill>
                  <a:schemeClr val="tx2"/>
                </a:solidFill>
                <a:latin typeface="微软雅黑" panose="020B0503020204020204" pitchFamily="34" charset="-122"/>
                <a:ea typeface="微软雅黑" panose="020B0503020204020204" pitchFamily="34" charset="-122"/>
              </a:rPr>
              <a:t>问题</a:t>
            </a:r>
            <a:r>
              <a:rPr lang="en-US" altLang="zh-CN" sz="1800" b="1" dirty="0">
                <a:solidFill>
                  <a:schemeClr val="tx2"/>
                </a:solidFill>
                <a:latin typeface="微软雅黑" panose="020B0503020204020204" pitchFamily="34" charset="-122"/>
                <a:ea typeface="微软雅黑" panose="020B0503020204020204" pitchFamily="34" charset="-122"/>
              </a:rPr>
              <a:t>2</a:t>
            </a:r>
            <a:endParaRPr lang="zh-CN" altLang="en-US" sz="1800" b="1" dirty="0">
              <a:solidFill>
                <a:schemeClr val="tx2"/>
              </a:solidFill>
              <a:latin typeface="微软雅黑" panose="020B0503020204020204" pitchFamily="34" charset="-122"/>
              <a:ea typeface="微软雅黑" panose="020B0503020204020204" pitchFamily="34" charset="-122"/>
            </a:endParaRPr>
          </a:p>
        </p:txBody>
      </p:sp>
      <p:sp>
        <p:nvSpPr>
          <p:cNvPr id="46" name="Title 1"/>
          <p:cNvSpPr txBox="1"/>
          <p:nvPr/>
        </p:nvSpPr>
        <p:spPr>
          <a:xfrm>
            <a:off x="787614" y="584485"/>
            <a:ext cx="7568771" cy="1267185"/>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lnSpc>
                <a:spcPct val="150000"/>
              </a:lnSpc>
            </a:pPr>
            <a:endParaRPr lang="en-GB" altLang="zh-CN" sz="1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771946" y="693375"/>
            <a:ext cx="7755963" cy="874407"/>
          </a:xfrm>
          <a:prstGeom prst="rect">
            <a:avLst/>
          </a:prstGeom>
          <a:noFill/>
        </p:spPr>
        <p:txBody>
          <a:bodyPr wrap="square">
            <a:spAutoFit/>
          </a:bodyPr>
          <a:lstStyle/>
          <a:p>
            <a:pPr>
              <a:lnSpc>
                <a:spcPct val="150000"/>
              </a:lnSpc>
            </a:pPr>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问答题</a:t>
            </a:r>
            <a:endParaRPr lang="en-US"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顺序图中消息的类型有哪三种？分别说明其在</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UML</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中的画法（箭头）。</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787613" y="1960560"/>
            <a:ext cx="7755963" cy="1711366"/>
          </a:xfrm>
          <a:prstGeom prst="rect">
            <a:avLst/>
          </a:prstGeom>
          <a:noFill/>
        </p:spPr>
        <p:txBody>
          <a:bodyPr wrap="square">
            <a:spAutoFit/>
          </a:bodyPr>
          <a:lstStyle/>
          <a:p>
            <a:pPr>
              <a:lnSpc>
                <a:spcPct val="150000"/>
              </a:lnSpc>
            </a:pPr>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解析</a:t>
            </a:r>
            <a:endParaRPr lang="en-US"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同步消息    </a:t>
            </a:r>
            <a:r>
              <a:rPr lang="zh-CN" altLang="zh-CN" dirty="0">
                <a:latin typeface="微软雅黑" panose="020B0503020204020204" pitchFamily="34" charset="-122"/>
                <a:ea typeface="微软雅黑" panose="020B0503020204020204" pitchFamily="34" charset="-122"/>
              </a:rPr>
              <a:t>UML 用一个带有</a:t>
            </a:r>
            <a:r>
              <a:rPr lang="zh-CN" altLang="zh-CN" dirty="0">
                <a:solidFill>
                  <a:srgbClr val="FF0000"/>
                </a:solidFill>
                <a:latin typeface="微软雅黑" panose="020B0503020204020204" pitchFamily="34" charset="-122"/>
                <a:ea typeface="微软雅黑" panose="020B0503020204020204" pitchFamily="34" charset="-122"/>
              </a:rPr>
              <a:t>实心箭头的实线</a:t>
            </a:r>
            <a:r>
              <a:rPr lang="zh-CN" altLang="zh-CN" dirty="0">
                <a:latin typeface="微软雅黑" panose="020B0503020204020204" pitchFamily="34" charset="-122"/>
                <a:ea typeface="微软雅黑" panose="020B0503020204020204" pitchFamily="34" charset="-122"/>
              </a:rPr>
              <a:t>来表示这种类型的消息。</a:t>
            </a:r>
            <a:endParaRPr lang="zh-CN" altLang="en-US"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异步消息    </a:t>
            </a:r>
            <a:r>
              <a:rPr lang="zh-CN" altLang="zh-CN" dirty="0">
                <a:latin typeface="微软雅黑" panose="020B0503020204020204" pitchFamily="34" charset="-122"/>
                <a:ea typeface="微软雅黑" panose="020B0503020204020204" pitchFamily="34" charset="-122"/>
              </a:rPr>
              <a:t>UML 用一个</a:t>
            </a:r>
            <a:r>
              <a:rPr lang="zh-CN" altLang="zh-CN" dirty="0">
                <a:solidFill>
                  <a:srgbClr val="FF0000"/>
                </a:solidFill>
                <a:latin typeface="微软雅黑" panose="020B0503020204020204" pitchFamily="34" charset="-122"/>
                <a:ea typeface="微软雅黑" panose="020B0503020204020204" pitchFamily="34" charset="-122"/>
              </a:rPr>
              <a:t>两条线箭头的实线</a:t>
            </a:r>
            <a:r>
              <a:rPr lang="zh-CN" altLang="zh-CN" dirty="0">
                <a:latin typeface="微软雅黑" panose="020B0503020204020204" pitchFamily="34" charset="-122"/>
                <a:ea typeface="微软雅黑" panose="020B0503020204020204" pitchFamily="34" charset="-122"/>
              </a:rPr>
              <a:t>来表示这种类型的消息。 </a:t>
            </a:r>
            <a:endParaRPr lang="zh-CN" altLang="en-US"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同步且立即返回消息   </a:t>
            </a:r>
            <a:r>
              <a:rPr lang="zh-CN" altLang="zh-CN" dirty="0">
                <a:latin typeface="微软雅黑" panose="020B0503020204020204" pitchFamily="34" charset="-122"/>
                <a:ea typeface="微软雅黑" panose="020B0503020204020204" pitchFamily="34" charset="-122"/>
              </a:rPr>
              <a:t>UMI 用一个</a:t>
            </a:r>
            <a:r>
              <a:rPr lang="zh-CN" altLang="zh-CN" dirty="0">
                <a:solidFill>
                  <a:srgbClr val="FF0000"/>
                </a:solidFill>
                <a:latin typeface="微软雅黑" panose="020B0503020204020204" pitchFamily="34" charset="-122"/>
                <a:ea typeface="微软雅黑" panose="020B0503020204020204" pitchFamily="34" charset="-122"/>
              </a:rPr>
              <a:t>带开放箭头的虚线</a:t>
            </a:r>
            <a:r>
              <a:rPr lang="zh-CN" altLang="zh-CN" dirty="0">
                <a:latin typeface="微软雅黑" panose="020B0503020204020204" pitchFamily="34" charset="-122"/>
                <a:ea typeface="微软雅黑" panose="020B0503020204020204" pitchFamily="34" charset="-122"/>
              </a:rPr>
              <a:t>来表示这种消息。</a:t>
            </a:r>
            <a:endParaRPr lang="zh-CN" altLang="en-US" dirty="0">
              <a:latin typeface="微软雅黑" panose="020B0503020204020204" pitchFamily="34" charset="-122"/>
              <a:ea typeface="微软雅黑" panose="020B0503020204020204" pitchFamily="34" charset="-122"/>
            </a:endParaRPr>
          </a:p>
          <a:p>
            <a:pPr>
              <a:lnSpc>
                <a:spcPct val="150000"/>
              </a:lnSpc>
            </a:pPr>
            <a:endParaRPr lang="zh-CN" altLang="en-US" dirty="0"/>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20080" y="195486"/>
            <a:ext cx="4572000" cy="369332"/>
          </a:xfrm>
          <a:prstGeom prst="rect">
            <a:avLst/>
          </a:prstGeom>
          <a:noFill/>
        </p:spPr>
        <p:txBody>
          <a:bodyPr wrap="square">
            <a:spAutoFit/>
          </a:bodyPr>
          <a:lstStyle/>
          <a:p>
            <a:pPr>
              <a:spcBef>
                <a:spcPct val="0"/>
              </a:spcBef>
            </a:pPr>
            <a:r>
              <a:rPr lang="zh-CN" altLang="en-US"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sym typeface="+mn-lt"/>
              </a:rPr>
              <a:t>顺序图的建模技术及应用</a:t>
            </a:r>
            <a:endParaRPr lang="zh-CN" altLang="en-US"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endParaRPr>
          </a:p>
        </p:txBody>
      </p:sp>
      <p:sp>
        <p:nvSpPr>
          <p:cNvPr id="6" name="文本框 5"/>
          <p:cNvSpPr txBox="1"/>
          <p:nvPr/>
        </p:nvSpPr>
        <p:spPr>
          <a:xfrm>
            <a:off x="696750" y="1347614"/>
            <a:ext cx="2219066" cy="1200329"/>
          </a:xfrm>
          <a:prstGeom prst="rect">
            <a:avLst/>
          </a:prstGeom>
          <a:noFill/>
        </p:spPr>
        <p:txBody>
          <a:bodyPr wrap="square">
            <a:spAutoFit/>
          </a:bodyPr>
          <a:lstStyle/>
          <a:p>
            <a:pPr algn="ctr"/>
            <a:r>
              <a:rPr lang="en-US" altLang="zh-CN" sz="1800" b="1" dirty="0">
                <a:solidFill>
                  <a:schemeClr val="tx1">
                    <a:lumMod val="75000"/>
                    <a:lumOff val="25000"/>
                  </a:schemeClr>
                </a:solidFill>
                <a:cs typeface="+mn-ea"/>
                <a:sym typeface="+mn-lt"/>
              </a:rPr>
              <a:t>1.</a:t>
            </a:r>
            <a:r>
              <a:rPr lang="zh-CN" altLang="en-US" sz="1800" b="1" dirty="0">
                <a:solidFill>
                  <a:schemeClr val="tx1">
                    <a:lumMod val="75000"/>
                    <a:lumOff val="25000"/>
                  </a:schemeClr>
                </a:solidFill>
                <a:cs typeface="+mn-ea"/>
                <a:sym typeface="+mn-lt"/>
              </a:rPr>
              <a:t>设置交互语境，可以是系统、子系统、操作、类、用例和协作的一个脚本</a:t>
            </a:r>
            <a:endParaRPr lang="en-US" altLang="zh-CN" sz="1800" b="1" dirty="0">
              <a:solidFill>
                <a:schemeClr val="tx1">
                  <a:lumMod val="75000"/>
                  <a:lumOff val="25000"/>
                </a:schemeClr>
              </a:solidFill>
              <a:cs typeface="+mn-ea"/>
              <a:sym typeface="+mn-lt"/>
            </a:endParaRPr>
          </a:p>
        </p:txBody>
      </p:sp>
      <p:sp>
        <p:nvSpPr>
          <p:cNvPr id="8" name="文本框 7"/>
          <p:cNvSpPr txBox="1"/>
          <p:nvPr/>
        </p:nvSpPr>
        <p:spPr>
          <a:xfrm>
            <a:off x="3419872" y="1347613"/>
            <a:ext cx="2141984" cy="1200329"/>
          </a:xfrm>
          <a:prstGeom prst="rect">
            <a:avLst/>
          </a:prstGeom>
          <a:noFill/>
        </p:spPr>
        <p:txBody>
          <a:bodyPr wrap="square">
            <a:spAutoFit/>
          </a:bodyPr>
          <a:lstStyle/>
          <a:p>
            <a:pPr algn="ctr"/>
            <a:r>
              <a:rPr lang="en-US" altLang="zh-CN" sz="1800" b="1" dirty="0">
                <a:solidFill>
                  <a:schemeClr val="tx1">
                    <a:lumMod val="75000"/>
                    <a:lumOff val="25000"/>
                  </a:schemeClr>
                </a:solidFill>
                <a:cs typeface="+mn-ea"/>
                <a:sym typeface="+mn-lt"/>
              </a:rPr>
              <a:t>2.</a:t>
            </a:r>
            <a:r>
              <a:rPr lang="zh-CN" altLang="en-US" sz="1800" b="1" dirty="0">
                <a:solidFill>
                  <a:schemeClr val="tx1">
                    <a:lumMod val="75000"/>
                    <a:lumOff val="25000"/>
                  </a:schemeClr>
                </a:solidFill>
                <a:cs typeface="+mn-ea"/>
                <a:sym typeface="+mn-lt"/>
              </a:rPr>
              <a:t>通过识别对象在交互中扮演的角色，根据重要性，将其从左到右放在图中</a:t>
            </a:r>
            <a:endParaRPr lang="en-US" altLang="zh-CN" sz="1800" b="1" dirty="0">
              <a:solidFill>
                <a:schemeClr val="tx1">
                  <a:lumMod val="75000"/>
                  <a:lumOff val="25000"/>
                </a:schemeClr>
              </a:solidFill>
              <a:cs typeface="+mn-ea"/>
              <a:sym typeface="+mn-lt"/>
            </a:endParaRPr>
          </a:p>
        </p:txBody>
      </p:sp>
      <p:sp>
        <p:nvSpPr>
          <p:cNvPr id="10" name="文本框 9"/>
          <p:cNvSpPr txBox="1"/>
          <p:nvPr/>
        </p:nvSpPr>
        <p:spPr>
          <a:xfrm>
            <a:off x="5743099" y="1347613"/>
            <a:ext cx="2790056" cy="369332"/>
          </a:xfrm>
          <a:prstGeom prst="rect">
            <a:avLst/>
          </a:prstGeom>
          <a:noFill/>
        </p:spPr>
        <p:txBody>
          <a:bodyPr wrap="square">
            <a:spAutoFit/>
          </a:bodyPr>
          <a:lstStyle/>
          <a:p>
            <a:pPr algn="ctr"/>
            <a:r>
              <a:rPr lang="en-US" altLang="zh-CN" sz="1800" b="1" dirty="0">
                <a:solidFill>
                  <a:schemeClr val="tx1">
                    <a:lumMod val="75000"/>
                    <a:lumOff val="25000"/>
                  </a:schemeClr>
                </a:solidFill>
                <a:cs typeface="+mn-ea"/>
                <a:sym typeface="+mn-lt"/>
              </a:rPr>
              <a:t>3.</a:t>
            </a:r>
            <a:r>
              <a:rPr lang="zh-CN" altLang="en-US" sz="1800" b="1" dirty="0">
                <a:solidFill>
                  <a:schemeClr val="tx1">
                    <a:lumMod val="75000"/>
                    <a:lumOff val="25000"/>
                  </a:schemeClr>
                </a:solidFill>
                <a:cs typeface="+mn-ea"/>
                <a:sym typeface="+mn-lt"/>
              </a:rPr>
              <a:t>设置每个对象的生命线</a:t>
            </a:r>
            <a:endParaRPr lang="en-US" altLang="zh-CN" sz="1800" b="1" dirty="0">
              <a:solidFill>
                <a:schemeClr val="tx1">
                  <a:lumMod val="75000"/>
                  <a:lumOff val="25000"/>
                </a:schemeClr>
              </a:solidFill>
              <a:cs typeface="+mn-ea"/>
              <a:sym typeface="+mn-lt"/>
            </a:endParaRPr>
          </a:p>
        </p:txBody>
      </p:sp>
      <p:sp>
        <p:nvSpPr>
          <p:cNvPr id="12" name="文本框 11"/>
          <p:cNvSpPr txBox="1"/>
          <p:nvPr/>
        </p:nvSpPr>
        <p:spPr>
          <a:xfrm>
            <a:off x="696750" y="2730574"/>
            <a:ext cx="2286000" cy="1200329"/>
          </a:xfrm>
          <a:prstGeom prst="rect">
            <a:avLst/>
          </a:prstGeom>
          <a:noFill/>
        </p:spPr>
        <p:txBody>
          <a:bodyPr wrap="square">
            <a:spAutoFit/>
          </a:bodyPr>
          <a:lstStyle/>
          <a:p>
            <a:pPr algn="ctr"/>
            <a:r>
              <a:rPr lang="en-US" altLang="zh-CN" sz="1800" b="1" dirty="0">
                <a:solidFill>
                  <a:schemeClr val="tx1">
                    <a:lumMod val="75000"/>
                    <a:lumOff val="25000"/>
                  </a:schemeClr>
                </a:solidFill>
                <a:cs typeface="+mn-ea"/>
                <a:sym typeface="+mn-lt"/>
              </a:rPr>
              <a:t>4.</a:t>
            </a:r>
            <a:r>
              <a:rPr lang="zh-CN" altLang="en-US" sz="1800" b="1" dirty="0">
                <a:solidFill>
                  <a:schemeClr val="tx1">
                    <a:lumMod val="75000"/>
                    <a:lumOff val="25000"/>
                  </a:schemeClr>
                </a:solidFill>
                <a:cs typeface="+mn-ea"/>
                <a:sym typeface="+mn-lt"/>
              </a:rPr>
              <a:t>从引发某个交互的信息开始，在生命线之间按从上向下的顺序画出随后的信息</a:t>
            </a:r>
            <a:endParaRPr lang="en-US" altLang="zh-CN" sz="1800" b="1" dirty="0">
              <a:solidFill>
                <a:schemeClr val="tx1">
                  <a:lumMod val="75000"/>
                  <a:lumOff val="25000"/>
                </a:schemeClr>
              </a:solidFill>
              <a:cs typeface="+mn-ea"/>
              <a:sym typeface="+mn-lt"/>
            </a:endParaRPr>
          </a:p>
        </p:txBody>
      </p:sp>
      <p:sp>
        <p:nvSpPr>
          <p:cNvPr id="14" name="文本框 13"/>
          <p:cNvSpPr txBox="1"/>
          <p:nvPr/>
        </p:nvSpPr>
        <p:spPr>
          <a:xfrm>
            <a:off x="3419872" y="2730574"/>
            <a:ext cx="1872208" cy="1477328"/>
          </a:xfrm>
          <a:prstGeom prst="rect">
            <a:avLst/>
          </a:prstGeom>
          <a:noFill/>
        </p:spPr>
        <p:txBody>
          <a:bodyPr wrap="square">
            <a:spAutoFit/>
          </a:bodyPr>
          <a:lstStyle/>
          <a:p>
            <a:pPr algn="ctr"/>
            <a:r>
              <a:rPr lang="en-US" altLang="zh-CN" sz="1800" b="1" dirty="0">
                <a:solidFill>
                  <a:schemeClr val="tx1">
                    <a:lumMod val="75000"/>
                    <a:lumOff val="25000"/>
                  </a:schemeClr>
                </a:solidFill>
                <a:cs typeface="+mn-ea"/>
                <a:sym typeface="+mn-lt"/>
              </a:rPr>
              <a:t>5.</a:t>
            </a:r>
            <a:r>
              <a:rPr lang="zh-CN" altLang="en-US" sz="1800" b="1" dirty="0">
                <a:solidFill>
                  <a:schemeClr val="tx1">
                    <a:lumMod val="75000"/>
                    <a:lumOff val="25000"/>
                  </a:schemeClr>
                </a:solidFill>
                <a:cs typeface="+mn-ea"/>
                <a:sym typeface="+mn-lt"/>
              </a:rPr>
              <a:t>设置对象的激活期，可以可视化实际计算发生时的时间点、可视化消息嵌套等</a:t>
            </a:r>
            <a:endParaRPr lang="en-US" altLang="zh-CN" sz="1800" b="1" dirty="0">
              <a:solidFill>
                <a:schemeClr val="tx1">
                  <a:lumMod val="75000"/>
                  <a:lumOff val="25000"/>
                </a:schemeClr>
              </a:solidFill>
              <a:cs typeface="+mn-ea"/>
              <a:sym typeface="+mn-lt"/>
            </a:endParaRPr>
          </a:p>
        </p:txBody>
      </p:sp>
      <p:sp>
        <p:nvSpPr>
          <p:cNvPr id="16" name="文本框 15"/>
          <p:cNvSpPr txBox="1"/>
          <p:nvPr/>
        </p:nvSpPr>
        <p:spPr>
          <a:xfrm>
            <a:off x="5724128" y="2268909"/>
            <a:ext cx="2790056" cy="923330"/>
          </a:xfrm>
          <a:prstGeom prst="rect">
            <a:avLst/>
          </a:prstGeom>
          <a:noFill/>
        </p:spPr>
        <p:txBody>
          <a:bodyPr wrap="square">
            <a:spAutoFit/>
          </a:bodyPr>
          <a:lstStyle/>
          <a:p>
            <a:pPr algn="ctr"/>
            <a:r>
              <a:rPr lang="en-US" altLang="zh-CN" sz="1800" b="1" dirty="0">
                <a:solidFill>
                  <a:schemeClr val="tx1">
                    <a:lumMod val="75000"/>
                    <a:lumOff val="25000"/>
                  </a:schemeClr>
                </a:solidFill>
                <a:cs typeface="+mn-ea"/>
                <a:sym typeface="+mn-lt"/>
              </a:rPr>
              <a:t>6.</a:t>
            </a:r>
            <a:r>
              <a:rPr lang="zh-CN" altLang="en-US" sz="1800" b="1" dirty="0">
                <a:solidFill>
                  <a:schemeClr val="tx1">
                    <a:lumMod val="75000"/>
                    <a:lumOff val="25000"/>
                  </a:schemeClr>
                </a:solidFill>
                <a:cs typeface="+mn-ea"/>
                <a:sym typeface="+mn-lt"/>
              </a:rPr>
              <a:t>如果需要设置时间或空间约束，可以为每个消息附上合适的约束</a:t>
            </a:r>
            <a:endParaRPr lang="en-US" altLang="zh-CN" sz="1800" b="1" dirty="0">
              <a:solidFill>
                <a:schemeClr val="tx1">
                  <a:lumMod val="75000"/>
                  <a:lumOff val="25000"/>
                </a:schemeClr>
              </a:solidFill>
              <a:cs typeface="+mn-ea"/>
              <a:sym typeface="+mn-lt"/>
            </a:endParaRPr>
          </a:p>
        </p:txBody>
      </p:sp>
      <p:sp>
        <p:nvSpPr>
          <p:cNvPr id="18" name="文本框 17"/>
          <p:cNvSpPr txBox="1"/>
          <p:nvPr/>
        </p:nvSpPr>
        <p:spPr>
          <a:xfrm>
            <a:off x="5724128" y="3426556"/>
            <a:ext cx="2723122" cy="646331"/>
          </a:xfrm>
          <a:prstGeom prst="rect">
            <a:avLst/>
          </a:prstGeom>
          <a:noFill/>
        </p:spPr>
        <p:txBody>
          <a:bodyPr wrap="square">
            <a:spAutoFit/>
          </a:bodyPr>
          <a:lstStyle/>
          <a:p>
            <a:pPr algn="ctr"/>
            <a:r>
              <a:rPr lang="en-US" altLang="zh-CN" sz="1800" b="1" dirty="0">
                <a:solidFill>
                  <a:schemeClr val="tx1">
                    <a:lumMod val="75000"/>
                    <a:lumOff val="25000"/>
                  </a:schemeClr>
                </a:solidFill>
                <a:cs typeface="+mn-ea"/>
                <a:sym typeface="+mn-lt"/>
              </a:rPr>
              <a:t>7.</a:t>
            </a:r>
            <a:r>
              <a:rPr lang="zh-CN" altLang="en-US" sz="1800" b="1" dirty="0">
                <a:solidFill>
                  <a:schemeClr val="tx1">
                    <a:lumMod val="75000"/>
                    <a:lumOff val="25000"/>
                  </a:schemeClr>
                </a:solidFill>
                <a:cs typeface="+mn-ea"/>
                <a:sym typeface="+mn-lt"/>
              </a:rPr>
              <a:t>给控制流的每个消息附上前置或后置条件</a:t>
            </a:r>
            <a:endParaRPr lang="en-US" altLang="zh-CN" sz="1800" b="1" dirty="0">
              <a:solidFill>
                <a:schemeClr val="tx1">
                  <a:lumMod val="75000"/>
                  <a:lumOff val="25000"/>
                </a:schemeClr>
              </a:solidFill>
              <a:cs typeface="+mn-ea"/>
              <a:sym typeface="+mn-lt"/>
            </a:endParaRPr>
          </a:p>
        </p:txBody>
      </p:sp>
      <p:sp>
        <p:nvSpPr>
          <p:cNvPr id="20" name="文本框 19"/>
          <p:cNvSpPr txBox="1"/>
          <p:nvPr/>
        </p:nvSpPr>
        <p:spPr>
          <a:xfrm>
            <a:off x="686872" y="843265"/>
            <a:ext cx="5184576" cy="369332"/>
          </a:xfrm>
          <a:prstGeom prst="rect">
            <a:avLst/>
          </a:prstGeom>
          <a:noFill/>
        </p:spPr>
        <p:txBody>
          <a:bodyPr wrap="square">
            <a:spAutoFit/>
          </a:bodyPr>
          <a:lstStyle/>
          <a:p>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使用顺序图对系统建模时，可以遵循如下策略</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p:cove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1"/>
          <p:cNvSpPr txBox="1"/>
          <p:nvPr/>
        </p:nvSpPr>
        <p:spPr>
          <a:xfrm>
            <a:off x="787614" y="584485"/>
            <a:ext cx="7568771" cy="1267185"/>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lnSpc>
                <a:spcPct val="150000"/>
              </a:lnSpc>
            </a:pPr>
            <a:endParaRPr lang="en-GB" altLang="zh-CN" sz="1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683568" y="215153"/>
            <a:ext cx="4572000" cy="369332"/>
          </a:xfrm>
          <a:prstGeom prst="rect">
            <a:avLst/>
          </a:prstGeom>
          <a:noFill/>
        </p:spPr>
        <p:txBody>
          <a:bodyPr wrap="square">
            <a:spAutoFit/>
          </a:bodyPr>
          <a:lstStyle/>
          <a:p>
            <a:pPr>
              <a:spcBef>
                <a:spcPct val="0"/>
              </a:spcBef>
            </a:pPr>
            <a:r>
              <a:rPr lang="zh-CN" altLang="en-US"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sym typeface="+mn-lt"/>
              </a:rPr>
              <a:t>顺序图的建模技术及应用</a:t>
            </a:r>
            <a:endParaRPr lang="zh-CN" altLang="en-US"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endParaRPr>
          </a:p>
        </p:txBody>
      </p:sp>
      <p:sp>
        <p:nvSpPr>
          <p:cNvPr id="6" name="文本框 5"/>
          <p:cNvSpPr txBox="1"/>
          <p:nvPr/>
        </p:nvSpPr>
        <p:spPr>
          <a:xfrm>
            <a:off x="415417" y="1234318"/>
            <a:ext cx="4572000" cy="401328"/>
          </a:xfrm>
          <a:prstGeom prst="rect">
            <a:avLst/>
          </a:prstGeom>
          <a:noFill/>
        </p:spPr>
        <p:txBody>
          <a:bodyPr wrap="square">
            <a:spAutoFit/>
          </a:bodyPr>
          <a:lstStyle/>
          <a:p>
            <a:pPr marL="0" lvl="0" indent="0" eaLnBrk="1" hangingPunct="1">
              <a:lnSpc>
                <a:spcPct val="130000"/>
              </a:lnSpc>
              <a:spcBef>
                <a:spcPct val="0"/>
              </a:spcBef>
              <a:buFontTx/>
              <a:buNone/>
            </a:pPr>
            <a:r>
              <a:rPr lang="zh-CN" altLang="zh-CN" b="1" dirty="0">
                <a:solidFill>
                  <a:schemeClr val="tx1"/>
                </a:solidFill>
                <a:latin typeface="宋体" panose="02010600030101010101" pitchFamily="2" charset="-122"/>
                <a:ea typeface="宋体" panose="02010600030101010101" pitchFamily="2" charset="-122"/>
                <a:sym typeface="+mn-ea"/>
              </a:rPr>
              <a:t>（</a:t>
            </a:r>
            <a:r>
              <a:rPr lang="en-US" altLang="zh-CN" b="1" dirty="0">
                <a:solidFill>
                  <a:schemeClr val="tx1"/>
                </a:solidFill>
                <a:latin typeface="宋体" panose="02010600030101010101" pitchFamily="2" charset="-122"/>
                <a:ea typeface="宋体" panose="02010600030101010101" pitchFamily="2" charset="-122"/>
                <a:sym typeface="+mn-ea"/>
              </a:rPr>
              <a:t>1</a:t>
            </a:r>
            <a:r>
              <a:rPr lang="zh-CN" altLang="zh-CN" b="1" dirty="0">
                <a:solidFill>
                  <a:schemeClr val="tx1"/>
                </a:solidFill>
                <a:latin typeface="宋体" panose="02010600030101010101" pitchFamily="2" charset="-122"/>
                <a:ea typeface="宋体" panose="02010600030101010101" pitchFamily="2" charset="-122"/>
                <a:sym typeface="+mn-ea"/>
              </a:rPr>
              <a:t>）</a:t>
            </a:r>
            <a:r>
              <a:rPr lang="zh-CN" altLang="en-US" b="1" dirty="0">
                <a:latin typeface="宋体" panose="02010600030101010101" pitchFamily="2" charset="-122"/>
                <a:ea typeface="宋体" panose="02010600030101010101" pitchFamily="2" charset="-122"/>
                <a:sym typeface="+mn-ea"/>
              </a:rPr>
              <a:t>确定交互的范围</a:t>
            </a:r>
            <a:endParaRPr lang="zh-CN" altLang="zh-CN" b="1" dirty="0">
              <a:solidFill>
                <a:schemeClr val="tx1"/>
              </a:solidFill>
              <a:latin typeface="宋体" panose="02010600030101010101" pitchFamily="2" charset="-122"/>
              <a:ea typeface="宋体" panose="02010600030101010101" pitchFamily="2" charset="-122"/>
              <a:cs typeface="+mn-ea"/>
              <a:sym typeface="+mn-ea"/>
            </a:endParaRPr>
          </a:p>
        </p:txBody>
      </p:sp>
      <p:sp>
        <p:nvSpPr>
          <p:cNvPr id="8" name="文本框 7"/>
          <p:cNvSpPr txBox="1"/>
          <p:nvPr/>
        </p:nvSpPr>
        <p:spPr>
          <a:xfrm>
            <a:off x="216024" y="1626354"/>
            <a:ext cx="4572000" cy="369332"/>
          </a:xfrm>
          <a:prstGeom prst="rect">
            <a:avLst/>
          </a:prstGeom>
          <a:noFill/>
        </p:spPr>
        <p:txBody>
          <a:bodyPr wrap="square">
            <a:spAutoFit/>
          </a:bodyPr>
          <a:lstStyle/>
          <a:p>
            <a:pPr algn="ctr"/>
            <a:r>
              <a:rPr lang="zh-CN" altLang="en-US" b="1" dirty="0">
                <a:solidFill>
                  <a:schemeClr val="tx1"/>
                </a:solidFill>
                <a:latin typeface="宋体" panose="02010600030101010101" pitchFamily="2" charset="-122"/>
                <a:ea typeface="宋体" panose="02010600030101010101" pitchFamily="2" charset="-122"/>
                <a:cs typeface="Arial" panose="020B0604020202020204" pitchFamily="34" charset="0"/>
                <a:sym typeface="+mn-ea"/>
              </a:rPr>
              <a:t>（</a:t>
            </a:r>
            <a:r>
              <a:rPr lang="en-US" altLang="zh-CN" b="1" dirty="0">
                <a:solidFill>
                  <a:schemeClr val="tx1"/>
                </a:solidFill>
                <a:latin typeface="宋体" panose="02010600030101010101" pitchFamily="2" charset="-122"/>
                <a:ea typeface="宋体" panose="02010600030101010101" pitchFamily="2" charset="-122"/>
                <a:cs typeface="Arial" panose="020B0604020202020204" pitchFamily="34" charset="0"/>
                <a:sym typeface="+mn-ea"/>
              </a:rPr>
              <a:t>2</a:t>
            </a:r>
            <a:r>
              <a:rPr lang="zh-CN" altLang="en-US" b="1" dirty="0">
                <a:solidFill>
                  <a:schemeClr val="tx1"/>
                </a:solidFill>
                <a:latin typeface="宋体" panose="02010600030101010101" pitchFamily="2" charset="-122"/>
                <a:ea typeface="宋体" panose="02010600030101010101" pitchFamily="2" charset="-122"/>
                <a:cs typeface="Arial" panose="020B0604020202020204" pitchFamily="34" charset="0"/>
                <a:sym typeface="+mn-ea"/>
              </a:rPr>
              <a:t>）</a:t>
            </a:r>
            <a:r>
              <a:rPr lang="zh-CN" altLang="en-US" b="1" dirty="0">
                <a:latin typeface="宋体" panose="02010600030101010101" pitchFamily="2" charset="-122"/>
                <a:ea typeface="宋体" panose="02010600030101010101" pitchFamily="2" charset="-122"/>
                <a:cs typeface="Arial" panose="020B0604020202020204" pitchFamily="34" charset="0"/>
                <a:sym typeface="+mn-ea"/>
              </a:rPr>
              <a:t>确定参与交互过程的活动者与对象</a:t>
            </a:r>
            <a:endParaRPr lang="zh-CN" altLang="en-US" b="1" dirty="0">
              <a:solidFill>
                <a:schemeClr val="tx1"/>
              </a:solidFill>
              <a:latin typeface="宋体" panose="02010600030101010101" pitchFamily="2" charset="-122"/>
              <a:ea typeface="宋体" panose="02010600030101010101" pitchFamily="2" charset="-122"/>
              <a:cs typeface="Arial" panose="020B0604020202020204" pitchFamily="34" charset="0"/>
              <a:sym typeface="+mn-ea"/>
            </a:endParaRPr>
          </a:p>
        </p:txBody>
      </p:sp>
      <p:sp>
        <p:nvSpPr>
          <p:cNvPr id="10" name="文本框 9"/>
          <p:cNvSpPr txBox="1"/>
          <p:nvPr/>
        </p:nvSpPr>
        <p:spPr>
          <a:xfrm>
            <a:off x="395536" y="2058402"/>
            <a:ext cx="4572000" cy="369332"/>
          </a:xfrm>
          <a:prstGeom prst="rect">
            <a:avLst/>
          </a:prstGeom>
          <a:noFill/>
        </p:spPr>
        <p:txBody>
          <a:bodyPr wrap="square">
            <a:spAutoFit/>
          </a:bodyPr>
          <a:lstStyle/>
          <a:p>
            <a:r>
              <a:rPr lang="zh-CN" altLang="en-US" b="1" dirty="0">
                <a:solidFill>
                  <a:schemeClr val="tx1"/>
                </a:solidFill>
                <a:latin typeface="宋体" panose="02010600030101010101" pitchFamily="2" charset="-122"/>
                <a:ea typeface="宋体" panose="02010600030101010101" pitchFamily="2" charset="-122"/>
                <a:cs typeface="Arial" panose="020B0604020202020204" pitchFamily="34" charset="0"/>
                <a:sym typeface="+mn-ea"/>
              </a:rPr>
              <a:t>（</a:t>
            </a:r>
            <a:r>
              <a:rPr lang="en-US" altLang="zh-CN" b="1" dirty="0">
                <a:solidFill>
                  <a:schemeClr val="tx1"/>
                </a:solidFill>
                <a:latin typeface="宋体" panose="02010600030101010101" pitchFamily="2" charset="-122"/>
                <a:ea typeface="宋体" panose="02010600030101010101" pitchFamily="2" charset="-122"/>
                <a:cs typeface="Arial" panose="020B0604020202020204" pitchFamily="34" charset="0"/>
                <a:sym typeface="+mn-ea"/>
              </a:rPr>
              <a:t>3</a:t>
            </a:r>
            <a:r>
              <a:rPr lang="zh-CN" altLang="en-US" b="1" dirty="0">
                <a:solidFill>
                  <a:schemeClr val="tx1"/>
                </a:solidFill>
                <a:latin typeface="宋体" panose="02010600030101010101" pitchFamily="2" charset="-122"/>
                <a:ea typeface="宋体" panose="02010600030101010101" pitchFamily="2" charset="-122"/>
                <a:cs typeface="Arial" panose="020B0604020202020204" pitchFamily="34" charset="0"/>
                <a:sym typeface="+mn-ea"/>
              </a:rPr>
              <a:t>）</a:t>
            </a:r>
            <a:r>
              <a:rPr lang="zh-CN" altLang="en-US" b="1" dirty="0">
                <a:latin typeface="宋体" panose="02010600030101010101" pitchFamily="2" charset="-122"/>
                <a:ea typeface="宋体" panose="02010600030101010101" pitchFamily="2" charset="-122"/>
                <a:cs typeface="Arial" panose="020B0604020202020204" pitchFamily="34" charset="0"/>
                <a:sym typeface="+mn-ea"/>
              </a:rPr>
              <a:t>确定活动者、对象的生存周期</a:t>
            </a:r>
            <a:endParaRPr lang="zh-CN" altLang="en-US" dirty="0"/>
          </a:p>
        </p:txBody>
      </p:sp>
      <p:sp>
        <p:nvSpPr>
          <p:cNvPr id="12" name="文本框 11"/>
          <p:cNvSpPr txBox="1"/>
          <p:nvPr/>
        </p:nvSpPr>
        <p:spPr>
          <a:xfrm>
            <a:off x="395536" y="2386446"/>
            <a:ext cx="4572000" cy="401328"/>
          </a:xfrm>
          <a:prstGeom prst="rect">
            <a:avLst/>
          </a:prstGeom>
          <a:noFill/>
        </p:spPr>
        <p:txBody>
          <a:bodyPr wrap="square">
            <a:spAutoFit/>
          </a:bodyPr>
          <a:lstStyle/>
          <a:p>
            <a:pPr marL="0" lvl="0" indent="0" eaLnBrk="1" hangingPunct="1">
              <a:lnSpc>
                <a:spcPct val="130000"/>
              </a:lnSpc>
              <a:spcBef>
                <a:spcPct val="0"/>
              </a:spcBef>
              <a:buFontTx/>
              <a:buNone/>
            </a:pPr>
            <a:r>
              <a:rPr lang="zh-CN" altLang="en-US" b="1" dirty="0">
                <a:solidFill>
                  <a:schemeClr val="tx1"/>
                </a:solidFill>
                <a:latin typeface="宋体" panose="02010600030101010101" pitchFamily="2" charset="-122"/>
                <a:ea typeface="宋体" panose="02010600030101010101" pitchFamily="2" charset="-122"/>
                <a:cs typeface="Arial" panose="020B0604020202020204" pitchFamily="34" charset="0"/>
                <a:sym typeface="+mn-ea"/>
              </a:rPr>
              <a:t>（</a:t>
            </a:r>
            <a:r>
              <a:rPr lang="en-US" altLang="zh-CN" b="1" dirty="0">
                <a:latin typeface="宋体" panose="02010600030101010101" pitchFamily="2" charset="-122"/>
                <a:ea typeface="宋体" panose="02010600030101010101" pitchFamily="2" charset="-122"/>
                <a:cs typeface="Arial" panose="020B0604020202020204" pitchFamily="34" charset="0"/>
                <a:sym typeface="+mn-ea"/>
              </a:rPr>
              <a:t>4</a:t>
            </a:r>
            <a:r>
              <a:rPr lang="zh-CN" altLang="en-US" b="1" dirty="0">
                <a:solidFill>
                  <a:schemeClr val="tx1"/>
                </a:solidFill>
                <a:latin typeface="宋体" panose="02010600030101010101" pitchFamily="2" charset="-122"/>
                <a:ea typeface="宋体" panose="02010600030101010101" pitchFamily="2" charset="-122"/>
                <a:cs typeface="Arial" panose="020B0604020202020204" pitchFamily="34" charset="0"/>
                <a:sym typeface="+mn-ea"/>
              </a:rPr>
              <a:t>）确定交互中产生的消息</a:t>
            </a:r>
            <a:endParaRPr lang="zh-CN" altLang="en-US" b="1" dirty="0">
              <a:solidFill>
                <a:schemeClr val="tx1"/>
              </a:solidFill>
              <a:latin typeface="宋体" panose="02010600030101010101" pitchFamily="2" charset="-122"/>
              <a:ea typeface="宋体" panose="02010600030101010101" pitchFamily="2" charset="-122"/>
              <a:cs typeface="Arial" panose="020B0604020202020204" pitchFamily="34" charset="0"/>
              <a:sym typeface="+mn-ea"/>
            </a:endParaRPr>
          </a:p>
        </p:txBody>
      </p:sp>
      <p:sp>
        <p:nvSpPr>
          <p:cNvPr id="14" name="文本框 13"/>
          <p:cNvSpPr txBox="1"/>
          <p:nvPr/>
        </p:nvSpPr>
        <p:spPr>
          <a:xfrm>
            <a:off x="415417" y="2787774"/>
            <a:ext cx="4572000" cy="401328"/>
          </a:xfrm>
          <a:prstGeom prst="rect">
            <a:avLst/>
          </a:prstGeom>
          <a:noFill/>
        </p:spPr>
        <p:txBody>
          <a:bodyPr wrap="square">
            <a:spAutoFit/>
          </a:bodyPr>
          <a:lstStyle/>
          <a:p>
            <a:pPr marL="0" lvl="0" indent="0" eaLnBrk="1" hangingPunct="1">
              <a:lnSpc>
                <a:spcPct val="130000"/>
              </a:lnSpc>
              <a:spcBef>
                <a:spcPct val="0"/>
              </a:spcBef>
              <a:buFontTx/>
              <a:buNone/>
            </a:pPr>
            <a:r>
              <a:rPr lang="zh-CN" altLang="en-US" b="1" dirty="0">
                <a:solidFill>
                  <a:schemeClr val="tx1"/>
                </a:solidFill>
                <a:latin typeface="宋体" panose="02010600030101010101" pitchFamily="2" charset="-122"/>
                <a:ea typeface="宋体" panose="02010600030101010101" pitchFamily="2" charset="-122"/>
                <a:cs typeface="Arial" panose="020B0604020202020204" pitchFamily="34" charset="0"/>
                <a:sym typeface="+mn-ea"/>
              </a:rPr>
              <a:t>（</a:t>
            </a:r>
            <a:r>
              <a:rPr lang="en-US" altLang="zh-CN" b="1" dirty="0">
                <a:latin typeface="宋体" panose="02010600030101010101" pitchFamily="2" charset="-122"/>
                <a:ea typeface="宋体" panose="02010600030101010101" pitchFamily="2" charset="-122"/>
                <a:cs typeface="Arial" panose="020B0604020202020204" pitchFamily="34" charset="0"/>
                <a:sym typeface="+mn-ea"/>
              </a:rPr>
              <a:t>5</a:t>
            </a:r>
            <a:r>
              <a:rPr lang="zh-CN" altLang="en-US" b="1" dirty="0">
                <a:solidFill>
                  <a:schemeClr val="tx1"/>
                </a:solidFill>
                <a:latin typeface="宋体" panose="02010600030101010101" pitchFamily="2" charset="-122"/>
                <a:ea typeface="宋体" panose="02010600030101010101" pitchFamily="2" charset="-122"/>
                <a:cs typeface="Arial" panose="020B0604020202020204" pitchFamily="34" charset="0"/>
                <a:sym typeface="+mn-ea"/>
              </a:rPr>
              <a:t>）细化消息内容</a:t>
            </a:r>
            <a:endParaRPr lang="zh-CN" altLang="en-US" b="1" dirty="0">
              <a:solidFill>
                <a:schemeClr val="tx1"/>
              </a:solidFill>
              <a:latin typeface="宋体" panose="02010600030101010101" pitchFamily="2" charset="-122"/>
              <a:ea typeface="宋体" panose="02010600030101010101" pitchFamily="2" charset="-122"/>
              <a:cs typeface="Arial" panose="020B0604020202020204" pitchFamily="34" charset="0"/>
              <a:sym typeface="+mn-ea"/>
            </a:endParaRPr>
          </a:p>
        </p:txBody>
      </p:sp>
      <p:sp>
        <p:nvSpPr>
          <p:cNvPr id="16" name="文本框 15"/>
          <p:cNvSpPr txBox="1"/>
          <p:nvPr/>
        </p:nvSpPr>
        <p:spPr>
          <a:xfrm>
            <a:off x="439265" y="874916"/>
            <a:ext cx="4572000" cy="369332"/>
          </a:xfrm>
          <a:prstGeom prst="rect">
            <a:avLst/>
          </a:prstGeom>
          <a:noFill/>
        </p:spPr>
        <p:txBody>
          <a:bodyPr wrap="square">
            <a:spAutoFit/>
          </a:bodyPr>
          <a:lstStyle/>
          <a:p>
            <a:pPr marL="0" lvl="0" indent="0" eaLnBrk="1" hangingPunct="1">
              <a:lnSpc>
                <a:spcPct val="100000"/>
              </a:lnSpc>
              <a:spcBef>
                <a:spcPct val="0"/>
              </a:spcBef>
              <a:buFontTx/>
              <a:buNone/>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ea"/>
              </a:rPr>
              <a:t>画顺序图的一般步骤：</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Tree>
  </p:cSld>
  <p:clrMapOvr>
    <a:masterClrMapping/>
  </p:clrMapOvr>
  <p:transition spd="slow">
    <p:cove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1"/>
          <p:cNvSpPr txBox="1"/>
          <p:nvPr/>
        </p:nvSpPr>
        <p:spPr>
          <a:xfrm>
            <a:off x="787614" y="584485"/>
            <a:ext cx="7568771" cy="1267185"/>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lnSpc>
                <a:spcPct val="150000"/>
              </a:lnSpc>
            </a:pPr>
            <a:endParaRPr lang="en-GB" altLang="zh-CN" sz="1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683568" y="227233"/>
            <a:ext cx="4572000" cy="369332"/>
          </a:xfrm>
          <a:prstGeom prst="rect">
            <a:avLst/>
          </a:prstGeom>
          <a:noFill/>
        </p:spPr>
        <p:txBody>
          <a:bodyPr wrap="square">
            <a:spAutoFit/>
          </a:bodyPr>
          <a:lstStyle/>
          <a:p>
            <a:r>
              <a:rPr lang="zh-CN" altLang="en-US"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sym typeface="+mn-lt"/>
              </a:rPr>
              <a:t>顺序图的应用实例</a:t>
            </a:r>
            <a:endParaRPr lang="zh-CN" altLang="en-US"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endParaRPr>
          </a:p>
        </p:txBody>
      </p:sp>
      <p:pic>
        <p:nvPicPr>
          <p:cNvPr id="5" name="Content Placeholder 8"/>
          <p:cNvPicPr>
            <a:picLocks noChangeAspect="1"/>
          </p:cNvPicPr>
          <p:nvPr/>
        </p:nvPicPr>
        <p:blipFill>
          <a:blip r:embed="rId1"/>
          <a:stretch>
            <a:fillRect/>
          </a:stretch>
        </p:blipFill>
        <p:spPr>
          <a:xfrm>
            <a:off x="541129" y="771550"/>
            <a:ext cx="7815256" cy="3865317"/>
          </a:xfrm>
          <a:prstGeom prst="rect">
            <a:avLst/>
          </a:prstGeom>
        </p:spPr>
      </p:pic>
    </p:spTree>
  </p:cSld>
  <p:clrMapOvr>
    <a:masterClrMapping/>
  </p:clrMapOvr>
  <p:transition spd="slow">
    <p:cov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611560" y="285453"/>
            <a:ext cx="2256285" cy="496784"/>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b="1" dirty="0">
                <a:solidFill>
                  <a:schemeClr val="accent1"/>
                </a:solidFill>
                <a:latin typeface="微软雅黑" panose="020B0503020204020204" pitchFamily="34" charset="-122"/>
                <a:ea typeface="微软雅黑" panose="020B0503020204020204" pitchFamily="34" charset="-122"/>
              </a:rPr>
              <a:t>目录</a:t>
            </a:r>
            <a:r>
              <a:rPr lang="en-US" altLang="zh-CN" b="1" dirty="0">
                <a:solidFill>
                  <a:schemeClr val="accent1"/>
                </a:solidFill>
                <a:latin typeface="微软雅黑" panose="020B0503020204020204" pitchFamily="34" charset="-122"/>
                <a:ea typeface="微软雅黑" panose="020B0503020204020204" pitchFamily="34" charset="-122"/>
              </a:rPr>
              <a:t>/</a:t>
            </a:r>
            <a:r>
              <a:rPr lang="en-US" altLang="zh-CN" sz="1800" b="1" dirty="0">
                <a:solidFill>
                  <a:schemeClr val="accent1"/>
                </a:solidFill>
                <a:latin typeface="微软雅黑" panose="020B0503020204020204" pitchFamily="34" charset="-122"/>
                <a:ea typeface="微软雅黑" panose="020B0503020204020204" pitchFamily="34" charset="-122"/>
              </a:rPr>
              <a:t>Contents</a:t>
            </a:r>
            <a:endParaRPr lang="en-GB" sz="1800" b="1" dirty="0">
              <a:solidFill>
                <a:schemeClr val="accent1"/>
              </a:solidFill>
              <a:latin typeface="微软雅黑" panose="020B0503020204020204" pitchFamily="34" charset="-122"/>
              <a:ea typeface="微软雅黑" panose="020B0503020204020204" pitchFamily="34" charset="-122"/>
            </a:endParaRPr>
          </a:p>
        </p:txBody>
      </p:sp>
      <p:cxnSp>
        <p:nvCxnSpPr>
          <p:cNvPr id="43" name="直接连接符 42"/>
          <p:cNvCxnSpPr/>
          <p:nvPr/>
        </p:nvCxnSpPr>
        <p:spPr>
          <a:xfrm>
            <a:off x="747074" y="843558"/>
            <a:ext cx="7649852"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45" name="组合 44"/>
          <p:cNvGrpSpPr/>
          <p:nvPr/>
        </p:nvGrpSpPr>
        <p:grpSpPr>
          <a:xfrm>
            <a:off x="611560" y="1059582"/>
            <a:ext cx="894259" cy="489630"/>
            <a:chOff x="2215144" y="927952"/>
            <a:chExt cx="1244730" cy="897672"/>
          </a:xfrm>
        </p:grpSpPr>
        <p:sp>
          <p:nvSpPr>
            <p:cNvPr id="46" name="平行四边形 45"/>
            <p:cNvSpPr/>
            <p:nvPr/>
          </p:nvSpPr>
          <p:spPr>
            <a:xfrm>
              <a:off x="2215144" y="982844"/>
              <a:ext cx="1120898" cy="842780"/>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Impact" panose="020B0806030902050204" pitchFamily="34" charset="0"/>
              </a:endParaRPr>
            </a:p>
          </p:txBody>
        </p:sp>
        <p:sp>
          <p:nvSpPr>
            <p:cNvPr id="47" name="文本框 9"/>
            <p:cNvSpPr txBox="1"/>
            <p:nvPr/>
          </p:nvSpPr>
          <p:spPr>
            <a:xfrm>
              <a:off x="2393075" y="927952"/>
              <a:ext cx="1066799" cy="816505"/>
            </a:xfrm>
            <a:prstGeom prst="rect">
              <a:avLst/>
            </a:prstGeom>
            <a:noFill/>
          </p:spPr>
          <p:txBody>
            <a:bodyPr wrap="square" rtlCol="0">
              <a:spAutoFit/>
            </a:bodyPr>
            <a:lstStyle/>
            <a:p>
              <a:r>
                <a:rPr lang="en-US" altLang="zh-CN" sz="2800" dirty="0">
                  <a:solidFill>
                    <a:schemeClr val="bg1"/>
                  </a:solidFill>
                  <a:latin typeface="Impact" panose="020B0806030902050204" pitchFamily="34" charset="0"/>
                </a:rPr>
                <a:t>01</a:t>
              </a:r>
              <a:endParaRPr lang="zh-CN" altLang="en-US" sz="2800" dirty="0">
                <a:solidFill>
                  <a:schemeClr val="bg1"/>
                </a:solidFill>
                <a:latin typeface="Impact" panose="020B0806030902050204" pitchFamily="34" charset="0"/>
              </a:endParaRPr>
            </a:p>
          </p:txBody>
        </p:sp>
      </p:grpSp>
      <p:grpSp>
        <p:nvGrpSpPr>
          <p:cNvPr id="48" name="组合 47"/>
          <p:cNvGrpSpPr/>
          <p:nvPr/>
        </p:nvGrpSpPr>
        <p:grpSpPr>
          <a:xfrm>
            <a:off x="611560" y="1635646"/>
            <a:ext cx="894259" cy="504163"/>
            <a:chOff x="2215144" y="1952311"/>
            <a:chExt cx="1244730" cy="924318"/>
          </a:xfrm>
        </p:grpSpPr>
        <p:sp>
          <p:nvSpPr>
            <p:cNvPr id="49" name="平行四边形 48"/>
            <p:cNvSpPr/>
            <p:nvPr/>
          </p:nvSpPr>
          <p:spPr>
            <a:xfrm>
              <a:off x="2215144" y="2033848"/>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Impact" panose="020B0806030902050204" pitchFamily="34" charset="0"/>
              </a:endParaRPr>
            </a:p>
          </p:txBody>
        </p:sp>
        <p:sp>
          <p:nvSpPr>
            <p:cNvPr id="50" name="文本框 10"/>
            <p:cNvSpPr txBox="1"/>
            <p:nvPr/>
          </p:nvSpPr>
          <p:spPr>
            <a:xfrm>
              <a:off x="2393075" y="1952311"/>
              <a:ext cx="1066799" cy="816508"/>
            </a:xfrm>
            <a:prstGeom prst="rect">
              <a:avLst/>
            </a:prstGeom>
            <a:noFill/>
          </p:spPr>
          <p:txBody>
            <a:bodyPr wrap="square" rtlCol="0">
              <a:spAutoFit/>
            </a:bodyPr>
            <a:lstStyle/>
            <a:p>
              <a:r>
                <a:rPr lang="en-US" altLang="zh-CN" sz="2800" dirty="0">
                  <a:solidFill>
                    <a:schemeClr val="bg1"/>
                  </a:solidFill>
                  <a:latin typeface="Impact" panose="020B0806030902050204" pitchFamily="34" charset="0"/>
                </a:rPr>
                <a:t>02</a:t>
              </a:r>
              <a:endParaRPr lang="zh-CN" altLang="en-US" sz="2800" dirty="0">
                <a:solidFill>
                  <a:schemeClr val="bg1"/>
                </a:solidFill>
                <a:latin typeface="Impact" panose="020B0806030902050204" pitchFamily="34" charset="0"/>
              </a:endParaRPr>
            </a:p>
          </p:txBody>
        </p:sp>
      </p:grpSp>
      <p:grpSp>
        <p:nvGrpSpPr>
          <p:cNvPr id="51" name="组合 50"/>
          <p:cNvGrpSpPr/>
          <p:nvPr/>
        </p:nvGrpSpPr>
        <p:grpSpPr>
          <a:xfrm>
            <a:off x="611560" y="2219685"/>
            <a:ext cx="894259" cy="496081"/>
            <a:chOff x="2215144" y="3018134"/>
            <a:chExt cx="1244730" cy="909499"/>
          </a:xfrm>
        </p:grpSpPr>
        <p:sp>
          <p:nvSpPr>
            <p:cNvPr id="52" name="平行四边形 51"/>
            <p:cNvSpPr/>
            <p:nvPr/>
          </p:nvSpPr>
          <p:spPr>
            <a:xfrm>
              <a:off x="2215144" y="3084852"/>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Impact" panose="020B0806030902050204" pitchFamily="34" charset="0"/>
              </a:endParaRPr>
            </a:p>
          </p:txBody>
        </p:sp>
        <p:sp>
          <p:nvSpPr>
            <p:cNvPr id="53" name="文本框 11"/>
            <p:cNvSpPr txBox="1"/>
            <p:nvPr/>
          </p:nvSpPr>
          <p:spPr>
            <a:xfrm>
              <a:off x="2393075" y="3018134"/>
              <a:ext cx="1066799" cy="816505"/>
            </a:xfrm>
            <a:prstGeom prst="rect">
              <a:avLst/>
            </a:prstGeom>
            <a:noFill/>
          </p:spPr>
          <p:txBody>
            <a:bodyPr wrap="square" rtlCol="0">
              <a:spAutoFit/>
            </a:bodyPr>
            <a:lstStyle/>
            <a:p>
              <a:r>
                <a:rPr lang="en-US" altLang="zh-CN" sz="2800" dirty="0">
                  <a:solidFill>
                    <a:schemeClr val="bg1"/>
                  </a:solidFill>
                  <a:latin typeface="Impact" panose="020B0806030902050204" pitchFamily="34" charset="0"/>
                </a:rPr>
                <a:t>03</a:t>
              </a:r>
              <a:endParaRPr lang="zh-CN" altLang="en-US" sz="2800" dirty="0">
                <a:solidFill>
                  <a:schemeClr val="bg1"/>
                </a:solidFill>
                <a:latin typeface="Impact" panose="020B0806030902050204" pitchFamily="34" charset="0"/>
              </a:endParaRPr>
            </a:p>
          </p:txBody>
        </p:sp>
      </p:grpSp>
      <p:grpSp>
        <p:nvGrpSpPr>
          <p:cNvPr id="54" name="组合 53"/>
          <p:cNvGrpSpPr/>
          <p:nvPr/>
        </p:nvGrpSpPr>
        <p:grpSpPr>
          <a:xfrm>
            <a:off x="539552" y="4367873"/>
            <a:ext cx="894259" cy="523220"/>
            <a:chOff x="2215144" y="4047039"/>
            <a:chExt cx="1244730" cy="959256"/>
          </a:xfrm>
        </p:grpSpPr>
        <p:sp>
          <p:nvSpPr>
            <p:cNvPr id="55" name="平行四边形 54"/>
            <p:cNvSpPr/>
            <p:nvPr/>
          </p:nvSpPr>
          <p:spPr>
            <a:xfrm>
              <a:off x="2215144" y="4135856"/>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Impact" panose="020B0806030902050204" pitchFamily="34" charset="0"/>
              </a:endParaRPr>
            </a:p>
          </p:txBody>
        </p:sp>
        <p:sp>
          <p:nvSpPr>
            <p:cNvPr id="56" name="文本框 12"/>
            <p:cNvSpPr txBox="1"/>
            <p:nvPr/>
          </p:nvSpPr>
          <p:spPr>
            <a:xfrm>
              <a:off x="2393075" y="4047039"/>
              <a:ext cx="1066799" cy="959256"/>
            </a:xfrm>
            <a:prstGeom prst="rect">
              <a:avLst/>
            </a:prstGeom>
            <a:noFill/>
          </p:spPr>
          <p:txBody>
            <a:bodyPr wrap="square" rtlCol="0">
              <a:spAutoFit/>
            </a:bodyPr>
            <a:lstStyle/>
            <a:p>
              <a:r>
                <a:rPr lang="en-US" altLang="zh-CN" sz="2800" dirty="0">
                  <a:solidFill>
                    <a:schemeClr val="bg1"/>
                  </a:solidFill>
                  <a:latin typeface="Impact" panose="020B0806030902050204" pitchFamily="34" charset="0"/>
                </a:rPr>
                <a:t>07</a:t>
              </a:r>
              <a:endParaRPr lang="zh-CN" altLang="en-US" sz="2800" dirty="0">
                <a:solidFill>
                  <a:schemeClr val="bg1"/>
                </a:solidFill>
                <a:latin typeface="Impact" panose="020B0806030902050204" pitchFamily="34" charset="0"/>
              </a:endParaRPr>
            </a:p>
          </p:txBody>
        </p:sp>
      </p:grpSp>
      <p:grpSp>
        <p:nvGrpSpPr>
          <p:cNvPr id="60" name="组合 59"/>
          <p:cNvGrpSpPr/>
          <p:nvPr/>
        </p:nvGrpSpPr>
        <p:grpSpPr>
          <a:xfrm>
            <a:off x="1290813" y="1072893"/>
            <a:ext cx="3857250" cy="459690"/>
            <a:chOff x="4315150" y="953426"/>
            <a:chExt cx="3857250" cy="540057"/>
          </a:xfrm>
        </p:grpSpPr>
        <p:sp>
          <p:nvSpPr>
            <p:cNvPr id="61" name="矩形 60"/>
            <p:cNvSpPr/>
            <p:nvPr/>
          </p:nvSpPr>
          <p:spPr>
            <a:xfrm>
              <a:off x="4841196" y="1036090"/>
              <a:ext cx="2827147" cy="405833"/>
            </a:xfrm>
            <a:prstGeom prst="rect">
              <a:avLst/>
            </a:prstGeom>
            <a:ln w="15875">
              <a:noFill/>
            </a:ln>
          </p:spPr>
          <p:txBody>
            <a:bodyPr wrap="square" lIns="68580" tIns="34290" rIns="68580" bIns="34290">
              <a:spAutoFit/>
            </a:bodyPr>
            <a:lstStyle/>
            <a:p>
              <a:pPr algn="dist"/>
              <a:r>
                <a:rPr lang="zh-CN" altLang="en-US" b="1" dirty="0">
                  <a:solidFill>
                    <a:schemeClr val="tx2"/>
                  </a:solidFill>
                  <a:latin typeface="微软雅黑" panose="020B0503020204020204" pitchFamily="34" charset="-122"/>
                  <a:ea typeface="微软雅黑" panose="020B0503020204020204" pitchFamily="34" charset="-122"/>
                </a:rPr>
                <a:t>顺序图</a:t>
              </a:r>
              <a:endParaRPr lang="en-US" altLang="zh-CN" b="1" dirty="0">
                <a:solidFill>
                  <a:schemeClr val="tx2"/>
                </a:solidFill>
                <a:latin typeface="微软雅黑" panose="020B0503020204020204" pitchFamily="34" charset="-122"/>
                <a:ea typeface="微软雅黑" panose="020B0503020204020204" pitchFamily="34" charset="-122"/>
              </a:endParaRPr>
            </a:p>
          </p:txBody>
        </p:sp>
        <p:sp>
          <p:nvSpPr>
            <p:cNvPr id="62" name="平行四边形 61"/>
            <p:cNvSpPr/>
            <p:nvPr/>
          </p:nvSpPr>
          <p:spPr>
            <a:xfrm>
              <a:off x="4315150" y="953426"/>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grpSp>
        <p:nvGrpSpPr>
          <p:cNvPr id="63" name="组合 62"/>
          <p:cNvGrpSpPr/>
          <p:nvPr/>
        </p:nvGrpSpPr>
        <p:grpSpPr>
          <a:xfrm>
            <a:off x="1290813" y="1663496"/>
            <a:ext cx="3857250" cy="459690"/>
            <a:chOff x="4315150" y="1647579"/>
            <a:chExt cx="3857250" cy="540057"/>
          </a:xfrm>
        </p:grpSpPr>
        <p:sp>
          <p:nvSpPr>
            <p:cNvPr id="64" name="矩形 63"/>
            <p:cNvSpPr/>
            <p:nvPr/>
          </p:nvSpPr>
          <p:spPr>
            <a:xfrm>
              <a:off x="4841196" y="1730243"/>
              <a:ext cx="2827147" cy="405833"/>
            </a:xfrm>
            <a:prstGeom prst="rect">
              <a:avLst/>
            </a:prstGeom>
            <a:ln w="15875">
              <a:noFill/>
            </a:ln>
          </p:spPr>
          <p:txBody>
            <a:bodyPr wrap="square" lIns="68580" tIns="34290" rIns="68580" bIns="34290">
              <a:spAutoFit/>
            </a:bodyPr>
            <a:lstStyle/>
            <a:p>
              <a:pPr algn="dist"/>
              <a:r>
                <a:rPr lang="zh-CN" altLang="en-US" b="1" dirty="0">
                  <a:solidFill>
                    <a:schemeClr val="tx2"/>
                  </a:solidFill>
                  <a:latin typeface="微软雅黑" panose="020B0503020204020204" pitchFamily="34" charset="-122"/>
                  <a:ea typeface="微软雅黑" panose="020B0503020204020204" pitchFamily="34" charset="-122"/>
                </a:rPr>
                <a:t>通信图</a:t>
              </a:r>
              <a:endParaRPr lang="zh-CN" altLang="en-US" b="1" dirty="0">
                <a:solidFill>
                  <a:schemeClr val="tx2"/>
                </a:solidFill>
                <a:latin typeface="微软雅黑" panose="020B0503020204020204" pitchFamily="34" charset="-122"/>
                <a:ea typeface="微软雅黑" panose="020B0503020204020204" pitchFamily="34" charset="-122"/>
              </a:endParaRPr>
            </a:p>
          </p:txBody>
        </p:sp>
        <p:sp>
          <p:nvSpPr>
            <p:cNvPr id="65" name="平行四边形 64"/>
            <p:cNvSpPr/>
            <p:nvPr/>
          </p:nvSpPr>
          <p:spPr>
            <a:xfrm>
              <a:off x="4315150" y="1647579"/>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grpSp>
        <p:nvGrpSpPr>
          <p:cNvPr id="66" name="组合 65"/>
          <p:cNvGrpSpPr/>
          <p:nvPr/>
        </p:nvGrpSpPr>
        <p:grpSpPr>
          <a:xfrm>
            <a:off x="1290813" y="2239839"/>
            <a:ext cx="3857250" cy="459690"/>
            <a:chOff x="4315150" y="2341731"/>
            <a:chExt cx="3857250" cy="540057"/>
          </a:xfrm>
        </p:grpSpPr>
        <p:sp>
          <p:nvSpPr>
            <p:cNvPr id="67" name="矩形 66"/>
            <p:cNvSpPr/>
            <p:nvPr/>
          </p:nvSpPr>
          <p:spPr>
            <a:xfrm>
              <a:off x="4841197" y="2424395"/>
              <a:ext cx="2827146" cy="405833"/>
            </a:xfrm>
            <a:prstGeom prst="rect">
              <a:avLst/>
            </a:prstGeom>
            <a:ln w="15875">
              <a:noFill/>
            </a:ln>
          </p:spPr>
          <p:txBody>
            <a:bodyPr wrap="square" lIns="68580" tIns="34290" rIns="68580" bIns="34290">
              <a:spAutoFit/>
            </a:bodyPr>
            <a:lstStyle/>
            <a:p>
              <a:pPr algn="dist"/>
              <a:r>
                <a:rPr lang="zh-CN" altLang="en-US" b="1" dirty="0">
                  <a:solidFill>
                    <a:schemeClr val="tx2"/>
                  </a:solidFill>
                  <a:latin typeface="微软雅黑" panose="020B0503020204020204" pitchFamily="34" charset="-122"/>
                  <a:ea typeface="微软雅黑" panose="020B0503020204020204" pitchFamily="34" charset="-122"/>
                </a:rPr>
                <a:t>部署图</a:t>
              </a:r>
              <a:endParaRPr lang="zh-CN" altLang="en-US" b="1" dirty="0">
                <a:solidFill>
                  <a:schemeClr val="tx2"/>
                </a:solidFill>
                <a:latin typeface="微软雅黑" panose="020B0503020204020204" pitchFamily="34" charset="-122"/>
                <a:ea typeface="微软雅黑" panose="020B0503020204020204" pitchFamily="34" charset="-122"/>
              </a:endParaRPr>
            </a:p>
          </p:txBody>
        </p:sp>
        <p:sp>
          <p:nvSpPr>
            <p:cNvPr id="68" name="平行四边形 67"/>
            <p:cNvSpPr/>
            <p:nvPr/>
          </p:nvSpPr>
          <p:spPr>
            <a:xfrm>
              <a:off x="4315150" y="2341731"/>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grpSp>
        <p:nvGrpSpPr>
          <p:cNvPr id="69" name="组合 68"/>
          <p:cNvGrpSpPr/>
          <p:nvPr/>
        </p:nvGrpSpPr>
        <p:grpSpPr>
          <a:xfrm>
            <a:off x="1218806" y="4416316"/>
            <a:ext cx="3857250" cy="459690"/>
            <a:chOff x="4315150" y="3035884"/>
            <a:chExt cx="3857250" cy="540057"/>
          </a:xfrm>
        </p:grpSpPr>
        <p:sp>
          <p:nvSpPr>
            <p:cNvPr id="70" name="矩形 69"/>
            <p:cNvSpPr/>
            <p:nvPr/>
          </p:nvSpPr>
          <p:spPr>
            <a:xfrm>
              <a:off x="4841196" y="3118548"/>
              <a:ext cx="2827147" cy="406783"/>
            </a:xfrm>
            <a:prstGeom prst="rect">
              <a:avLst/>
            </a:prstGeom>
            <a:ln w="15875">
              <a:noFill/>
            </a:ln>
          </p:spPr>
          <p:txBody>
            <a:bodyPr wrap="square" lIns="68580" tIns="34290" rIns="68580" bIns="34290">
              <a:spAutoFit/>
            </a:bodyPr>
            <a:lstStyle/>
            <a:p>
              <a:pPr algn="dist"/>
              <a:r>
                <a:rPr lang="zh-CN" altLang="en-US" b="1" dirty="0">
                  <a:solidFill>
                    <a:schemeClr val="tx2"/>
                  </a:solidFill>
                  <a:latin typeface="微软雅黑" panose="020B0503020204020204" pitchFamily="34" charset="-122"/>
                  <a:ea typeface="微软雅黑" panose="020B0503020204020204" pitchFamily="34" charset="-122"/>
                </a:rPr>
                <a:t>小组分工与参考文献</a:t>
              </a:r>
              <a:endParaRPr lang="en-GB" altLang="zh-CN" b="1" dirty="0">
                <a:solidFill>
                  <a:schemeClr val="tx2"/>
                </a:solidFill>
                <a:latin typeface="微软雅黑" panose="020B0503020204020204" pitchFamily="34" charset="-122"/>
                <a:ea typeface="微软雅黑" panose="020B0503020204020204" pitchFamily="34" charset="-122"/>
              </a:endParaRPr>
            </a:p>
          </p:txBody>
        </p:sp>
        <p:sp>
          <p:nvSpPr>
            <p:cNvPr id="71" name="平行四边形 70"/>
            <p:cNvSpPr/>
            <p:nvPr/>
          </p:nvSpPr>
          <p:spPr>
            <a:xfrm>
              <a:off x="4315150" y="3035884"/>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grpSp>
        <p:nvGrpSpPr>
          <p:cNvPr id="34" name="组合 33"/>
          <p:cNvGrpSpPr/>
          <p:nvPr/>
        </p:nvGrpSpPr>
        <p:grpSpPr>
          <a:xfrm>
            <a:off x="7956376" y="346817"/>
            <a:ext cx="432048" cy="432834"/>
            <a:chOff x="6084168" y="1274820"/>
            <a:chExt cx="432048" cy="432834"/>
          </a:xfrm>
        </p:grpSpPr>
        <p:sp>
          <p:nvSpPr>
            <p:cNvPr id="35"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6"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37" name="组合 36"/>
          <p:cNvGrpSpPr/>
          <p:nvPr/>
        </p:nvGrpSpPr>
        <p:grpSpPr>
          <a:xfrm>
            <a:off x="6660232" y="347210"/>
            <a:ext cx="432048" cy="432048"/>
            <a:chOff x="4788024" y="1275213"/>
            <a:chExt cx="432048" cy="432048"/>
          </a:xfrm>
        </p:grpSpPr>
        <p:sp>
          <p:nvSpPr>
            <p:cNvPr id="38"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9"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0" name="组合 39"/>
          <p:cNvGrpSpPr/>
          <p:nvPr/>
        </p:nvGrpSpPr>
        <p:grpSpPr>
          <a:xfrm>
            <a:off x="7308304" y="346817"/>
            <a:ext cx="432833" cy="432834"/>
            <a:chOff x="5436096" y="1274820"/>
            <a:chExt cx="432833" cy="432834"/>
          </a:xfrm>
        </p:grpSpPr>
        <p:sp>
          <p:nvSpPr>
            <p:cNvPr id="41"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42"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4" name="组合 43"/>
          <p:cNvGrpSpPr/>
          <p:nvPr/>
        </p:nvGrpSpPr>
        <p:grpSpPr>
          <a:xfrm>
            <a:off x="5364088" y="346817"/>
            <a:ext cx="432833" cy="432834"/>
            <a:chOff x="3491880" y="1274820"/>
            <a:chExt cx="432833" cy="432834"/>
          </a:xfrm>
        </p:grpSpPr>
        <p:sp>
          <p:nvSpPr>
            <p:cNvPr id="75"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76"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77" name="组合 76"/>
          <p:cNvGrpSpPr/>
          <p:nvPr/>
        </p:nvGrpSpPr>
        <p:grpSpPr>
          <a:xfrm>
            <a:off x="6012160" y="346817"/>
            <a:ext cx="432833" cy="432834"/>
            <a:chOff x="4139952" y="1274820"/>
            <a:chExt cx="432833" cy="432834"/>
          </a:xfrm>
        </p:grpSpPr>
        <p:sp>
          <p:nvSpPr>
            <p:cNvPr id="78"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79"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7" name="组合 56"/>
          <p:cNvGrpSpPr/>
          <p:nvPr/>
        </p:nvGrpSpPr>
        <p:grpSpPr>
          <a:xfrm>
            <a:off x="4139952" y="2768610"/>
            <a:ext cx="894259" cy="523220"/>
            <a:chOff x="2215144" y="3018134"/>
            <a:chExt cx="1244730" cy="959255"/>
          </a:xfrm>
        </p:grpSpPr>
        <p:sp>
          <p:nvSpPr>
            <p:cNvPr id="58" name="平行四边形 57"/>
            <p:cNvSpPr/>
            <p:nvPr/>
          </p:nvSpPr>
          <p:spPr>
            <a:xfrm>
              <a:off x="2215144" y="3084852"/>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Impact" panose="020B0806030902050204" pitchFamily="34" charset="0"/>
              </a:endParaRPr>
            </a:p>
          </p:txBody>
        </p:sp>
        <p:sp>
          <p:nvSpPr>
            <p:cNvPr id="59" name="文本框 11"/>
            <p:cNvSpPr txBox="1"/>
            <p:nvPr/>
          </p:nvSpPr>
          <p:spPr>
            <a:xfrm>
              <a:off x="2393075" y="3018134"/>
              <a:ext cx="1066799" cy="959255"/>
            </a:xfrm>
            <a:prstGeom prst="rect">
              <a:avLst/>
            </a:prstGeom>
            <a:noFill/>
          </p:spPr>
          <p:txBody>
            <a:bodyPr wrap="square" rtlCol="0">
              <a:spAutoFit/>
            </a:bodyPr>
            <a:lstStyle/>
            <a:p>
              <a:r>
                <a:rPr lang="en-US" altLang="zh-CN" sz="2800" dirty="0">
                  <a:solidFill>
                    <a:schemeClr val="bg1"/>
                  </a:solidFill>
                  <a:latin typeface="Impact" panose="020B0806030902050204" pitchFamily="34" charset="0"/>
                </a:rPr>
                <a:t>04</a:t>
              </a:r>
              <a:endParaRPr lang="zh-CN" altLang="en-US" sz="2800" dirty="0">
                <a:solidFill>
                  <a:schemeClr val="bg1"/>
                </a:solidFill>
                <a:latin typeface="Impact" panose="020B0806030902050204" pitchFamily="34" charset="0"/>
              </a:endParaRPr>
            </a:p>
          </p:txBody>
        </p:sp>
      </p:grpSp>
      <p:grpSp>
        <p:nvGrpSpPr>
          <p:cNvPr id="72" name="组合 71"/>
          <p:cNvGrpSpPr/>
          <p:nvPr/>
        </p:nvGrpSpPr>
        <p:grpSpPr>
          <a:xfrm>
            <a:off x="4849369" y="2787774"/>
            <a:ext cx="3857250" cy="459691"/>
            <a:chOff x="4315150" y="2087938"/>
            <a:chExt cx="3857250" cy="540057"/>
          </a:xfrm>
        </p:grpSpPr>
        <p:sp>
          <p:nvSpPr>
            <p:cNvPr id="73" name="矩形 72"/>
            <p:cNvSpPr/>
            <p:nvPr/>
          </p:nvSpPr>
          <p:spPr>
            <a:xfrm>
              <a:off x="4841197" y="2172534"/>
              <a:ext cx="2827146" cy="405833"/>
            </a:xfrm>
            <a:prstGeom prst="rect">
              <a:avLst/>
            </a:prstGeom>
            <a:ln w="15875">
              <a:noFill/>
            </a:ln>
          </p:spPr>
          <p:txBody>
            <a:bodyPr wrap="square" lIns="68580" tIns="34290" rIns="68580" bIns="34290">
              <a:spAutoFit/>
            </a:bodyPr>
            <a:lstStyle/>
            <a:p>
              <a:pPr algn="dist"/>
              <a:r>
                <a:rPr lang="zh-CN" altLang="en-US" b="1" dirty="0">
                  <a:solidFill>
                    <a:schemeClr val="tx2"/>
                  </a:solidFill>
                  <a:latin typeface="微软雅黑" panose="020B0503020204020204" pitchFamily="34" charset="-122"/>
                  <a:ea typeface="微软雅黑" panose="020B0503020204020204" pitchFamily="34" charset="-122"/>
                </a:rPr>
                <a:t>用例图</a:t>
              </a:r>
              <a:endParaRPr lang="zh-CN" altLang="en-US" b="1" dirty="0">
                <a:solidFill>
                  <a:schemeClr val="tx2"/>
                </a:solidFill>
                <a:latin typeface="微软雅黑" panose="020B0503020204020204" pitchFamily="34" charset="-122"/>
                <a:ea typeface="微软雅黑" panose="020B0503020204020204" pitchFamily="34" charset="-122"/>
              </a:endParaRPr>
            </a:p>
          </p:txBody>
        </p:sp>
        <p:sp>
          <p:nvSpPr>
            <p:cNvPr id="74" name="平行四边形 73"/>
            <p:cNvSpPr/>
            <p:nvPr/>
          </p:nvSpPr>
          <p:spPr>
            <a:xfrm>
              <a:off x="4315150" y="2087938"/>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grpSp>
        <p:nvGrpSpPr>
          <p:cNvPr id="80" name="组合 79"/>
          <p:cNvGrpSpPr/>
          <p:nvPr/>
        </p:nvGrpSpPr>
        <p:grpSpPr>
          <a:xfrm>
            <a:off x="4139952" y="3291830"/>
            <a:ext cx="894259" cy="523220"/>
            <a:chOff x="2215144" y="3018134"/>
            <a:chExt cx="1244730" cy="959255"/>
          </a:xfrm>
        </p:grpSpPr>
        <p:sp>
          <p:nvSpPr>
            <p:cNvPr id="81" name="平行四边形 80"/>
            <p:cNvSpPr/>
            <p:nvPr/>
          </p:nvSpPr>
          <p:spPr>
            <a:xfrm>
              <a:off x="2215144" y="3084852"/>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Impact" panose="020B0806030902050204" pitchFamily="34" charset="0"/>
              </a:endParaRPr>
            </a:p>
          </p:txBody>
        </p:sp>
        <p:sp>
          <p:nvSpPr>
            <p:cNvPr id="82" name="文本框 11"/>
            <p:cNvSpPr txBox="1"/>
            <p:nvPr/>
          </p:nvSpPr>
          <p:spPr>
            <a:xfrm>
              <a:off x="2393075" y="3018134"/>
              <a:ext cx="1066799" cy="959255"/>
            </a:xfrm>
            <a:prstGeom prst="rect">
              <a:avLst/>
            </a:prstGeom>
            <a:noFill/>
          </p:spPr>
          <p:txBody>
            <a:bodyPr wrap="square" rtlCol="0">
              <a:spAutoFit/>
            </a:bodyPr>
            <a:lstStyle/>
            <a:p>
              <a:r>
                <a:rPr lang="en-US" altLang="zh-CN" sz="2800" dirty="0">
                  <a:solidFill>
                    <a:schemeClr val="bg1"/>
                  </a:solidFill>
                  <a:latin typeface="Impact" panose="020B0806030902050204" pitchFamily="34" charset="0"/>
                </a:rPr>
                <a:t>05</a:t>
              </a:r>
              <a:endParaRPr lang="zh-CN" altLang="en-US" sz="2800" dirty="0">
                <a:solidFill>
                  <a:schemeClr val="bg1"/>
                </a:solidFill>
                <a:latin typeface="Impact" panose="020B0806030902050204" pitchFamily="34" charset="0"/>
              </a:endParaRPr>
            </a:p>
          </p:txBody>
        </p:sp>
      </p:grpSp>
      <p:grpSp>
        <p:nvGrpSpPr>
          <p:cNvPr id="83" name="组合 82"/>
          <p:cNvGrpSpPr/>
          <p:nvPr/>
        </p:nvGrpSpPr>
        <p:grpSpPr>
          <a:xfrm>
            <a:off x="4849369" y="3310994"/>
            <a:ext cx="3857250" cy="459691"/>
            <a:chOff x="4315150" y="2087938"/>
            <a:chExt cx="3857250" cy="540057"/>
          </a:xfrm>
        </p:grpSpPr>
        <p:sp>
          <p:nvSpPr>
            <p:cNvPr id="84" name="矩形 83"/>
            <p:cNvSpPr/>
            <p:nvPr/>
          </p:nvSpPr>
          <p:spPr>
            <a:xfrm>
              <a:off x="4841197" y="2172534"/>
              <a:ext cx="2827146" cy="405833"/>
            </a:xfrm>
            <a:prstGeom prst="rect">
              <a:avLst/>
            </a:prstGeom>
            <a:ln w="15875">
              <a:noFill/>
            </a:ln>
          </p:spPr>
          <p:txBody>
            <a:bodyPr wrap="square" lIns="68580" tIns="34290" rIns="68580" bIns="34290">
              <a:spAutoFit/>
            </a:bodyPr>
            <a:lstStyle/>
            <a:p>
              <a:pPr algn="dist"/>
              <a:r>
                <a:rPr lang="zh-CN" altLang="en-US" b="1" dirty="0">
                  <a:solidFill>
                    <a:schemeClr val="tx2"/>
                  </a:solidFill>
                  <a:latin typeface="微软雅黑" panose="020B0503020204020204" pitchFamily="34" charset="-122"/>
                  <a:ea typeface="微软雅黑" panose="020B0503020204020204" pitchFamily="34" charset="-122"/>
                </a:rPr>
                <a:t>类图</a:t>
              </a:r>
              <a:endParaRPr lang="zh-CN" altLang="en-US" b="1" dirty="0">
                <a:solidFill>
                  <a:schemeClr val="tx2"/>
                </a:solidFill>
                <a:latin typeface="微软雅黑" panose="020B0503020204020204" pitchFamily="34" charset="-122"/>
                <a:ea typeface="微软雅黑" panose="020B0503020204020204" pitchFamily="34" charset="-122"/>
              </a:endParaRPr>
            </a:p>
          </p:txBody>
        </p:sp>
        <p:sp>
          <p:nvSpPr>
            <p:cNvPr id="85" name="平行四边形 84"/>
            <p:cNvSpPr/>
            <p:nvPr/>
          </p:nvSpPr>
          <p:spPr>
            <a:xfrm>
              <a:off x="4315150" y="2087938"/>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grpSp>
        <p:nvGrpSpPr>
          <p:cNvPr id="86" name="组合 85"/>
          <p:cNvGrpSpPr/>
          <p:nvPr/>
        </p:nvGrpSpPr>
        <p:grpSpPr>
          <a:xfrm>
            <a:off x="4139952" y="3848730"/>
            <a:ext cx="894259" cy="523220"/>
            <a:chOff x="2215144" y="3018134"/>
            <a:chExt cx="1244730" cy="959255"/>
          </a:xfrm>
        </p:grpSpPr>
        <p:sp>
          <p:nvSpPr>
            <p:cNvPr id="87" name="平行四边形 86"/>
            <p:cNvSpPr/>
            <p:nvPr/>
          </p:nvSpPr>
          <p:spPr>
            <a:xfrm>
              <a:off x="2215144" y="3084852"/>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Impact" panose="020B0806030902050204" pitchFamily="34" charset="0"/>
              </a:endParaRPr>
            </a:p>
          </p:txBody>
        </p:sp>
        <p:sp>
          <p:nvSpPr>
            <p:cNvPr id="88" name="文本框 11"/>
            <p:cNvSpPr txBox="1"/>
            <p:nvPr/>
          </p:nvSpPr>
          <p:spPr>
            <a:xfrm>
              <a:off x="2393075" y="3018134"/>
              <a:ext cx="1066799" cy="959255"/>
            </a:xfrm>
            <a:prstGeom prst="rect">
              <a:avLst/>
            </a:prstGeom>
            <a:noFill/>
          </p:spPr>
          <p:txBody>
            <a:bodyPr wrap="square" rtlCol="0">
              <a:spAutoFit/>
            </a:bodyPr>
            <a:lstStyle/>
            <a:p>
              <a:r>
                <a:rPr lang="en-US" altLang="zh-CN" sz="2800" dirty="0">
                  <a:solidFill>
                    <a:schemeClr val="bg1"/>
                  </a:solidFill>
                  <a:latin typeface="Impact" panose="020B0806030902050204" pitchFamily="34" charset="0"/>
                </a:rPr>
                <a:t>06</a:t>
              </a:r>
              <a:endParaRPr lang="zh-CN" altLang="en-US" sz="2800" dirty="0">
                <a:solidFill>
                  <a:schemeClr val="bg1"/>
                </a:solidFill>
                <a:latin typeface="Impact" panose="020B0806030902050204" pitchFamily="34" charset="0"/>
              </a:endParaRPr>
            </a:p>
          </p:txBody>
        </p:sp>
      </p:grpSp>
      <p:grpSp>
        <p:nvGrpSpPr>
          <p:cNvPr id="89" name="组合 88"/>
          <p:cNvGrpSpPr/>
          <p:nvPr/>
        </p:nvGrpSpPr>
        <p:grpSpPr>
          <a:xfrm>
            <a:off x="4849369" y="3867894"/>
            <a:ext cx="3857250" cy="459691"/>
            <a:chOff x="4315150" y="2087938"/>
            <a:chExt cx="3857250" cy="540057"/>
          </a:xfrm>
        </p:grpSpPr>
        <p:sp>
          <p:nvSpPr>
            <p:cNvPr id="90" name="矩形 89"/>
            <p:cNvSpPr/>
            <p:nvPr/>
          </p:nvSpPr>
          <p:spPr>
            <a:xfrm>
              <a:off x="4841197" y="2172534"/>
              <a:ext cx="2827146" cy="405833"/>
            </a:xfrm>
            <a:prstGeom prst="rect">
              <a:avLst/>
            </a:prstGeom>
            <a:ln w="15875">
              <a:noFill/>
            </a:ln>
          </p:spPr>
          <p:txBody>
            <a:bodyPr wrap="square" lIns="68580" tIns="34290" rIns="68580" bIns="34290">
              <a:spAutoFit/>
            </a:bodyPr>
            <a:lstStyle/>
            <a:p>
              <a:pPr algn="dist"/>
              <a:r>
                <a:rPr lang="zh-CN" altLang="en-US" b="1" dirty="0">
                  <a:solidFill>
                    <a:schemeClr val="tx2"/>
                  </a:solidFill>
                  <a:latin typeface="微软雅黑" panose="020B0503020204020204" pitchFamily="34" charset="-122"/>
                  <a:ea typeface="微软雅黑" panose="020B0503020204020204" pitchFamily="34" charset="-122"/>
                </a:rPr>
                <a:t>状态机图</a:t>
              </a:r>
              <a:endParaRPr lang="zh-CN" altLang="en-US" b="1" dirty="0">
                <a:solidFill>
                  <a:schemeClr val="tx2"/>
                </a:solidFill>
                <a:latin typeface="微软雅黑" panose="020B0503020204020204" pitchFamily="34" charset="-122"/>
                <a:ea typeface="微软雅黑" panose="020B0503020204020204" pitchFamily="34" charset="-122"/>
              </a:endParaRPr>
            </a:p>
          </p:txBody>
        </p:sp>
        <p:sp>
          <p:nvSpPr>
            <p:cNvPr id="91" name="平行四边形 90"/>
            <p:cNvSpPr/>
            <p:nvPr/>
          </p:nvSpPr>
          <p:spPr>
            <a:xfrm>
              <a:off x="4315150" y="2087938"/>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spTree>
  </p:cSld>
  <p:clrMapOvr>
    <a:masterClrMapping/>
  </p:clrMapOvr>
  <mc:AlternateContent xmlns:mc="http://schemas.openxmlformats.org/markup-compatibility/2006">
    <mc:Choice xmlns:p14="http://schemas.microsoft.com/office/powerpoint/2010/main" Requires="p14">
      <p:transition spd="slow" p14:dur="1200">
        <p14:flip dir="r"/>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707654"/>
            <a:ext cx="2448272" cy="20172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410451" y="1930936"/>
            <a:ext cx="1627369" cy="1569660"/>
          </a:xfrm>
          <a:prstGeom prst="rect">
            <a:avLst/>
          </a:prstGeom>
          <a:noFill/>
        </p:spPr>
        <p:txBody>
          <a:bodyPr wrap="none" rtlCol="0">
            <a:spAutoFit/>
          </a:bodyPr>
          <a:lstStyle/>
          <a:p>
            <a:r>
              <a:rPr lang="en-US" altLang="zh-CN" sz="9600" dirty="0">
                <a:solidFill>
                  <a:schemeClr val="bg1"/>
                </a:solidFill>
                <a:latin typeface="微软雅黑" panose="020B0503020204020204" pitchFamily="34" charset="-122"/>
                <a:ea typeface="微软雅黑" panose="020B0503020204020204" pitchFamily="34" charset="-122"/>
              </a:rPr>
              <a:t>02</a:t>
            </a:r>
            <a:endParaRPr lang="zh-CN" altLang="en-US" sz="9600" dirty="0">
              <a:solidFill>
                <a:schemeClr val="bg1"/>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3094672" y="2393265"/>
            <a:ext cx="2387192" cy="646331"/>
          </a:xfrm>
          <a:prstGeom prst="rect">
            <a:avLst/>
          </a:prstGeom>
          <a:noFill/>
        </p:spPr>
        <p:txBody>
          <a:bodyPr wrap="none" rtlCol="0">
            <a:spAutoFit/>
          </a:bodyPr>
          <a:lstStyle/>
          <a:p>
            <a:r>
              <a:rPr lang="en-US" altLang="zh-CN" sz="36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rPr>
              <a:t>通信图</a:t>
            </a:r>
            <a:endPar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9" name="矩形 28"/>
          <p:cNvSpPr/>
          <p:nvPr/>
        </p:nvSpPr>
        <p:spPr>
          <a:xfrm>
            <a:off x="6731657" y="1707653"/>
            <a:ext cx="2448272" cy="20172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0" name="组合 29"/>
          <p:cNvGrpSpPr/>
          <p:nvPr/>
        </p:nvGrpSpPr>
        <p:grpSpPr>
          <a:xfrm>
            <a:off x="5697368" y="1851670"/>
            <a:ext cx="432048" cy="432834"/>
            <a:chOff x="6084168" y="1274820"/>
            <a:chExt cx="432048" cy="432834"/>
          </a:xfrm>
        </p:grpSpPr>
        <p:sp>
          <p:nvSpPr>
            <p:cNvPr id="31"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2"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33" name="组合 32"/>
          <p:cNvGrpSpPr/>
          <p:nvPr/>
        </p:nvGrpSpPr>
        <p:grpSpPr>
          <a:xfrm>
            <a:off x="4401224" y="1852063"/>
            <a:ext cx="432048" cy="432048"/>
            <a:chOff x="4788024" y="1275213"/>
            <a:chExt cx="432048" cy="432048"/>
          </a:xfrm>
        </p:grpSpPr>
        <p:sp>
          <p:nvSpPr>
            <p:cNvPr id="34"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5"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36" name="组合 35"/>
          <p:cNvGrpSpPr/>
          <p:nvPr/>
        </p:nvGrpSpPr>
        <p:grpSpPr>
          <a:xfrm>
            <a:off x="5049296" y="1851670"/>
            <a:ext cx="432833" cy="432834"/>
            <a:chOff x="5436096" y="1274820"/>
            <a:chExt cx="432833" cy="432834"/>
          </a:xfrm>
        </p:grpSpPr>
        <p:sp>
          <p:nvSpPr>
            <p:cNvPr id="37" name="椭圆 3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8"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39" name="组合 38"/>
          <p:cNvGrpSpPr/>
          <p:nvPr/>
        </p:nvGrpSpPr>
        <p:grpSpPr>
          <a:xfrm>
            <a:off x="3105080" y="1851670"/>
            <a:ext cx="432833" cy="432834"/>
            <a:chOff x="3491880" y="1274820"/>
            <a:chExt cx="432833" cy="432834"/>
          </a:xfrm>
        </p:grpSpPr>
        <p:sp>
          <p:nvSpPr>
            <p:cNvPr id="40"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41"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3" name="组合 42"/>
          <p:cNvGrpSpPr/>
          <p:nvPr/>
        </p:nvGrpSpPr>
        <p:grpSpPr>
          <a:xfrm>
            <a:off x="3753152" y="1851670"/>
            <a:ext cx="432833" cy="432834"/>
            <a:chOff x="4139952" y="1274820"/>
            <a:chExt cx="432833" cy="432834"/>
          </a:xfrm>
        </p:grpSpPr>
        <p:sp>
          <p:nvSpPr>
            <p:cNvPr id="51"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52"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1"/>
          <p:cNvSpPr txBox="1"/>
          <p:nvPr/>
        </p:nvSpPr>
        <p:spPr>
          <a:xfrm>
            <a:off x="787614" y="584485"/>
            <a:ext cx="7568771" cy="1267185"/>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lnSpc>
                <a:spcPct val="150000"/>
              </a:lnSpc>
            </a:pPr>
            <a:endParaRPr lang="en-GB" altLang="zh-CN" sz="1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467544" y="1059582"/>
            <a:ext cx="7456793" cy="646331"/>
          </a:xfrm>
          <a:prstGeom prst="rect">
            <a:avLst/>
          </a:prstGeom>
          <a:noFill/>
        </p:spPr>
        <p:txBody>
          <a:bodyPr wrap="square">
            <a:spAutoFit/>
          </a:bodyPr>
          <a:lstStyle/>
          <a:p>
            <a:r>
              <a:rPr lang="zh-CN" altLang="en-US" dirty="0">
                <a:solidFill>
                  <a:srgbClr val="FF0000"/>
                </a:solidFill>
                <a:latin typeface="微软雅黑" panose="020B0503020204020204" pitchFamily="34" charset="-122"/>
                <a:ea typeface="微软雅黑" panose="020B0503020204020204" pitchFamily="34" charset="-122"/>
              </a:rPr>
              <a:t>概念</a:t>
            </a:r>
            <a:r>
              <a:rPr lang="en-US" altLang="zh-CN" dirty="0">
                <a:solidFill>
                  <a:srgbClr val="FF0000"/>
                </a:solidFill>
                <a:latin typeface="微软雅黑" panose="020B0503020204020204" pitchFamily="34" charset="-122"/>
                <a:ea typeface="微软雅黑" panose="020B0503020204020204" pitchFamily="34" charset="-122"/>
              </a:rPr>
              <a:t>  </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通信图显示某组对象如何为了由一个用例描述的一个系统事件而与另一组对象进行协作的交互图。</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787614" y="215153"/>
            <a:ext cx="4572000" cy="369332"/>
          </a:xfrm>
          <a:prstGeom prst="rect">
            <a:avLst/>
          </a:prstGeom>
          <a:noFill/>
        </p:spPr>
        <p:txBody>
          <a:bodyPr wrap="square">
            <a:spAutoFit/>
          </a:bodyPr>
          <a:lstStyle/>
          <a:p>
            <a:r>
              <a:rPr lang="zh-CN" altLang="en-US"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sym typeface="+mn-lt"/>
              </a:rPr>
              <a:t>通信图概述</a:t>
            </a:r>
            <a:endParaRPr lang="zh-CN" altLang="en-US" dirty="0"/>
          </a:p>
        </p:txBody>
      </p:sp>
      <p:sp>
        <p:nvSpPr>
          <p:cNvPr id="12" name="文本框 11"/>
          <p:cNvSpPr txBox="1"/>
          <p:nvPr/>
        </p:nvSpPr>
        <p:spPr>
          <a:xfrm>
            <a:off x="467544" y="2326767"/>
            <a:ext cx="7488832" cy="1200329"/>
          </a:xfrm>
          <a:prstGeom prst="rect">
            <a:avLst/>
          </a:prstGeom>
          <a:noFill/>
        </p:spPr>
        <p:txBody>
          <a:bodyPr wrap="square">
            <a:spAutoFit/>
          </a:bodyPr>
          <a:lstStyle/>
          <a:p>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通信图的</a:t>
            </a:r>
            <a:r>
              <a:rPr lang="zh-CN" altLang="en-US" dirty="0">
                <a:solidFill>
                  <a:srgbClr val="FF0000"/>
                </a:solidFill>
                <a:latin typeface="微软雅黑" panose="020B0503020204020204" pitchFamily="34" charset="-122"/>
                <a:ea typeface="微软雅黑" panose="020B0503020204020204" pitchFamily="34" charset="-122"/>
              </a:rPr>
              <a:t>作用</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1. </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通过描绘对象之间消息的传递情况来反应具体的使用语境的逻辑表达。</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2.</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显示对象及其交互关系的空间组织结构。</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3.</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通信图的另外一个作用时表现一个类操作的实现。</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p:cove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1"/>
          <p:cNvSpPr txBox="1"/>
          <p:nvPr/>
        </p:nvSpPr>
        <p:spPr>
          <a:xfrm>
            <a:off x="787614" y="584485"/>
            <a:ext cx="7568771" cy="1267185"/>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lnSpc>
                <a:spcPct val="150000"/>
              </a:lnSpc>
            </a:pPr>
            <a:endParaRPr lang="en-GB" altLang="zh-CN" sz="1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753173" y="215153"/>
            <a:ext cx="4572000" cy="369332"/>
          </a:xfrm>
          <a:prstGeom prst="rect">
            <a:avLst/>
          </a:prstGeom>
          <a:noFill/>
        </p:spPr>
        <p:txBody>
          <a:bodyPr wrap="square">
            <a:spAutoFit/>
          </a:bodyPr>
          <a:lstStyle/>
          <a:p>
            <a:r>
              <a:rPr lang="zh-CN" altLang="en-US"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sym typeface="+mn-lt"/>
              </a:rPr>
              <a:t>通信图的基本内容</a:t>
            </a:r>
            <a:endParaRPr lang="zh-CN" altLang="en-US"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endParaRPr>
          </a:p>
        </p:txBody>
      </p:sp>
      <p:sp>
        <p:nvSpPr>
          <p:cNvPr id="6" name="文本框 5"/>
          <p:cNvSpPr txBox="1"/>
          <p:nvPr/>
        </p:nvSpPr>
        <p:spPr>
          <a:xfrm>
            <a:off x="323528" y="771550"/>
            <a:ext cx="4896544" cy="730456"/>
          </a:xfrm>
          <a:prstGeom prst="rect">
            <a:avLst/>
          </a:prstGeom>
          <a:noFill/>
        </p:spPr>
        <p:txBody>
          <a:bodyPr wrap="square">
            <a:spAutoFit/>
          </a:bodyPr>
          <a:lstStyle/>
          <a:p>
            <a:pPr>
              <a:lnSpc>
                <a:spcPct val="120000"/>
              </a:lnSpc>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ea"/>
              </a:rPr>
              <a:t>通信图强调参与一个交互对象的组织，它由以下基本元素组成：活动者、对象、链接和消息。</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323528" y="1879025"/>
            <a:ext cx="8280920" cy="2707344"/>
          </a:xfrm>
          <a:prstGeom prst="rect">
            <a:avLst/>
          </a:prstGeom>
          <a:noFill/>
        </p:spPr>
        <p:txBody>
          <a:bodyPr wrap="square">
            <a:spAutoFit/>
          </a:bodyPr>
          <a:lstStyle/>
          <a:p>
            <a:pPr>
              <a:lnSpc>
                <a:spcPct val="120000"/>
              </a:lnSpc>
            </a:pPr>
            <a:r>
              <a:rPr lang="en-US" altLang="zh-CN" b="1" dirty="0">
                <a:solidFill>
                  <a:schemeClr val="tx1">
                    <a:lumMod val="75000"/>
                    <a:lumOff val="25000"/>
                  </a:schemeClr>
                </a:solidFill>
                <a:latin typeface="微软雅黑" panose="020B0503020204020204" pitchFamily="34" charset="-122"/>
                <a:ea typeface="微软雅黑" panose="020B0503020204020204" pitchFamily="34" charset="-122"/>
                <a:sym typeface="+mn-lt"/>
              </a:rPr>
              <a:t>1.</a:t>
            </a: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sym typeface="+mn-lt"/>
              </a:rPr>
              <a:t>活动者</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rPr>
              <a:t>：活动者发出主动操作的对象，负责发送初始消息，启动一个操作。</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mn-lt"/>
            </a:endParaRPr>
          </a:p>
          <a:p>
            <a:pPr>
              <a:lnSpc>
                <a:spcPct val="120000"/>
              </a:lnSpc>
            </a:pP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mn-lt"/>
            </a:endParaRPr>
          </a:p>
          <a:p>
            <a:pPr>
              <a:lnSpc>
                <a:spcPct val="120000"/>
              </a:lnSpc>
            </a:pPr>
            <a:r>
              <a:rPr lang="en-US" altLang="zh-CN" b="1" dirty="0">
                <a:solidFill>
                  <a:schemeClr val="tx1">
                    <a:lumMod val="75000"/>
                    <a:lumOff val="25000"/>
                  </a:schemeClr>
                </a:solidFill>
                <a:latin typeface="微软雅黑" panose="020B0503020204020204" pitchFamily="34" charset="-122"/>
                <a:ea typeface="微软雅黑" panose="020B0503020204020204" pitchFamily="34" charset="-122"/>
                <a:sym typeface="+mn-lt"/>
              </a:rPr>
              <a:t>2.</a:t>
            </a: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sym typeface="+mn-lt"/>
              </a:rPr>
              <a:t>对象 </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rPr>
              <a:t>：对象时类的实例，负责发送和接收消息。</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mn-lt"/>
            </a:endParaRPr>
          </a:p>
          <a:p>
            <a:pPr>
              <a:lnSpc>
                <a:spcPct val="120000"/>
              </a:lnSpc>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rPr>
              <a:t>通信图中可以按照一下方式使用对象：</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mn-lt"/>
            </a:endParaRPr>
          </a:p>
          <a:p>
            <a:pPr>
              <a:lnSpc>
                <a:spcPct val="120000"/>
              </a:lnSpc>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mn-lt"/>
              </a:rPr>
              <a:t>1.</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rPr>
              <a:t>可以不指定对象的类，通常先制作只带有对象的通信图，而后指定他们的类；</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mn-lt"/>
            </a:endParaRPr>
          </a:p>
          <a:p>
            <a:pPr>
              <a:lnSpc>
                <a:spcPct val="120000"/>
              </a:lnSpc>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mn-lt"/>
              </a:rPr>
              <a:t>2.</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rPr>
              <a:t>可以给对象命名，但如果要区分同一个类的不同对象，则应该给对象命名；</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mn-lt"/>
            </a:endParaRPr>
          </a:p>
          <a:p>
            <a:pPr>
              <a:lnSpc>
                <a:spcPct val="120000"/>
              </a:lnSpc>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mn-lt"/>
              </a:rPr>
              <a:t>3.</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rPr>
              <a:t>如果对象的类主动参与了协作，则可以将类本身在通信图中表现出来。</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mn-lt"/>
            </a:endParaRPr>
          </a:p>
          <a:p>
            <a:pPr algn="l">
              <a:lnSpc>
                <a:spcPct val="120000"/>
              </a:lnSpc>
            </a:pPr>
            <a:endParaRPr lang="zh-CN" altLang="en-US" sz="1800" dirty="0">
              <a:solidFill>
                <a:schemeClr val="tx1"/>
              </a:solidFill>
              <a:latin typeface="宋体" panose="02010600030101010101" pitchFamily="2" charset="-122"/>
              <a:ea typeface="宋体" panose="02010600030101010101" pitchFamily="2" charset="-122"/>
              <a:cs typeface="+mn-ea"/>
              <a:sym typeface="+mn-lt"/>
            </a:endParaRPr>
          </a:p>
        </p:txBody>
      </p:sp>
    </p:spTree>
  </p:cSld>
  <p:clrMapOvr>
    <a:masterClrMapping/>
  </p:clrMapOvr>
  <p:transition spd="slow">
    <p:cove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23528" y="1275606"/>
            <a:ext cx="8496944" cy="1710148"/>
          </a:xfrm>
          <a:prstGeom prst="rect">
            <a:avLst/>
          </a:prstGeom>
          <a:noFill/>
        </p:spPr>
        <p:txBody>
          <a:bodyPr wrap="square">
            <a:spAutoFit/>
          </a:bodyPr>
          <a:lstStyle/>
          <a:p>
            <a:pPr algn="l">
              <a:lnSpc>
                <a:spcPct val="120000"/>
              </a:lnSpc>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mn-lt"/>
              </a:rPr>
              <a:t>3.</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rPr>
              <a:t>链接：链接表示两个对象共享一个消息，位于对象之间或者参与者与对象之间。</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mn-lt"/>
            </a:endParaRPr>
          </a:p>
          <a:p>
            <a:pPr algn="l">
              <a:lnSpc>
                <a:spcPct val="120000"/>
              </a:lnSpc>
            </a:pP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mn-lt"/>
            </a:endParaRPr>
          </a:p>
          <a:p>
            <a:pPr algn="l">
              <a:lnSpc>
                <a:spcPct val="120000"/>
              </a:lnSpc>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mn-lt"/>
              </a:rPr>
              <a:t>4.</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rPr>
              <a:t>消息 ：消息的含义与顺序图中的消息基本类似。消息用来描述系统动态行为，它是一个对象向另一个或几个对象发送消息，或由一个对象调用另一个对象的操作。</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mn-lt"/>
            </a:endParaRPr>
          </a:p>
          <a:p>
            <a:pPr algn="l">
              <a:lnSpc>
                <a:spcPct val="120000"/>
              </a:lnSpc>
            </a:pPr>
            <a:endParaRPr lang="en-US" altLang="zh-CN" sz="1800" dirty="0">
              <a:latin typeface="宋体" panose="02010600030101010101" pitchFamily="2" charset="-122"/>
              <a:ea typeface="宋体" panose="02010600030101010101" pitchFamily="2" charset="-122"/>
              <a:cs typeface="+mn-ea"/>
              <a:sym typeface="+mn-lt"/>
            </a:endParaRPr>
          </a:p>
        </p:txBody>
      </p:sp>
      <p:sp>
        <p:nvSpPr>
          <p:cNvPr id="5" name="文本框 4"/>
          <p:cNvSpPr txBox="1"/>
          <p:nvPr/>
        </p:nvSpPr>
        <p:spPr>
          <a:xfrm>
            <a:off x="683568" y="267494"/>
            <a:ext cx="4572000" cy="369332"/>
          </a:xfrm>
          <a:prstGeom prst="rect">
            <a:avLst/>
          </a:prstGeom>
          <a:noFill/>
        </p:spPr>
        <p:txBody>
          <a:bodyPr wrap="square">
            <a:spAutoFit/>
          </a:bodyPr>
          <a:lstStyle/>
          <a:p>
            <a:r>
              <a:rPr lang="zh-CN" altLang="en-US"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sym typeface="+mn-lt"/>
              </a:rPr>
              <a:t>通信图的基本内容</a:t>
            </a:r>
            <a:endParaRPr lang="zh-CN" altLang="en-US"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39552" y="1059582"/>
            <a:ext cx="4572000" cy="1061381"/>
          </a:xfrm>
          <a:prstGeom prst="rect">
            <a:avLst/>
          </a:prstGeom>
          <a:noFill/>
        </p:spPr>
        <p:txBody>
          <a:bodyPr wrap="square">
            <a:spAutoFit/>
          </a:bodyPr>
          <a:lstStyle/>
          <a:p>
            <a:pPr>
              <a:lnSpc>
                <a:spcPct val="120000"/>
              </a:lnSpc>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rPr>
              <a:t>利用消息可以完成很多任务，可以顺序执行、添加条件限制发送、创建带有消息的对象实例和执行迭代。</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mn-lt"/>
            </a:endParaRPr>
          </a:p>
        </p:txBody>
      </p:sp>
      <p:sp>
        <p:nvSpPr>
          <p:cNvPr id="5" name="文本框 4"/>
          <p:cNvSpPr txBox="1"/>
          <p:nvPr/>
        </p:nvSpPr>
        <p:spPr>
          <a:xfrm>
            <a:off x="539552" y="2787774"/>
            <a:ext cx="4572000" cy="1061381"/>
          </a:xfrm>
          <a:prstGeom prst="rect">
            <a:avLst/>
          </a:prstGeom>
          <a:noFill/>
        </p:spPr>
        <p:txBody>
          <a:bodyPr wrap="square">
            <a:spAutoFit/>
          </a:bodyPr>
          <a:lstStyle/>
          <a:p>
            <a:pPr>
              <a:lnSpc>
                <a:spcPct val="120000"/>
              </a:lnSpc>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mn-lt"/>
              </a:rPr>
              <a:t>1.</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rPr>
              <a:t>序列化</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mn-lt"/>
            </a:endParaRPr>
          </a:p>
          <a:p>
            <a:pPr>
              <a:lnSpc>
                <a:spcPct val="120000"/>
              </a:lnSpc>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rPr>
              <a:t>序列化消息只需要在消息前添加序列号，默认情况下即可。</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mn-lt"/>
            </a:endParaRPr>
          </a:p>
        </p:txBody>
      </p:sp>
      <p:pic>
        <p:nvPicPr>
          <p:cNvPr id="6" name="图片 5"/>
          <p:cNvPicPr>
            <a:picLocks noChangeAspect="1"/>
          </p:cNvPicPr>
          <p:nvPr/>
        </p:nvPicPr>
        <p:blipFill>
          <a:blip r:embed="rId1"/>
          <a:stretch>
            <a:fillRect/>
          </a:stretch>
        </p:blipFill>
        <p:spPr>
          <a:xfrm>
            <a:off x="5364088" y="1240160"/>
            <a:ext cx="3505215" cy="2663180"/>
          </a:xfrm>
          <a:prstGeom prst="rect">
            <a:avLst/>
          </a:prstGeom>
        </p:spPr>
      </p:pic>
      <p:sp>
        <p:nvSpPr>
          <p:cNvPr id="8" name="文本框 7"/>
          <p:cNvSpPr txBox="1"/>
          <p:nvPr/>
        </p:nvSpPr>
        <p:spPr>
          <a:xfrm>
            <a:off x="683568" y="232725"/>
            <a:ext cx="4572000" cy="369332"/>
          </a:xfrm>
          <a:prstGeom prst="rect">
            <a:avLst/>
          </a:prstGeom>
          <a:noFill/>
        </p:spPr>
        <p:txBody>
          <a:bodyPr wrap="square">
            <a:spAutoFit/>
          </a:bodyPr>
          <a:lstStyle/>
          <a:p>
            <a:r>
              <a:rPr lang="zh-CN" altLang="en-US"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sym typeface="+mn-lt"/>
              </a:rPr>
              <a:t>通信图的基本内容</a:t>
            </a:r>
            <a:endParaRPr lang="zh-CN" altLang="en-US"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95536" y="1779662"/>
            <a:ext cx="4572000" cy="1393779"/>
          </a:xfrm>
          <a:prstGeom prst="rect">
            <a:avLst/>
          </a:prstGeom>
          <a:noFill/>
        </p:spPr>
        <p:txBody>
          <a:bodyPr wrap="square">
            <a:spAutoFit/>
          </a:bodyPr>
          <a:lstStyle/>
          <a:p>
            <a:pPr>
              <a:lnSpc>
                <a:spcPct val="120000"/>
              </a:lnSpc>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mn-lt"/>
              </a:rPr>
              <a:t>2.</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rPr>
              <a:t>控制点条件</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mn-lt"/>
            </a:endParaRPr>
          </a:p>
          <a:p>
            <a:pPr>
              <a:lnSpc>
                <a:spcPct val="120000"/>
              </a:lnSpc>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rPr>
              <a:t>控制点条件用来根据消息表达式的计算结果来限制消息的发送。控制点包含在消息中，在序列</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mn-lt"/>
              </a:rPr>
              <a:t>ID</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rPr>
              <a:t>号和消息文本之间。</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mn-lt"/>
            </a:endParaRPr>
          </a:p>
        </p:txBody>
      </p:sp>
      <p:pic>
        <p:nvPicPr>
          <p:cNvPr id="4" name="图片 3"/>
          <p:cNvPicPr>
            <a:picLocks noChangeAspect="1"/>
          </p:cNvPicPr>
          <p:nvPr/>
        </p:nvPicPr>
        <p:blipFill>
          <a:blip r:embed="rId1"/>
          <a:stretch>
            <a:fillRect/>
          </a:stretch>
        </p:blipFill>
        <p:spPr>
          <a:xfrm>
            <a:off x="5076056" y="1923678"/>
            <a:ext cx="3973072" cy="2160637"/>
          </a:xfrm>
          <a:prstGeom prst="rect">
            <a:avLst/>
          </a:prstGeom>
        </p:spPr>
      </p:pic>
      <p:sp>
        <p:nvSpPr>
          <p:cNvPr id="6" name="文本框 5"/>
          <p:cNvSpPr txBox="1"/>
          <p:nvPr/>
        </p:nvSpPr>
        <p:spPr>
          <a:xfrm>
            <a:off x="683568" y="267494"/>
            <a:ext cx="4572000" cy="369332"/>
          </a:xfrm>
          <a:prstGeom prst="rect">
            <a:avLst/>
          </a:prstGeom>
          <a:noFill/>
        </p:spPr>
        <p:txBody>
          <a:bodyPr wrap="square">
            <a:spAutoFit/>
          </a:bodyPr>
          <a:lstStyle/>
          <a:p>
            <a:r>
              <a:rPr lang="zh-CN" altLang="en-US"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sym typeface="+mn-lt"/>
              </a:rPr>
              <a:t>通信图的基本内容</a:t>
            </a:r>
            <a:endParaRPr lang="zh-CN" altLang="en-US"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69080" y="929292"/>
            <a:ext cx="4572000" cy="1393779"/>
          </a:xfrm>
          <a:prstGeom prst="rect">
            <a:avLst/>
          </a:prstGeom>
          <a:noFill/>
        </p:spPr>
        <p:txBody>
          <a:bodyPr wrap="square">
            <a:spAutoFit/>
          </a:bodyPr>
          <a:lstStyle/>
          <a:p>
            <a:pPr>
              <a:lnSpc>
                <a:spcPct val="120000"/>
              </a:lnSpc>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mn-lt"/>
              </a:rPr>
              <a:t>3.</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rPr>
              <a:t>创建实例</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mn-lt"/>
            </a:endParaRPr>
          </a:p>
          <a:p>
            <a:pPr>
              <a:lnSpc>
                <a:spcPct val="120000"/>
              </a:lnSpc>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rPr>
              <a:t>就行在顺序图中一样，消息也可以用来在通信图中创建对象实例。对象使用“</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mn-lt"/>
              </a:rPr>
              <a:t>new</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rPr>
              <a:t>”构造类型，消息使用“</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mn-lt"/>
              </a:rPr>
              <a:t>create</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rPr>
              <a:t>”构造类型。</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mn-lt"/>
            </a:endParaRPr>
          </a:p>
        </p:txBody>
      </p:sp>
      <p:sp>
        <p:nvSpPr>
          <p:cNvPr id="5" name="文本框 4"/>
          <p:cNvSpPr txBox="1"/>
          <p:nvPr/>
        </p:nvSpPr>
        <p:spPr>
          <a:xfrm>
            <a:off x="323528" y="2931790"/>
            <a:ext cx="4572000" cy="1061381"/>
          </a:xfrm>
          <a:prstGeom prst="rect">
            <a:avLst/>
          </a:prstGeom>
          <a:noFill/>
        </p:spPr>
        <p:txBody>
          <a:bodyPr wrap="square">
            <a:spAutoFit/>
          </a:bodyPr>
          <a:lstStyle/>
          <a:p>
            <a:pPr algn="l">
              <a:lnSpc>
                <a:spcPct val="120000"/>
              </a:lnSpc>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mn-lt"/>
              </a:rPr>
              <a:t>4.</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rPr>
              <a:t>发送给多个对象的消息</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mn-lt"/>
            </a:endParaRPr>
          </a:p>
          <a:p>
            <a:pPr algn="l">
              <a:lnSpc>
                <a:spcPct val="120000"/>
              </a:lnSpc>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rPr>
              <a:t>一个对象可能会向同一个类的多个对象同时发送一个消息。</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mn-lt"/>
            </a:endParaRPr>
          </a:p>
        </p:txBody>
      </p:sp>
      <p:pic>
        <p:nvPicPr>
          <p:cNvPr id="6" name="图片 5"/>
          <p:cNvPicPr>
            <a:picLocks noChangeAspect="1"/>
          </p:cNvPicPr>
          <p:nvPr/>
        </p:nvPicPr>
        <p:blipFill>
          <a:blip r:embed="rId1"/>
          <a:stretch>
            <a:fillRect/>
          </a:stretch>
        </p:blipFill>
        <p:spPr>
          <a:xfrm>
            <a:off x="5131826" y="1302181"/>
            <a:ext cx="3707679" cy="1061952"/>
          </a:xfrm>
          <a:prstGeom prst="rect">
            <a:avLst/>
          </a:prstGeom>
        </p:spPr>
      </p:pic>
      <p:pic>
        <p:nvPicPr>
          <p:cNvPr id="7" name="图片 6"/>
          <p:cNvPicPr>
            <a:picLocks noChangeAspect="1"/>
          </p:cNvPicPr>
          <p:nvPr/>
        </p:nvPicPr>
        <p:blipFill>
          <a:blip r:embed="rId2"/>
          <a:stretch>
            <a:fillRect/>
          </a:stretch>
        </p:blipFill>
        <p:spPr>
          <a:xfrm>
            <a:off x="5151904" y="3132005"/>
            <a:ext cx="3668568" cy="981075"/>
          </a:xfrm>
          <a:prstGeom prst="rect">
            <a:avLst/>
          </a:prstGeom>
        </p:spPr>
      </p:pic>
      <p:sp>
        <p:nvSpPr>
          <p:cNvPr id="9" name="文本框 8"/>
          <p:cNvSpPr txBox="1"/>
          <p:nvPr/>
        </p:nvSpPr>
        <p:spPr>
          <a:xfrm>
            <a:off x="683568" y="253092"/>
            <a:ext cx="4572000" cy="369332"/>
          </a:xfrm>
          <a:prstGeom prst="rect">
            <a:avLst/>
          </a:prstGeom>
          <a:noFill/>
        </p:spPr>
        <p:txBody>
          <a:bodyPr wrap="square">
            <a:spAutoFit/>
          </a:bodyPr>
          <a:lstStyle/>
          <a:p>
            <a:r>
              <a:rPr lang="zh-CN" altLang="en-US"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sym typeface="+mn-lt"/>
              </a:rPr>
              <a:t>通信图的基本内容</a:t>
            </a:r>
            <a:endParaRPr lang="zh-CN" altLang="en-US"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83568" y="1203598"/>
            <a:ext cx="4572000" cy="1061381"/>
          </a:xfrm>
          <a:prstGeom prst="rect">
            <a:avLst/>
          </a:prstGeom>
          <a:noFill/>
        </p:spPr>
        <p:txBody>
          <a:bodyPr wrap="square">
            <a:spAutoFit/>
          </a:bodyPr>
          <a:lstStyle/>
          <a:p>
            <a:pPr algn="l">
              <a:lnSpc>
                <a:spcPct val="120000"/>
              </a:lnSpc>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mn-lt"/>
              </a:rPr>
              <a:t>5.</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rPr>
              <a:t>返回结果</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mn-lt"/>
            </a:endParaRPr>
          </a:p>
          <a:p>
            <a:pPr algn="l">
              <a:lnSpc>
                <a:spcPct val="120000"/>
              </a:lnSpc>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rPr>
              <a:t>消息可能是要求某个对象进行计算并返回结果的值 。</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mn-lt"/>
            </a:endParaRPr>
          </a:p>
        </p:txBody>
      </p:sp>
      <p:sp>
        <p:nvSpPr>
          <p:cNvPr id="6" name="文本框 5"/>
          <p:cNvSpPr txBox="1"/>
          <p:nvPr/>
        </p:nvSpPr>
        <p:spPr>
          <a:xfrm>
            <a:off x="683568" y="3003798"/>
            <a:ext cx="4572000" cy="1061381"/>
          </a:xfrm>
          <a:prstGeom prst="rect">
            <a:avLst/>
          </a:prstGeom>
          <a:noFill/>
        </p:spPr>
        <p:txBody>
          <a:bodyPr wrap="square">
            <a:spAutoFit/>
          </a:bodyPr>
          <a:lstStyle/>
          <a:p>
            <a:pPr>
              <a:lnSpc>
                <a:spcPct val="120000"/>
              </a:lnSpc>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mn-lt"/>
              </a:rPr>
              <a:t>6.</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rPr>
              <a:t>构造型</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mn-lt"/>
            </a:endParaRPr>
          </a:p>
          <a:p>
            <a:pPr>
              <a:lnSpc>
                <a:spcPct val="120000"/>
              </a:lnSpc>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rPr>
              <a:t>构造型可以在现有的</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mn-lt"/>
              </a:rPr>
              <a:t>UML</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rPr>
              <a:t>元素的基础上创建新的元素。</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mn-lt"/>
            </a:endParaRPr>
          </a:p>
        </p:txBody>
      </p:sp>
      <p:pic>
        <p:nvPicPr>
          <p:cNvPr id="7" name="图片 6"/>
          <p:cNvPicPr>
            <a:picLocks noChangeAspect="1"/>
          </p:cNvPicPr>
          <p:nvPr/>
        </p:nvPicPr>
        <p:blipFill>
          <a:blip r:embed="rId1"/>
          <a:stretch>
            <a:fillRect/>
          </a:stretch>
        </p:blipFill>
        <p:spPr>
          <a:xfrm>
            <a:off x="5580112" y="1239205"/>
            <a:ext cx="3157011" cy="1332545"/>
          </a:xfrm>
          <a:prstGeom prst="rect">
            <a:avLst/>
          </a:prstGeom>
        </p:spPr>
      </p:pic>
      <p:pic>
        <p:nvPicPr>
          <p:cNvPr id="8" name="图片 7"/>
          <p:cNvPicPr>
            <a:picLocks noChangeAspect="1"/>
          </p:cNvPicPr>
          <p:nvPr/>
        </p:nvPicPr>
        <p:blipFill>
          <a:blip r:embed="rId2"/>
          <a:stretch>
            <a:fillRect/>
          </a:stretch>
        </p:blipFill>
        <p:spPr>
          <a:xfrm>
            <a:off x="5436096" y="3299457"/>
            <a:ext cx="1895475" cy="1209675"/>
          </a:xfrm>
          <a:prstGeom prst="rect">
            <a:avLst/>
          </a:prstGeom>
        </p:spPr>
      </p:pic>
      <p:sp>
        <p:nvSpPr>
          <p:cNvPr id="10" name="文本框 9"/>
          <p:cNvSpPr txBox="1"/>
          <p:nvPr/>
        </p:nvSpPr>
        <p:spPr>
          <a:xfrm>
            <a:off x="683568" y="264083"/>
            <a:ext cx="4572000" cy="369332"/>
          </a:xfrm>
          <a:prstGeom prst="rect">
            <a:avLst/>
          </a:prstGeom>
          <a:noFill/>
        </p:spPr>
        <p:txBody>
          <a:bodyPr wrap="square">
            <a:spAutoFit/>
          </a:bodyPr>
          <a:lstStyle/>
          <a:p>
            <a:r>
              <a:rPr lang="zh-CN" altLang="en-US"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sym typeface="+mn-lt"/>
              </a:rPr>
              <a:t>通信图的基本内容</a:t>
            </a:r>
            <a:endParaRPr lang="zh-CN" altLang="en-US"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683568" y="269966"/>
            <a:ext cx="4572000" cy="369332"/>
          </a:xfrm>
          <a:prstGeom prst="rect">
            <a:avLst/>
          </a:prstGeom>
          <a:noFill/>
        </p:spPr>
        <p:txBody>
          <a:bodyPr wrap="square">
            <a:spAutoFit/>
          </a:bodyPr>
          <a:lstStyle/>
          <a:p>
            <a:r>
              <a:rPr lang="zh-CN" altLang="en-US"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sym typeface="+mn-lt"/>
              </a:rPr>
              <a:t>通信图的建模技术及应用</a:t>
            </a:r>
            <a:endParaRPr lang="en-US" altLang="zh-CN"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sym typeface="+mn-lt"/>
            </a:endParaRPr>
          </a:p>
        </p:txBody>
      </p:sp>
      <p:sp>
        <p:nvSpPr>
          <p:cNvPr id="5" name="文本框 4"/>
          <p:cNvSpPr txBox="1"/>
          <p:nvPr/>
        </p:nvSpPr>
        <p:spPr>
          <a:xfrm>
            <a:off x="289934" y="843558"/>
            <a:ext cx="4572000" cy="369332"/>
          </a:xfrm>
          <a:prstGeom prst="rect">
            <a:avLst/>
          </a:prstGeom>
          <a:noFill/>
        </p:spPr>
        <p:txBody>
          <a:bodyPr wrap="square">
            <a:spAutoFit/>
          </a:bodyPr>
          <a:lstStyle/>
          <a:p>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使用通信图时可以遵循如下策略</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42" name="Group 41"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GrpSpPr/>
          <p:nvPr/>
        </p:nvGrpSpPr>
        <p:grpSpPr>
          <a:xfrm>
            <a:off x="2840050" y="1490571"/>
            <a:ext cx="2529866" cy="960462"/>
            <a:chOff x="4201762" y="1323425"/>
            <a:chExt cx="3140581" cy="1288407"/>
          </a:xfrm>
        </p:grpSpPr>
        <p:sp>
          <p:nvSpPr>
            <p:cNvPr id="73" name="Rectangle: Rounded Corners 20"/>
            <p:cNvSpPr/>
            <p:nvPr/>
          </p:nvSpPr>
          <p:spPr>
            <a:xfrm>
              <a:off x="4201762" y="1323425"/>
              <a:ext cx="3140581" cy="1105576"/>
            </a:xfrm>
            <a:prstGeom prst="roundRect">
              <a:avLst>
                <a:gd name="adj" fmla="val 7060"/>
              </a:avLst>
            </a:prstGeom>
            <a:solidFill>
              <a:schemeClr val="bg1"/>
            </a:solidFill>
            <a:ln>
              <a:noFill/>
            </a:ln>
            <a:effectLst>
              <a:outerShdw blurRad="698500" dist="241300" dir="5400000" sx="84000" sy="84000" algn="t" rotWithShape="0">
                <a:schemeClr val="tx1">
                  <a:alpha val="2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cs typeface="+mn-ea"/>
                <a:sym typeface="+mn-lt"/>
              </a:endParaRPr>
            </a:p>
          </p:txBody>
        </p:sp>
        <p:sp>
          <p:nvSpPr>
            <p:cNvPr id="74" name="TextBox 18"/>
            <p:cNvSpPr txBox="1"/>
            <p:nvPr/>
          </p:nvSpPr>
          <p:spPr>
            <a:xfrm>
              <a:off x="4473579" y="1489764"/>
              <a:ext cx="2639813" cy="5847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1" dirty="0">
                  <a:solidFill>
                    <a:schemeClr val="tx1">
                      <a:lumMod val="75000"/>
                      <a:lumOff val="25000"/>
                    </a:schemeClr>
                  </a:solidFill>
                  <a:cs typeface="+mn-ea"/>
                  <a:sym typeface="+mn-lt"/>
                </a:rPr>
                <a:t>2.</a:t>
              </a:r>
              <a:r>
                <a:rPr lang="zh-CN" altLang="en-US" sz="1600" b="1" dirty="0">
                  <a:solidFill>
                    <a:schemeClr val="tx1">
                      <a:lumMod val="75000"/>
                      <a:lumOff val="25000"/>
                    </a:schemeClr>
                  </a:solidFill>
                  <a:cs typeface="+mn-ea"/>
                  <a:sym typeface="+mn-lt"/>
                </a:rPr>
                <a:t>确定参与交互过程的活动者与对象</a:t>
              </a:r>
              <a:endParaRPr lang="en-US" sz="1600" b="1" dirty="0">
                <a:solidFill>
                  <a:schemeClr val="tx1">
                    <a:lumMod val="75000"/>
                    <a:lumOff val="25000"/>
                  </a:schemeClr>
                </a:solidFill>
                <a:cs typeface="+mn-ea"/>
                <a:sym typeface="+mn-lt"/>
              </a:endParaRPr>
            </a:p>
          </p:txBody>
        </p:sp>
        <p:grpSp>
          <p:nvGrpSpPr>
            <p:cNvPr id="75" name="Group 40"/>
            <p:cNvGrpSpPr/>
            <p:nvPr/>
          </p:nvGrpSpPr>
          <p:grpSpPr>
            <a:xfrm>
              <a:off x="5578277" y="2257871"/>
              <a:ext cx="353961" cy="353961"/>
              <a:chOff x="5578277" y="2257871"/>
              <a:chExt cx="353961" cy="353961"/>
            </a:xfrm>
          </p:grpSpPr>
          <p:sp>
            <p:nvSpPr>
              <p:cNvPr id="76" name="Rectangle: Rounded Corners 38"/>
              <p:cNvSpPr/>
              <p:nvPr/>
            </p:nvSpPr>
            <p:spPr>
              <a:xfrm>
                <a:off x="5578277" y="2257871"/>
                <a:ext cx="353961" cy="353961"/>
              </a:xfrm>
              <a:prstGeom prst="roundRect">
                <a:avLst>
                  <a:gd name="adj" fmla="val 13079"/>
                </a:avLst>
              </a:prstGeom>
              <a:ln>
                <a:noFill/>
              </a:ln>
              <a:effectLst>
                <a:outerShdw blurRad="241300" dist="101600" dir="5400000" sx="93000" sy="93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cs typeface="+mn-ea"/>
                  <a:sym typeface="+mn-lt"/>
                </a:endParaRPr>
              </a:p>
            </p:txBody>
          </p:sp>
          <p:sp>
            <p:nvSpPr>
              <p:cNvPr id="77" name="Freeform 4549"/>
              <p:cNvSpPr/>
              <p:nvPr/>
            </p:nvSpPr>
            <p:spPr bwMode="auto">
              <a:xfrm>
                <a:off x="5722973" y="2371917"/>
                <a:ext cx="64569" cy="125868"/>
              </a:xfrm>
              <a:custGeom>
                <a:avLst/>
                <a:gdLst>
                  <a:gd name="T0" fmla="*/ 106 w 107"/>
                  <a:gd name="T1" fmla="*/ 101 h 208"/>
                  <a:gd name="T2" fmla="*/ 7 w 107"/>
                  <a:gd name="T3" fmla="*/ 1 h 208"/>
                  <a:gd name="T4" fmla="*/ 1 w 107"/>
                  <a:gd name="T5" fmla="*/ 1 h 208"/>
                  <a:gd name="T6" fmla="*/ 1 w 107"/>
                  <a:gd name="T7" fmla="*/ 7 h 208"/>
                  <a:gd name="T8" fmla="*/ 98 w 107"/>
                  <a:gd name="T9" fmla="*/ 104 h 208"/>
                  <a:gd name="T10" fmla="*/ 1 w 107"/>
                  <a:gd name="T11" fmla="*/ 201 h 208"/>
                  <a:gd name="T12" fmla="*/ 1 w 107"/>
                  <a:gd name="T13" fmla="*/ 206 h 208"/>
                  <a:gd name="T14" fmla="*/ 4 w 107"/>
                  <a:gd name="T15" fmla="*/ 208 h 208"/>
                  <a:gd name="T16" fmla="*/ 7 w 107"/>
                  <a:gd name="T17" fmla="*/ 206 h 208"/>
                  <a:gd name="T18" fmla="*/ 106 w 107"/>
                  <a:gd name="T19" fmla="*/ 107 h 208"/>
                  <a:gd name="T20" fmla="*/ 107 w 107"/>
                  <a:gd name="T21" fmla="*/ 104 h 208"/>
                  <a:gd name="T22" fmla="*/ 106 w 107"/>
                  <a:gd name="T23" fmla="*/ 101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7" h="208">
                    <a:moveTo>
                      <a:pt x="106" y="101"/>
                    </a:moveTo>
                    <a:cubicBezTo>
                      <a:pt x="7" y="1"/>
                      <a:pt x="7" y="1"/>
                      <a:pt x="7" y="1"/>
                    </a:cubicBezTo>
                    <a:cubicBezTo>
                      <a:pt x="5" y="0"/>
                      <a:pt x="3" y="0"/>
                      <a:pt x="1" y="1"/>
                    </a:cubicBezTo>
                    <a:cubicBezTo>
                      <a:pt x="0" y="3"/>
                      <a:pt x="0" y="5"/>
                      <a:pt x="1" y="7"/>
                    </a:cubicBezTo>
                    <a:cubicBezTo>
                      <a:pt x="98" y="104"/>
                      <a:pt x="98" y="104"/>
                      <a:pt x="98" y="104"/>
                    </a:cubicBezTo>
                    <a:cubicBezTo>
                      <a:pt x="1" y="201"/>
                      <a:pt x="1" y="201"/>
                      <a:pt x="1" y="201"/>
                    </a:cubicBezTo>
                    <a:cubicBezTo>
                      <a:pt x="0" y="202"/>
                      <a:pt x="0" y="205"/>
                      <a:pt x="1" y="206"/>
                    </a:cubicBezTo>
                    <a:cubicBezTo>
                      <a:pt x="2" y="207"/>
                      <a:pt x="3" y="208"/>
                      <a:pt x="4" y="208"/>
                    </a:cubicBezTo>
                    <a:cubicBezTo>
                      <a:pt x="5" y="208"/>
                      <a:pt x="6" y="207"/>
                      <a:pt x="7" y="206"/>
                    </a:cubicBezTo>
                    <a:cubicBezTo>
                      <a:pt x="106" y="107"/>
                      <a:pt x="106" y="107"/>
                      <a:pt x="106" y="107"/>
                    </a:cubicBezTo>
                    <a:cubicBezTo>
                      <a:pt x="107" y="106"/>
                      <a:pt x="107" y="105"/>
                      <a:pt x="107" y="104"/>
                    </a:cubicBezTo>
                    <a:cubicBezTo>
                      <a:pt x="107" y="103"/>
                      <a:pt x="107" y="102"/>
                      <a:pt x="106" y="101"/>
                    </a:cubicBezTo>
                    <a:close/>
                  </a:path>
                </a:pathLst>
              </a:custGeom>
              <a:solidFill>
                <a:schemeClr val="bg1"/>
              </a:solidFill>
              <a:ln>
                <a:solidFill>
                  <a:schemeClr val="bg1"/>
                </a:solid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cs typeface="+mn-ea"/>
                  <a:sym typeface="+mn-lt"/>
                </a:endParaRPr>
              </a:p>
            </p:txBody>
          </p:sp>
        </p:grpSp>
      </p:grpSp>
      <p:grpSp>
        <p:nvGrpSpPr>
          <p:cNvPr id="43" name="Group 42"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GrpSpPr/>
          <p:nvPr/>
        </p:nvGrpSpPr>
        <p:grpSpPr>
          <a:xfrm>
            <a:off x="383091" y="1524199"/>
            <a:ext cx="2089265" cy="899687"/>
            <a:chOff x="4139856" y="1164130"/>
            <a:chExt cx="3167784" cy="1447702"/>
          </a:xfrm>
        </p:grpSpPr>
        <p:sp>
          <p:nvSpPr>
            <p:cNvPr id="68" name="Rectangle: Rounded Corners 43"/>
            <p:cNvSpPr/>
            <p:nvPr/>
          </p:nvSpPr>
          <p:spPr>
            <a:xfrm>
              <a:off x="4139856" y="1164130"/>
              <a:ext cx="3167784" cy="1281322"/>
            </a:xfrm>
            <a:prstGeom prst="roundRect">
              <a:avLst>
                <a:gd name="adj" fmla="val 7060"/>
              </a:avLst>
            </a:prstGeom>
            <a:solidFill>
              <a:schemeClr val="bg1"/>
            </a:solidFill>
            <a:ln>
              <a:noFill/>
            </a:ln>
            <a:effectLst>
              <a:outerShdw blurRad="698500" dist="241300" dir="5400000" sx="84000" sy="84000" algn="t" rotWithShape="0">
                <a:schemeClr val="tx1">
                  <a:alpha val="2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cs typeface="+mn-ea"/>
                <a:sym typeface="+mn-lt"/>
              </a:endParaRPr>
            </a:p>
          </p:txBody>
        </p:sp>
        <p:sp>
          <p:nvSpPr>
            <p:cNvPr id="69" name="TextBox 48"/>
            <p:cNvSpPr txBox="1"/>
            <p:nvPr/>
          </p:nvSpPr>
          <p:spPr>
            <a:xfrm>
              <a:off x="4453474" y="1318390"/>
              <a:ext cx="2637158" cy="36077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1600" b="1" dirty="0">
                  <a:solidFill>
                    <a:schemeClr val="tx1">
                      <a:lumMod val="75000"/>
                      <a:lumOff val="25000"/>
                    </a:schemeClr>
                  </a:solidFill>
                  <a:cs typeface="+mn-ea"/>
                  <a:sym typeface="+mn-lt"/>
                </a:rPr>
                <a:t>1.</a:t>
              </a:r>
              <a:r>
                <a:rPr lang="zh-CN" altLang="en-US" sz="1600" b="1" dirty="0">
                  <a:solidFill>
                    <a:schemeClr val="tx1">
                      <a:lumMod val="75000"/>
                      <a:lumOff val="25000"/>
                    </a:schemeClr>
                  </a:solidFill>
                  <a:cs typeface="+mn-ea"/>
                  <a:sym typeface="+mn-lt"/>
                </a:rPr>
                <a:t>确定交互过程的上下文</a:t>
              </a:r>
              <a:endParaRPr lang="en-US" sz="1600" b="1" dirty="0">
                <a:solidFill>
                  <a:schemeClr val="tx1">
                    <a:lumMod val="75000"/>
                    <a:lumOff val="25000"/>
                  </a:schemeClr>
                </a:solidFill>
                <a:cs typeface="+mn-ea"/>
                <a:sym typeface="+mn-lt"/>
              </a:endParaRPr>
            </a:p>
          </p:txBody>
        </p:sp>
        <p:grpSp>
          <p:nvGrpSpPr>
            <p:cNvPr id="70" name="Group 45"/>
            <p:cNvGrpSpPr/>
            <p:nvPr/>
          </p:nvGrpSpPr>
          <p:grpSpPr>
            <a:xfrm>
              <a:off x="5578277" y="2257871"/>
              <a:ext cx="353961" cy="353961"/>
              <a:chOff x="5578277" y="2257871"/>
              <a:chExt cx="353961" cy="353961"/>
            </a:xfrm>
          </p:grpSpPr>
          <p:sp>
            <p:nvSpPr>
              <p:cNvPr id="71" name="Rectangle: Rounded Corners 46"/>
              <p:cNvSpPr/>
              <p:nvPr/>
            </p:nvSpPr>
            <p:spPr>
              <a:xfrm>
                <a:off x="5578277" y="2257871"/>
                <a:ext cx="353961" cy="353961"/>
              </a:xfrm>
              <a:prstGeom prst="roundRect">
                <a:avLst>
                  <a:gd name="adj" fmla="val 13079"/>
                </a:avLst>
              </a:prstGeom>
              <a:ln>
                <a:noFill/>
              </a:ln>
              <a:effectLst>
                <a:outerShdw blurRad="241300" dist="101600" dir="5400000" sx="93000" sy="93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cs typeface="+mn-ea"/>
                  <a:sym typeface="+mn-lt"/>
                </a:endParaRPr>
              </a:p>
            </p:txBody>
          </p:sp>
          <p:sp>
            <p:nvSpPr>
              <p:cNvPr id="72" name="Freeform 4549"/>
              <p:cNvSpPr/>
              <p:nvPr/>
            </p:nvSpPr>
            <p:spPr bwMode="auto">
              <a:xfrm>
                <a:off x="5722973" y="2371917"/>
                <a:ext cx="64569" cy="125868"/>
              </a:xfrm>
              <a:custGeom>
                <a:avLst/>
                <a:gdLst>
                  <a:gd name="T0" fmla="*/ 106 w 107"/>
                  <a:gd name="T1" fmla="*/ 101 h 208"/>
                  <a:gd name="T2" fmla="*/ 7 w 107"/>
                  <a:gd name="T3" fmla="*/ 1 h 208"/>
                  <a:gd name="T4" fmla="*/ 1 w 107"/>
                  <a:gd name="T5" fmla="*/ 1 h 208"/>
                  <a:gd name="T6" fmla="*/ 1 w 107"/>
                  <a:gd name="T7" fmla="*/ 7 h 208"/>
                  <a:gd name="T8" fmla="*/ 98 w 107"/>
                  <a:gd name="T9" fmla="*/ 104 h 208"/>
                  <a:gd name="T10" fmla="*/ 1 w 107"/>
                  <a:gd name="T11" fmla="*/ 201 h 208"/>
                  <a:gd name="T12" fmla="*/ 1 w 107"/>
                  <a:gd name="T13" fmla="*/ 206 h 208"/>
                  <a:gd name="T14" fmla="*/ 4 w 107"/>
                  <a:gd name="T15" fmla="*/ 208 h 208"/>
                  <a:gd name="T16" fmla="*/ 7 w 107"/>
                  <a:gd name="T17" fmla="*/ 206 h 208"/>
                  <a:gd name="T18" fmla="*/ 106 w 107"/>
                  <a:gd name="T19" fmla="*/ 107 h 208"/>
                  <a:gd name="T20" fmla="*/ 107 w 107"/>
                  <a:gd name="T21" fmla="*/ 104 h 208"/>
                  <a:gd name="T22" fmla="*/ 106 w 107"/>
                  <a:gd name="T23" fmla="*/ 101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7" h="208">
                    <a:moveTo>
                      <a:pt x="106" y="101"/>
                    </a:moveTo>
                    <a:cubicBezTo>
                      <a:pt x="7" y="1"/>
                      <a:pt x="7" y="1"/>
                      <a:pt x="7" y="1"/>
                    </a:cubicBezTo>
                    <a:cubicBezTo>
                      <a:pt x="5" y="0"/>
                      <a:pt x="3" y="0"/>
                      <a:pt x="1" y="1"/>
                    </a:cubicBezTo>
                    <a:cubicBezTo>
                      <a:pt x="0" y="3"/>
                      <a:pt x="0" y="5"/>
                      <a:pt x="1" y="7"/>
                    </a:cubicBezTo>
                    <a:cubicBezTo>
                      <a:pt x="98" y="104"/>
                      <a:pt x="98" y="104"/>
                      <a:pt x="98" y="104"/>
                    </a:cubicBezTo>
                    <a:cubicBezTo>
                      <a:pt x="1" y="201"/>
                      <a:pt x="1" y="201"/>
                      <a:pt x="1" y="201"/>
                    </a:cubicBezTo>
                    <a:cubicBezTo>
                      <a:pt x="0" y="202"/>
                      <a:pt x="0" y="205"/>
                      <a:pt x="1" y="206"/>
                    </a:cubicBezTo>
                    <a:cubicBezTo>
                      <a:pt x="2" y="207"/>
                      <a:pt x="3" y="208"/>
                      <a:pt x="4" y="208"/>
                    </a:cubicBezTo>
                    <a:cubicBezTo>
                      <a:pt x="5" y="208"/>
                      <a:pt x="6" y="207"/>
                      <a:pt x="7" y="206"/>
                    </a:cubicBezTo>
                    <a:cubicBezTo>
                      <a:pt x="106" y="107"/>
                      <a:pt x="106" y="107"/>
                      <a:pt x="106" y="107"/>
                    </a:cubicBezTo>
                    <a:cubicBezTo>
                      <a:pt x="107" y="106"/>
                      <a:pt x="107" y="105"/>
                      <a:pt x="107" y="104"/>
                    </a:cubicBezTo>
                    <a:cubicBezTo>
                      <a:pt x="107" y="103"/>
                      <a:pt x="107" y="102"/>
                      <a:pt x="106" y="101"/>
                    </a:cubicBezTo>
                    <a:close/>
                  </a:path>
                </a:pathLst>
              </a:custGeom>
              <a:solidFill>
                <a:schemeClr val="bg1"/>
              </a:solidFill>
              <a:ln>
                <a:solidFill>
                  <a:schemeClr val="bg1"/>
                </a:solid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cs typeface="+mn-ea"/>
                  <a:sym typeface="+mn-lt"/>
                </a:endParaRPr>
              </a:p>
            </p:txBody>
          </p:sp>
        </p:grpSp>
      </p:grpSp>
      <p:grpSp>
        <p:nvGrpSpPr>
          <p:cNvPr id="44" name="Group 52"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GrpSpPr/>
          <p:nvPr/>
        </p:nvGrpSpPr>
        <p:grpSpPr>
          <a:xfrm>
            <a:off x="5710552" y="1514458"/>
            <a:ext cx="3140581" cy="931530"/>
            <a:chOff x="4322683" y="1360856"/>
            <a:chExt cx="3140581" cy="1250976"/>
          </a:xfrm>
        </p:grpSpPr>
        <p:sp>
          <p:nvSpPr>
            <p:cNvPr id="63" name="Rectangle: Rounded Corners 61"/>
            <p:cNvSpPr/>
            <p:nvPr/>
          </p:nvSpPr>
          <p:spPr>
            <a:xfrm>
              <a:off x="4322683" y="1360856"/>
              <a:ext cx="3140581" cy="1105576"/>
            </a:xfrm>
            <a:prstGeom prst="roundRect">
              <a:avLst>
                <a:gd name="adj" fmla="val 7060"/>
              </a:avLst>
            </a:prstGeom>
            <a:solidFill>
              <a:schemeClr val="bg1"/>
            </a:solidFill>
            <a:ln>
              <a:noFill/>
            </a:ln>
            <a:effectLst>
              <a:outerShdw blurRad="698500" dist="241300" dir="5400000" sx="84000" sy="84000" algn="t" rotWithShape="0">
                <a:schemeClr val="tx1">
                  <a:alpha val="2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cs typeface="+mn-ea"/>
                <a:sym typeface="+mn-lt"/>
              </a:endParaRPr>
            </a:p>
          </p:txBody>
        </p:sp>
        <p:sp>
          <p:nvSpPr>
            <p:cNvPr id="64" name="TextBox 66"/>
            <p:cNvSpPr txBox="1"/>
            <p:nvPr/>
          </p:nvSpPr>
          <p:spPr>
            <a:xfrm>
              <a:off x="4702530" y="1491032"/>
              <a:ext cx="2139044" cy="5847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1" dirty="0">
                  <a:solidFill>
                    <a:schemeClr val="tx1">
                      <a:lumMod val="75000"/>
                      <a:lumOff val="25000"/>
                    </a:schemeClr>
                  </a:solidFill>
                  <a:cs typeface="+mn-ea"/>
                  <a:sym typeface="+mn-lt"/>
                </a:rPr>
                <a:t>3.</a:t>
              </a:r>
              <a:r>
                <a:rPr lang="zh-CN" altLang="en-US" sz="1600" b="1" dirty="0">
                  <a:solidFill>
                    <a:schemeClr val="tx1">
                      <a:lumMod val="75000"/>
                      <a:lumOff val="25000"/>
                    </a:schemeClr>
                  </a:solidFill>
                  <a:cs typeface="+mn-ea"/>
                  <a:sym typeface="+mn-lt"/>
                </a:rPr>
                <a:t>如果需要，为每个对象设置初始特性</a:t>
              </a:r>
              <a:endParaRPr lang="en-US" sz="1600" b="1" dirty="0">
                <a:solidFill>
                  <a:schemeClr val="tx1">
                    <a:lumMod val="75000"/>
                    <a:lumOff val="25000"/>
                  </a:schemeClr>
                </a:solidFill>
                <a:cs typeface="+mn-ea"/>
                <a:sym typeface="+mn-lt"/>
              </a:endParaRPr>
            </a:p>
          </p:txBody>
        </p:sp>
        <p:grpSp>
          <p:nvGrpSpPr>
            <p:cNvPr id="65" name="Group 63"/>
            <p:cNvGrpSpPr/>
            <p:nvPr/>
          </p:nvGrpSpPr>
          <p:grpSpPr>
            <a:xfrm>
              <a:off x="5578277" y="2257871"/>
              <a:ext cx="353961" cy="353961"/>
              <a:chOff x="5578277" y="2257871"/>
              <a:chExt cx="353961" cy="353961"/>
            </a:xfrm>
          </p:grpSpPr>
          <p:sp>
            <p:nvSpPr>
              <p:cNvPr id="66" name="Rectangle: Rounded Corners 64"/>
              <p:cNvSpPr/>
              <p:nvPr/>
            </p:nvSpPr>
            <p:spPr>
              <a:xfrm>
                <a:off x="5578277" y="2257871"/>
                <a:ext cx="353961" cy="353961"/>
              </a:xfrm>
              <a:prstGeom prst="roundRect">
                <a:avLst>
                  <a:gd name="adj" fmla="val 13079"/>
                </a:avLst>
              </a:prstGeom>
              <a:ln>
                <a:noFill/>
              </a:ln>
              <a:effectLst>
                <a:outerShdw blurRad="241300" dist="101600" dir="5400000" sx="93000" sy="93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cs typeface="+mn-ea"/>
                  <a:sym typeface="+mn-lt"/>
                </a:endParaRPr>
              </a:p>
            </p:txBody>
          </p:sp>
          <p:sp>
            <p:nvSpPr>
              <p:cNvPr id="67" name="Freeform 4549"/>
              <p:cNvSpPr/>
              <p:nvPr/>
            </p:nvSpPr>
            <p:spPr bwMode="auto">
              <a:xfrm>
                <a:off x="5722973" y="2371917"/>
                <a:ext cx="64569" cy="125868"/>
              </a:xfrm>
              <a:custGeom>
                <a:avLst/>
                <a:gdLst>
                  <a:gd name="T0" fmla="*/ 106 w 107"/>
                  <a:gd name="T1" fmla="*/ 101 h 208"/>
                  <a:gd name="T2" fmla="*/ 7 w 107"/>
                  <a:gd name="T3" fmla="*/ 1 h 208"/>
                  <a:gd name="T4" fmla="*/ 1 w 107"/>
                  <a:gd name="T5" fmla="*/ 1 h 208"/>
                  <a:gd name="T6" fmla="*/ 1 w 107"/>
                  <a:gd name="T7" fmla="*/ 7 h 208"/>
                  <a:gd name="T8" fmla="*/ 98 w 107"/>
                  <a:gd name="T9" fmla="*/ 104 h 208"/>
                  <a:gd name="T10" fmla="*/ 1 w 107"/>
                  <a:gd name="T11" fmla="*/ 201 h 208"/>
                  <a:gd name="T12" fmla="*/ 1 w 107"/>
                  <a:gd name="T13" fmla="*/ 206 h 208"/>
                  <a:gd name="T14" fmla="*/ 4 w 107"/>
                  <a:gd name="T15" fmla="*/ 208 h 208"/>
                  <a:gd name="T16" fmla="*/ 7 w 107"/>
                  <a:gd name="T17" fmla="*/ 206 h 208"/>
                  <a:gd name="T18" fmla="*/ 106 w 107"/>
                  <a:gd name="T19" fmla="*/ 107 h 208"/>
                  <a:gd name="T20" fmla="*/ 107 w 107"/>
                  <a:gd name="T21" fmla="*/ 104 h 208"/>
                  <a:gd name="T22" fmla="*/ 106 w 107"/>
                  <a:gd name="T23" fmla="*/ 101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7" h="208">
                    <a:moveTo>
                      <a:pt x="106" y="101"/>
                    </a:moveTo>
                    <a:cubicBezTo>
                      <a:pt x="7" y="1"/>
                      <a:pt x="7" y="1"/>
                      <a:pt x="7" y="1"/>
                    </a:cubicBezTo>
                    <a:cubicBezTo>
                      <a:pt x="5" y="0"/>
                      <a:pt x="3" y="0"/>
                      <a:pt x="1" y="1"/>
                    </a:cubicBezTo>
                    <a:cubicBezTo>
                      <a:pt x="0" y="3"/>
                      <a:pt x="0" y="5"/>
                      <a:pt x="1" y="7"/>
                    </a:cubicBezTo>
                    <a:cubicBezTo>
                      <a:pt x="98" y="104"/>
                      <a:pt x="98" y="104"/>
                      <a:pt x="98" y="104"/>
                    </a:cubicBezTo>
                    <a:cubicBezTo>
                      <a:pt x="1" y="201"/>
                      <a:pt x="1" y="201"/>
                      <a:pt x="1" y="201"/>
                    </a:cubicBezTo>
                    <a:cubicBezTo>
                      <a:pt x="0" y="202"/>
                      <a:pt x="0" y="205"/>
                      <a:pt x="1" y="206"/>
                    </a:cubicBezTo>
                    <a:cubicBezTo>
                      <a:pt x="2" y="207"/>
                      <a:pt x="3" y="208"/>
                      <a:pt x="4" y="208"/>
                    </a:cubicBezTo>
                    <a:cubicBezTo>
                      <a:pt x="5" y="208"/>
                      <a:pt x="6" y="207"/>
                      <a:pt x="7" y="206"/>
                    </a:cubicBezTo>
                    <a:cubicBezTo>
                      <a:pt x="106" y="107"/>
                      <a:pt x="106" y="107"/>
                      <a:pt x="106" y="107"/>
                    </a:cubicBezTo>
                    <a:cubicBezTo>
                      <a:pt x="107" y="106"/>
                      <a:pt x="107" y="105"/>
                      <a:pt x="107" y="104"/>
                    </a:cubicBezTo>
                    <a:cubicBezTo>
                      <a:pt x="107" y="103"/>
                      <a:pt x="107" y="102"/>
                      <a:pt x="106" y="101"/>
                    </a:cubicBezTo>
                    <a:close/>
                  </a:path>
                </a:pathLst>
              </a:custGeom>
              <a:solidFill>
                <a:schemeClr val="bg1"/>
              </a:solidFill>
              <a:ln>
                <a:solidFill>
                  <a:schemeClr val="bg1"/>
                </a:solid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cs typeface="+mn-ea"/>
                  <a:sym typeface="+mn-lt"/>
                </a:endParaRPr>
              </a:p>
            </p:txBody>
          </p:sp>
        </p:grpSp>
      </p:grpSp>
      <p:grpSp>
        <p:nvGrpSpPr>
          <p:cNvPr id="45" name="Group 53"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GrpSpPr/>
          <p:nvPr/>
        </p:nvGrpSpPr>
        <p:grpSpPr>
          <a:xfrm>
            <a:off x="289934" y="2950866"/>
            <a:ext cx="2150297" cy="1208158"/>
            <a:chOff x="4201762" y="1323425"/>
            <a:chExt cx="3140581" cy="1288407"/>
          </a:xfrm>
        </p:grpSpPr>
        <p:sp>
          <p:nvSpPr>
            <p:cNvPr id="58" name="Rectangle: Rounded Corners 54"/>
            <p:cNvSpPr/>
            <p:nvPr/>
          </p:nvSpPr>
          <p:spPr>
            <a:xfrm>
              <a:off x="4201762" y="1323425"/>
              <a:ext cx="3140581" cy="1105576"/>
            </a:xfrm>
            <a:prstGeom prst="roundRect">
              <a:avLst>
                <a:gd name="adj" fmla="val 7060"/>
              </a:avLst>
            </a:prstGeom>
            <a:solidFill>
              <a:schemeClr val="bg1"/>
            </a:solidFill>
            <a:ln>
              <a:noFill/>
            </a:ln>
            <a:effectLst>
              <a:outerShdw blurRad="698500" dist="241300" dir="5400000" sx="84000" sy="84000" algn="t" rotWithShape="0">
                <a:schemeClr val="tx1">
                  <a:alpha val="2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cs typeface="+mn-ea"/>
                <a:sym typeface="+mn-lt"/>
              </a:endParaRPr>
            </a:p>
          </p:txBody>
        </p:sp>
        <p:sp>
          <p:nvSpPr>
            <p:cNvPr id="59" name="TextBox 59"/>
            <p:cNvSpPr txBox="1"/>
            <p:nvPr/>
          </p:nvSpPr>
          <p:spPr>
            <a:xfrm>
              <a:off x="4407079" y="1500942"/>
              <a:ext cx="2849370" cy="5847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1" dirty="0">
                  <a:solidFill>
                    <a:schemeClr val="tx1">
                      <a:lumMod val="75000"/>
                      <a:lumOff val="25000"/>
                    </a:schemeClr>
                  </a:solidFill>
                  <a:cs typeface="+mn-ea"/>
                  <a:sym typeface="+mn-lt"/>
                </a:rPr>
                <a:t>4.</a:t>
              </a:r>
              <a:r>
                <a:rPr lang="zh-CN" altLang="en-US" sz="1600" b="1" dirty="0">
                  <a:solidFill>
                    <a:schemeClr val="tx1">
                      <a:lumMod val="75000"/>
                      <a:lumOff val="25000"/>
                    </a:schemeClr>
                  </a:solidFill>
                  <a:cs typeface="+mn-ea"/>
                  <a:sym typeface="+mn-lt"/>
                </a:rPr>
                <a:t>确定活动者、对象之间的链接。</a:t>
              </a:r>
              <a:endParaRPr lang="en-US" sz="1600" b="1" dirty="0">
                <a:solidFill>
                  <a:schemeClr val="tx1">
                    <a:lumMod val="75000"/>
                    <a:lumOff val="25000"/>
                  </a:schemeClr>
                </a:solidFill>
                <a:cs typeface="+mn-ea"/>
                <a:sym typeface="+mn-lt"/>
              </a:endParaRPr>
            </a:p>
          </p:txBody>
        </p:sp>
        <p:grpSp>
          <p:nvGrpSpPr>
            <p:cNvPr id="60" name="Group 56"/>
            <p:cNvGrpSpPr/>
            <p:nvPr/>
          </p:nvGrpSpPr>
          <p:grpSpPr>
            <a:xfrm>
              <a:off x="5578277" y="2257871"/>
              <a:ext cx="353961" cy="353961"/>
              <a:chOff x="5578277" y="2257871"/>
              <a:chExt cx="353961" cy="353961"/>
            </a:xfrm>
          </p:grpSpPr>
          <p:sp>
            <p:nvSpPr>
              <p:cNvPr id="61" name="Rectangle: Rounded Corners 57"/>
              <p:cNvSpPr/>
              <p:nvPr/>
            </p:nvSpPr>
            <p:spPr>
              <a:xfrm>
                <a:off x="5578277" y="2257871"/>
                <a:ext cx="353961" cy="353961"/>
              </a:xfrm>
              <a:prstGeom prst="roundRect">
                <a:avLst>
                  <a:gd name="adj" fmla="val 13079"/>
                </a:avLst>
              </a:prstGeom>
              <a:ln>
                <a:noFill/>
              </a:ln>
              <a:effectLst>
                <a:outerShdw blurRad="241300" dist="101600" dir="5400000" sx="93000" sy="93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cs typeface="+mn-ea"/>
                  <a:sym typeface="+mn-lt"/>
                </a:endParaRPr>
              </a:p>
            </p:txBody>
          </p:sp>
          <p:sp>
            <p:nvSpPr>
              <p:cNvPr id="62" name="Freeform 4549"/>
              <p:cNvSpPr/>
              <p:nvPr/>
            </p:nvSpPr>
            <p:spPr bwMode="auto">
              <a:xfrm>
                <a:off x="5722973" y="2371917"/>
                <a:ext cx="64569" cy="125868"/>
              </a:xfrm>
              <a:custGeom>
                <a:avLst/>
                <a:gdLst>
                  <a:gd name="T0" fmla="*/ 106 w 107"/>
                  <a:gd name="T1" fmla="*/ 101 h 208"/>
                  <a:gd name="T2" fmla="*/ 7 w 107"/>
                  <a:gd name="T3" fmla="*/ 1 h 208"/>
                  <a:gd name="T4" fmla="*/ 1 w 107"/>
                  <a:gd name="T5" fmla="*/ 1 h 208"/>
                  <a:gd name="T6" fmla="*/ 1 w 107"/>
                  <a:gd name="T7" fmla="*/ 7 h 208"/>
                  <a:gd name="T8" fmla="*/ 98 w 107"/>
                  <a:gd name="T9" fmla="*/ 104 h 208"/>
                  <a:gd name="T10" fmla="*/ 1 w 107"/>
                  <a:gd name="T11" fmla="*/ 201 h 208"/>
                  <a:gd name="T12" fmla="*/ 1 w 107"/>
                  <a:gd name="T13" fmla="*/ 206 h 208"/>
                  <a:gd name="T14" fmla="*/ 4 w 107"/>
                  <a:gd name="T15" fmla="*/ 208 h 208"/>
                  <a:gd name="T16" fmla="*/ 7 w 107"/>
                  <a:gd name="T17" fmla="*/ 206 h 208"/>
                  <a:gd name="T18" fmla="*/ 106 w 107"/>
                  <a:gd name="T19" fmla="*/ 107 h 208"/>
                  <a:gd name="T20" fmla="*/ 107 w 107"/>
                  <a:gd name="T21" fmla="*/ 104 h 208"/>
                  <a:gd name="T22" fmla="*/ 106 w 107"/>
                  <a:gd name="T23" fmla="*/ 101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7" h="208">
                    <a:moveTo>
                      <a:pt x="106" y="101"/>
                    </a:moveTo>
                    <a:cubicBezTo>
                      <a:pt x="7" y="1"/>
                      <a:pt x="7" y="1"/>
                      <a:pt x="7" y="1"/>
                    </a:cubicBezTo>
                    <a:cubicBezTo>
                      <a:pt x="5" y="0"/>
                      <a:pt x="3" y="0"/>
                      <a:pt x="1" y="1"/>
                    </a:cubicBezTo>
                    <a:cubicBezTo>
                      <a:pt x="0" y="3"/>
                      <a:pt x="0" y="5"/>
                      <a:pt x="1" y="7"/>
                    </a:cubicBezTo>
                    <a:cubicBezTo>
                      <a:pt x="98" y="104"/>
                      <a:pt x="98" y="104"/>
                      <a:pt x="98" y="104"/>
                    </a:cubicBezTo>
                    <a:cubicBezTo>
                      <a:pt x="1" y="201"/>
                      <a:pt x="1" y="201"/>
                      <a:pt x="1" y="201"/>
                    </a:cubicBezTo>
                    <a:cubicBezTo>
                      <a:pt x="0" y="202"/>
                      <a:pt x="0" y="205"/>
                      <a:pt x="1" y="206"/>
                    </a:cubicBezTo>
                    <a:cubicBezTo>
                      <a:pt x="2" y="207"/>
                      <a:pt x="3" y="208"/>
                      <a:pt x="4" y="208"/>
                    </a:cubicBezTo>
                    <a:cubicBezTo>
                      <a:pt x="5" y="208"/>
                      <a:pt x="6" y="207"/>
                      <a:pt x="7" y="206"/>
                    </a:cubicBezTo>
                    <a:cubicBezTo>
                      <a:pt x="106" y="107"/>
                      <a:pt x="106" y="107"/>
                      <a:pt x="106" y="107"/>
                    </a:cubicBezTo>
                    <a:cubicBezTo>
                      <a:pt x="107" y="106"/>
                      <a:pt x="107" y="105"/>
                      <a:pt x="107" y="104"/>
                    </a:cubicBezTo>
                    <a:cubicBezTo>
                      <a:pt x="107" y="103"/>
                      <a:pt x="107" y="102"/>
                      <a:pt x="106" y="101"/>
                    </a:cubicBezTo>
                    <a:close/>
                  </a:path>
                </a:pathLst>
              </a:custGeom>
              <a:solidFill>
                <a:schemeClr val="bg1"/>
              </a:solidFill>
              <a:ln>
                <a:solidFill>
                  <a:schemeClr val="bg1"/>
                </a:solid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cs typeface="+mn-ea"/>
                  <a:sym typeface="+mn-lt"/>
                </a:endParaRPr>
              </a:p>
            </p:txBody>
          </p:sp>
        </p:grpSp>
      </p:grpSp>
      <p:grpSp>
        <p:nvGrpSpPr>
          <p:cNvPr id="46" name="Group 69"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GrpSpPr/>
          <p:nvPr/>
        </p:nvGrpSpPr>
        <p:grpSpPr>
          <a:xfrm>
            <a:off x="5773721" y="2978820"/>
            <a:ext cx="3140581" cy="1288407"/>
            <a:chOff x="4201762" y="1323425"/>
            <a:chExt cx="3140581" cy="1288407"/>
          </a:xfrm>
        </p:grpSpPr>
        <p:sp>
          <p:nvSpPr>
            <p:cNvPr id="53" name="Rectangle: Rounded Corners 78"/>
            <p:cNvSpPr/>
            <p:nvPr/>
          </p:nvSpPr>
          <p:spPr>
            <a:xfrm>
              <a:off x="4201762" y="1323425"/>
              <a:ext cx="3140581" cy="1105576"/>
            </a:xfrm>
            <a:prstGeom prst="roundRect">
              <a:avLst>
                <a:gd name="adj" fmla="val 7060"/>
              </a:avLst>
            </a:prstGeom>
            <a:solidFill>
              <a:schemeClr val="bg1"/>
            </a:solidFill>
            <a:ln>
              <a:noFill/>
            </a:ln>
            <a:effectLst>
              <a:outerShdw blurRad="698500" dist="241300" dir="5400000" sx="84000" sy="84000" algn="t" rotWithShape="0">
                <a:schemeClr val="tx1">
                  <a:alpha val="2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cs typeface="+mn-ea"/>
                <a:sym typeface="+mn-lt"/>
              </a:endParaRPr>
            </a:p>
          </p:txBody>
        </p:sp>
        <p:sp>
          <p:nvSpPr>
            <p:cNvPr id="54" name="TextBox 83"/>
            <p:cNvSpPr txBox="1"/>
            <p:nvPr/>
          </p:nvSpPr>
          <p:spPr>
            <a:xfrm>
              <a:off x="4380370" y="1491032"/>
              <a:ext cx="2897402" cy="33855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1" dirty="0">
                  <a:solidFill>
                    <a:schemeClr val="tx1">
                      <a:lumMod val="75000"/>
                      <a:lumOff val="25000"/>
                    </a:schemeClr>
                  </a:solidFill>
                  <a:cs typeface="+mn-ea"/>
                  <a:sym typeface="+mn-lt"/>
                </a:rPr>
                <a:t>6.</a:t>
              </a:r>
              <a:r>
                <a:rPr lang="zh-CN" altLang="en-US" sz="1600" b="1" dirty="0">
                  <a:solidFill>
                    <a:schemeClr val="tx1">
                      <a:lumMod val="75000"/>
                      <a:lumOff val="25000"/>
                    </a:schemeClr>
                  </a:solidFill>
                  <a:cs typeface="+mn-ea"/>
                  <a:sym typeface="+mn-lt"/>
                </a:rPr>
                <a:t>细化消息内容</a:t>
              </a:r>
              <a:endParaRPr lang="en-US" sz="1600" b="1" dirty="0">
                <a:solidFill>
                  <a:schemeClr val="tx1">
                    <a:lumMod val="75000"/>
                    <a:lumOff val="25000"/>
                  </a:schemeClr>
                </a:solidFill>
                <a:cs typeface="+mn-ea"/>
                <a:sym typeface="+mn-lt"/>
              </a:endParaRPr>
            </a:p>
          </p:txBody>
        </p:sp>
        <p:grpSp>
          <p:nvGrpSpPr>
            <p:cNvPr id="55" name="Group 80"/>
            <p:cNvGrpSpPr/>
            <p:nvPr/>
          </p:nvGrpSpPr>
          <p:grpSpPr>
            <a:xfrm>
              <a:off x="5578277" y="2257871"/>
              <a:ext cx="353961" cy="353961"/>
              <a:chOff x="5578277" y="2257871"/>
              <a:chExt cx="353961" cy="353961"/>
            </a:xfrm>
          </p:grpSpPr>
          <p:sp>
            <p:nvSpPr>
              <p:cNvPr id="56" name="Rectangle: Rounded Corners 81"/>
              <p:cNvSpPr/>
              <p:nvPr/>
            </p:nvSpPr>
            <p:spPr>
              <a:xfrm>
                <a:off x="5578277" y="2257871"/>
                <a:ext cx="353961" cy="353961"/>
              </a:xfrm>
              <a:prstGeom prst="roundRect">
                <a:avLst>
                  <a:gd name="adj" fmla="val 13079"/>
                </a:avLst>
              </a:prstGeom>
              <a:ln>
                <a:noFill/>
              </a:ln>
              <a:effectLst>
                <a:outerShdw blurRad="241300" dist="101600" dir="5400000" sx="93000" sy="93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cs typeface="+mn-ea"/>
                  <a:sym typeface="+mn-lt"/>
                </a:endParaRPr>
              </a:p>
            </p:txBody>
          </p:sp>
          <p:sp>
            <p:nvSpPr>
              <p:cNvPr id="57" name="Freeform 4549"/>
              <p:cNvSpPr/>
              <p:nvPr/>
            </p:nvSpPr>
            <p:spPr bwMode="auto">
              <a:xfrm>
                <a:off x="5722973" y="2371917"/>
                <a:ext cx="64569" cy="125868"/>
              </a:xfrm>
              <a:custGeom>
                <a:avLst/>
                <a:gdLst>
                  <a:gd name="T0" fmla="*/ 106 w 107"/>
                  <a:gd name="T1" fmla="*/ 101 h 208"/>
                  <a:gd name="T2" fmla="*/ 7 w 107"/>
                  <a:gd name="T3" fmla="*/ 1 h 208"/>
                  <a:gd name="T4" fmla="*/ 1 w 107"/>
                  <a:gd name="T5" fmla="*/ 1 h 208"/>
                  <a:gd name="T6" fmla="*/ 1 w 107"/>
                  <a:gd name="T7" fmla="*/ 7 h 208"/>
                  <a:gd name="T8" fmla="*/ 98 w 107"/>
                  <a:gd name="T9" fmla="*/ 104 h 208"/>
                  <a:gd name="T10" fmla="*/ 1 w 107"/>
                  <a:gd name="T11" fmla="*/ 201 h 208"/>
                  <a:gd name="T12" fmla="*/ 1 w 107"/>
                  <a:gd name="T13" fmla="*/ 206 h 208"/>
                  <a:gd name="T14" fmla="*/ 4 w 107"/>
                  <a:gd name="T15" fmla="*/ 208 h 208"/>
                  <a:gd name="T16" fmla="*/ 7 w 107"/>
                  <a:gd name="T17" fmla="*/ 206 h 208"/>
                  <a:gd name="T18" fmla="*/ 106 w 107"/>
                  <a:gd name="T19" fmla="*/ 107 h 208"/>
                  <a:gd name="T20" fmla="*/ 107 w 107"/>
                  <a:gd name="T21" fmla="*/ 104 h 208"/>
                  <a:gd name="T22" fmla="*/ 106 w 107"/>
                  <a:gd name="T23" fmla="*/ 101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7" h="208">
                    <a:moveTo>
                      <a:pt x="106" y="101"/>
                    </a:moveTo>
                    <a:cubicBezTo>
                      <a:pt x="7" y="1"/>
                      <a:pt x="7" y="1"/>
                      <a:pt x="7" y="1"/>
                    </a:cubicBezTo>
                    <a:cubicBezTo>
                      <a:pt x="5" y="0"/>
                      <a:pt x="3" y="0"/>
                      <a:pt x="1" y="1"/>
                    </a:cubicBezTo>
                    <a:cubicBezTo>
                      <a:pt x="0" y="3"/>
                      <a:pt x="0" y="5"/>
                      <a:pt x="1" y="7"/>
                    </a:cubicBezTo>
                    <a:cubicBezTo>
                      <a:pt x="98" y="104"/>
                      <a:pt x="98" y="104"/>
                      <a:pt x="98" y="104"/>
                    </a:cubicBezTo>
                    <a:cubicBezTo>
                      <a:pt x="1" y="201"/>
                      <a:pt x="1" y="201"/>
                      <a:pt x="1" y="201"/>
                    </a:cubicBezTo>
                    <a:cubicBezTo>
                      <a:pt x="0" y="202"/>
                      <a:pt x="0" y="205"/>
                      <a:pt x="1" y="206"/>
                    </a:cubicBezTo>
                    <a:cubicBezTo>
                      <a:pt x="2" y="207"/>
                      <a:pt x="3" y="208"/>
                      <a:pt x="4" y="208"/>
                    </a:cubicBezTo>
                    <a:cubicBezTo>
                      <a:pt x="5" y="208"/>
                      <a:pt x="6" y="207"/>
                      <a:pt x="7" y="206"/>
                    </a:cubicBezTo>
                    <a:cubicBezTo>
                      <a:pt x="106" y="107"/>
                      <a:pt x="106" y="107"/>
                      <a:pt x="106" y="107"/>
                    </a:cubicBezTo>
                    <a:cubicBezTo>
                      <a:pt x="107" y="106"/>
                      <a:pt x="107" y="105"/>
                      <a:pt x="107" y="104"/>
                    </a:cubicBezTo>
                    <a:cubicBezTo>
                      <a:pt x="107" y="103"/>
                      <a:pt x="107" y="102"/>
                      <a:pt x="106" y="101"/>
                    </a:cubicBezTo>
                    <a:close/>
                  </a:path>
                </a:pathLst>
              </a:custGeom>
              <a:solidFill>
                <a:schemeClr val="bg1"/>
              </a:solidFill>
              <a:ln>
                <a:solidFill>
                  <a:schemeClr val="bg1"/>
                </a:solid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cs typeface="+mn-ea"/>
                  <a:sym typeface="+mn-lt"/>
                </a:endParaRPr>
              </a:p>
            </p:txBody>
          </p:sp>
        </p:grpSp>
      </p:grpSp>
      <p:grpSp>
        <p:nvGrpSpPr>
          <p:cNvPr id="47" name="Group 70"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GrpSpPr/>
          <p:nvPr/>
        </p:nvGrpSpPr>
        <p:grpSpPr>
          <a:xfrm>
            <a:off x="2730003" y="2870420"/>
            <a:ext cx="3016849" cy="1429522"/>
            <a:chOff x="4069194" y="1367503"/>
            <a:chExt cx="3273149" cy="1244329"/>
          </a:xfrm>
        </p:grpSpPr>
        <p:sp>
          <p:nvSpPr>
            <p:cNvPr id="48" name="Rectangle: Rounded Corners 71"/>
            <p:cNvSpPr/>
            <p:nvPr/>
          </p:nvSpPr>
          <p:spPr>
            <a:xfrm>
              <a:off x="4069194" y="1367503"/>
              <a:ext cx="3140581" cy="1105576"/>
            </a:xfrm>
            <a:prstGeom prst="roundRect">
              <a:avLst>
                <a:gd name="adj" fmla="val 7060"/>
              </a:avLst>
            </a:prstGeom>
            <a:solidFill>
              <a:schemeClr val="bg1"/>
            </a:solidFill>
            <a:ln>
              <a:noFill/>
            </a:ln>
            <a:effectLst>
              <a:outerShdw blurRad="698500" dist="241300" dir="5400000" sx="84000" sy="84000" algn="t" rotWithShape="0">
                <a:schemeClr val="tx1">
                  <a:alpha val="2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cs typeface="+mn-ea"/>
                <a:sym typeface="+mn-lt"/>
              </a:endParaRPr>
            </a:p>
          </p:txBody>
        </p:sp>
        <p:sp>
          <p:nvSpPr>
            <p:cNvPr id="49" name="TextBox 76"/>
            <p:cNvSpPr txBox="1"/>
            <p:nvPr/>
          </p:nvSpPr>
          <p:spPr>
            <a:xfrm>
              <a:off x="4142139" y="1409305"/>
              <a:ext cx="3200204" cy="107721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1" dirty="0">
                  <a:solidFill>
                    <a:schemeClr val="tx1">
                      <a:lumMod val="75000"/>
                      <a:lumOff val="25000"/>
                    </a:schemeClr>
                  </a:solidFill>
                  <a:cs typeface="+mn-ea"/>
                  <a:sym typeface="+mn-lt"/>
                </a:rPr>
                <a:t>5.</a:t>
              </a:r>
              <a:r>
                <a:rPr lang="zh-CN" altLang="en-US" sz="1600" b="1" dirty="0">
                  <a:solidFill>
                    <a:schemeClr val="tx1">
                      <a:lumMod val="75000"/>
                      <a:lumOff val="25000"/>
                    </a:schemeClr>
                  </a:solidFill>
                  <a:cs typeface="+mn-ea"/>
                  <a:sym typeface="+mn-lt"/>
                </a:rPr>
                <a:t>从引发该交互过程的初始消息开始，将每个消息附到相应的链接上，可以用带小数点的编号来表达嵌套</a:t>
              </a:r>
              <a:endParaRPr lang="en-US" sz="1600" b="1" dirty="0">
                <a:solidFill>
                  <a:schemeClr val="tx1">
                    <a:lumMod val="75000"/>
                    <a:lumOff val="25000"/>
                  </a:schemeClr>
                </a:solidFill>
                <a:cs typeface="+mn-ea"/>
                <a:sym typeface="+mn-lt"/>
              </a:endParaRPr>
            </a:p>
          </p:txBody>
        </p:sp>
        <p:grpSp>
          <p:nvGrpSpPr>
            <p:cNvPr id="50" name="Group 73"/>
            <p:cNvGrpSpPr/>
            <p:nvPr/>
          </p:nvGrpSpPr>
          <p:grpSpPr>
            <a:xfrm>
              <a:off x="5578277" y="2257871"/>
              <a:ext cx="353961" cy="353961"/>
              <a:chOff x="5578277" y="2257871"/>
              <a:chExt cx="353961" cy="353961"/>
            </a:xfrm>
          </p:grpSpPr>
          <p:sp>
            <p:nvSpPr>
              <p:cNvPr id="51" name="Rectangle: Rounded Corners 74"/>
              <p:cNvSpPr/>
              <p:nvPr/>
            </p:nvSpPr>
            <p:spPr>
              <a:xfrm>
                <a:off x="5578277" y="2257871"/>
                <a:ext cx="353961" cy="353961"/>
              </a:xfrm>
              <a:prstGeom prst="roundRect">
                <a:avLst>
                  <a:gd name="adj" fmla="val 13079"/>
                </a:avLst>
              </a:prstGeom>
              <a:ln>
                <a:noFill/>
              </a:ln>
              <a:effectLst>
                <a:outerShdw blurRad="241300" dist="101600" dir="5400000" sx="93000" sy="93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cs typeface="+mn-ea"/>
                  <a:sym typeface="+mn-lt"/>
                </a:endParaRPr>
              </a:p>
            </p:txBody>
          </p:sp>
          <p:sp>
            <p:nvSpPr>
              <p:cNvPr id="52" name="Freeform 4549"/>
              <p:cNvSpPr/>
              <p:nvPr/>
            </p:nvSpPr>
            <p:spPr bwMode="auto">
              <a:xfrm>
                <a:off x="5722973" y="2371917"/>
                <a:ext cx="64569" cy="125868"/>
              </a:xfrm>
              <a:custGeom>
                <a:avLst/>
                <a:gdLst>
                  <a:gd name="T0" fmla="*/ 106 w 107"/>
                  <a:gd name="T1" fmla="*/ 101 h 208"/>
                  <a:gd name="T2" fmla="*/ 7 w 107"/>
                  <a:gd name="T3" fmla="*/ 1 h 208"/>
                  <a:gd name="T4" fmla="*/ 1 w 107"/>
                  <a:gd name="T5" fmla="*/ 1 h 208"/>
                  <a:gd name="T6" fmla="*/ 1 w 107"/>
                  <a:gd name="T7" fmla="*/ 7 h 208"/>
                  <a:gd name="T8" fmla="*/ 98 w 107"/>
                  <a:gd name="T9" fmla="*/ 104 h 208"/>
                  <a:gd name="T10" fmla="*/ 1 w 107"/>
                  <a:gd name="T11" fmla="*/ 201 h 208"/>
                  <a:gd name="T12" fmla="*/ 1 w 107"/>
                  <a:gd name="T13" fmla="*/ 206 h 208"/>
                  <a:gd name="T14" fmla="*/ 4 w 107"/>
                  <a:gd name="T15" fmla="*/ 208 h 208"/>
                  <a:gd name="T16" fmla="*/ 7 w 107"/>
                  <a:gd name="T17" fmla="*/ 206 h 208"/>
                  <a:gd name="T18" fmla="*/ 106 w 107"/>
                  <a:gd name="T19" fmla="*/ 107 h 208"/>
                  <a:gd name="T20" fmla="*/ 107 w 107"/>
                  <a:gd name="T21" fmla="*/ 104 h 208"/>
                  <a:gd name="T22" fmla="*/ 106 w 107"/>
                  <a:gd name="T23" fmla="*/ 101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7" h="208">
                    <a:moveTo>
                      <a:pt x="106" y="101"/>
                    </a:moveTo>
                    <a:cubicBezTo>
                      <a:pt x="7" y="1"/>
                      <a:pt x="7" y="1"/>
                      <a:pt x="7" y="1"/>
                    </a:cubicBezTo>
                    <a:cubicBezTo>
                      <a:pt x="5" y="0"/>
                      <a:pt x="3" y="0"/>
                      <a:pt x="1" y="1"/>
                    </a:cubicBezTo>
                    <a:cubicBezTo>
                      <a:pt x="0" y="3"/>
                      <a:pt x="0" y="5"/>
                      <a:pt x="1" y="7"/>
                    </a:cubicBezTo>
                    <a:cubicBezTo>
                      <a:pt x="98" y="104"/>
                      <a:pt x="98" y="104"/>
                      <a:pt x="98" y="104"/>
                    </a:cubicBezTo>
                    <a:cubicBezTo>
                      <a:pt x="1" y="201"/>
                      <a:pt x="1" y="201"/>
                      <a:pt x="1" y="201"/>
                    </a:cubicBezTo>
                    <a:cubicBezTo>
                      <a:pt x="0" y="202"/>
                      <a:pt x="0" y="205"/>
                      <a:pt x="1" y="206"/>
                    </a:cubicBezTo>
                    <a:cubicBezTo>
                      <a:pt x="2" y="207"/>
                      <a:pt x="3" y="208"/>
                      <a:pt x="4" y="208"/>
                    </a:cubicBezTo>
                    <a:cubicBezTo>
                      <a:pt x="5" y="208"/>
                      <a:pt x="6" y="207"/>
                      <a:pt x="7" y="206"/>
                    </a:cubicBezTo>
                    <a:cubicBezTo>
                      <a:pt x="106" y="107"/>
                      <a:pt x="106" y="107"/>
                      <a:pt x="106" y="107"/>
                    </a:cubicBezTo>
                    <a:cubicBezTo>
                      <a:pt x="107" y="106"/>
                      <a:pt x="107" y="105"/>
                      <a:pt x="107" y="104"/>
                    </a:cubicBezTo>
                    <a:cubicBezTo>
                      <a:pt x="107" y="103"/>
                      <a:pt x="107" y="102"/>
                      <a:pt x="106" y="101"/>
                    </a:cubicBezTo>
                    <a:close/>
                  </a:path>
                </a:pathLst>
              </a:custGeom>
              <a:solidFill>
                <a:schemeClr val="bg1"/>
              </a:solidFill>
              <a:ln>
                <a:solidFill>
                  <a:schemeClr val="bg1"/>
                </a:solid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cs typeface="+mn-ea"/>
                  <a:sym typeface="+mn-lt"/>
                </a:endParaRPr>
              </a:p>
            </p:txBody>
          </p:sp>
        </p:gr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744900" y="205008"/>
            <a:ext cx="72008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1800" b="1" dirty="0">
                <a:solidFill>
                  <a:schemeClr val="tx2"/>
                </a:solidFill>
                <a:latin typeface="微软雅黑" panose="020B0503020204020204" pitchFamily="34" charset="-122"/>
                <a:ea typeface="微软雅黑" panose="020B0503020204020204" pitchFamily="34" charset="-122"/>
              </a:rPr>
              <a:t>问题</a:t>
            </a:r>
            <a:r>
              <a:rPr lang="en-US" altLang="zh-CN" sz="1800" b="1" dirty="0">
                <a:solidFill>
                  <a:schemeClr val="tx2"/>
                </a:solidFill>
                <a:latin typeface="微软雅黑" panose="020B0503020204020204" pitchFamily="34" charset="-122"/>
                <a:ea typeface="微软雅黑" panose="020B0503020204020204" pitchFamily="34" charset="-122"/>
              </a:rPr>
              <a:t>3</a:t>
            </a:r>
            <a:endParaRPr lang="zh-CN" altLang="en-US" sz="1800" b="1" dirty="0">
              <a:solidFill>
                <a:schemeClr val="tx2"/>
              </a:solidFill>
              <a:latin typeface="微软雅黑" panose="020B0503020204020204" pitchFamily="34" charset="-122"/>
              <a:ea typeface="微软雅黑" panose="020B0503020204020204" pitchFamily="34" charset="-122"/>
            </a:endParaRPr>
          </a:p>
        </p:txBody>
      </p:sp>
      <p:sp>
        <p:nvSpPr>
          <p:cNvPr id="46" name="Title 1"/>
          <p:cNvSpPr txBox="1"/>
          <p:nvPr/>
        </p:nvSpPr>
        <p:spPr>
          <a:xfrm>
            <a:off x="787614" y="584485"/>
            <a:ext cx="7568771" cy="1267185"/>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lnSpc>
                <a:spcPct val="150000"/>
              </a:lnSpc>
            </a:pPr>
            <a:endParaRPr lang="en-GB" altLang="zh-CN" sz="1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744900" y="794453"/>
            <a:ext cx="7755963" cy="1295868"/>
          </a:xfrm>
          <a:prstGeom prst="rect">
            <a:avLst/>
          </a:prstGeom>
          <a:noFill/>
        </p:spPr>
        <p:txBody>
          <a:bodyPr wrap="square">
            <a:spAutoFit/>
          </a:bodyPr>
          <a:lstStyle/>
          <a:p>
            <a:pPr>
              <a:lnSpc>
                <a:spcPct val="150000"/>
              </a:lnSpc>
            </a:pPr>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简答题</a:t>
            </a:r>
            <a:endParaRPr lang="en-US"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通信图中构造型的消息用什么符号（括号）表示？括起来的名称叫作什么？</a:t>
            </a:r>
            <a:endPar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endParaRPr lang="zh-CN" altLang="en-US" dirty="0"/>
          </a:p>
        </p:txBody>
      </p:sp>
      <p:sp>
        <p:nvSpPr>
          <p:cNvPr id="8" name="文本框 7"/>
          <p:cNvSpPr txBox="1"/>
          <p:nvPr/>
        </p:nvSpPr>
        <p:spPr>
          <a:xfrm>
            <a:off x="744900" y="2231147"/>
            <a:ext cx="7755963" cy="1295868"/>
          </a:xfrm>
          <a:prstGeom prst="rect">
            <a:avLst/>
          </a:prstGeom>
          <a:noFill/>
        </p:spPr>
        <p:txBody>
          <a:bodyPr wrap="square">
            <a:spAutoFit/>
          </a:bodyPr>
          <a:lstStyle/>
          <a:p>
            <a:pPr>
              <a:lnSpc>
                <a:spcPct val="150000"/>
              </a:lnSpc>
            </a:pPr>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解析</a:t>
            </a:r>
            <a:endParaRPr lang="en-US"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zh-CN" altLang="en-US" dirty="0">
                <a:solidFill>
                  <a:srgbClr val="FF0000"/>
                </a:solidFill>
              </a:rPr>
              <a:t>双尖括号</a:t>
            </a:r>
            <a:endParaRPr lang="en-US" altLang="zh-CN" dirty="0">
              <a:solidFill>
                <a:srgbClr val="FF0000"/>
              </a:solidFill>
            </a:endParaRPr>
          </a:p>
          <a:p>
            <a:pPr>
              <a:lnSpc>
                <a:spcPct val="150000"/>
              </a:lnSpc>
            </a:pPr>
            <a:r>
              <a:rPr lang="zh-CN" altLang="en-US" dirty="0">
                <a:solidFill>
                  <a:srgbClr val="FF0000"/>
                </a:solidFill>
              </a:rPr>
              <a:t>关键字</a:t>
            </a:r>
            <a:endParaRPr lang="zh-CN" altLang="en-US" dirty="0">
              <a:solidFill>
                <a:srgbClr val="FF0000"/>
              </a:solidFill>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707654"/>
            <a:ext cx="2448272" cy="20172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410451" y="1930936"/>
            <a:ext cx="1627369" cy="1569660"/>
          </a:xfrm>
          <a:prstGeom prst="rect">
            <a:avLst/>
          </a:prstGeom>
          <a:noFill/>
        </p:spPr>
        <p:txBody>
          <a:bodyPr wrap="none" rtlCol="0">
            <a:spAutoFit/>
          </a:bodyPr>
          <a:lstStyle/>
          <a:p>
            <a:r>
              <a:rPr lang="en-US" altLang="zh-CN" sz="9600" dirty="0">
                <a:solidFill>
                  <a:schemeClr val="bg1"/>
                </a:solidFill>
                <a:latin typeface="微软雅黑" panose="020B0503020204020204" pitchFamily="34" charset="-122"/>
                <a:ea typeface="微软雅黑" panose="020B0503020204020204" pitchFamily="34" charset="-122"/>
              </a:rPr>
              <a:t>01</a:t>
            </a:r>
            <a:endParaRPr lang="zh-CN" altLang="en-US" sz="9600" dirty="0">
              <a:solidFill>
                <a:schemeClr val="bg1"/>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3806252" y="2196065"/>
            <a:ext cx="1554480" cy="1337945"/>
          </a:xfrm>
          <a:prstGeom prst="rect">
            <a:avLst/>
          </a:prstGeom>
          <a:noFill/>
        </p:spPr>
        <p:txBody>
          <a:bodyPr wrap="none" rtlCol="0">
            <a:spAutoFit/>
          </a:bodyPr>
          <a:lstStyle/>
          <a:p>
            <a:pPr algn="ctr">
              <a:lnSpc>
                <a:spcPct val="150000"/>
              </a:lnSpc>
            </a:pPr>
            <a:r>
              <a:rPr lang="zh-CN" altLang="en-US" sz="3600" b="1" dirty="0">
                <a:solidFill>
                  <a:schemeClr val="tx2"/>
                </a:solidFill>
                <a:latin typeface="微软雅黑" panose="020B0503020204020204" pitchFamily="34" charset="-122"/>
                <a:ea typeface="微软雅黑" panose="020B0503020204020204" pitchFamily="34" charset="-122"/>
              </a:rPr>
              <a:t>顺序图</a:t>
            </a:r>
            <a:endParaRPr lang="zh-CN" altLang="en-US" sz="3600" b="1" dirty="0">
              <a:solidFill>
                <a:schemeClr val="tx2"/>
              </a:solidFill>
              <a:latin typeface="微软雅黑" panose="020B0503020204020204" pitchFamily="34" charset="-122"/>
              <a:ea typeface="微软雅黑" panose="020B0503020204020204" pitchFamily="34" charset="-122"/>
            </a:endParaRPr>
          </a:p>
          <a:p>
            <a:pPr algn="ctr">
              <a:lnSpc>
                <a:spcPct val="150000"/>
              </a:lnSpc>
            </a:pPr>
            <a:r>
              <a:rPr lang="zh-CN" altLang="en-US" b="1" dirty="0">
                <a:solidFill>
                  <a:schemeClr val="tx2"/>
                </a:solidFill>
                <a:latin typeface="微软雅黑" panose="020B0503020204020204" pitchFamily="34" charset="-122"/>
                <a:ea typeface="微软雅黑" panose="020B0503020204020204" pitchFamily="34" charset="-122"/>
              </a:rPr>
              <a:t>侧重</a:t>
            </a:r>
            <a:r>
              <a:rPr lang="en-US" altLang="zh-CN" b="1" dirty="0">
                <a:solidFill>
                  <a:schemeClr val="tx2"/>
                </a:solidFill>
                <a:latin typeface="微软雅黑" panose="020B0503020204020204" pitchFamily="34" charset="-122"/>
                <a:ea typeface="微软雅黑" panose="020B0503020204020204" pitchFamily="34" charset="-122"/>
              </a:rPr>
              <a:t>6.1.2</a:t>
            </a:r>
            <a:r>
              <a:rPr lang="en-US" altLang="zh-CN" sz="1800" baseline="30000" dirty="0">
                <a:effectLst/>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800" baseline="30000" dirty="0">
                <a:solidFill>
                  <a:schemeClr val="accent1">
                    <a:lumMod val="75000"/>
                  </a:schemeClr>
                </a:solidFill>
                <a:effectLst/>
                <a:latin typeface="微软雅黑" panose="020B0503020204020204" pitchFamily="34" charset="-122"/>
                <a:ea typeface="微软雅黑" panose="020B0503020204020204" pitchFamily="34" charset="-122"/>
                <a:cs typeface="Times New Roman" panose="02020603050405020304" pitchFamily="18" charset="0"/>
              </a:rPr>
              <a:t>[1]</a:t>
            </a:r>
            <a:endParaRPr lang="zh-CN" altLang="en-US" b="1"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29" name="矩形 28"/>
          <p:cNvSpPr/>
          <p:nvPr/>
        </p:nvSpPr>
        <p:spPr>
          <a:xfrm>
            <a:off x="6731657" y="1707653"/>
            <a:ext cx="2448272" cy="20172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0" name="组合 29"/>
          <p:cNvGrpSpPr/>
          <p:nvPr/>
        </p:nvGrpSpPr>
        <p:grpSpPr>
          <a:xfrm>
            <a:off x="5697368" y="1851670"/>
            <a:ext cx="432048" cy="432834"/>
            <a:chOff x="6084168" y="1274820"/>
            <a:chExt cx="432048" cy="432834"/>
          </a:xfrm>
        </p:grpSpPr>
        <p:sp>
          <p:nvSpPr>
            <p:cNvPr id="31"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2"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33" name="组合 32"/>
          <p:cNvGrpSpPr/>
          <p:nvPr/>
        </p:nvGrpSpPr>
        <p:grpSpPr>
          <a:xfrm>
            <a:off x="4401224" y="1852063"/>
            <a:ext cx="432048" cy="432048"/>
            <a:chOff x="4788024" y="1275213"/>
            <a:chExt cx="432048" cy="432048"/>
          </a:xfrm>
        </p:grpSpPr>
        <p:sp>
          <p:nvSpPr>
            <p:cNvPr id="34"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5"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36" name="组合 35"/>
          <p:cNvGrpSpPr/>
          <p:nvPr/>
        </p:nvGrpSpPr>
        <p:grpSpPr>
          <a:xfrm>
            <a:off x="5049296" y="1851670"/>
            <a:ext cx="432833" cy="432834"/>
            <a:chOff x="5436096" y="1274820"/>
            <a:chExt cx="432833" cy="432834"/>
          </a:xfrm>
        </p:grpSpPr>
        <p:sp>
          <p:nvSpPr>
            <p:cNvPr id="37" name="椭圆 3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8"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39" name="组合 38"/>
          <p:cNvGrpSpPr/>
          <p:nvPr/>
        </p:nvGrpSpPr>
        <p:grpSpPr>
          <a:xfrm>
            <a:off x="3105080" y="1851670"/>
            <a:ext cx="432833" cy="432834"/>
            <a:chOff x="3491880" y="1274820"/>
            <a:chExt cx="432833" cy="432834"/>
          </a:xfrm>
        </p:grpSpPr>
        <p:sp>
          <p:nvSpPr>
            <p:cNvPr id="40"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41"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3" name="组合 42"/>
          <p:cNvGrpSpPr/>
          <p:nvPr/>
        </p:nvGrpSpPr>
        <p:grpSpPr>
          <a:xfrm>
            <a:off x="3753152" y="1851670"/>
            <a:ext cx="432833" cy="432834"/>
            <a:chOff x="4139952" y="1274820"/>
            <a:chExt cx="432833" cy="432834"/>
          </a:xfrm>
        </p:grpSpPr>
        <p:sp>
          <p:nvSpPr>
            <p:cNvPr id="51"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52"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683568" y="267494"/>
            <a:ext cx="4572000" cy="369332"/>
          </a:xfrm>
          <a:prstGeom prst="rect">
            <a:avLst/>
          </a:prstGeom>
          <a:noFill/>
        </p:spPr>
        <p:txBody>
          <a:bodyPr wrap="square">
            <a:spAutoFit/>
          </a:bodyPr>
          <a:lstStyle/>
          <a:p>
            <a:r>
              <a:rPr lang="zh-CN" altLang="en-US"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sym typeface="+mn-lt"/>
              </a:rPr>
              <a:t>通信图的应用实例</a:t>
            </a:r>
            <a:endParaRPr lang="zh-CN" altLang="en-US"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endParaRPr>
          </a:p>
        </p:txBody>
      </p:sp>
      <p:pic>
        <p:nvPicPr>
          <p:cNvPr id="5" name="图片 4"/>
          <p:cNvPicPr>
            <a:picLocks noChangeAspect="1"/>
          </p:cNvPicPr>
          <p:nvPr/>
        </p:nvPicPr>
        <p:blipFill>
          <a:blip r:embed="rId1"/>
          <a:stretch>
            <a:fillRect/>
          </a:stretch>
        </p:blipFill>
        <p:spPr>
          <a:xfrm>
            <a:off x="683568" y="861902"/>
            <a:ext cx="7488832" cy="3993815"/>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707654"/>
            <a:ext cx="2448272" cy="20172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410451" y="1930936"/>
            <a:ext cx="1627369" cy="1569660"/>
          </a:xfrm>
          <a:prstGeom prst="rect">
            <a:avLst/>
          </a:prstGeom>
          <a:noFill/>
        </p:spPr>
        <p:txBody>
          <a:bodyPr wrap="none" rtlCol="0">
            <a:spAutoFit/>
          </a:bodyPr>
          <a:lstStyle/>
          <a:p>
            <a:r>
              <a:rPr lang="en-US" altLang="zh-CN" sz="9600" dirty="0">
                <a:solidFill>
                  <a:schemeClr val="bg1"/>
                </a:solidFill>
                <a:latin typeface="微软雅黑" panose="020B0503020204020204" pitchFamily="34" charset="-122"/>
                <a:ea typeface="微软雅黑" panose="020B0503020204020204" pitchFamily="34" charset="-122"/>
              </a:rPr>
              <a:t>03</a:t>
            </a:r>
            <a:endParaRPr lang="zh-CN" altLang="en-US" sz="9600" dirty="0">
              <a:solidFill>
                <a:schemeClr val="bg1"/>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2875915" y="2355850"/>
            <a:ext cx="3428365" cy="645160"/>
          </a:xfrm>
          <a:prstGeom prst="rect">
            <a:avLst/>
          </a:prstGeom>
          <a:noFill/>
        </p:spPr>
        <p:txBody>
          <a:bodyPr wrap="square" rtlCol="0">
            <a:spAutoFit/>
          </a:bodyPr>
          <a:lstStyle/>
          <a:p>
            <a:pPr algn="l"/>
            <a:r>
              <a:rPr lang="en-US" altLang="zh-CN" sz="36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rPr>
              <a:t>部署图</a:t>
            </a:r>
            <a:endPar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9" name="矩形 28"/>
          <p:cNvSpPr/>
          <p:nvPr/>
        </p:nvSpPr>
        <p:spPr>
          <a:xfrm>
            <a:off x="6731657" y="1707653"/>
            <a:ext cx="2448272" cy="20172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0" name="组合 29"/>
          <p:cNvGrpSpPr/>
          <p:nvPr/>
        </p:nvGrpSpPr>
        <p:grpSpPr>
          <a:xfrm>
            <a:off x="5697368" y="1851670"/>
            <a:ext cx="432048" cy="432834"/>
            <a:chOff x="6084168" y="1274820"/>
            <a:chExt cx="432048" cy="432834"/>
          </a:xfrm>
        </p:grpSpPr>
        <p:sp>
          <p:nvSpPr>
            <p:cNvPr id="31"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2"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33" name="组合 32"/>
          <p:cNvGrpSpPr/>
          <p:nvPr/>
        </p:nvGrpSpPr>
        <p:grpSpPr>
          <a:xfrm>
            <a:off x="4401224" y="1852063"/>
            <a:ext cx="432048" cy="432048"/>
            <a:chOff x="4788024" y="1275213"/>
            <a:chExt cx="432048" cy="432048"/>
          </a:xfrm>
        </p:grpSpPr>
        <p:sp>
          <p:nvSpPr>
            <p:cNvPr id="34"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5"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36" name="组合 35"/>
          <p:cNvGrpSpPr/>
          <p:nvPr/>
        </p:nvGrpSpPr>
        <p:grpSpPr>
          <a:xfrm>
            <a:off x="5049296" y="1851670"/>
            <a:ext cx="432833" cy="432834"/>
            <a:chOff x="5436096" y="1274820"/>
            <a:chExt cx="432833" cy="432834"/>
          </a:xfrm>
        </p:grpSpPr>
        <p:sp>
          <p:nvSpPr>
            <p:cNvPr id="37" name="椭圆 3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8"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39" name="组合 38"/>
          <p:cNvGrpSpPr/>
          <p:nvPr/>
        </p:nvGrpSpPr>
        <p:grpSpPr>
          <a:xfrm>
            <a:off x="3105080" y="1851670"/>
            <a:ext cx="432833" cy="432834"/>
            <a:chOff x="3491880" y="1274820"/>
            <a:chExt cx="432833" cy="432834"/>
          </a:xfrm>
        </p:grpSpPr>
        <p:sp>
          <p:nvSpPr>
            <p:cNvPr id="40"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41"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3" name="组合 42"/>
          <p:cNvGrpSpPr/>
          <p:nvPr/>
        </p:nvGrpSpPr>
        <p:grpSpPr>
          <a:xfrm>
            <a:off x="3753152" y="1851670"/>
            <a:ext cx="432833" cy="432834"/>
            <a:chOff x="4139952" y="1274820"/>
            <a:chExt cx="432833" cy="432834"/>
          </a:xfrm>
        </p:grpSpPr>
        <p:sp>
          <p:nvSpPr>
            <p:cNvPr id="51"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52"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671546" y="267494"/>
            <a:ext cx="4572000" cy="369332"/>
          </a:xfrm>
          <a:prstGeom prst="rect">
            <a:avLst/>
          </a:prstGeom>
          <a:noFill/>
        </p:spPr>
        <p:txBody>
          <a:bodyPr wrap="square">
            <a:spAutoFit/>
          </a:bodyPr>
          <a:lstStyle/>
          <a:p>
            <a:r>
              <a:rPr lang="zh-CN" altLang="en-US"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sym typeface="+mn-lt"/>
              </a:rPr>
              <a:t>部署图概述</a:t>
            </a:r>
            <a:endParaRPr lang="zh-CN" altLang="en-US"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endParaRPr>
          </a:p>
        </p:txBody>
      </p:sp>
      <p:sp>
        <p:nvSpPr>
          <p:cNvPr id="5" name="文本框 4"/>
          <p:cNvSpPr txBox="1"/>
          <p:nvPr/>
        </p:nvSpPr>
        <p:spPr>
          <a:xfrm>
            <a:off x="671546" y="987574"/>
            <a:ext cx="7644870" cy="2374946"/>
          </a:xfrm>
          <a:prstGeom prst="rect">
            <a:avLst/>
          </a:prstGeom>
          <a:noFill/>
        </p:spPr>
        <p:txBody>
          <a:bodyPr wrap="square">
            <a:spAutoFit/>
          </a:bodyPr>
          <a:lstStyle/>
          <a:p>
            <a:pPr>
              <a:lnSpc>
                <a:spcPct val="120000"/>
              </a:lnSpc>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rPr>
              <a:t>    部署图</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mn-lt"/>
              </a:rPr>
              <a:t>(Deployment Diagram)</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rPr>
              <a:t>，也称为配置图、实施图，它和构件图一样，是面向对象系统的物理方面建模时使用的两种图之一。</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endParaRPr>
          </a:p>
          <a:p>
            <a:pPr>
              <a:lnSpc>
                <a:spcPct val="120000"/>
              </a:lnSpc>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rPr>
              <a:t>    部署图可以显示计算结点的拓扑结构，通信路径，结点上运行的软件，软件包含的逻辑单元（对象、类等）。部署图通常用来帮助理解分布式系统，一个系统模型只有一个部署图。</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endParaRPr>
          </a:p>
          <a:p>
            <a:pPr>
              <a:lnSpc>
                <a:spcPct val="120000"/>
              </a:lnSpc>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rPr>
              <a:t>    构成部署图的</a:t>
            </a:r>
            <a:r>
              <a:rPr lang="zh-CN" altLang="en-US" dirty="0">
                <a:solidFill>
                  <a:srgbClr val="FF0000"/>
                </a:solidFill>
                <a:latin typeface="微软雅黑" panose="020B0503020204020204" pitchFamily="34" charset="-122"/>
                <a:ea typeface="微软雅黑" panose="020B0503020204020204" pitchFamily="34" charset="-122"/>
                <a:sym typeface="+mn-lt"/>
              </a:rPr>
              <a:t>元素</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rPr>
              <a:t>主要是结点（</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mn-lt"/>
              </a:rPr>
              <a:t>Node</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rPr>
              <a:t>）、组件（</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mn-lt"/>
              </a:rPr>
              <a:t>Component</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rPr>
              <a:t>）和关系（</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mn-lt"/>
              </a:rPr>
              <a:t>Relationship</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rPr>
              <a:t>）。</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endParaRPr>
          </a:p>
        </p:txBody>
      </p:sp>
    </p:spTree>
  </p:cSld>
  <p:clrMapOvr>
    <a:masterClrMapping/>
  </p:clrMapOvr>
  <p:transition spd="slow">
    <p:cove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1"/>
          <p:cNvSpPr txBox="1"/>
          <p:nvPr/>
        </p:nvSpPr>
        <p:spPr>
          <a:xfrm>
            <a:off x="787614" y="584485"/>
            <a:ext cx="7568771" cy="1267185"/>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lnSpc>
                <a:spcPct val="150000"/>
              </a:lnSpc>
            </a:pPr>
            <a:endParaRPr lang="en-GB" altLang="zh-CN" sz="1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683568" y="228114"/>
            <a:ext cx="4572000" cy="369332"/>
          </a:xfrm>
          <a:prstGeom prst="rect">
            <a:avLst/>
          </a:prstGeom>
          <a:noFill/>
        </p:spPr>
        <p:txBody>
          <a:bodyPr wrap="square">
            <a:spAutoFit/>
          </a:bodyPr>
          <a:lstStyle/>
          <a:p>
            <a:r>
              <a:rPr lang="zh-CN" altLang="en-US"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sym typeface="+mn-lt"/>
              </a:rPr>
              <a:t>结点</a:t>
            </a:r>
            <a:endParaRPr lang="en-US" altLang="zh-CN"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sym typeface="+mn-lt"/>
            </a:endParaRPr>
          </a:p>
        </p:txBody>
      </p:sp>
      <p:sp>
        <p:nvSpPr>
          <p:cNvPr id="6" name="文本框 5"/>
          <p:cNvSpPr txBox="1"/>
          <p:nvPr/>
        </p:nvSpPr>
        <p:spPr>
          <a:xfrm>
            <a:off x="539552" y="771550"/>
            <a:ext cx="5112567" cy="2374946"/>
          </a:xfrm>
          <a:prstGeom prst="rect">
            <a:avLst/>
          </a:prstGeom>
          <a:noFill/>
        </p:spPr>
        <p:txBody>
          <a:bodyPr wrap="square">
            <a:spAutoFit/>
          </a:bodyPr>
          <a:lstStyle/>
          <a:p>
            <a:pPr>
              <a:lnSpc>
                <a:spcPct val="120000"/>
              </a:lnSpc>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rPr>
              <a:t>硬件设备或运行在硬件设备上的软件系统，如</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mn-lt"/>
              </a:rPr>
              <a:t>64</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rPr>
              <a:t>主机、</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mn-lt"/>
              </a:rPr>
              <a:t>Windows server 2008</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rPr>
              <a:t>操作系统、防火墙等。</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endParaRPr>
          </a:p>
          <a:p>
            <a:pPr>
              <a:lnSpc>
                <a:spcPct val="120000"/>
              </a:lnSpc>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rPr>
              <a:t>    结点一般至少拥有一些内存，而且通常具有处理能力，它一般用于对执行处理或计算的资源建模。</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endParaRPr>
          </a:p>
          <a:p>
            <a:pPr>
              <a:lnSpc>
                <a:spcPct val="120000"/>
              </a:lnSpc>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rPr>
              <a:t>    在</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mn-lt"/>
              </a:rPr>
              <a:t>UML</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rPr>
              <a:t>中的表示：立方体</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endParaRPr>
          </a:p>
        </p:txBody>
      </p:sp>
      <p:pic>
        <p:nvPicPr>
          <p:cNvPr id="7" name="图片 6"/>
          <p:cNvPicPr>
            <a:picLocks noChangeAspect="1"/>
          </p:cNvPicPr>
          <p:nvPr/>
        </p:nvPicPr>
        <p:blipFill>
          <a:blip r:embed="rId1"/>
          <a:stretch>
            <a:fillRect/>
          </a:stretch>
        </p:blipFill>
        <p:spPr>
          <a:xfrm>
            <a:off x="5796136" y="1127197"/>
            <a:ext cx="1511300" cy="1092200"/>
          </a:xfrm>
          <a:prstGeom prst="rect">
            <a:avLst/>
          </a:prstGeom>
        </p:spPr>
      </p:pic>
      <p:sp>
        <p:nvSpPr>
          <p:cNvPr id="9" name="文本框 8"/>
          <p:cNvSpPr txBox="1"/>
          <p:nvPr/>
        </p:nvSpPr>
        <p:spPr>
          <a:xfrm>
            <a:off x="3995936" y="2540440"/>
            <a:ext cx="4572000" cy="2374946"/>
          </a:xfrm>
          <a:prstGeom prst="rect">
            <a:avLst/>
          </a:prstGeom>
          <a:noFill/>
        </p:spPr>
        <p:txBody>
          <a:bodyPr wrap="square">
            <a:spAutoFit/>
          </a:bodyPr>
          <a:lstStyle/>
          <a:p>
            <a:pPr>
              <a:lnSpc>
                <a:spcPct val="120000"/>
              </a:lnSpc>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rPr>
              <a:t>在</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mn-lt"/>
              </a:rPr>
              <a:t>UML1.x</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rPr>
              <a:t>中，结点被划分为两种类型：</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endParaRPr>
          </a:p>
          <a:p>
            <a:pPr marL="171450" indent="-171450">
              <a:lnSpc>
                <a:spcPct val="120000"/>
              </a:lnSpc>
              <a:buFont typeface="Arial" panose="020B0604020202020204" pitchFamily="34" charset="0"/>
              <a:buChar cha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rPr>
              <a:t>处理器（</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mn-lt"/>
              </a:rPr>
              <a:t>Processor</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rPr>
              <a:t>）能够执行软件组件、具有计算能力的结点；</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endParaRPr>
          </a:p>
          <a:p>
            <a:pPr marL="171450" indent="-171450">
              <a:lnSpc>
                <a:spcPct val="120000"/>
              </a:lnSpc>
              <a:buFont typeface="Arial" panose="020B0604020202020204" pitchFamily="34" charset="0"/>
              <a:buChar cha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rPr>
              <a:t>设备（</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mn-lt"/>
              </a:rPr>
              <a:t>Device</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rPr>
              <a:t>）不能执行软件组件的外围硬件，没有计算能力的结点，通常是通过其接口为外界提供某种服务，例如，打印机、扫描仪等。</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endParaRPr>
          </a:p>
        </p:txBody>
      </p:sp>
    </p:spTree>
  </p:cSld>
  <p:clrMapOvr>
    <a:masterClrMapping/>
  </p:clrMapOvr>
  <p:transition spd="slow">
    <p:cove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1"/>
          <p:cNvSpPr txBox="1"/>
          <p:nvPr/>
        </p:nvSpPr>
        <p:spPr>
          <a:xfrm>
            <a:off x="787614" y="584485"/>
            <a:ext cx="7568771" cy="1267185"/>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lnSpc>
                <a:spcPct val="150000"/>
              </a:lnSpc>
            </a:pPr>
            <a:endParaRPr lang="en-GB" altLang="zh-CN" sz="1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372208" y="987574"/>
            <a:ext cx="4878288" cy="2724849"/>
          </a:xfrm>
          <a:prstGeom prst="rect">
            <a:avLst/>
          </a:prstGeom>
          <a:noFill/>
        </p:spPr>
        <p:txBody>
          <a:bodyPr wrap="square">
            <a:spAutoFit/>
          </a:bodyPr>
          <a:lstStyle/>
          <a:p>
            <a:pPr>
              <a:lnSpc>
                <a:spcPct val="120000"/>
              </a:lnSpc>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rPr>
              <a:t> 在</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mn-lt"/>
              </a:rPr>
              <a:t>UML2.0</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rPr>
              <a:t>中，结点仍用立方体表示，并正式地把</a:t>
            </a:r>
            <a:r>
              <a:rPr lang="zh-CN" altLang="en-US" dirty="0">
                <a:solidFill>
                  <a:srgbClr val="FF0000"/>
                </a:solidFill>
                <a:latin typeface="微软雅黑" panose="020B0503020204020204" pitchFamily="34" charset="-122"/>
                <a:ea typeface="微软雅黑" panose="020B0503020204020204" pitchFamily="34" charset="-122"/>
                <a:sym typeface="+mn-lt"/>
              </a:rPr>
              <a:t>设备</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rPr>
              <a:t>（</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mn-lt"/>
              </a:rPr>
              <a:t>Device</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rPr>
              <a:t>）定义为可以执行工件（</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mn-lt"/>
              </a:rPr>
              <a:t>Artifact</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rPr>
              <a:t>）的结点。</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mn-lt"/>
            </a:endParaRPr>
          </a:p>
          <a:p>
            <a:pPr>
              <a:lnSpc>
                <a:spcPct val="120000"/>
              </a:lnSpc>
            </a:pPr>
            <a:r>
              <a:rPr lang="zh-CN" altLang="en-US" dirty="0">
                <a:solidFill>
                  <a:srgbClr val="FF0000"/>
                </a:solidFill>
                <a:latin typeface="微软雅黑" panose="020B0503020204020204" pitchFamily="34" charset="-122"/>
                <a:ea typeface="微软雅黑" panose="020B0503020204020204" pitchFamily="34" charset="-122"/>
                <a:sym typeface="+mn-lt"/>
              </a:rPr>
              <a:t>工件</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rPr>
              <a:t>（</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mn-lt"/>
              </a:rPr>
              <a:t>Artifact</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rPr>
              <a:t>）：也叫组件，是</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mn-lt"/>
              </a:rPr>
              <a:t>UML</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rPr>
              <a:t>部署图中的物件时软件开发过程中的产物，包括过程模型（如：用例模型，设计模型等），需求文档，源文件，执行文件，设计文档，测试报告，用户手册等</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mn-lt"/>
              </a:rPr>
              <a:t>[3]</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rPr>
              <a:t>。</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1"/>
          <a:stretch>
            <a:fillRect/>
          </a:stretch>
        </p:blipFill>
        <p:spPr>
          <a:xfrm>
            <a:off x="5436096" y="1344296"/>
            <a:ext cx="3096600" cy="2695189"/>
          </a:xfrm>
          <a:prstGeom prst="rect">
            <a:avLst/>
          </a:prstGeom>
        </p:spPr>
      </p:pic>
      <p:pic>
        <p:nvPicPr>
          <p:cNvPr id="6" name="图片 5"/>
          <p:cNvPicPr>
            <a:picLocks noChangeAspect="1"/>
          </p:cNvPicPr>
          <p:nvPr/>
        </p:nvPicPr>
        <p:blipFill>
          <a:blip r:embed="rId2"/>
          <a:stretch>
            <a:fillRect/>
          </a:stretch>
        </p:blipFill>
        <p:spPr>
          <a:xfrm>
            <a:off x="400290" y="3798012"/>
            <a:ext cx="1549400" cy="635000"/>
          </a:xfrm>
          <a:prstGeom prst="rect">
            <a:avLst/>
          </a:prstGeom>
        </p:spPr>
      </p:pic>
      <p:sp>
        <p:nvSpPr>
          <p:cNvPr id="7" name="TextBox 29"/>
          <p:cNvSpPr txBox="1"/>
          <p:nvPr/>
        </p:nvSpPr>
        <p:spPr>
          <a:xfrm>
            <a:off x="755576" y="4379460"/>
            <a:ext cx="1356366" cy="27828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1100" dirty="0">
                <a:solidFill>
                  <a:schemeClr val="tx1">
                    <a:lumMod val="75000"/>
                    <a:lumOff val="25000"/>
                  </a:schemeClr>
                </a:solidFill>
                <a:latin typeface="微软雅黑" panose="020B0503020204020204" pitchFamily="34" charset="-122"/>
                <a:ea typeface="微软雅黑" panose="020B0503020204020204" pitchFamily="34" charset="-122"/>
                <a:sym typeface="+mn-lt"/>
              </a:rPr>
              <a:t>工件的表示</a:t>
            </a:r>
            <a:endParaRPr lang="zh-CN" altLang="en-US" sz="1100" dirty="0">
              <a:solidFill>
                <a:schemeClr val="tx1">
                  <a:lumMod val="75000"/>
                  <a:lumOff val="25000"/>
                </a:schemeClr>
              </a:solidFill>
              <a:latin typeface="微软雅黑" panose="020B0503020204020204" pitchFamily="34" charset="-122"/>
              <a:ea typeface="微软雅黑" panose="020B0503020204020204" pitchFamily="34" charset="-122"/>
              <a:sym typeface="+mn-lt"/>
            </a:endParaRPr>
          </a:p>
        </p:txBody>
      </p:sp>
      <p:sp>
        <p:nvSpPr>
          <p:cNvPr id="8" name="文本框 7"/>
          <p:cNvSpPr txBox="1"/>
          <p:nvPr/>
        </p:nvSpPr>
        <p:spPr>
          <a:xfrm>
            <a:off x="681944" y="232032"/>
            <a:ext cx="4572000" cy="369332"/>
          </a:xfrm>
          <a:prstGeom prst="rect">
            <a:avLst/>
          </a:prstGeom>
          <a:noFill/>
        </p:spPr>
        <p:txBody>
          <a:bodyPr wrap="square">
            <a:spAutoFit/>
          </a:bodyPr>
          <a:lstStyle/>
          <a:p>
            <a:r>
              <a:rPr lang="zh-CN" altLang="en-US"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sym typeface="+mn-lt"/>
              </a:rPr>
              <a:t>结点</a:t>
            </a:r>
            <a:endParaRPr lang="en-US" altLang="zh-CN"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sym typeface="+mn-lt"/>
            </a:endParaRPr>
          </a:p>
        </p:txBody>
      </p:sp>
    </p:spTree>
  </p:cSld>
  <p:clrMapOvr>
    <a:masterClrMapping/>
  </p:clrMapOvr>
  <p:transition spd="slow">
    <p:cove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1"/>
          <p:cNvSpPr txBox="1"/>
          <p:nvPr/>
        </p:nvSpPr>
        <p:spPr>
          <a:xfrm>
            <a:off x="787614" y="584485"/>
            <a:ext cx="7568771" cy="1267185"/>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lnSpc>
                <a:spcPct val="150000"/>
              </a:lnSpc>
            </a:pPr>
            <a:endParaRPr lang="en-GB" altLang="zh-CN" sz="1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3995936" y="1419622"/>
            <a:ext cx="4572000" cy="2392450"/>
          </a:xfrm>
          <a:prstGeom prst="rect">
            <a:avLst/>
          </a:prstGeom>
          <a:noFill/>
        </p:spPr>
        <p:txBody>
          <a:bodyPr wrap="square">
            <a:spAutoFit/>
          </a:bodyPr>
          <a:lstStyle/>
          <a:p>
            <a:pPr>
              <a:lnSpc>
                <a:spcPct val="120000"/>
              </a:lnSpc>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mn-lt"/>
              </a:rPr>
              <a:t>UML2.0</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rPr>
              <a:t>对工件的强调带来了一系列和工件相关的概念，如部署说明。</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endParaRPr>
          </a:p>
          <a:p>
            <a:pPr>
              <a:lnSpc>
                <a:spcPct val="120000"/>
              </a:lnSpc>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rPr>
              <a:t>部署说明（</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mn-lt"/>
              </a:rPr>
              <a:t>Deployment Specification</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rPr>
              <a:t>）：一个组件为另一个组件提供参数。</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endParaRPr>
          </a:p>
          <a:p>
            <a:pPr>
              <a:lnSpc>
                <a:spcPct val="120000"/>
              </a:lnSpc>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rPr>
              <a:t>例子：一些调制解调器的连接过程中的初始化命令就是部署说明，它是一个字符串，用来设定调制解调器的某个属性的值。</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1"/>
          <a:stretch>
            <a:fillRect/>
          </a:stretch>
        </p:blipFill>
        <p:spPr>
          <a:xfrm>
            <a:off x="787614" y="2196871"/>
            <a:ext cx="2921000" cy="635000"/>
          </a:xfrm>
          <a:prstGeom prst="rect">
            <a:avLst/>
          </a:prstGeom>
        </p:spPr>
      </p:pic>
      <p:sp>
        <p:nvSpPr>
          <p:cNvPr id="7" name="文本框 6"/>
          <p:cNvSpPr txBox="1"/>
          <p:nvPr/>
        </p:nvSpPr>
        <p:spPr>
          <a:xfrm>
            <a:off x="1331640" y="2889250"/>
            <a:ext cx="4572000" cy="295145"/>
          </a:xfrm>
          <a:prstGeom prst="rect">
            <a:avLst/>
          </a:prstGeom>
          <a:noFill/>
        </p:spPr>
        <p:txBody>
          <a:bodyPr wrap="square">
            <a:spAutoFit/>
          </a:bodyPr>
          <a:lstStyle/>
          <a:p>
            <a:pPr>
              <a:lnSpc>
                <a:spcPct val="120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sym typeface="+mn-lt"/>
              </a:rPr>
              <a:t>调制解调器中的部署说明</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sym typeface="+mn-lt"/>
            </a:endParaRPr>
          </a:p>
        </p:txBody>
      </p:sp>
      <p:sp>
        <p:nvSpPr>
          <p:cNvPr id="8" name="文本框 7"/>
          <p:cNvSpPr txBox="1"/>
          <p:nvPr/>
        </p:nvSpPr>
        <p:spPr>
          <a:xfrm>
            <a:off x="683568" y="239284"/>
            <a:ext cx="4572000" cy="369332"/>
          </a:xfrm>
          <a:prstGeom prst="rect">
            <a:avLst/>
          </a:prstGeom>
          <a:noFill/>
        </p:spPr>
        <p:txBody>
          <a:bodyPr wrap="square">
            <a:spAutoFit/>
          </a:bodyPr>
          <a:lstStyle/>
          <a:p>
            <a:r>
              <a:rPr lang="zh-CN" altLang="en-US"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sym typeface="+mn-lt"/>
              </a:rPr>
              <a:t>结点</a:t>
            </a:r>
            <a:endParaRPr lang="en-US" altLang="zh-CN"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sym typeface="+mn-lt"/>
            </a:endParaRPr>
          </a:p>
        </p:txBody>
      </p:sp>
    </p:spTree>
  </p:cSld>
  <p:clrMapOvr>
    <a:masterClrMapping/>
  </p:clrMapOvr>
  <p:transition spd="slow">
    <p:cove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683568" y="267494"/>
            <a:ext cx="4572000" cy="369332"/>
          </a:xfrm>
          <a:prstGeom prst="rect">
            <a:avLst/>
          </a:prstGeom>
          <a:noFill/>
        </p:spPr>
        <p:txBody>
          <a:bodyPr wrap="square">
            <a:spAutoFit/>
          </a:bodyPr>
          <a:lstStyle/>
          <a:p>
            <a:r>
              <a:rPr lang="zh-CN" altLang="en-US"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sym typeface="+mn-lt"/>
              </a:rPr>
              <a:t>组件</a:t>
            </a:r>
            <a:endParaRPr lang="zh-CN" altLang="en-US"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endParaRPr>
          </a:p>
        </p:txBody>
      </p:sp>
      <p:sp>
        <p:nvSpPr>
          <p:cNvPr id="5" name="文本框 4"/>
          <p:cNvSpPr txBox="1"/>
          <p:nvPr/>
        </p:nvSpPr>
        <p:spPr>
          <a:xfrm>
            <a:off x="539552" y="1059582"/>
            <a:ext cx="7488832" cy="2411879"/>
          </a:xfrm>
          <a:prstGeom prst="rect">
            <a:avLst/>
          </a:prstGeom>
          <a:noFill/>
        </p:spPr>
        <p:txBody>
          <a:bodyPr wrap="square">
            <a:spAutoFit/>
          </a:bodyPr>
          <a:lstStyle/>
          <a:p>
            <a:pPr>
              <a:lnSpc>
                <a:spcPct val="120000"/>
              </a:lnSpc>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rPr>
              <a:t>组件是系统的模块化部分，承担具体功能单元的实际文件，一般为</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mn-lt"/>
              </a:rPr>
              <a:t>lib, jar, </a:t>
            </a:r>
            <a:r>
              <a:rPr lang="en-US" altLang="zh-CN" dirty="0" err="1">
                <a:solidFill>
                  <a:schemeClr val="tx1">
                    <a:lumMod val="75000"/>
                    <a:lumOff val="25000"/>
                  </a:schemeClr>
                </a:solidFill>
                <a:latin typeface="微软雅黑" panose="020B0503020204020204" pitchFamily="34" charset="-122"/>
                <a:ea typeface="微软雅黑" panose="020B0503020204020204" pitchFamily="34" charset="-122"/>
                <a:sym typeface="+mn-lt"/>
              </a:rPr>
              <a:t>dll</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mn-lt"/>
              </a:rPr>
              <a:t>, exe</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rPr>
              <a:t>等格式，遵循接口定义并提供具体的接口实现。</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mn-lt"/>
            </a:endParaRPr>
          </a:p>
          <a:p>
            <a:pPr>
              <a:lnSpc>
                <a:spcPct val="120000"/>
              </a:lnSpc>
            </a:pP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endParaRPr>
          </a:p>
          <a:p>
            <a:pPr marL="342900" indent="-342900">
              <a:lnSpc>
                <a:spcPct val="120000"/>
              </a:lnSpc>
              <a:buFont typeface="Wingdings" panose="05000000000000000000" pitchFamily="2" charset="2"/>
              <a:buChar char="Ø"/>
            </a:pPr>
            <a:r>
              <a:rPr lang="zh-CN" altLang="en-US" dirty="0">
                <a:solidFill>
                  <a:srgbClr val="FF0000"/>
                </a:solidFill>
                <a:latin typeface="微软雅黑" panose="020B0503020204020204" pitchFamily="34" charset="-122"/>
                <a:ea typeface="微软雅黑" panose="020B0503020204020204" pitchFamily="34" charset="-122"/>
                <a:sym typeface="+mn-lt"/>
              </a:rPr>
              <a:t>结点和组件的关系</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rPr>
              <a:t>可以归纳为以下两点：</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endParaRPr>
          </a:p>
          <a:p>
            <a:pPr marL="457200" indent="-457200">
              <a:lnSpc>
                <a:spcPct val="120000"/>
              </a:lnSpc>
              <a:buFont typeface="+mj-lt"/>
              <a:buAutoNum type="alphaLcParen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rPr>
              <a:t>组件是参与系统执行的事物，而节点是执行组件的事物。如假设结点是一台服务器，则组件就是其上运行的软件。</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endParaRPr>
          </a:p>
          <a:p>
            <a:pPr marL="457200" indent="-457200">
              <a:lnSpc>
                <a:spcPct val="120000"/>
              </a:lnSpc>
              <a:buFont typeface="+mj-lt"/>
              <a:buAutoNum type="alphaLcParen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rPr>
              <a:t>组件表示逻辑元素的物理模块，而节点表示组件的物理部署。</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744900" y="205008"/>
            <a:ext cx="72008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1800" b="1" dirty="0">
                <a:solidFill>
                  <a:schemeClr val="tx2"/>
                </a:solidFill>
                <a:latin typeface="微软雅黑" panose="020B0503020204020204" pitchFamily="34" charset="-122"/>
                <a:ea typeface="微软雅黑" panose="020B0503020204020204" pitchFamily="34" charset="-122"/>
              </a:rPr>
              <a:t>问题</a:t>
            </a:r>
            <a:r>
              <a:rPr lang="en-US" altLang="zh-CN" sz="1800" b="1" dirty="0">
                <a:solidFill>
                  <a:schemeClr val="tx2"/>
                </a:solidFill>
                <a:latin typeface="微软雅黑" panose="020B0503020204020204" pitchFamily="34" charset="-122"/>
                <a:ea typeface="微软雅黑" panose="020B0503020204020204" pitchFamily="34" charset="-122"/>
              </a:rPr>
              <a:t>4</a:t>
            </a:r>
            <a:endParaRPr lang="zh-CN" altLang="en-US" sz="1800" b="1" dirty="0">
              <a:solidFill>
                <a:schemeClr val="tx2"/>
              </a:solidFill>
              <a:latin typeface="微软雅黑" panose="020B0503020204020204" pitchFamily="34" charset="-122"/>
              <a:ea typeface="微软雅黑" panose="020B0503020204020204" pitchFamily="34" charset="-122"/>
            </a:endParaRPr>
          </a:p>
        </p:txBody>
      </p:sp>
      <p:sp>
        <p:nvSpPr>
          <p:cNvPr id="46" name="Title 1"/>
          <p:cNvSpPr txBox="1"/>
          <p:nvPr/>
        </p:nvSpPr>
        <p:spPr>
          <a:xfrm>
            <a:off x="787614" y="584485"/>
            <a:ext cx="7568771" cy="1267185"/>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lnSpc>
                <a:spcPct val="150000"/>
              </a:lnSpc>
            </a:pPr>
            <a:endParaRPr lang="en-GB" altLang="zh-CN" sz="1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776476" y="771550"/>
            <a:ext cx="7755963" cy="1295868"/>
          </a:xfrm>
          <a:prstGeom prst="rect">
            <a:avLst/>
          </a:prstGeom>
          <a:noFill/>
        </p:spPr>
        <p:txBody>
          <a:bodyPr wrap="square">
            <a:spAutoFit/>
          </a:bodyPr>
          <a:lstStyle/>
          <a:p>
            <a:pPr>
              <a:lnSpc>
                <a:spcPct val="150000"/>
              </a:lnSpc>
            </a:pP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问答</a:t>
            </a:r>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题</a:t>
            </a:r>
            <a:endParaRPr lang="en-US"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zh-CN" altLang="en-US" dirty="0"/>
              <a:t>部署图用于静态建模还是动态建模？回顾标准建模语言</a:t>
            </a:r>
            <a:r>
              <a:rPr lang="en-US" altLang="zh-CN" dirty="0"/>
              <a:t>UML</a:t>
            </a:r>
            <a:r>
              <a:rPr lang="zh-CN" altLang="en-US" dirty="0"/>
              <a:t>的动态建模机制说出其中</a:t>
            </a:r>
            <a:r>
              <a:rPr lang="en-US" altLang="zh-CN" dirty="0"/>
              <a:t>3</a:t>
            </a:r>
            <a:r>
              <a:rPr lang="zh-CN" altLang="en-US" dirty="0"/>
              <a:t>个图形</a:t>
            </a:r>
            <a:endParaRPr lang="zh-CN" altLang="en-US" dirty="0"/>
          </a:p>
        </p:txBody>
      </p:sp>
      <p:sp>
        <p:nvSpPr>
          <p:cNvPr id="8" name="文本框 7"/>
          <p:cNvSpPr txBox="1"/>
          <p:nvPr/>
        </p:nvSpPr>
        <p:spPr>
          <a:xfrm>
            <a:off x="787614" y="2231147"/>
            <a:ext cx="7755963" cy="1295868"/>
          </a:xfrm>
          <a:prstGeom prst="rect">
            <a:avLst/>
          </a:prstGeom>
          <a:noFill/>
        </p:spPr>
        <p:txBody>
          <a:bodyPr wrap="square">
            <a:spAutoFit/>
          </a:bodyPr>
          <a:lstStyle/>
          <a:p>
            <a:pPr>
              <a:lnSpc>
                <a:spcPct val="150000"/>
              </a:lnSpc>
            </a:pPr>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解析</a:t>
            </a:r>
            <a:endParaRPr lang="en-US"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zh-CN" altLang="en-US" dirty="0"/>
              <a:t>部署图用于</a:t>
            </a:r>
            <a:r>
              <a:rPr lang="zh-CN" altLang="en-US" dirty="0">
                <a:solidFill>
                  <a:srgbClr val="FF0000"/>
                </a:solidFill>
              </a:rPr>
              <a:t>静态建模</a:t>
            </a:r>
            <a:endParaRPr lang="en-US" altLang="zh-CN" dirty="0"/>
          </a:p>
          <a:p>
            <a:pPr>
              <a:lnSpc>
                <a:spcPct val="150000"/>
              </a:lnSpc>
            </a:pPr>
            <a:r>
              <a:rPr lang="zh-CN" altLang="en-US" dirty="0">
                <a:solidFill>
                  <a:srgbClr val="FF0000"/>
                </a:solidFill>
              </a:rPr>
              <a:t>状态机图、活动图、顺序图</a:t>
            </a:r>
            <a:endParaRPr lang="zh-CN" altLang="en-US" dirty="0">
              <a:solidFill>
                <a:srgbClr val="FF0000"/>
              </a:solidFill>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683568" y="267494"/>
            <a:ext cx="4572000" cy="369332"/>
          </a:xfrm>
          <a:prstGeom prst="rect">
            <a:avLst/>
          </a:prstGeom>
          <a:noFill/>
        </p:spPr>
        <p:txBody>
          <a:bodyPr wrap="square">
            <a:spAutoFit/>
          </a:bodyPr>
          <a:lstStyle/>
          <a:p>
            <a:r>
              <a:rPr lang="zh-CN" altLang="en-US"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sym typeface="+mn-lt"/>
              </a:rPr>
              <a:t>关系</a:t>
            </a:r>
            <a:r>
              <a:rPr lang="en-US" altLang="zh-CN"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sym typeface="+mn-lt"/>
              </a:rPr>
              <a:t>[4]</a:t>
            </a:r>
            <a:endParaRPr lang="zh-CN" altLang="en-US"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endParaRPr>
          </a:p>
        </p:txBody>
      </p:sp>
      <p:sp>
        <p:nvSpPr>
          <p:cNvPr id="5" name="文本框 4"/>
          <p:cNvSpPr txBox="1"/>
          <p:nvPr/>
        </p:nvSpPr>
        <p:spPr>
          <a:xfrm>
            <a:off x="323528" y="885679"/>
            <a:ext cx="6462464" cy="3372142"/>
          </a:xfrm>
          <a:prstGeom prst="rect">
            <a:avLst/>
          </a:prstGeom>
          <a:noFill/>
        </p:spPr>
        <p:txBody>
          <a:bodyPr wrap="square">
            <a:spAutoFit/>
          </a:bodyPr>
          <a:lstStyle/>
          <a:p>
            <a:pPr>
              <a:lnSpc>
                <a:spcPct val="120000"/>
              </a:lnSpc>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rPr>
              <a:t>部署图中也可以包括依赖、泛化、关联及实现关系。但组件图中使用最多的是依赖和关联关系。</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endParaRPr>
          </a:p>
          <a:p>
            <a:pPr>
              <a:lnSpc>
                <a:spcPct val="120000"/>
              </a:lnSpc>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rPr>
              <a:t>依赖关系：通常用在组件和组件之间，组件依赖外部提供的服务（由组件到接口）。</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mn-lt"/>
            </a:endParaRPr>
          </a:p>
          <a:p>
            <a:pPr>
              <a:lnSpc>
                <a:spcPct val="120000"/>
              </a:lnSpc>
            </a:pP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mn-lt"/>
            </a:endParaRPr>
          </a:p>
          <a:p>
            <a:pPr>
              <a:lnSpc>
                <a:spcPct val="120000"/>
              </a:lnSpc>
            </a:pP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mn-lt"/>
            </a:endParaRPr>
          </a:p>
          <a:p>
            <a:pPr>
              <a:lnSpc>
                <a:spcPct val="120000"/>
              </a:lnSpc>
            </a:pPr>
            <a:r>
              <a:rPr lang="zh-CN" altLang="en-US" dirty="0">
                <a:solidFill>
                  <a:srgbClr val="FF0000"/>
                </a:solidFill>
                <a:latin typeface="微软雅黑" panose="020B0503020204020204" pitchFamily="34" charset="-122"/>
                <a:ea typeface="微软雅黑" panose="020B0503020204020204" pitchFamily="34" charset="-122"/>
                <a:sym typeface="+mn-lt"/>
              </a:rPr>
              <a:t>泛化关系</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rPr>
              <a:t>：用于表示基础，用带空心箭头的实线表示。</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endParaRPr>
          </a:p>
          <a:p>
            <a:pPr>
              <a:lnSpc>
                <a:spcPct val="120000"/>
              </a:lnSpc>
            </a:pPr>
            <a:r>
              <a:rPr lang="zh-CN" altLang="en-US" dirty="0">
                <a:solidFill>
                  <a:srgbClr val="FF0000"/>
                </a:solidFill>
                <a:latin typeface="微软雅黑" panose="020B0503020204020204" pitchFamily="34" charset="-122"/>
                <a:ea typeface="微软雅黑" panose="020B0503020204020204" pitchFamily="34" charset="-122"/>
                <a:sym typeface="+mn-lt"/>
              </a:rPr>
              <a:t>实现关系</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rPr>
              <a:t>：结点内组件向外提供服务，用一条实线表示。</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endParaRPr>
          </a:p>
          <a:p>
            <a:pPr>
              <a:lnSpc>
                <a:spcPct val="120000"/>
              </a:lnSpc>
            </a:pPr>
            <a:r>
              <a:rPr lang="zh-CN" altLang="en-US" dirty="0">
                <a:solidFill>
                  <a:srgbClr val="FF0000"/>
                </a:solidFill>
                <a:latin typeface="微软雅黑" panose="020B0503020204020204" pitchFamily="34" charset="-122"/>
                <a:ea typeface="微软雅黑" panose="020B0503020204020204" pitchFamily="34" charset="-122"/>
                <a:sym typeface="+mn-lt"/>
              </a:rPr>
              <a:t>关联关系</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rPr>
              <a:t>：结点间的通信关联，用一条实现表示。</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endParaRPr>
          </a:p>
          <a:p>
            <a:pPr>
              <a:lnSpc>
                <a:spcPct val="120000"/>
              </a:lnSpc>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rPr>
              <a:t> </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endParaRPr>
          </a:p>
        </p:txBody>
      </p:sp>
      <p:pic>
        <p:nvPicPr>
          <p:cNvPr id="6" name="图片 5"/>
          <p:cNvPicPr>
            <a:picLocks noChangeAspect="1"/>
          </p:cNvPicPr>
          <p:nvPr/>
        </p:nvPicPr>
        <p:blipFill>
          <a:blip r:embed="rId1"/>
          <a:stretch>
            <a:fillRect/>
          </a:stretch>
        </p:blipFill>
        <p:spPr>
          <a:xfrm>
            <a:off x="5872712" y="1973155"/>
            <a:ext cx="2942689" cy="1080120"/>
          </a:xfrm>
          <a:prstGeom prst="rect">
            <a:avLst/>
          </a:prstGeom>
        </p:spPr>
      </p:pic>
      <p:pic>
        <p:nvPicPr>
          <p:cNvPr id="7" name="图片 6"/>
          <p:cNvPicPr>
            <a:picLocks noChangeAspect="1"/>
          </p:cNvPicPr>
          <p:nvPr/>
        </p:nvPicPr>
        <p:blipFill>
          <a:blip r:embed="rId2"/>
          <a:stretch>
            <a:fillRect/>
          </a:stretch>
        </p:blipFill>
        <p:spPr>
          <a:xfrm>
            <a:off x="5872712" y="3717761"/>
            <a:ext cx="2849855" cy="1080120"/>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683568" y="267494"/>
            <a:ext cx="4572000" cy="369332"/>
          </a:xfrm>
          <a:prstGeom prst="rect">
            <a:avLst/>
          </a:prstGeom>
          <a:noFill/>
        </p:spPr>
        <p:txBody>
          <a:bodyPr wrap="square">
            <a:spAutoFit/>
          </a:bodyPr>
          <a:lstStyle/>
          <a:p>
            <a:r>
              <a:rPr lang="zh-CN" altLang="en-US"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sym typeface="+mn-lt"/>
              </a:rPr>
              <a:t>部署图的系统建模</a:t>
            </a:r>
            <a:endParaRPr lang="zh-CN" altLang="en-US"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endParaRPr>
          </a:p>
        </p:txBody>
      </p:sp>
      <p:sp>
        <p:nvSpPr>
          <p:cNvPr id="5" name="文本框 4"/>
          <p:cNvSpPr txBox="1"/>
          <p:nvPr/>
        </p:nvSpPr>
        <p:spPr>
          <a:xfrm>
            <a:off x="663168" y="987574"/>
            <a:ext cx="6174432" cy="2042547"/>
          </a:xfrm>
          <a:prstGeom prst="rect">
            <a:avLst/>
          </a:prstGeom>
          <a:noFill/>
        </p:spPr>
        <p:txBody>
          <a:bodyPr wrap="square">
            <a:spAutoFit/>
          </a:bodyPr>
          <a:lstStyle/>
          <a:p>
            <a:pPr>
              <a:lnSpc>
                <a:spcPct val="120000"/>
              </a:lnSpc>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rPr>
              <a:t>绘制系统部署图，可以参照以下步骤进行：</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endParaRPr>
          </a:p>
          <a:p>
            <a:pPr indent="-514350">
              <a:lnSpc>
                <a:spcPct val="120000"/>
              </a:lnSpc>
              <a:buFont typeface="+mj-ea"/>
              <a:buAutoNum type="circleNumDbPlain"/>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rPr>
              <a:t>对系统中的结点建模</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endParaRPr>
          </a:p>
          <a:p>
            <a:pPr indent="-514350">
              <a:lnSpc>
                <a:spcPct val="120000"/>
              </a:lnSpc>
              <a:buFont typeface="+mj-ea"/>
              <a:buAutoNum type="circleNumDbPlain"/>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rPr>
              <a:t>对结点中的关系建模</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endParaRPr>
          </a:p>
          <a:p>
            <a:pPr indent="-514350">
              <a:lnSpc>
                <a:spcPct val="120000"/>
              </a:lnSpc>
              <a:buFont typeface="+mj-ea"/>
              <a:buAutoNum type="circleNumDbPlain"/>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rPr>
              <a:t>对结点中的组件建模，在组件来自构件图</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endParaRPr>
          </a:p>
          <a:p>
            <a:pPr indent="-514350">
              <a:lnSpc>
                <a:spcPct val="120000"/>
              </a:lnSpc>
              <a:buFont typeface="+mj-ea"/>
              <a:buAutoNum type="circleNumDbPlain"/>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rPr>
              <a:t>对组件间的关系建模</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endParaRPr>
          </a:p>
          <a:p>
            <a:pPr indent="-514350">
              <a:lnSpc>
                <a:spcPct val="120000"/>
              </a:lnSpc>
              <a:buFont typeface="+mj-ea"/>
              <a:buAutoNum type="circleNumDbPlain"/>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rPr>
              <a:t>对建模的结果进行精化和细化</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1"/>
          <p:cNvSpPr txBox="1"/>
          <p:nvPr/>
        </p:nvSpPr>
        <p:spPr>
          <a:xfrm>
            <a:off x="787614" y="584485"/>
            <a:ext cx="7568771" cy="1267185"/>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lnSpc>
                <a:spcPct val="150000"/>
              </a:lnSpc>
            </a:pPr>
            <a:endParaRPr lang="en-GB" altLang="zh-CN" sz="1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787614" y="215153"/>
            <a:ext cx="4572000" cy="369332"/>
          </a:xfrm>
          <a:prstGeom prst="rect">
            <a:avLst/>
          </a:prstGeom>
          <a:noFill/>
        </p:spPr>
        <p:txBody>
          <a:bodyPr wrap="square">
            <a:spAutoFit/>
          </a:bodyPr>
          <a:lstStyle/>
          <a:p>
            <a:pPr algn="l"/>
            <a:r>
              <a:rPr lang="zh-CN" altLang="en-US" sz="1800" b="1" dirty="0">
                <a:solidFill>
                  <a:schemeClr val="tx2"/>
                </a:solidFill>
                <a:latin typeface="微软雅黑" panose="020B0503020204020204" pitchFamily="34" charset="-122"/>
                <a:ea typeface="微软雅黑" panose="020B0503020204020204" pitchFamily="34" charset="-122"/>
              </a:rPr>
              <a:t>顺序图概述</a:t>
            </a:r>
            <a:endParaRPr lang="zh-CN" altLang="en-US" sz="1800" b="1" dirty="0">
              <a:solidFill>
                <a:schemeClr val="tx2"/>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208818" y="843558"/>
            <a:ext cx="4752340" cy="3830955"/>
          </a:xfrm>
          <a:prstGeom prst="rect">
            <a:avLst/>
          </a:prstGeom>
          <a:noFill/>
        </p:spPr>
        <p:txBody>
          <a:bodyPr wrap="square">
            <a:spAutoFit/>
          </a:bodyPr>
          <a:lstStyle/>
          <a:p>
            <a:pPr algn="l">
              <a:lnSpc>
                <a:spcPct val="150000"/>
              </a:lnSpc>
              <a:buClrTx/>
              <a:buSzTx/>
              <a:buFontTx/>
            </a:pPr>
            <a:r>
              <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sym typeface="+mn-ea"/>
              </a:rPr>
              <a:t>顺序图(Sequence Diagram) 是强调消息</a:t>
            </a:r>
            <a:r>
              <a:rPr lang="zh-CN" altLang="en-US" sz="1600" dirty="0">
                <a:solidFill>
                  <a:srgbClr val="FF0000"/>
                </a:solidFill>
                <a:latin typeface="微软雅黑" panose="020B0503020204020204" pitchFamily="34" charset="-122"/>
                <a:ea typeface="微软雅黑" panose="020B0503020204020204" pitchFamily="34" charset="-122"/>
                <a:sym typeface="+mn-ea"/>
              </a:rPr>
              <a:t>时间顺序</a:t>
            </a:r>
            <a:r>
              <a:rPr lang="zh-CN" altLang="en-US" sz="1600" dirty="0">
                <a:latin typeface="微软雅黑" panose="020B0503020204020204" pitchFamily="34" charset="-122"/>
                <a:ea typeface="微软雅黑" panose="020B0503020204020204" pitchFamily="34" charset="-122"/>
                <a:sym typeface="+mn-ea"/>
              </a:rPr>
              <a:t>的交互图，它描述了对象之间传送消息的时间顺序，用于表示用例中的</a:t>
            </a:r>
            <a:r>
              <a:rPr lang="zh-CN" altLang="en-US" sz="1600" dirty="0">
                <a:solidFill>
                  <a:srgbClr val="FF0000"/>
                </a:solidFill>
                <a:latin typeface="微软雅黑" panose="020B0503020204020204" pitchFamily="34" charset="-122"/>
                <a:ea typeface="微软雅黑" panose="020B0503020204020204" pitchFamily="34" charset="-122"/>
                <a:sym typeface="+mn-ea"/>
              </a:rPr>
              <a:t>行为顺序</a:t>
            </a:r>
            <a:r>
              <a:rPr lang="zh-CN" altLang="en-US" sz="1600" dirty="0">
                <a:latin typeface="微软雅黑" panose="020B0503020204020204" pitchFamily="34" charset="-122"/>
                <a:ea typeface="微软雅黑" panose="020B0503020204020204" pitchFamily="34" charset="-122"/>
                <a:sym typeface="+mn-ea"/>
              </a:rPr>
              <a:t>。</a:t>
            </a:r>
            <a:r>
              <a:rPr lang="en-US" altLang="zh-CN" sz="1600" dirty="0">
                <a:latin typeface="微软雅黑" panose="020B0503020204020204" pitchFamily="34" charset="-122"/>
                <a:ea typeface="微软雅黑" panose="020B0503020204020204" pitchFamily="34" charset="-122"/>
                <a:sym typeface="+mn-ea"/>
              </a:rPr>
              <a:t> </a:t>
            </a:r>
            <a:endParaRPr lang="en-US" altLang="zh-CN" sz="1600" dirty="0">
              <a:latin typeface="微软雅黑" panose="020B0503020204020204" pitchFamily="34" charset="-122"/>
              <a:ea typeface="微软雅黑" panose="020B0503020204020204" pitchFamily="34" charset="-122"/>
              <a:sym typeface="+mn-ea"/>
            </a:endParaRPr>
          </a:p>
          <a:p>
            <a:pPr algn="l">
              <a:lnSpc>
                <a:spcPct val="150000"/>
              </a:lnSpc>
              <a:buClrTx/>
              <a:buSzTx/>
              <a:buFontTx/>
            </a:pPr>
            <a:r>
              <a:rPr lang="en-US" altLang="zh-CN" sz="1600" dirty="0">
                <a:latin typeface="微软雅黑" panose="020B0503020204020204" pitchFamily="34" charset="-122"/>
                <a:ea typeface="微软雅黑" panose="020B0503020204020204" pitchFamily="34" charset="-122"/>
                <a:sym typeface="+mn-ea"/>
              </a:rPr>
              <a:t>       </a:t>
            </a:r>
            <a:r>
              <a:rPr lang="zh-CN" altLang="en-US" sz="1600" dirty="0">
                <a:latin typeface="微软雅黑" panose="020B0503020204020204" pitchFamily="34" charset="-122"/>
                <a:ea typeface="微软雅黑" panose="020B0503020204020204" pitchFamily="34" charset="-122"/>
                <a:sym typeface="+mn-ea"/>
              </a:rPr>
              <a:t>顺序图将交互关系表示为一个</a:t>
            </a:r>
            <a:r>
              <a:rPr lang="zh-CN" altLang="en-US" sz="1600" dirty="0">
                <a:solidFill>
                  <a:srgbClr val="FF0000"/>
                </a:solidFill>
                <a:latin typeface="微软雅黑" panose="020B0503020204020204" pitchFamily="34" charset="-122"/>
                <a:ea typeface="微软雅黑" panose="020B0503020204020204" pitchFamily="34" charset="-122"/>
                <a:sym typeface="+mn-ea"/>
              </a:rPr>
              <a:t>二维图</a:t>
            </a:r>
            <a:r>
              <a:rPr lang="zh-CN" altLang="en-US" sz="1600" dirty="0">
                <a:latin typeface="微软雅黑" panose="020B0503020204020204" pitchFamily="34" charset="-122"/>
                <a:ea typeface="微软雅黑" panose="020B0503020204020204" pitchFamily="34" charset="-122"/>
                <a:sym typeface="+mn-ea"/>
              </a:rPr>
              <a:t>。横向轴代表了在协作中</a:t>
            </a:r>
            <a:r>
              <a:rPr lang="zh-CN" altLang="en-US" sz="1600" dirty="0">
                <a:solidFill>
                  <a:srgbClr val="FF0000"/>
                </a:solidFill>
                <a:latin typeface="微软雅黑" panose="020B0503020204020204" pitchFamily="34" charset="-122"/>
                <a:ea typeface="微软雅黑" panose="020B0503020204020204" pitchFamily="34" charset="-122"/>
                <a:sym typeface="+mn-ea"/>
              </a:rPr>
              <a:t>各独立对象的类元角色</a:t>
            </a:r>
            <a:r>
              <a:rPr lang="zh-CN" altLang="en-US" sz="1600" dirty="0">
                <a:latin typeface="微软雅黑" panose="020B0503020204020204" pitchFamily="34" charset="-122"/>
                <a:ea typeface="微软雅黑" panose="020B0503020204020204" pitchFamily="34" charset="-122"/>
                <a:sym typeface="+mn-ea"/>
              </a:rPr>
              <a:t>。纵向轴是</a:t>
            </a:r>
            <a:r>
              <a:rPr lang="zh-CN" altLang="en-US" sz="1600" dirty="0">
                <a:solidFill>
                  <a:srgbClr val="FF0000"/>
                </a:solidFill>
                <a:latin typeface="微软雅黑" panose="020B0503020204020204" pitchFamily="34" charset="-122"/>
                <a:ea typeface="微软雅黑" panose="020B0503020204020204" pitchFamily="34" charset="-122"/>
                <a:sym typeface="+mn-ea"/>
              </a:rPr>
              <a:t>时间轴</a:t>
            </a:r>
            <a:r>
              <a:rPr lang="zh-CN" altLang="en-US" sz="1600" dirty="0">
                <a:latin typeface="微软雅黑" panose="020B0503020204020204" pitchFamily="34" charset="-122"/>
                <a:ea typeface="微软雅黑" panose="020B0503020204020204" pitchFamily="34" charset="-122"/>
                <a:sym typeface="+mn-ea"/>
              </a:rPr>
              <a:t>,时间沿竖线向下延伸 。</a:t>
            </a:r>
            <a:endParaRPr lang="zh-CN" altLang="en-US" sz="1600" dirty="0">
              <a:latin typeface="微软雅黑" panose="020B0503020204020204" pitchFamily="34" charset="-122"/>
              <a:ea typeface="微软雅黑" panose="020B0503020204020204" pitchFamily="34" charset="-122"/>
              <a:sym typeface="+mn-ea"/>
            </a:endParaRPr>
          </a:p>
          <a:p>
            <a:pPr algn="l">
              <a:lnSpc>
                <a:spcPct val="150000"/>
              </a:lnSpc>
              <a:buClrTx/>
              <a:buSzTx/>
              <a:buFontTx/>
            </a:pPr>
            <a:r>
              <a:rPr lang="zh-CN" altLang="en-US" sz="1600" dirty="0">
                <a:latin typeface="微软雅黑" panose="020B0503020204020204" pitchFamily="34" charset="-122"/>
                <a:ea typeface="微软雅黑" panose="020B0503020204020204" pitchFamily="34" charset="-122"/>
                <a:sym typeface="+mn-ea"/>
              </a:rPr>
              <a:t> </a:t>
            </a:r>
            <a:r>
              <a:rPr lang="en-US" altLang="zh-CN" sz="1600" dirty="0">
                <a:latin typeface="微软雅黑" panose="020B0503020204020204" pitchFamily="34" charset="-122"/>
                <a:ea typeface="微软雅黑" panose="020B0503020204020204" pitchFamily="34" charset="-122"/>
                <a:sym typeface="+mn-ea"/>
              </a:rPr>
              <a:t>      </a:t>
            </a:r>
            <a:r>
              <a:rPr lang="zh-CN" altLang="en-US" sz="1600" dirty="0">
                <a:latin typeface="微软雅黑" panose="020B0503020204020204" pitchFamily="34" charset="-122"/>
                <a:ea typeface="微软雅黑" panose="020B0503020204020204" pitchFamily="34" charset="-122"/>
                <a:sym typeface="+mn-ea"/>
              </a:rPr>
              <a:t>顺序图的主要</a:t>
            </a:r>
            <a:r>
              <a:rPr lang="zh-CN" altLang="en-US" sz="1600" dirty="0">
                <a:solidFill>
                  <a:srgbClr val="FF0000"/>
                </a:solidFill>
                <a:latin typeface="微软雅黑" panose="020B0503020204020204" pitchFamily="34" charset="-122"/>
                <a:ea typeface="微软雅黑" panose="020B0503020204020204" pitchFamily="34" charset="-122"/>
                <a:sym typeface="+mn-ea"/>
              </a:rPr>
              <a:t>用途</a:t>
            </a:r>
            <a:r>
              <a:rPr lang="zh-CN" altLang="en-US" sz="1600" dirty="0">
                <a:latin typeface="微软雅黑" panose="020B0503020204020204" pitchFamily="34" charset="-122"/>
                <a:ea typeface="微软雅黑" panose="020B0503020204020204" pitchFamily="34" charset="-122"/>
                <a:sym typeface="+mn-ea"/>
              </a:rPr>
              <a:t>之一，是把用例表达的需求，转化为进一步、更加正式层次的精细表达。用例常常被细化为一个或者更至的顺序图。当把这个系统移交给另一个人或组织时,这个文档很有用。 </a:t>
            </a:r>
            <a:endParaRPr lang="zh-CN" altLang="en-US" sz="1600" dirty="0">
              <a:latin typeface="微软雅黑" panose="020B0503020204020204" pitchFamily="34" charset="-122"/>
              <a:ea typeface="微软雅黑" panose="020B0503020204020204" pitchFamily="34" charset="-122"/>
              <a:sym typeface="+mn-ea"/>
            </a:endParaRPr>
          </a:p>
        </p:txBody>
      </p:sp>
      <p:pic>
        <p:nvPicPr>
          <p:cNvPr id="10" name="Content Placeholder 2"/>
          <p:cNvPicPr>
            <a:picLocks noChangeAspect="1"/>
          </p:cNvPicPr>
          <p:nvPr/>
        </p:nvPicPr>
        <p:blipFill>
          <a:blip r:embed="rId1"/>
          <a:stretch>
            <a:fillRect/>
          </a:stretch>
        </p:blipFill>
        <p:spPr>
          <a:xfrm>
            <a:off x="4860032" y="953817"/>
            <a:ext cx="4200418" cy="3532968"/>
          </a:xfrm>
          <a:prstGeom prst="rect">
            <a:avLst/>
          </a:prstGeom>
        </p:spPr>
      </p:pic>
    </p:spTree>
  </p:cSld>
  <p:clrMapOvr>
    <a:masterClrMapping/>
  </p:clrMapOvr>
  <p:transition spd="slow">
    <p:cove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683568" y="267494"/>
            <a:ext cx="4572000" cy="369332"/>
          </a:xfrm>
          <a:prstGeom prst="rect">
            <a:avLst/>
          </a:prstGeom>
          <a:noFill/>
        </p:spPr>
        <p:txBody>
          <a:bodyPr wrap="square">
            <a:spAutoFit/>
          </a:bodyPr>
          <a:lstStyle/>
          <a:p>
            <a:r>
              <a:rPr lang="zh-CN" altLang="en-US"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sym typeface="+mn-lt"/>
              </a:rPr>
              <a:t>部署图的应用实例</a:t>
            </a:r>
            <a:endParaRPr lang="zh-CN" altLang="en-US"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endParaRPr>
          </a:p>
        </p:txBody>
      </p:sp>
      <p:pic>
        <p:nvPicPr>
          <p:cNvPr id="2" name="Picture Placeholder 1"/>
          <p:cNvPicPr>
            <a:picLocks noChangeAspect="1"/>
          </p:cNvPicPr>
          <p:nvPr>
            <p:ph type="pic" idx="1"/>
          </p:nvPr>
        </p:nvPicPr>
        <p:blipFill>
          <a:blip r:embed="rId1"/>
          <a:stretch>
            <a:fillRect/>
          </a:stretch>
        </p:blipFill>
        <p:spPr>
          <a:xfrm>
            <a:off x="611505" y="778510"/>
            <a:ext cx="7436485" cy="4222750"/>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707654"/>
            <a:ext cx="2448272" cy="20172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410451" y="1930936"/>
            <a:ext cx="1627369" cy="1569660"/>
          </a:xfrm>
          <a:prstGeom prst="rect">
            <a:avLst/>
          </a:prstGeom>
          <a:noFill/>
        </p:spPr>
        <p:txBody>
          <a:bodyPr wrap="none" rtlCol="0">
            <a:spAutoFit/>
          </a:bodyPr>
          <a:lstStyle/>
          <a:p>
            <a:r>
              <a:rPr lang="en-US" altLang="zh-CN" sz="9600" dirty="0">
                <a:solidFill>
                  <a:schemeClr val="bg1"/>
                </a:solidFill>
                <a:latin typeface="微软雅黑" panose="020B0503020204020204" pitchFamily="34" charset="-122"/>
                <a:ea typeface="微软雅黑" panose="020B0503020204020204" pitchFamily="34" charset="-122"/>
              </a:rPr>
              <a:t>04</a:t>
            </a:r>
            <a:endParaRPr lang="zh-CN" altLang="en-US" sz="9600" dirty="0">
              <a:solidFill>
                <a:schemeClr val="bg1"/>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2875915" y="2355850"/>
            <a:ext cx="3428365" cy="645160"/>
          </a:xfrm>
          <a:prstGeom prst="rect">
            <a:avLst/>
          </a:prstGeom>
          <a:noFill/>
        </p:spPr>
        <p:txBody>
          <a:bodyPr wrap="square" rtlCol="0">
            <a:spAutoFit/>
          </a:bodyPr>
          <a:lstStyle/>
          <a:p>
            <a:pPr algn="l"/>
            <a:r>
              <a:rPr lang="en-US" altLang="zh-CN" sz="36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rPr>
              <a:t>用例图</a:t>
            </a:r>
            <a:endPar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9" name="矩形 28"/>
          <p:cNvSpPr/>
          <p:nvPr/>
        </p:nvSpPr>
        <p:spPr>
          <a:xfrm>
            <a:off x="6731657" y="1707653"/>
            <a:ext cx="2448272" cy="20172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0" name="组合 29"/>
          <p:cNvGrpSpPr/>
          <p:nvPr/>
        </p:nvGrpSpPr>
        <p:grpSpPr>
          <a:xfrm>
            <a:off x="5697368" y="1851670"/>
            <a:ext cx="432048" cy="432834"/>
            <a:chOff x="6084168" y="1274820"/>
            <a:chExt cx="432048" cy="432834"/>
          </a:xfrm>
        </p:grpSpPr>
        <p:sp>
          <p:nvSpPr>
            <p:cNvPr id="31"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2"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33" name="组合 32"/>
          <p:cNvGrpSpPr/>
          <p:nvPr/>
        </p:nvGrpSpPr>
        <p:grpSpPr>
          <a:xfrm>
            <a:off x="4401224" y="1852063"/>
            <a:ext cx="432048" cy="432048"/>
            <a:chOff x="4788024" y="1275213"/>
            <a:chExt cx="432048" cy="432048"/>
          </a:xfrm>
        </p:grpSpPr>
        <p:sp>
          <p:nvSpPr>
            <p:cNvPr id="34"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5"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36" name="组合 35"/>
          <p:cNvGrpSpPr/>
          <p:nvPr/>
        </p:nvGrpSpPr>
        <p:grpSpPr>
          <a:xfrm>
            <a:off x="5049296" y="1851670"/>
            <a:ext cx="432833" cy="432834"/>
            <a:chOff x="5436096" y="1274820"/>
            <a:chExt cx="432833" cy="432834"/>
          </a:xfrm>
        </p:grpSpPr>
        <p:sp>
          <p:nvSpPr>
            <p:cNvPr id="37" name="椭圆 3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8"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39" name="组合 38"/>
          <p:cNvGrpSpPr/>
          <p:nvPr/>
        </p:nvGrpSpPr>
        <p:grpSpPr>
          <a:xfrm>
            <a:off x="3105080" y="1851670"/>
            <a:ext cx="432833" cy="432834"/>
            <a:chOff x="3491880" y="1274820"/>
            <a:chExt cx="432833" cy="432834"/>
          </a:xfrm>
        </p:grpSpPr>
        <p:sp>
          <p:nvSpPr>
            <p:cNvPr id="40"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41"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3" name="组合 42"/>
          <p:cNvGrpSpPr/>
          <p:nvPr/>
        </p:nvGrpSpPr>
        <p:grpSpPr>
          <a:xfrm>
            <a:off x="3753152" y="1851670"/>
            <a:ext cx="432833" cy="432834"/>
            <a:chOff x="4139952" y="1274820"/>
            <a:chExt cx="432833" cy="432834"/>
          </a:xfrm>
        </p:grpSpPr>
        <p:sp>
          <p:nvSpPr>
            <p:cNvPr id="51"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52"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683568" y="240198"/>
            <a:ext cx="4572000" cy="369332"/>
          </a:xfrm>
          <a:prstGeom prst="rect">
            <a:avLst/>
          </a:prstGeom>
          <a:noFill/>
        </p:spPr>
        <p:txBody>
          <a:bodyPr wrap="square">
            <a:spAutoFit/>
          </a:bodyPr>
          <a:lstStyle/>
          <a:p>
            <a:r>
              <a:rPr lang="zh-CN" altLang="en-US"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sym typeface="+mn-lt"/>
              </a:rPr>
              <a:t>用例图概述</a:t>
            </a:r>
            <a:endParaRPr lang="en-US" altLang="zh-CN"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sym typeface="+mn-lt"/>
            </a:endParaRPr>
          </a:p>
        </p:txBody>
      </p:sp>
      <p:sp>
        <p:nvSpPr>
          <p:cNvPr id="7" name="文本框 6"/>
          <p:cNvSpPr txBox="1"/>
          <p:nvPr/>
        </p:nvSpPr>
        <p:spPr>
          <a:xfrm>
            <a:off x="401252" y="973136"/>
            <a:ext cx="6858000" cy="369332"/>
          </a:xfrm>
          <a:prstGeom prst="rect">
            <a:avLst/>
          </a:prstGeom>
          <a:noFill/>
        </p:spPr>
        <p:txBody>
          <a:bodyPr wrap="square">
            <a:spAutoFit/>
          </a:bodyPr>
          <a:lstStyle/>
          <a:p>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概念：用例图是显示一组用例、参与者以及它们之间关系的一种图。</a:t>
            </a:r>
            <a:endParaRPr lang="zh-CN" altLang="en-US" dirty="0"/>
          </a:p>
        </p:txBody>
      </p:sp>
      <p:sp>
        <p:nvSpPr>
          <p:cNvPr id="11" name="文本框 10"/>
          <p:cNvSpPr txBox="1"/>
          <p:nvPr/>
        </p:nvSpPr>
        <p:spPr>
          <a:xfrm>
            <a:off x="395536" y="1780014"/>
            <a:ext cx="6030416" cy="1393779"/>
          </a:xfrm>
          <a:prstGeom prst="rect">
            <a:avLst/>
          </a:prstGeom>
          <a:noFill/>
        </p:spPr>
        <p:txBody>
          <a:bodyPr wrap="square">
            <a:spAutoFit/>
          </a:bodyPr>
          <a:lstStyle/>
          <a:p>
            <a:pPr>
              <a:lnSpc>
                <a:spcPct val="120000"/>
              </a:lnSpc>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用例图的主要</a:t>
            </a:r>
            <a:r>
              <a:rPr lang="zh-CN" altLang="en-US" dirty="0">
                <a:solidFill>
                  <a:srgbClr val="FF0000"/>
                </a:solidFill>
                <a:latin typeface="微软雅黑" panose="020B0503020204020204" pitchFamily="34" charset="-122"/>
                <a:ea typeface="微软雅黑" panose="020B0503020204020204" pitchFamily="34" charset="-122"/>
              </a:rPr>
              <a:t>作用</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1.</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用来描述将要开发系统的功能需求和系统的使用场景。</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2.</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作为设计和开发过程的基础，促进各阶段开发工作进展。</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3.</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用于验证与确认系统需求。</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12" name="图片 11"/>
          <p:cNvPicPr>
            <a:picLocks noChangeAspect="1"/>
          </p:cNvPicPr>
          <p:nvPr/>
        </p:nvPicPr>
        <p:blipFill>
          <a:blip r:embed="rId1"/>
          <a:stretch>
            <a:fillRect/>
          </a:stretch>
        </p:blipFill>
        <p:spPr>
          <a:xfrm>
            <a:off x="5255568" y="2999103"/>
            <a:ext cx="3276872" cy="1919848"/>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49288" y="649445"/>
            <a:ext cx="5040560" cy="2042547"/>
          </a:xfrm>
          <a:prstGeom prst="rect">
            <a:avLst/>
          </a:prstGeom>
          <a:noFill/>
        </p:spPr>
        <p:txBody>
          <a:bodyPr wrap="square">
            <a:spAutoFit/>
          </a:bodyPr>
          <a:lstStyle/>
          <a:p>
            <a:pPr>
              <a:lnSpc>
                <a:spcPct val="120000"/>
              </a:lnSpc>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rPr>
              <a:t>用例图由如下几个元素组成：</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endParaRPr>
          </a:p>
          <a:p>
            <a:pPr>
              <a:lnSpc>
                <a:spcPct val="120000"/>
              </a:lnSpc>
            </a:pP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endParaRPr>
          </a:p>
          <a:p>
            <a:pPr>
              <a:lnSpc>
                <a:spcPct val="120000"/>
              </a:lnSpc>
            </a:pP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sym typeface="+mn-lt"/>
              </a:rPr>
              <a:t>参与者</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rPr>
              <a:t>：也称为角色，它代表系统的用户。</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endParaRPr>
          </a:p>
          <a:p>
            <a:pPr>
              <a:lnSpc>
                <a:spcPct val="120000"/>
              </a:lnSpc>
            </a:pP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sym typeface="+mn-lt"/>
              </a:rPr>
              <a:t>系统边界</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rPr>
              <a:t>：确定系统的范围。</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endParaRPr>
          </a:p>
          <a:p>
            <a:pPr>
              <a:lnSpc>
                <a:spcPct val="120000"/>
              </a:lnSpc>
            </a:pP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sym typeface="+mn-lt"/>
              </a:rPr>
              <a:t>用例</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rPr>
              <a:t>：代表系统提供的服务。</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endParaRPr>
          </a:p>
          <a:p>
            <a:pPr>
              <a:lnSpc>
                <a:spcPct val="120000"/>
              </a:lnSpc>
            </a:pP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sym typeface="+mn-lt"/>
              </a:rPr>
              <a:t>关联</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rPr>
              <a:t>：表示参与者与用例间的关系。</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endParaRPr>
          </a:p>
        </p:txBody>
      </p:sp>
      <p:sp>
        <p:nvSpPr>
          <p:cNvPr id="5" name="文本框 4"/>
          <p:cNvSpPr txBox="1"/>
          <p:nvPr/>
        </p:nvSpPr>
        <p:spPr>
          <a:xfrm>
            <a:off x="683568" y="247581"/>
            <a:ext cx="4572000" cy="369332"/>
          </a:xfrm>
          <a:prstGeom prst="rect">
            <a:avLst/>
          </a:prstGeom>
          <a:noFill/>
        </p:spPr>
        <p:txBody>
          <a:bodyPr wrap="square">
            <a:spAutoFit/>
          </a:bodyPr>
          <a:lstStyle/>
          <a:p>
            <a:r>
              <a:rPr lang="zh-CN" altLang="en-US"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sym typeface="+mn-lt"/>
              </a:rPr>
              <a:t>用例图概述</a:t>
            </a:r>
            <a:endParaRPr lang="en-US" altLang="zh-CN"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sym typeface="+mn-lt"/>
            </a:endParaRPr>
          </a:p>
        </p:txBody>
      </p:sp>
      <p:pic>
        <p:nvPicPr>
          <p:cNvPr id="6" name="图片 5"/>
          <p:cNvPicPr>
            <a:picLocks noChangeAspect="1"/>
          </p:cNvPicPr>
          <p:nvPr/>
        </p:nvPicPr>
        <p:blipFill>
          <a:blip r:embed="rId1"/>
          <a:stretch>
            <a:fillRect/>
          </a:stretch>
        </p:blipFill>
        <p:spPr>
          <a:xfrm>
            <a:off x="834479" y="3085352"/>
            <a:ext cx="708559" cy="1008112"/>
          </a:xfrm>
          <a:prstGeom prst="rect">
            <a:avLst/>
          </a:prstGeom>
        </p:spPr>
      </p:pic>
      <p:pic>
        <p:nvPicPr>
          <p:cNvPr id="7" name="图片 6"/>
          <p:cNvPicPr>
            <a:picLocks noChangeAspect="1"/>
          </p:cNvPicPr>
          <p:nvPr/>
        </p:nvPicPr>
        <p:blipFill>
          <a:blip r:embed="rId2"/>
          <a:stretch>
            <a:fillRect/>
          </a:stretch>
        </p:blipFill>
        <p:spPr>
          <a:xfrm>
            <a:off x="2628050" y="3026506"/>
            <a:ext cx="866942" cy="1125805"/>
          </a:xfrm>
          <a:prstGeom prst="rect">
            <a:avLst/>
          </a:prstGeom>
        </p:spPr>
      </p:pic>
      <p:pic>
        <p:nvPicPr>
          <p:cNvPr id="8" name="图片 7"/>
          <p:cNvPicPr>
            <a:picLocks noChangeAspect="1"/>
          </p:cNvPicPr>
          <p:nvPr/>
        </p:nvPicPr>
        <p:blipFill>
          <a:blip r:embed="rId3"/>
          <a:stretch>
            <a:fillRect/>
          </a:stretch>
        </p:blipFill>
        <p:spPr>
          <a:xfrm>
            <a:off x="4580004" y="3237618"/>
            <a:ext cx="1067176" cy="703583"/>
          </a:xfrm>
          <a:prstGeom prst="rect">
            <a:avLst/>
          </a:prstGeom>
        </p:spPr>
      </p:pic>
      <p:pic>
        <p:nvPicPr>
          <p:cNvPr id="9" name="图片 8"/>
          <p:cNvPicPr>
            <a:picLocks noChangeAspect="1"/>
          </p:cNvPicPr>
          <p:nvPr/>
        </p:nvPicPr>
        <p:blipFill>
          <a:blip r:embed="rId4"/>
          <a:stretch>
            <a:fillRect/>
          </a:stretch>
        </p:blipFill>
        <p:spPr>
          <a:xfrm>
            <a:off x="6413827" y="3139863"/>
            <a:ext cx="1902589" cy="920893"/>
          </a:xfrm>
          <a:prstGeom prst="rect">
            <a:avLst/>
          </a:prstGeom>
        </p:spPr>
      </p:pic>
      <p:sp>
        <p:nvSpPr>
          <p:cNvPr id="11" name="文本框 10"/>
          <p:cNvSpPr txBox="1"/>
          <p:nvPr/>
        </p:nvSpPr>
        <p:spPr>
          <a:xfrm>
            <a:off x="834479" y="4176735"/>
            <a:ext cx="4572000" cy="276999"/>
          </a:xfrm>
          <a:prstGeom prst="rect">
            <a:avLst/>
          </a:prstGeom>
          <a:noFill/>
        </p:spPr>
        <p:txBody>
          <a:bodyPr wrap="square">
            <a:spAutoFit/>
          </a:bodyPr>
          <a:lstStyle/>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sym typeface="+mn-lt"/>
              </a:rPr>
              <a:t>参与者</a:t>
            </a:r>
            <a:endParaRPr lang="zh-CN" altLang="en-US" sz="1200" dirty="0"/>
          </a:p>
        </p:txBody>
      </p:sp>
      <p:sp>
        <p:nvSpPr>
          <p:cNvPr id="13" name="文本框 12"/>
          <p:cNvSpPr txBox="1"/>
          <p:nvPr/>
        </p:nvSpPr>
        <p:spPr>
          <a:xfrm>
            <a:off x="4860032" y="4191027"/>
            <a:ext cx="4572000" cy="307777"/>
          </a:xfrm>
          <a:prstGeom prst="rect">
            <a:avLst/>
          </a:prstGeom>
          <a:noFill/>
        </p:spPr>
        <p:txBody>
          <a:bodyPr wrap="square">
            <a:spAutoFit/>
          </a:bodyPr>
          <a:lstStyle/>
          <a:p>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sym typeface="+mn-lt"/>
              </a:rPr>
              <a:t>用例</a:t>
            </a:r>
            <a:endParaRPr lang="zh-CN" altLang="en-US" sz="1400" dirty="0"/>
          </a:p>
        </p:txBody>
      </p:sp>
      <p:sp>
        <p:nvSpPr>
          <p:cNvPr id="15" name="文本框 14"/>
          <p:cNvSpPr txBox="1"/>
          <p:nvPr/>
        </p:nvSpPr>
        <p:spPr>
          <a:xfrm>
            <a:off x="2628050" y="4205447"/>
            <a:ext cx="4643650" cy="307777"/>
          </a:xfrm>
          <a:prstGeom prst="rect">
            <a:avLst/>
          </a:prstGeom>
          <a:noFill/>
        </p:spPr>
        <p:txBody>
          <a:bodyPr wrap="square">
            <a:spAutoFit/>
          </a:bodyPr>
          <a:lstStyle/>
          <a:p>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sym typeface="+mn-lt"/>
              </a:rPr>
              <a:t>系统边界</a:t>
            </a:r>
            <a:endPar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7" name="文本框 16"/>
          <p:cNvSpPr txBox="1"/>
          <p:nvPr/>
        </p:nvSpPr>
        <p:spPr>
          <a:xfrm>
            <a:off x="6876256" y="4188457"/>
            <a:ext cx="4643650" cy="307777"/>
          </a:xfrm>
          <a:prstGeom prst="rect">
            <a:avLst/>
          </a:prstGeom>
          <a:noFill/>
        </p:spPr>
        <p:txBody>
          <a:bodyPr wrap="square">
            <a:spAutoFit/>
          </a:bodyPr>
          <a:lstStyle/>
          <a:p>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sym typeface="+mn-lt"/>
              </a:rPr>
              <a:t>关联</a:t>
            </a:r>
            <a:endParaRPr lang="zh-CN" altLang="en-US" sz="140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95536" y="843558"/>
            <a:ext cx="8424936" cy="1393779"/>
          </a:xfrm>
          <a:prstGeom prst="rect">
            <a:avLst/>
          </a:prstGeom>
          <a:noFill/>
        </p:spPr>
        <p:txBody>
          <a:bodyPr wrap="square">
            <a:spAutoFit/>
          </a:bodyPr>
          <a:lstStyle/>
          <a:p>
            <a:pPr indent="508000" fontAlgn="auto">
              <a:lnSpc>
                <a:spcPct val="120000"/>
              </a:lnSpc>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rPr>
              <a:t>参与者：</a:t>
            </a:r>
            <a:r>
              <a:rPr lang="zh-CN" altLang="en-US" dirty="0">
                <a:solidFill>
                  <a:srgbClr val="FF0000"/>
                </a:solidFill>
                <a:latin typeface="微软雅黑" panose="020B0503020204020204" pitchFamily="34" charset="-122"/>
                <a:ea typeface="微软雅黑" panose="020B0503020204020204" pitchFamily="34" charset="-122"/>
                <a:sym typeface="+mn-ea"/>
              </a:rPr>
              <a:t>系统外部</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ea"/>
              </a:rPr>
              <a:t>的一个人或者物，它以某种方式参与了系统的</a:t>
            </a:r>
            <a:r>
              <a:rPr lang="zh-CN" altLang="en-US" dirty="0">
                <a:solidFill>
                  <a:srgbClr val="FF0000"/>
                </a:solidFill>
                <a:latin typeface="微软雅黑" panose="020B0503020204020204" pitchFamily="34" charset="-122"/>
                <a:ea typeface="微软雅黑" panose="020B0503020204020204" pitchFamily="34" charset="-122"/>
                <a:sym typeface="+mn-ea"/>
              </a:rPr>
              <a:t>执行过程</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ea"/>
              </a:rPr>
              <a:t>。参与者表示人或事物在系统中所扮演的角色。</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a:p>
            <a:pPr indent="508000" fontAlgn="auto">
              <a:lnSpc>
                <a:spcPct val="120000"/>
              </a:lnSpc>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ea"/>
              </a:rPr>
              <a:t>参与者不是特指人，是指系统以外的，在</a:t>
            </a:r>
            <a:r>
              <a:rPr lang="zh-CN" altLang="en-US" dirty="0">
                <a:solidFill>
                  <a:srgbClr val="FF0000"/>
                </a:solidFill>
                <a:latin typeface="微软雅黑" panose="020B0503020204020204" pitchFamily="34" charset="-122"/>
                <a:ea typeface="微软雅黑" panose="020B0503020204020204" pitchFamily="34" charset="-122"/>
                <a:sym typeface="+mn-ea"/>
              </a:rPr>
              <a:t>使用系统</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ea"/>
              </a:rPr>
              <a:t>或</a:t>
            </a:r>
            <a:r>
              <a:rPr lang="zh-CN" altLang="en-US" dirty="0">
                <a:solidFill>
                  <a:srgbClr val="FF0000"/>
                </a:solidFill>
                <a:latin typeface="微软雅黑" panose="020B0503020204020204" pitchFamily="34" charset="-122"/>
                <a:ea typeface="微软雅黑" panose="020B0503020204020204" pitchFamily="34" charset="-122"/>
                <a:sym typeface="+mn-ea"/>
              </a:rPr>
              <a:t>与系统交互</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ea"/>
              </a:rPr>
              <a:t>中扮演的角色。因此参与者可以是人，也可以是事物，也可以是时间或其他系统等。</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endParaRPr>
          </a:p>
        </p:txBody>
      </p:sp>
      <p:sp>
        <p:nvSpPr>
          <p:cNvPr id="8" name="文本框 7"/>
          <p:cNvSpPr txBox="1"/>
          <p:nvPr/>
        </p:nvSpPr>
        <p:spPr>
          <a:xfrm>
            <a:off x="876110" y="2492885"/>
            <a:ext cx="4572000" cy="369332"/>
          </a:xfrm>
          <a:prstGeom prst="rect">
            <a:avLst/>
          </a:prstGeom>
          <a:noFill/>
        </p:spPr>
        <p:txBody>
          <a:bodyPr wrap="square">
            <a:spAutoFit/>
          </a:bodyPr>
          <a:lstStyle/>
          <a:p>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参与者作用：</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5" name="文本框 14"/>
          <p:cNvSpPr txBox="1"/>
          <p:nvPr/>
        </p:nvSpPr>
        <p:spPr>
          <a:xfrm>
            <a:off x="876110" y="2907076"/>
            <a:ext cx="4572000" cy="369332"/>
          </a:xfrm>
          <a:prstGeom prst="rect">
            <a:avLst/>
          </a:prstGeom>
          <a:noFill/>
        </p:spPr>
        <p:txBody>
          <a:bodyPr wrap="square">
            <a:spAutoFit/>
          </a:bodyPr>
          <a:lstStyle/>
          <a:p>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1.</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建立系统的外部用户模型</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876110" y="3331274"/>
            <a:ext cx="4572000" cy="369332"/>
          </a:xfrm>
          <a:prstGeom prst="rect">
            <a:avLst/>
          </a:prstGeom>
          <a:noFill/>
        </p:spPr>
        <p:txBody>
          <a:bodyPr wrap="square">
            <a:spAutoFit/>
          </a:bodyPr>
          <a:lstStyle/>
          <a:p>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2.</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对系统边界之外的对象进行描述</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1" name="文本框 20"/>
          <p:cNvSpPr txBox="1"/>
          <p:nvPr/>
        </p:nvSpPr>
        <p:spPr>
          <a:xfrm>
            <a:off x="143508" y="4315479"/>
            <a:ext cx="8928992" cy="417358"/>
          </a:xfrm>
          <a:prstGeom prst="rect">
            <a:avLst/>
          </a:prstGeom>
          <a:noFill/>
        </p:spPr>
        <p:txBody>
          <a:bodyPr wrap="square">
            <a:spAutoFit/>
          </a:bodyPr>
          <a:lstStyle/>
          <a:p>
            <a:pPr lvl="0" indent="0">
              <a:lnSpc>
                <a:spcPct val="130000"/>
              </a:lnSpc>
              <a:spcBef>
                <a:spcPct val="0"/>
              </a:spcBef>
              <a:buFontTx/>
              <a:buNone/>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参与者是用例图的一个重要组成部分，它代表参与系统交互的用户、设备或另一个系统</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22" name="图片 21"/>
          <p:cNvPicPr>
            <a:picLocks noChangeAspect="1"/>
          </p:cNvPicPr>
          <p:nvPr/>
        </p:nvPicPr>
        <p:blipFill>
          <a:blip r:embed="rId1"/>
          <a:stretch>
            <a:fillRect/>
          </a:stretch>
        </p:blipFill>
        <p:spPr>
          <a:xfrm>
            <a:off x="6444208" y="2295066"/>
            <a:ext cx="1681193" cy="1916409"/>
          </a:xfrm>
          <a:prstGeom prst="rect">
            <a:avLst/>
          </a:prstGeom>
        </p:spPr>
      </p:pic>
      <p:sp>
        <p:nvSpPr>
          <p:cNvPr id="24" name="文本框 23"/>
          <p:cNvSpPr txBox="1"/>
          <p:nvPr/>
        </p:nvSpPr>
        <p:spPr>
          <a:xfrm>
            <a:off x="683568" y="233803"/>
            <a:ext cx="4572000" cy="369332"/>
          </a:xfrm>
          <a:prstGeom prst="rect">
            <a:avLst/>
          </a:prstGeom>
          <a:noFill/>
        </p:spPr>
        <p:txBody>
          <a:bodyPr wrap="square">
            <a:spAutoFit/>
          </a:bodyPr>
          <a:lstStyle/>
          <a:p>
            <a:r>
              <a:rPr lang="zh-CN" altLang="en-US"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sym typeface="+mn-lt"/>
              </a:rPr>
              <a:t>用例图概述</a:t>
            </a:r>
            <a:endParaRPr lang="en-US" altLang="zh-CN"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sym typeface="+mn-lt"/>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611560" y="987574"/>
            <a:ext cx="4680520" cy="2938048"/>
          </a:xfrm>
          <a:prstGeom prst="rect">
            <a:avLst/>
          </a:prstGeom>
          <a:noFill/>
        </p:spPr>
        <p:txBody>
          <a:bodyPr wrap="square">
            <a:spAutoFit/>
          </a:bodyPr>
          <a:lstStyle/>
          <a:p>
            <a:pPr marL="0" lvl="0" indent="508000" defTabSz="684530" fontAlgn="auto">
              <a:lnSpc>
                <a:spcPct val="130000"/>
              </a:lnSpc>
              <a:spcBef>
                <a:spcPct val="0"/>
              </a:spcBef>
              <a:buFontTx/>
              <a:buNone/>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ea"/>
              </a:rPr>
              <a:t>用例是代表系统中各个项目相关人员之间根据</a:t>
            </a:r>
            <a:r>
              <a:rPr lang="zh-CN" altLang="en-US" dirty="0">
                <a:solidFill>
                  <a:srgbClr val="FF0000"/>
                </a:solidFill>
                <a:latin typeface="微软雅黑" panose="020B0503020204020204" pitchFamily="34" charset="-122"/>
                <a:ea typeface="微软雅黑" panose="020B0503020204020204" pitchFamily="34" charset="-122"/>
                <a:sym typeface="+mn-ea"/>
              </a:rPr>
              <a:t>系统的行为</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ea"/>
              </a:rPr>
              <a:t>所达成的契约。</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a:p>
            <a:pPr marL="0" lvl="0" indent="508000" defTabSz="684530" fontAlgn="auto">
              <a:lnSpc>
                <a:spcPct val="130000"/>
              </a:lnSpc>
              <a:spcBef>
                <a:spcPct val="0"/>
              </a:spcBef>
              <a:buFontTx/>
              <a:buNone/>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ea"/>
              </a:rPr>
              <a:t>用例描述了在不同条件下，针对某一项目相关人员的请求，系统对其做出的</a:t>
            </a:r>
            <a:r>
              <a:rPr lang="zh-CN" altLang="en-US" dirty="0">
                <a:solidFill>
                  <a:srgbClr val="FF0000"/>
                </a:solidFill>
                <a:latin typeface="微软雅黑" panose="020B0503020204020204" pitchFamily="34" charset="-122"/>
                <a:ea typeface="微软雅黑" panose="020B0503020204020204" pitchFamily="34" charset="-122"/>
                <a:sym typeface="+mn-ea"/>
              </a:rPr>
              <a:t>响应</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ea"/>
              </a:rPr>
              <a:t>。</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a:p>
            <a:pPr marL="0" lvl="0" indent="508000" defTabSz="684530" fontAlgn="auto">
              <a:lnSpc>
                <a:spcPct val="130000"/>
              </a:lnSpc>
              <a:spcBef>
                <a:spcPct val="0"/>
              </a:spcBef>
              <a:buFontTx/>
              <a:buNone/>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ea"/>
              </a:rPr>
              <a:t>也就是说用例指的是对</a:t>
            </a:r>
            <a:r>
              <a:rPr lang="zh-CN" altLang="en-US" dirty="0">
                <a:solidFill>
                  <a:srgbClr val="FF0000"/>
                </a:solidFill>
                <a:latin typeface="微软雅黑" panose="020B0503020204020204" pitchFamily="34" charset="-122"/>
                <a:ea typeface="微软雅黑" panose="020B0503020204020204" pitchFamily="34" charset="-122"/>
                <a:sym typeface="+mn-ea"/>
              </a:rPr>
              <a:t>一组动作的描述</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ea"/>
              </a:rPr>
              <a:t>，系统通过执行这些动作将对用例的参与者产生可以看到的结果，用来描述参与者可以感受到的</a:t>
            </a:r>
            <a:r>
              <a:rPr lang="zh-CN" altLang="en-US" dirty="0">
                <a:solidFill>
                  <a:srgbClr val="FF0000"/>
                </a:solidFill>
                <a:latin typeface="微软雅黑" panose="020B0503020204020204" pitchFamily="34" charset="-122"/>
                <a:ea typeface="微软雅黑" panose="020B0503020204020204" pitchFamily="34" charset="-122"/>
                <a:sym typeface="+mn-ea"/>
              </a:rPr>
              <a:t>系统服务</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ea"/>
              </a:rPr>
              <a:t>或</a:t>
            </a:r>
            <a:r>
              <a:rPr lang="zh-CN" altLang="en-US" dirty="0">
                <a:solidFill>
                  <a:srgbClr val="FF0000"/>
                </a:solidFill>
                <a:latin typeface="微软雅黑" panose="020B0503020204020204" pitchFamily="34" charset="-122"/>
                <a:ea typeface="微软雅黑" panose="020B0503020204020204" pitchFamily="34" charset="-122"/>
                <a:sym typeface="+mn-ea"/>
              </a:rPr>
              <a:t>功能</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ea"/>
              </a:rPr>
              <a:t>。</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pic>
        <p:nvPicPr>
          <p:cNvPr id="4" name="图片 3"/>
          <p:cNvPicPr>
            <a:picLocks noChangeAspect="1"/>
          </p:cNvPicPr>
          <p:nvPr/>
        </p:nvPicPr>
        <p:blipFill>
          <a:blip r:embed="rId1"/>
          <a:stretch>
            <a:fillRect/>
          </a:stretch>
        </p:blipFill>
        <p:spPr>
          <a:xfrm>
            <a:off x="5796136" y="2490088"/>
            <a:ext cx="2337435" cy="1332865"/>
          </a:xfrm>
          <a:prstGeom prst="rect">
            <a:avLst/>
          </a:prstGeom>
        </p:spPr>
      </p:pic>
      <p:sp>
        <p:nvSpPr>
          <p:cNvPr id="6" name="文本框 5"/>
          <p:cNvSpPr txBox="1"/>
          <p:nvPr/>
        </p:nvSpPr>
        <p:spPr>
          <a:xfrm>
            <a:off x="720080" y="267494"/>
            <a:ext cx="4572000" cy="369332"/>
          </a:xfrm>
          <a:prstGeom prst="rect">
            <a:avLst/>
          </a:prstGeom>
          <a:noFill/>
        </p:spPr>
        <p:txBody>
          <a:bodyPr wrap="square">
            <a:spAutoFit/>
          </a:bodyPr>
          <a:lstStyle/>
          <a:p>
            <a:r>
              <a:rPr lang="zh-CN" altLang="en-US"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sym typeface="+mn-lt"/>
              </a:rPr>
              <a:t>用例图概述</a:t>
            </a:r>
            <a:endParaRPr lang="en-US" altLang="zh-CN"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sym typeface="+mn-lt"/>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95535" y="808136"/>
            <a:ext cx="4572000" cy="369332"/>
          </a:xfrm>
          <a:prstGeom prst="rect">
            <a:avLst/>
          </a:prstGeom>
          <a:noFill/>
        </p:spPr>
        <p:txBody>
          <a:bodyPr wrap="square">
            <a:spAutoFit/>
          </a:bodyPr>
          <a:lstStyle/>
          <a:p>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rPr>
              <a:t>使用用例进行系统需求分析的</a:t>
            </a:r>
            <a:r>
              <a:rPr lang="zh-CN" altLang="en-US" dirty="0">
                <a:solidFill>
                  <a:srgbClr val="FF0000"/>
                </a:solidFill>
                <a:latin typeface="微软雅黑" panose="020B0503020204020204" pitchFamily="34" charset="-122"/>
                <a:ea typeface="微软雅黑" panose="020B0503020204020204" pitchFamily="34" charset="-122"/>
                <a:sym typeface="+mn-lt"/>
              </a:rPr>
              <a:t>特点</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rPr>
              <a:t>：</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377958" y="1502663"/>
            <a:ext cx="4607155" cy="923330"/>
          </a:xfrm>
          <a:prstGeom prst="rect">
            <a:avLst/>
          </a:prstGeom>
          <a:noFill/>
        </p:spPr>
        <p:txBody>
          <a:bodyPr wrap="square">
            <a:spAutoFit/>
          </a:bodyPr>
          <a:lstStyle/>
          <a:p>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用例是</a:t>
            </a:r>
            <a:r>
              <a:rPr lang="zh-CN" altLang="en-US" dirty="0">
                <a:solidFill>
                  <a:srgbClr val="FF0000"/>
                </a:solidFill>
                <a:latin typeface="微软雅黑" panose="020B0503020204020204" pitchFamily="34" charset="-122"/>
                <a:ea typeface="微软雅黑" panose="020B0503020204020204" pitchFamily="34" charset="-122"/>
              </a:rPr>
              <a:t>从系统的使用角度</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描述系统中的信息。</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即在系统的外部所能看到的</a:t>
            </a:r>
            <a:r>
              <a:rPr lang="zh-CN" altLang="en-US" dirty="0">
                <a:solidFill>
                  <a:srgbClr val="FF0000"/>
                </a:solidFill>
                <a:latin typeface="微软雅黑" panose="020B0503020204020204" pitchFamily="34" charset="-122"/>
                <a:ea typeface="微软雅黑" panose="020B0503020204020204" pitchFamily="34" charset="-122"/>
              </a:rPr>
              <a:t>系统的功能</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，而</a:t>
            </a:r>
            <a:r>
              <a:rPr lang="zh-CN" altLang="en-US" dirty="0">
                <a:solidFill>
                  <a:srgbClr val="FF0000"/>
                </a:solidFill>
                <a:latin typeface="微软雅黑" panose="020B0503020204020204" pitchFamily="34" charset="-122"/>
                <a:ea typeface="微软雅黑" panose="020B0503020204020204" pitchFamily="34" charset="-122"/>
              </a:rPr>
              <a:t>不是</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考虑系统内部对该功能的具体实现方式。</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395536" y="2643758"/>
            <a:ext cx="4572000" cy="1754326"/>
          </a:xfrm>
          <a:prstGeom prst="rect">
            <a:avLst/>
          </a:prstGeom>
          <a:noFill/>
        </p:spPr>
        <p:txBody>
          <a:bodyPr wrap="square">
            <a:spAutoFit/>
          </a:bodyPr>
          <a:lstStyle/>
          <a:p>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用例描述了用户提出的一些</a:t>
            </a:r>
            <a:r>
              <a:rPr lang="zh-CN" altLang="en-US" dirty="0">
                <a:solidFill>
                  <a:srgbClr val="FF0000"/>
                </a:solidFill>
                <a:latin typeface="微软雅黑" panose="020B0503020204020204" pitchFamily="34" charset="-122"/>
                <a:ea typeface="微软雅黑" panose="020B0503020204020204" pitchFamily="34" charset="-122"/>
              </a:rPr>
              <a:t>可见需求</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，对应一个具体的用户目标。</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使用用例可以促进与用户的</a:t>
            </a:r>
            <a:r>
              <a:rPr lang="zh-CN" altLang="en-US" dirty="0">
                <a:solidFill>
                  <a:srgbClr val="FF0000"/>
                </a:solidFill>
                <a:latin typeface="微软雅黑" panose="020B0503020204020204" pitchFamily="34" charset="-122"/>
                <a:ea typeface="微软雅黑" panose="020B0503020204020204" pitchFamily="34" charset="-122"/>
              </a:rPr>
              <a:t>沟通</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，正确地理解需求，同时也可以用来</a:t>
            </a:r>
            <a:r>
              <a:rPr lang="zh-CN" altLang="en-US" dirty="0">
                <a:solidFill>
                  <a:srgbClr val="FF0000"/>
                </a:solidFill>
                <a:latin typeface="微软雅黑" panose="020B0503020204020204" pitchFamily="34" charset="-122"/>
                <a:ea typeface="微软雅黑" panose="020B0503020204020204" pitchFamily="34" charset="-122"/>
              </a:rPr>
              <a:t>划分系统与外部实体的界限</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，是面向对象分析与设计的起点，是类、对象、操作的来源。</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5292080" y="1203598"/>
            <a:ext cx="4572000" cy="417358"/>
          </a:xfrm>
          <a:prstGeom prst="rect">
            <a:avLst/>
          </a:prstGeom>
          <a:noFill/>
        </p:spPr>
        <p:txBody>
          <a:bodyPr wrap="square">
            <a:spAutoFit/>
          </a:bodyPr>
          <a:lstStyle/>
          <a:p>
            <a:pPr lvl="0" indent="0">
              <a:lnSpc>
                <a:spcPct val="130000"/>
              </a:lnSpc>
              <a:spcBef>
                <a:spcPct val="0"/>
              </a:spcBef>
              <a:buFontTx/>
              <a:buNone/>
            </a:pPr>
            <a:r>
              <a:rPr lang="zh-CN" altLang="zh-CN" dirty="0">
                <a:solidFill>
                  <a:schemeClr val="tx1">
                    <a:lumMod val="75000"/>
                    <a:lumOff val="25000"/>
                  </a:schemeClr>
                </a:solidFill>
                <a:latin typeface="微软雅黑" panose="020B0503020204020204" pitchFamily="34" charset="-122"/>
                <a:ea typeface="微软雅黑" panose="020B0503020204020204" pitchFamily="34" charset="-122"/>
                <a:sym typeface="+mn-ea"/>
              </a:rPr>
              <a:t>用例通常由某个</a:t>
            </a:r>
            <a:r>
              <a:rPr lang="zh-CN" altLang="zh-CN" dirty="0">
                <a:solidFill>
                  <a:srgbClr val="FF0000"/>
                </a:solidFill>
                <a:latin typeface="微软雅黑" panose="020B0503020204020204" pitchFamily="34" charset="-122"/>
                <a:ea typeface="微软雅黑" panose="020B0503020204020204" pitchFamily="34" charset="-122"/>
                <a:sym typeface="+mn-ea"/>
              </a:rPr>
              <a:t>参与者</a:t>
            </a:r>
            <a:r>
              <a:rPr lang="zh-CN" altLang="zh-CN" dirty="0">
                <a:solidFill>
                  <a:schemeClr val="tx1">
                    <a:lumMod val="75000"/>
                    <a:lumOff val="25000"/>
                  </a:schemeClr>
                </a:solidFill>
                <a:latin typeface="微软雅黑" panose="020B0503020204020204" pitchFamily="34" charset="-122"/>
                <a:ea typeface="微软雅黑" panose="020B0503020204020204" pitchFamily="34" charset="-122"/>
                <a:sym typeface="+mn-ea"/>
              </a:rPr>
              <a:t>来执行</a:t>
            </a:r>
            <a:endParaRPr lang="zh-CN" altLang="zh-CN"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14" name="文本框 13"/>
          <p:cNvSpPr txBox="1"/>
          <p:nvPr/>
        </p:nvSpPr>
        <p:spPr>
          <a:xfrm>
            <a:off x="5292080" y="2408316"/>
            <a:ext cx="4933664" cy="418833"/>
          </a:xfrm>
          <a:prstGeom prst="rect">
            <a:avLst/>
          </a:prstGeom>
          <a:noFill/>
        </p:spPr>
        <p:txBody>
          <a:bodyPr wrap="square">
            <a:spAutoFit/>
          </a:bodyPr>
          <a:lstStyle/>
          <a:p>
            <a:pPr>
              <a:lnSpc>
                <a:spcPct val="130000"/>
              </a:lnSpc>
              <a:spcBef>
                <a:spcPct val="0"/>
              </a:spcBef>
            </a:pPr>
            <a:r>
              <a:rPr lang="zh-CN" altLang="zh-CN" dirty="0">
                <a:solidFill>
                  <a:schemeClr val="tx1">
                    <a:lumMod val="75000"/>
                    <a:lumOff val="25000"/>
                  </a:schemeClr>
                </a:solidFill>
                <a:latin typeface="微软雅黑" panose="020B0503020204020204" pitchFamily="34" charset="-122"/>
                <a:ea typeface="微软雅黑" panose="020B0503020204020204" pitchFamily="34" charset="-122"/>
                <a:sym typeface="+mn-ea"/>
              </a:rPr>
              <a:t>用例把</a:t>
            </a:r>
            <a:r>
              <a:rPr lang="zh-CN" altLang="zh-CN" dirty="0">
                <a:solidFill>
                  <a:srgbClr val="FF0000"/>
                </a:solidFill>
                <a:latin typeface="微软雅黑" panose="020B0503020204020204" pitchFamily="34" charset="-122"/>
                <a:ea typeface="微软雅黑" panose="020B0503020204020204" pitchFamily="34" charset="-122"/>
                <a:sym typeface="+mn-ea"/>
              </a:rPr>
              <a:t>执行的结果</a:t>
            </a:r>
            <a:r>
              <a:rPr lang="zh-CN" altLang="zh-CN" dirty="0">
                <a:solidFill>
                  <a:schemeClr val="tx1">
                    <a:lumMod val="75000"/>
                    <a:lumOff val="25000"/>
                  </a:schemeClr>
                </a:solidFill>
                <a:latin typeface="微软雅黑" panose="020B0503020204020204" pitchFamily="34" charset="-122"/>
                <a:ea typeface="微软雅黑" panose="020B0503020204020204" pitchFamily="34" charset="-122"/>
                <a:sym typeface="+mn-ea"/>
              </a:rPr>
              <a:t>反馈给参与者</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6" name="文本框 15"/>
          <p:cNvSpPr txBox="1"/>
          <p:nvPr/>
        </p:nvSpPr>
        <p:spPr>
          <a:xfrm>
            <a:off x="5292080" y="3435846"/>
            <a:ext cx="3564904" cy="1139030"/>
          </a:xfrm>
          <a:prstGeom prst="rect">
            <a:avLst/>
          </a:prstGeom>
          <a:noFill/>
        </p:spPr>
        <p:txBody>
          <a:bodyPr wrap="square">
            <a:spAutoFit/>
          </a:bodyPr>
          <a:lstStyle/>
          <a:p>
            <a:pPr lvl="0" indent="0">
              <a:lnSpc>
                <a:spcPct val="130000"/>
              </a:lnSpc>
              <a:spcBef>
                <a:spcPct val="0"/>
              </a:spcBef>
              <a:buFontTx/>
              <a:buNone/>
            </a:pPr>
            <a:r>
              <a:rPr lang="zh-CN" altLang="zh-CN" dirty="0">
                <a:solidFill>
                  <a:schemeClr val="tx1">
                    <a:lumMod val="75000"/>
                    <a:lumOff val="25000"/>
                  </a:schemeClr>
                </a:solidFill>
                <a:latin typeface="微软雅黑" panose="020B0503020204020204" pitchFamily="34" charset="-122"/>
                <a:ea typeface="微软雅黑" panose="020B0503020204020204" pitchFamily="34" charset="-122"/>
                <a:sym typeface="+mn-ea"/>
              </a:rPr>
              <a:t>用例在</a:t>
            </a:r>
            <a:r>
              <a:rPr lang="zh-CN" altLang="zh-CN" dirty="0">
                <a:solidFill>
                  <a:srgbClr val="FF0000"/>
                </a:solidFill>
                <a:latin typeface="微软雅黑" panose="020B0503020204020204" pitchFamily="34" charset="-122"/>
                <a:ea typeface="微软雅黑" panose="020B0503020204020204" pitchFamily="34" charset="-122"/>
                <a:sym typeface="+mn-ea"/>
              </a:rPr>
              <a:t>功能上具有完整性</a:t>
            </a:r>
            <a:r>
              <a:rPr lang="zh-CN" altLang="zh-CN" dirty="0">
                <a:solidFill>
                  <a:schemeClr val="tx1">
                    <a:lumMod val="75000"/>
                    <a:lumOff val="25000"/>
                  </a:schemeClr>
                </a:solidFill>
                <a:latin typeface="微软雅黑" panose="020B0503020204020204" pitchFamily="34" charset="-122"/>
                <a:ea typeface="微软雅黑" panose="020B0503020204020204" pitchFamily="34" charset="-122"/>
                <a:sym typeface="+mn-ea"/>
              </a:rPr>
              <a:t>。</a:t>
            </a:r>
            <a:endParaRPr lang="zh-CN" altLang="zh-CN"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a:p>
            <a:pPr lvl="0" indent="0">
              <a:lnSpc>
                <a:spcPct val="130000"/>
              </a:lnSpc>
              <a:spcBef>
                <a:spcPct val="0"/>
              </a:spcBef>
              <a:buFontTx/>
              <a:buNone/>
            </a:pPr>
            <a:r>
              <a:rPr lang="zh-CN" altLang="zh-CN" dirty="0">
                <a:solidFill>
                  <a:schemeClr val="tx1">
                    <a:lumMod val="75000"/>
                    <a:lumOff val="25000"/>
                  </a:schemeClr>
                </a:solidFill>
                <a:latin typeface="微软雅黑" panose="020B0503020204020204" pitchFamily="34" charset="-122"/>
                <a:ea typeface="微软雅黑" panose="020B0503020204020204" pitchFamily="34" charset="-122"/>
                <a:sym typeface="+mn-ea"/>
              </a:rPr>
              <a:t>即它从参与者接受输入，产生的结果最终再输出给参与者</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8" name="文本框 17"/>
          <p:cNvSpPr txBox="1"/>
          <p:nvPr/>
        </p:nvSpPr>
        <p:spPr>
          <a:xfrm>
            <a:off x="755576" y="220525"/>
            <a:ext cx="5114498" cy="369332"/>
          </a:xfrm>
          <a:prstGeom prst="rect">
            <a:avLst/>
          </a:prstGeom>
          <a:noFill/>
        </p:spPr>
        <p:txBody>
          <a:bodyPr wrap="square">
            <a:spAutoFit/>
          </a:bodyPr>
          <a:lstStyle/>
          <a:p>
            <a:r>
              <a:rPr lang="zh-CN" altLang="en-US"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sym typeface="+mn-lt"/>
              </a:rPr>
              <a:t>用例图概述</a:t>
            </a:r>
            <a:endParaRPr lang="en-US" altLang="zh-CN"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sym typeface="+mn-lt"/>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683568" y="267494"/>
            <a:ext cx="4572000" cy="369332"/>
          </a:xfrm>
          <a:prstGeom prst="rect">
            <a:avLst/>
          </a:prstGeom>
          <a:noFill/>
        </p:spPr>
        <p:txBody>
          <a:bodyPr wrap="square">
            <a:spAutoFit/>
          </a:bodyPr>
          <a:lstStyle/>
          <a:p>
            <a:r>
              <a:rPr lang="zh-CN" altLang="en-US"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sym typeface="+mn-lt"/>
              </a:rPr>
              <a:t>用例之间的可视化表示</a:t>
            </a:r>
            <a:endParaRPr lang="zh-CN" altLang="en-US"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endParaRPr>
          </a:p>
        </p:txBody>
      </p:sp>
      <p:sp>
        <p:nvSpPr>
          <p:cNvPr id="7" name="文本框 6"/>
          <p:cNvSpPr txBox="1"/>
          <p:nvPr/>
        </p:nvSpPr>
        <p:spPr>
          <a:xfrm>
            <a:off x="-81814" y="845021"/>
            <a:ext cx="4572000" cy="369332"/>
          </a:xfrm>
          <a:prstGeom prst="rect">
            <a:avLst/>
          </a:prstGeom>
          <a:noFill/>
        </p:spPr>
        <p:txBody>
          <a:bodyPr wrap="square">
            <a:spAutoFit/>
          </a:bodyPr>
          <a:lstStyle/>
          <a:p>
            <a:pPr algn="ct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rPr>
              <a:t>泛化关系</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endParaRPr>
          </a:p>
        </p:txBody>
      </p:sp>
      <p:sp>
        <p:nvSpPr>
          <p:cNvPr id="9" name="文本框 8"/>
          <p:cNvSpPr txBox="1"/>
          <p:nvPr/>
        </p:nvSpPr>
        <p:spPr>
          <a:xfrm>
            <a:off x="196411" y="1347614"/>
            <a:ext cx="4447598" cy="830997"/>
          </a:xfrm>
          <a:prstGeom prst="rect">
            <a:avLst/>
          </a:prstGeom>
          <a:noFill/>
        </p:spPr>
        <p:txBody>
          <a:bodyPr wrap="square">
            <a:spAutoFit/>
          </a:bodyPr>
          <a:lstStyle/>
          <a:p>
            <a:pPr algn="ct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sym typeface="+mn-ea"/>
              </a:rPr>
              <a:t>泛化</a:t>
            </a:r>
            <a:r>
              <a:rPr lang="zh-CN" altLang="zh-CN" sz="1600" dirty="0">
                <a:solidFill>
                  <a:schemeClr val="tx1">
                    <a:lumMod val="75000"/>
                    <a:lumOff val="25000"/>
                  </a:schemeClr>
                </a:solidFill>
                <a:latin typeface="微软雅黑" panose="020B0503020204020204" pitchFamily="34" charset="-122"/>
                <a:ea typeface="微软雅黑" panose="020B0503020204020204" pitchFamily="34" charset="-122"/>
                <a:sym typeface="+mn-ea"/>
              </a:rPr>
              <a:t>关系指的是</a:t>
            </a:r>
            <a:r>
              <a:rPr lang="zh-CN" altLang="zh-CN" sz="1600" dirty="0">
                <a:solidFill>
                  <a:srgbClr val="FF0000"/>
                </a:solidFill>
                <a:latin typeface="微软雅黑" panose="020B0503020204020204" pitchFamily="34" charset="-122"/>
                <a:ea typeface="微软雅黑" panose="020B0503020204020204" pitchFamily="34" charset="-122"/>
                <a:sym typeface="+mn-ea"/>
              </a:rPr>
              <a:t>一般</a:t>
            </a:r>
            <a:r>
              <a:rPr lang="zh-CN" altLang="zh-CN" sz="1600" dirty="0">
                <a:solidFill>
                  <a:schemeClr val="tx1">
                    <a:lumMod val="75000"/>
                    <a:lumOff val="25000"/>
                  </a:schemeClr>
                </a:solidFill>
                <a:latin typeface="微软雅黑" panose="020B0503020204020204" pitchFamily="34" charset="-122"/>
                <a:ea typeface="微软雅黑" panose="020B0503020204020204" pitchFamily="34" charset="-122"/>
                <a:sym typeface="+mn-ea"/>
              </a:rPr>
              <a:t>与</a:t>
            </a:r>
            <a:r>
              <a:rPr lang="zh-CN" altLang="zh-CN" sz="1600" dirty="0">
                <a:solidFill>
                  <a:srgbClr val="FF0000"/>
                </a:solidFill>
                <a:latin typeface="微软雅黑" panose="020B0503020204020204" pitchFamily="34" charset="-122"/>
                <a:ea typeface="微软雅黑" panose="020B0503020204020204" pitchFamily="34" charset="-122"/>
                <a:sym typeface="+mn-ea"/>
              </a:rPr>
              <a:t>特殊</a:t>
            </a:r>
            <a:r>
              <a:rPr lang="zh-CN" altLang="zh-CN" sz="1600" dirty="0">
                <a:solidFill>
                  <a:schemeClr val="tx1">
                    <a:lumMod val="75000"/>
                    <a:lumOff val="25000"/>
                  </a:schemeClr>
                </a:solidFill>
                <a:latin typeface="微软雅黑" panose="020B0503020204020204" pitchFamily="34" charset="-122"/>
                <a:ea typeface="微软雅黑" panose="020B0503020204020204" pitchFamily="34" charset="-122"/>
                <a:sym typeface="+mn-ea"/>
              </a:rPr>
              <a:t>的关系。在用例的泛化关系中，子用例是父用例的一种</a:t>
            </a:r>
            <a:r>
              <a:rPr lang="zh-CN" altLang="zh-CN" sz="1600" dirty="0">
                <a:solidFill>
                  <a:srgbClr val="FF0000"/>
                </a:solidFill>
                <a:latin typeface="微软雅黑" panose="020B0503020204020204" pitchFamily="34" charset="-122"/>
                <a:ea typeface="微软雅黑" panose="020B0503020204020204" pitchFamily="34" charset="-122"/>
                <a:sym typeface="+mn-ea"/>
              </a:rPr>
              <a:t>特殊形式</a:t>
            </a:r>
            <a:r>
              <a:rPr lang="zh-CN" altLang="zh-CN" sz="1600" dirty="0">
                <a:solidFill>
                  <a:schemeClr val="tx1">
                    <a:lumMod val="75000"/>
                    <a:lumOff val="25000"/>
                  </a:schemeClr>
                </a:solidFill>
                <a:latin typeface="微软雅黑" panose="020B0503020204020204" pitchFamily="34" charset="-122"/>
                <a:ea typeface="微软雅黑" panose="020B0503020204020204" pitchFamily="34" charset="-122"/>
                <a:sym typeface="+mn-ea"/>
              </a:rPr>
              <a:t>，子用例</a:t>
            </a:r>
            <a:r>
              <a:rPr lang="zh-CN" altLang="zh-CN" sz="1600" dirty="0">
                <a:solidFill>
                  <a:srgbClr val="FF0000"/>
                </a:solidFill>
                <a:latin typeface="微软雅黑" panose="020B0503020204020204" pitchFamily="34" charset="-122"/>
                <a:ea typeface="微软雅黑" panose="020B0503020204020204" pitchFamily="34" charset="-122"/>
                <a:sym typeface="+mn-ea"/>
              </a:rPr>
              <a:t>继承</a:t>
            </a:r>
            <a:r>
              <a:rPr lang="zh-CN" altLang="zh-CN" sz="1600" dirty="0">
                <a:solidFill>
                  <a:schemeClr val="tx1">
                    <a:lumMod val="75000"/>
                    <a:lumOff val="25000"/>
                  </a:schemeClr>
                </a:solidFill>
                <a:latin typeface="微软雅黑" panose="020B0503020204020204" pitchFamily="34" charset="-122"/>
                <a:ea typeface="微软雅黑" panose="020B0503020204020204" pitchFamily="34" charset="-122"/>
                <a:sym typeface="+mn-ea"/>
              </a:rPr>
              <a:t>了父用例所有的</a:t>
            </a:r>
            <a:r>
              <a:rPr lang="zh-CN" altLang="zh-CN" sz="1600" dirty="0">
                <a:solidFill>
                  <a:srgbClr val="FF0000"/>
                </a:solidFill>
                <a:latin typeface="微软雅黑" panose="020B0503020204020204" pitchFamily="34" charset="-122"/>
                <a:ea typeface="微软雅黑" panose="020B0503020204020204" pitchFamily="34" charset="-122"/>
                <a:sym typeface="+mn-ea"/>
              </a:rPr>
              <a:t>结构</a:t>
            </a:r>
            <a:r>
              <a:rPr lang="zh-CN" altLang="zh-CN" sz="1600" dirty="0">
                <a:solidFill>
                  <a:schemeClr val="tx1">
                    <a:lumMod val="75000"/>
                    <a:lumOff val="25000"/>
                  </a:schemeClr>
                </a:solidFill>
                <a:latin typeface="微软雅黑" panose="020B0503020204020204" pitchFamily="34" charset="-122"/>
                <a:ea typeface="微软雅黑" panose="020B0503020204020204" pitchFamily="34" charset="-122"/>
                <a:sym typeface="+mn-ea"/>
              </a:rPr>
              <a:t>、</a:t>
            </a:r>
            <a:r>
              <a:rPr lang="zh-CN" altLang="zh-CN" sz="1600" dirty="0">
                <a:solidFill>
                  <a:srgbClr val="FF0000"/>
                </a:solidFill>
                <a:latin typeface="微软雅黑" panose="020B0503020204020204" pitchFamily="34" charset="-122"/>
                <a:ea typeface="微软雅黑" panose="020B0503020204020204" pitchFamily="34" charset="-122"/>
                <a:sym typeface="+mn-ea"/>
              </a:rPr>
              <a:t>行为</a:t>
            </a:r>
            <a:r>
              <a:rPr lang="zh-CN" altLang="zh-CN" sz="1600" dirty="0">
                <a:solidFill>
                  <a:schemeClr val="tx1">
                    <a:lumMod val="75000"/>
                    <a:lumOff val="25000"/>
                  </a:schemeClr>
                </a:solidFill>
                <a:latin typeface="微软雅黑" panose="020B0503020204020204" pitchFamily="34" charset="-122"/>
                <a:ea typeface="微软雅黑" panose="020B0503020204020204" pitchFamily="34" charset="-122"/>
                <a:sym typeface="+mn-ea"/>
              </a:rPr>
              <a:t>和</a:t>
            </a:r>
            <a:r>
              <a:rPr lang="zh-CN" altLang="zh-CN" sz="1600" dirty="0">
                <a:solidFill>
                  <a:srgbClr val="FF0000"/>
                </a:solidFill>
                <a:latin typeface="微软雅黑" panose="020B0503020204020204" pitchFamily="34" charset="-122"/>
                <a:ea typeface="微软雅黑" panose="020B0503020204020204" pitchFamily="34" charset="-122"/>
                <a:sym typeface="+mn-ea"/>
              </a:rPr>
              <a:t>关系</a:t>
            </a:r>
            <a:r>
              <a:rPr lang="zh-CN" altLang="zh-CN" sz="1600" dirty="0">
                <a:solidFill>
                  <a:schemeClr val="tx1">
                    <a:lumMod val="75000"/>
                    <a:lumOff val="25000"/>
                  </a:schemeClr>
                </a:solidFill>
                <a:latin typeface="微软雅黑" panose="020B0503020204020204" pitchFamily="34" charset="-122"/>
                <a:ea typeface="微软雅黑" panose="020B0503020204020204" pitchFamily="34" charset="-122"/>
                <a:sym typeface="+mn-ea"/>
              </a:rPr>
              <a:t>。</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10" name="图片 9"/>
          <p:cNvPicPr>
            <a:picLocks noChangeAspect="1"/>
          </p:cNvPicPr>
          <p:nvPr/>
        </p:nvPicPr>
        <p:blipFill>
          <a:blip r:embed="rId1"/>
          <a:stretch>
            <a:fillRect/>
          </a:stretch>
        </p:blipFill>
        <p:spPr>
          <a:xfrm>
            <a:off x="475994" y="2331451"/>
            <a:ext cx="3888432" cy="1788493"/>
          </a:xfrm>
          <a:prstGeom prst="rect">
            <a:avLst/>
          </a:prstGeom>
        </p:spPr>
      </p:pic>
      <p:sp>
        <p:nvSpPr>
          <p:cNvPr id="12" name="文本框 11"/>
          <p:cNvSpPr txBox="1"/>
          <p:nvPr/>
        </p:nvSpPr>
        <p:spPr>
          <a:xfrm>
            <a:off x="4658818" y="840596"/>
            <a:ext cx="4572000" cy="369332"/>
          </a:xfrm>
          <a:prstGeom prst="rect">
            <a:avLst/>
          </a:prstGeom>
          <a:noFill/>
        </p:spPr>
        <p:txBody>
          <a:bodyPr wrap="square">
            <a:spAutoFit/>
          </a:bodyPr>
          <a:lstStyle/>
          <a:p>
            <a:pPr algn="ctr"/>
            <a:r>
              <a:rPr lang="zh-CN" altLang="en-US" sz="1800" b="1" dirty="0">
                <a:solidFill>
                  <a:schemeClr val="tx1">
                    <a:lumMod val="75000"/>
                    <a:lumOff val="25000"/>
                  </a:schemeClr>
                </a:solidFill>
                <a:latin typeface="宋体" panose="02010600030101010101" pitchFamily="2" charset="-122"/>
                <a:ea typeface="宋体" panose="02010600030101010101" pitchFamily="2" charset="-122"/>
                <a:cs typeface="+mn-ea"/>
                <a:sym typeface="+mn-lt"/>
              </a:rPr>
              <a:t>分组关系</a:t>
            </a:r>
            <a:endParaRPr lang="zh-CN" altLang="en-US" sz="1800" b="1" dirty="0">
              <a:solidFill>
                <a:schemeClr val="tx1">
                  <a:lumMod val="75000"/>
                  <a:lumOff val="25000"/>
                </a:schemeClr>
              </a:solidFill>
              <a:latin typeface="宋体" panose="02010600030101010101" pitchFamily="2" charset="-122"/>
              <a:ea typeface="宋体" panose="02010600030101010101" pitchFamily="2" charset="-122"/>
              <a:cs typeface="+mn-ea"/>
              <a:sym typeface="+mn-lt"/>
            </a:endParaRPr>
          </a:p>
        </p:txBody>
      </p:sp>
      <p:sp>
        <p:nvSpPr>
          <p:cNvPr id="14" name="文本框 13"/>
          <p:cNvSpPr txBox="1"/>
          <p:nvPr/>
        </p:nvSpPr>
        <p:spPr>
          <a:xfrm>
            <a:off x="4644009" y="1347614"/>
            <a:ext cx="4197792" cy="2153346"/>
          </a:xfrm>
          <a:prstGeom prst="rect">
            <a:avLst/>
          </a:prstGeom>
          <a:noFill/>
        </p:spPr>
        <p:txBody>
          <a:bodyPr wrap="square">
            <a:spAutoFit/>
          </a:bodyPr>
          <a:lstStyle/>
          <a:p>
            <a:pPr indent="457200" algn="l" fontAlgn="auto">
              <a:lnSpc>
                <a:spcPct val="120000"/>
              </a:lnSpc>
            </a:pPr>
            <a:r>
              <a:rPr lang="zh-CN" altLang="en-US" sz="1600" dirty="0">
                <a:latin typeface="微软雅黑" panose="020B0503020204020204" pitchFamily="34" charset="-122"/>
                <a:ea typeface="微软雅黑" panose="020B0503020204020204" pitchFamily="34" charset="-122"/>
                <a:sym typeface="+mn-ea"/>
              </a:rPr>
              <a:t>在一些用例图中，用例的</a:t>
            </a:r>
            <a:r>
              <a:rPr lang="zh-CN" altLang="en-US" sz="1600" dirty="0">
                <a:solidFill>
                  <a:srgbClr val="FF0000"/>
                </a:solidFill>
                <a:latin typeface="微软雅黑" panose="020B0503020204020204" pitchFamily="34" charset="-122"/>
                <a:ea typeface="微软雅黑" panose="020B0503020204020204" pitchFamily="34" charset="-122"/>
                <a:sym typeface="+mn-ea"/>
              </a:rPr>
              <a:t>数目可能很多</a:t>
            </a:r>
            <a:r>
              <a:rPr lang="zh-CN" altLang="en-US" sz="1600" dirty="0">
                <a:latin typeface="微软雅黑" panose="020B0503020204020204" pitchFamily="34" charset="-122"/>
                <a:ea typeface="微软雅黑" panose="020B0503020204020204" pitchFamily="34" charset="-122"/>
                <a:sym typeface="+mn-ea"/>
              </a:rPr>
              <a:t>，需要将这些用例组织起来。</a:t>
            </a:r>
            <a:endParaRPr lang="zh-CN" altLang="en-US" sz="1600" dirty="0">
              <a:latin typeface="微软雅黑" panose="020B0503020204020204" pitchFamily="34" charset="-122"/>
              <a:ea typeface="微软雅黑" panose="020B0503020204020204" pitchFamily="34" charset="-122"/>
              <a:sym typeface="+mn-ea"/>
            </a:endParaRPr>
          </a:p>
          <a:p>
            <a:pPr indent="457200" algn="l" fontAlgn="auto">
              <a:lnSpc>
                <a:spcPct val="120000"/>
              </a:lnSpc>
            </a:pPr>
            <a:r>
              <a:rPr lang="zh-CN" altLang="en-US" sz="1600" dirty="0">
                <a:latin typeface="微软雅黑" panose="020B0503020204020204" pitchFamily="34" charset="-122"/>
                <a:ea typeface="微软雅黑" panose="020B0503020204020204" pitchFamily="34" charset="-122"/>
                <a:sym typeface="+mn-ea"/>
              </a:rPr>
              <a:t>分组关系把</a:t>
            </a:r>
            <a:r>
              <a:rPr lang="zh-CN" altLang="en-US" sz="1600" dirty="0">
                <a:solidFill>
                  <a:srgbClr val="FF0000"/>
                </a:solidFill>
                <a:latin typeface="微软雅黑" panose="020B0503020204020204" pitchFamily="34" charset="-122"/>
                <a:ea typeface="微软雅黑" panose="020B0503020204020204" pitchFamily="34" charset="-122"/>
                <a:sym typeface="+mn-ea"/>
              </a:rPr>
              <a:t>相关的用例</a:t>
            </a:r>
            <a:r>
              <a:rPr lang="zh-CN" altLang="en-US" sz="1600" dirty="0">
                <a:latin typeface="微软雅黑" panose="020B0503020204020204" pitchFamily="34" charset="-122"/>
                <a:ea typeface="微软雅黑" panose="020B0503020204020204" pitchFamily="34" charset="-122"/>
                <a:sym typeface="+mn-ea"/>
              </a:rPr>
              <a:t>放在包中组织起来。一组用例可以放在一个文件夹中。</a:t>
            </a:r>
            <a:endParaRPr lang="zh-CN" altLang="zh-CN" sz="1600" dirty="0">
              <a:latin typeface="微软雅黑" panose="020B0503020204020204" pitchFamily="34" charset="-122"/>
              <a:ea typeface="微软雅黑" panose="020B0503020204020204" pitchFamily="34" charset="-122"/>
              <a:cs typeface="Times New Roman" panose="02020603050405020304" pitchFamily="18" charset="0"/>
              <a:sym typeface="+mn-ea"/>
            </a:endParaRPr>
          </a:p>
          <a:p>
            <a:pPr indent="457200" algn="l" fontAlgn="auto">
              <a:lnSpc>
                <a:spcPct val="120000"/>
              </a:lnSpc>
            </a:pPr>
            <a:r>
              <a:rPr lang="zh-CN" altLang="en-US" sz="1600" dirty="0">
                <a:latin typeface="微软雅黑" panose="020B0503020204020204" pitchFamily="34" charset="-122"/>
                <a:ea typeface="微软雅黑" panose="020B0503020204020204" pitchFamily="34" charset="-122"/>
                <a:sym typeface="+mn-ea"/>
              </a:rPr>
              <a:t>用例之间存在着</a:t>
            </a:r>
            <a:r>
              <a:rPr lang="zh-CN" altLang="en-US" sz="1600" dirty="0">
                <a:solidFill>
                  <a:srgbClr val="FF0000"/>
                </a:solidFill>
                <a:latin typeface="微软雅黑" panose="020B0503020204020204" pitchFamily="34" charset="-122"/>
                <a:ea typeface="微软雅黑" panose="020B0503020204020204" pitchFamily="34" charset="-122"/>
                <a:sym typeface="+mn-ea"/>
              </a:rPr>
              <a:t>一定的关系</a:t>
            </a:r>
            <a:r>
              <a:rPr lang="zh-CN" altLang="en-US" sz="1600" dirty="0">
                <a:latin typeface="微软雅黑" panose="020B0503020204020204" pitchFamily="34" charset="-122"/>
                <a:ea typeface="微软雅黑" panose="020B0503020204020204" pitchFamily="34" charset="-122"/>
                <a:sym typeface="+mn-ea"/>
              </a:rPr>
              <a:t>，这些关系既有</a:t>
            </a:r>
            <a:r>
              <a:rPr lang="zh-CN" altLang="en-US" sz="1600" dirty="0">
                <a:solidFill>
                  <a:srgbClr val="FF0000"/>
                </a:solidFill>
                <a:latin typeface="微软雅黑" panose="020B0503020204020204" pitchFamily="34" charset="-122"/>
                <a:ea typeface="微软雅黑" panose="020B0503020204020204" pitchFamily="34" charset="-122"/>
                <a:sym typeface="+mn-ea"/>
              </a:rPr>
              <a:t>联系</a:t>
            </a:r>
            <a:r>
              <a:rPr lang="zh-CN" altLang="en-US" sz="1600" dirty="0">
                <a:latin typeface="微软雅黑" panose="020B0503020204020204" pitchFamily="34" charset="-122"/>
                <a:ea typeface="微软雅黑" panose="020B0503020204020204" pitchFamily="34" charset="-122"/>
                <a:sym typeface="+mn-ea"/>
              </a:rPr>
              <a:t>又有</a:t>
            </a:r>
            <a:r>
              <a:rPr lang="zh-CN" altLang="en-US" sz="1600" dirty="0">
                <a:solidFill>
                  <a:srgbClr val="FF0000"/>
                </a:solidFill>
                <a:latin typeface="微软雅黑" panose="020B0503020204020204" pitchFamily="34" charset="-122"/>
                <a:ea typeface="微软雅黑" panose="020B0503020204020204" pitchFamily="34" charset="-122"/>
                <a:sym typeface="+mn-ea"/>
              </a:rPr>
              <a:t>区别</a:t>
            </a:r>
            <a:r>
              <a:rPr lang="zh-CN" altLang="en-US" sz="1600" dirty="0">
                <a:latin typeface="微软雅黑" panose="020B0503020204020204" pitchFamily="34" charset="-122"/>
                <a:ea typeface="微软雅黑" panose="020B0503020204020204" pitchFamily="34" charset="-122"/>
                <a:sym typeface="+mn-ea"/>
              </a:rPr>
              <a:t>。</a:t>
            </a:r>
            <a:endParaRPr lang="zh-CN" altLang="en-US" sz="1600" dirty="0">
              <a:latin typeface="微软雅黑" panose="020B0503020204020204" pitchFamily="34" charset="-122"/>
              <a:ea typeface="微软雅黑" panose="020B0503020204020204" pitchFamily="34" charset="-122"/>
              <a:sym typeface="+mn-ea"/>
            </a:endParaRPr>
          </a:p>
          <a:p>
            <a:pPr indent="457200" algn="l" fontAlgn="auto">
              <a:lnSpc>
                <a:spcPct val="120000"/>
              </a:lnSpc>
              <a:extLst>
                <a:ext uri="{35155182-B16C-46BC-9424-99874614C6A1}">
                  <wpsdc:indentchars xmlns:wpsdc="http://www.wps.cn/officeDocument/2017/drawingmlCustomData" val="200" checksum="59296752"/>
                </a:ext>
              </a:extLst>
            </a:pPr>
            <a:endParaRPr lang="zh-CN" altLang="zh-CN" dirty="0">
              <a:latin typeface="宋体" panose="02010600030101010101" pitchFamily="2" charset="-122"/>
              <a:ea typeface="宋体" panose="02010600030101010101" pitchFamily="2" charset="-122"/>
              <a:cs typeface="Times New Roman" panose="02020603050405020304" pitchFamily="18" charset="0"/>
              <a:sym typeface="+mn-ea"/>
            </a:endParaRPr>
          </a:p>
        </p:txBody>
      </p:sp>
      <p:sp>
        <p:nvSpPr>
          <p:cNvPr id="16" name="文本框 15"/>
          <p:cNvSpPr txBox="1"/>
          <p:nvPr/>
        </p:nvSpPr>
        <p:spPr>
          <a:xfrm>
            <a:off x="899592" y="4211748"/>
            <a:ext cx="4657298" cy="276999"/>
          </a:xfrm>
          <a:prstGeom prst="rect">
            <a:avLst/>
          </a:prstGeom>
          <a:noFill/>
        </p:spPr>
        <p:txBody>
          <a:bodyPr wrap="square">
            <a:spAutoFit/>
          </a:bodyPr>
          <a:lstStyle/>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sym typeface="+mn-lt"/>
              </a:rPr>
              <a:t>用实线表示，并在末端有个三角形箭头</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683568" y="267494"/>
            <a:ext cx="4572000" cy="369332"/>
          </a:xfrm>
          <a:prstGeom prst="rect">
            <a:avLst/>
          </a:prstGeom>
          <a:noFill/>
        </p:spPr>
        <p:txBody>
          <a:bodyPr wrap="square">
            <a:spAutoFit/>
          </a:bodyPr>
          <a:lstStyle/>
          <a:p>
            <a:r>
              <a:rPr lang="zh-CN" altLang="en-US"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sym typeface="+mn-lt"/>
              </a:rPr>
              <a:t>用例图建模技术及应用</a:t>
            </a:r>
            <a:endParaRPr lang="zh-CN" altLang="en-US"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endParaRPr>
          </a:p>
        </p:txBody>
      </p:sp>
      <p:sp>
        <p:nvSpPr>
          <p:cNvPr id="5" name="文本框 4"/>
          <p:cNvSpPr txBox="1"/>
          <p:nvPr/>
        </p:nvSpPr>
        <p:spPr>
          <a:xfrm>
            <a:off x="467544" y="915566"/>
            <a:ext cx="4572000" cy="369332"/>
          </a:xfrm>
          <a:prstGeom prst="rect">
            <a:avLst/>
          </a:prstGeom>
          <a:noFill/>
        </p:spPr>
        <p:txBody>
          <a:bodyPr wrap="square">
            <a:spAutoFit/>
          </a:bodyPr>
          <a:lstStyle/>
          <a:p>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ea"/>
              </a:rPr>
              <a:t>创建用例图模型主要包括以下三部分内容：</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TextBox 25"/>
          <p:cNvSpPr txBox="1"/>
          <p:nvPr/>
        </p:nvSpPr>
        <p:spPr>
          <a:xfrm>
            <a:off x="608547" y="1597664"/>
            <a:ext cx="4107469" cy="41735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eaLnBrk="1" hangingPunct="1">
              <a:lnSpc>
                <a:spcPct val="130000"/>
              </a:lnSpc>
              <a:spcBef>
                <a:spcPct val="0"/>
              </a:spcBef>
              <a:buFontTx/>
              <a:buNone/>
            </a:pPr>
            <a:r>
              <a:rPr lang="zh-CN" altLang="zh-CN" dirty="0">
                <a:solidFill>
                  <a:schemeClr val="tx1"/>
                </a:solidFill>
                <a:latin typeface="微软雅黑" panose="020B0503020204020204" pitchFamily="34" charset="-122"/>
                <a:ea typeface="微软雅黑" panose="020B0503020204020204" pitchFamily="34" charset="-122"/>
                <a:sym typeface="+mn-ea"/>
              </a:rPr>
              <a:t>（</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mn-ea"/>
              </a:rPr>
              <a:t>1</a:t>
            </a:r>
            <a:r>
              <a:rPr lang="zh-CN" altLang="zh-CN" dirty="0">
                <a:solidFill>
                  <a:schemeClr val="tx1">
                    <a:lumMod val="75000"/>
                    <a:lumOff val="25000"/>
                  </a:schemeClr>
                </a:solidFill>
                <a:latin typeface="微软雅黑" panose="020B0503020204020204" pitchFamily="34" charset="-122"/>
                <a:ea typeface="微软雅黑" panose="020B0503020204020204" pitchFamily="34" charset="-122"/>
                <a:sym typeface="+mn-ea"/>
              </a:rPr>
              <a:t>）识别出系统中的角色和用例</a:t>
            </a:r>
            <a:endParaRPr lang="zh-CN" altLang="zh-CN"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7" name="TextBox 18"/>
          <p:cNvSpPr txBox="1"/>
          <p:nvPr/>
        </p:nvSpPr>
        <p:spPr>
          <a:xfrm>
            <a:off x="395536" y="2247714"/>
            <a:ext cx="3714345"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ea"/>
              </a:rPr>
              <a:t>（</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mn-ea"/>
              </a:rPr>
              <a:t>2</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ea"/>
              </a:rPr>
              <a:t>）区分用例之间的先后次序</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8" name="TextBox 22"/>
          <p:cNvSpPr txBox="1"/>
          <p:nvPr/>
        </p:nvSpPr>
        <p:spPr>
          <a:xfrm>
            <a:off x="608547" y="2865194"/>
            <a:ext cx="3096344" cy="41735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eaLnBrk="1" hangingPunct="1">
              <a:lnSpc>
                <a:spcPct val="130000"/>
              </a:lnSpc>
              <a:spcBef>
                <a:spcPct val="0"/>
              </a:spcBef>
              <a:buFontTx/>
              <a:buNone/>
            </a:pPr>
            <a:r>
              <a:rPr lang="zh-CN" altLang="en-US" dirty="0">
                <a:solidFill>
                  <a:schemeClr val="tx1"/>
                </a:solidFill>
                <a:latin typeface="微软雅黑" panose="020B0503020204020204" pitchFamily="34" charset="-122"/>
                <a:ea typeface="微软雅黑" panose="020B0503020204020204" pitchFamily="34" charset="-122"/>
                <a:cs typeface="Arial" panose="020B0604020202020204" pitchFamily="34" charset="0"/>
                <a:sym typeface="+mn-ea"/>
              </a:rPr>
              <a:t>（</a:t>
            </a:r>
            <a:r>
              <a:rPr lang="en-US" altLang="zh-CN" dirty="0">
                <a:solidFill>
                  <a:schemeClr val="tx1"/>
                </a:solidFill>
                <a:latin typeface="微软雅黑" panose="020B0503020204020204" pitchFamily="34" charset="-122"/>
                <a:ea typeface="微软雅黑" panose="020B0503020204020204" pitchFamily="34" charset="-122"/>
                <a:cs typeface="Arial" panose="020B0604020202020204" pitchFamily="34" charset="0"/>
                <a:sym typeface="+mn-ea"/>
              </a:rPr>
              <a:t>3</a:t>
            </a:r>
            <a:r>
              <a:rPr lang="zh-CN" altLang="en-US" dirty="0">
                <a:solidFill>
                  <a:schemeClr val="tx1"/>
                </a:solidFill>
                <a:latin typeface="微软雅黑" panose="020B0503020204020204" pitchFamily="34" charset="-122"/>
                <a:ea typeface="微软雅黑" panose="020B0503020204020204" pitchFamily="34" charset="-122"/>
                <a:cs typeface="Arial" panose="020B0604020202020204" pitchFamily="34" charset="0"/>
                <a:sym typeface="+mn-ea"/>
              </a:rPr>
              <a:t>）创建用例图模型结构</a:t>
            </a:r>
            <a:endParaRPr lang="zh-CN" altLang="en-US" dirty="0">
              <a:solidFill>
                <a:schemeClr val="tx1"/>
              </a:solidFill>
              <a:latin typeface="微软雅黑" panose="020B0503020204020204" pitchFamily="34" charset="-122"/>
              <a:ea typeface="微软雅黑" panose="020B0503020204020204" pitchFamily="34" charset="-122"/>
              <a:cs typeface="Arial" panose="020B0604020202020204" pitchFamily="34" charset="0"/>
              <a:sym typeface="+mn-ea"/>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683568" y="267494"/>
            <a:ext cx="4572000" cy="369332"/>
          </a:xfrm>
          <a:prstGeom prst="rect">
            <a:avLst/>
          </a:prstGeom>
          <a:noFill/>
        </p:spPr>
        <p:txBody>
          <a:bodyPr wrap="square">
            <a:spAutoFit/>
          </a:bodyPr>
          <a:lstStyle/>
          <a:p>
            <a:r>
              <a:rPr lang="zh-CN" altLang="en-US"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sym typeface="+mn-lt"/>
              </a:rPr>
              <a:t>用例图的应用实例</a:t>
            </a:r>
            <a:endParaRPr lang="zh-CN" altLang="en-US"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endParaRPr>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67544" y="699542"/>
            <a:ext cx="7848872" cy="4071849"/>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395536" y="285405"/>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1800" b="1" dirty="0">
                <a:solidFill>
                  <a:schemeClr val="tx2"/>
                </a:solidFill>
                <a:latin typeface="微软雅黑" panose="020B0503020204020204" pitchFamily="34" charset="-122"/>
                <a:ea typeface="微软雅黑" panose="020B0503020204020204" pitchFamily="34" charset="-122"/>
              </a:rPr>
              <a:t>顺序图的基本内容</a:t>
            </a:r>
            <a:endParaRPr lang="zh-CN" altLang="en-US" sz="1800" b="1" dirty="0">
              <a:solidFill>
                <a:schemeClr val="tx2"/>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575869" y="824883"/>
            <a:ext cx="7755963" cy="506730"/>
          </a:xfrm>
          <a:prstGeom prst="rect">
            <a:avLst/>
          </a:prstGeom>
          <a:noFill/>
        </p:spPr>
        <p:txBody>
          <a:bodyPr wrap="square">
            <a:spAutoFit/>
          </a:bodyPr>
          <a:lstStyle/>
          <a:p>
            <a:pPr>
              <a:lnSpc>
                <a:spcPct val="150000"/>
              </a:lnSpc>
            </a:pP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顺序图主要有如下图所示的建模要素：</a:t>
            </a:r>
            <a:endParaRPr lang="zh-CN" altLang="en-US" dirty="0"/>
          </a:p>
        </p:txBody>
      </p:sp>
      <p:pic>
        <p:nvPicPr>
          <p:cNvPr id="3" name="Content Placeholder 2"/>
          <p:cNvPicPr>
            <a:picLocks noGrp="1" noChangeAspect="1"/>
          </p:cNvPicPr>
          <p:nvPr>
            <p:ph sz="half" idx="1"/>
          </p:nvPr>
        </p:nvPicPr>
        <p:blipFill>
          <a:blip r:embed="rId1"/>
          <a:stretch>
            <a:fillRect/>
          </a:stretch>
        </p:blipFill>
        <p:spPr>
          <a:xfrm>
            <a:off x="467360" y="1491615"/>
            <a:ext cx="7881620" cy="3097530"/>
          </a:xfrm>
          <a:prstGeom prst="rect">
            <a:avLst/>
          </a:prstGeom>
        </p:spPr>
      </p:pic>
    </p:spTree>
  </p:cSld>
  <p:clrMapOvr>
    <a:masterClrMapping/>
  </p:clrMapOvr>
  <p:transition spd="slow">
    <p:cove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707654"/>
            <a:ext cx="2448272" cy="20172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410451" y="1930936"/>
            <a:ext cx="1627369" cy="1569660"/>
          </a:xfrm>
          <a:prstGeom prst="rect">
            <a:avLst/>
          </a:prstGeom>
          <a:noFill/>
        </p:spPr>
        <p:txBody>
          <a:bodyPr wrap="none" rtlCol="0">
            <a:spAutoFit/>
          </a:bodyPr>
          <a:lstStyle/>
          <a:p>
            <a:r>
              <a:rPr lang="en-US" altLang="zh-CN" sz="9600" dirty="0">
                <a:solidFill>
                  <a:schemeClr val="bg1"/>
                </a:solidFill>
                <a:latin typeface="微软雅黑" panose="020B0503020204020204" pitchFamily="34" charset="-122"/>
                <a:ea typeface="微软雅黑" panose="020B0503020204020204" pitchFamily="34" charset="-122"/>
              </a:rPr>
              <a:t>05</a:t>
            </a:r>
            <a:endParaRPr lang="zh-CN" altLang="en-US" sz="9600" dirty="0">
              <a:solidFill>
                <a:schemeClr val="bg1"/>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2875915" y="2355850"/>
            <a:ext cx="3428365" cy="645160"/>
          </a:xfrm>
          <a:prstGeom prst="rect">
            <a:avLst/>
          </a:prstGeom>
          <a:noFill/>
        </p:spPr>
        <p:txBody>
          <a:bodyPr wrap="square" rtlCol="0">
            <a:spAutoFit/>
          </a:bodyPr>
          <a:lstStyle/>
          <a:p>
            <a:pPr algn="l"/>
            <a:r>
              <a:rPr lang="en-US" altLang="zh-CN" sz="36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rPr>
              <a:t>类图</a:t>
            </a:r>
            <a:endPar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9" name="矩形 28"/>
          <p:cNvSpPr/>
          <p:nvPr/>
        </p:nvSpPr>
        <p:spPr>
          <a:xfrm>
            <a:off x="6731657" y="1707653"/>
            <a:ext cx="2448272" cy="20172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0" name="组合 29"/>
          <p:cNvGrpSpPr/>
          <p:nvPr/>
        </p:nvGrpSpPr>
        <p:grpSpPr>
          <a:xfrm>
            <a:off x="5697368" y="1851670"/>
            <a:ext cx="432048" cy="432834"/>
            <a:chOff x="6084168" y="1274820"/>
            <a:chExt cx="432048" cy="432834"/>
          </a:xfrm>
        </p:grpSpPr>
        <p:sp>
          <p:nvSpPr>
            <p:cNvPr id="31"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2"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33" name="组合 32"/>
          <p:cNvGrpSpPr/>
          <p:nvPr/>
        </p:nvGrpSpPr>
        <p:grpSpPr>
          <a:xfrm>
            <a:off x="4401224" y="1852063"/>
            <a:ext cx="432048" cy="432048"/>
            <a:chOff x="4788024" y="1275213"/>
            <a:chExt cx="432048" cy="432048"/>
          </a:xfrm>
        </p:grpSpPr>
        <p:sp>
          <p:nvSpPr>
            <p:cNvPr id="34"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5"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36" name="组合 35"/>
          <p:cNvGrpSpPr/>
          <p:nvPr/>
        </p:nvGrpSpPr>
        <p:grpSpPr>
          <a:xfrm>
            <a:off x="5049296" y="1851670"/>
            <a:ext cx="432833" cy="432834"/>
            <a:chOff x="5436096" y="1274820"/>
            <a:chExt cx="432833" cy="432834"/>
          </a:xfrm>
        </p:grpSpPr>
        <p:sp>
          <p:nvSpPr>
            <p:cNvPr id="37" name="椭圆 3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8"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39" name="组合 38"/>
          <p:cNvGrpSpPr/>
          <p:nvPr/>
        </p:nvGrpSpPr>
        <p:grpSpPr>
          <a:xfrm>
            <a:off x="3105080" y="1851670"/>
            <a:ext cx="432833" cy="432834"/>
            <a:chOff x="3491880" y="1274820"/>
            <a:chExt cx="432833" cy="432834"/>
          </a:xfrm>
        </p:grpSpPr>
        <p:sp>
          <p:nvSpPr>
            <p:cNvPr id="40"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41"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3" name="组合 42"/>
          <p:cNvGrpSpPr/>
          <p:nvPr/>
        </p:nvGrpSpPr>
        <p:grpSpPr>
          <a:xfrm>
            <a:off x="3753152" y="1851670"/>
            <a:ext cx="432833" cy="432834"/>
            <a:chOff x="4139952" y="1274820"/>
            <a:chExt cx="432833" cy="432834"/>
          </a:xfrm>
        </p:grpSpPr>
        <p:sp>
          <p:nvSpPr>
            <p:cNvPr id="51"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52"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695072" y="1550476"/>
            <a:ext cx="4572000" cy="2042547"/>
          </a:xfrm>
          <a:prstGeom prst="rect">
            <a:avLst/>
          </a:prstGeom>
          <a:noFill/>
        </p:spPr>
        <p:txBody>
          <a:bodyPr wrap="square">
            <a:spAutoFit/>
          </a:bodyPr>
          <a:lstStyle/>
          <a:p>
            <a:pPr>
              <a:lnSpc>
                <a:spcPct val="120000"/>
              </a:lnSpc>
            </a:pPr>
            <a:r>
              <a:rPr lang="zh-CN" altLang="en-US" sz="1800" dirty="0">
                <a:latin typeface="微软雅黑" panose="020B0503020204020204" pitchFamily="34" charset="-122"/>
                <a:ea typeface="微软雅黑" panose="020B0503020204020204" pitchFamily="34" charset="-122"/>
                <a:cs typeface="+mn-ea"/>
                <a:sym typeface="+mn-lt"/>
              </a:rPr>
              <a:t>类是对一组具有相同属性、操作、关系和语义的对象的抽象。主要包括</a:t>
            </a:r>
            <a:r>
              <a:rPr lang="zh-CN" altLang="en-US" sz="1800" dirty="0">
                <a:solidFill>
                  <a:srgbClr val="FF0000"/>
                </a:solidFill>
                <a:latin typeface="微软雅黑" panose="020B0503020204020204" pitchFamily="34" charset="-122"/>
                <a:ea typeface="微软雅黑" panose="020B0503020204020204" pitchFamily="34" charset="-122"/>
                <a:cs typeface="+mn-ea"/>
                <a:sym typeface="+mn-lt"/>
              </a:rPr>
              <a:t>名称部分</a:t>
            </a:r>
            <a:r>
              <a:rPr lang="en-US" altLang="zh-CN" sz="1800" dirty="0">
                <a:latin typeface="微软雅黑" panose="020B0503020204020204" pitchFamily="34" charset="-122"/>
                <a:ea typeface="微软雅黑" panose="020B0503020204020204" pitchFamily="34" charset="-122"/>
                <a:cs typeface="+mn-ea"/>
                <a:sym typeface="+mn-lt"/>
              </a:rPr>
              <a:t>(Name)</a:t>
            </a:r>
            <a:r>
              <a:rPr lang="zh-CN" altLang="en-US" sz="1800" dirty="0">
                <a:latin typeface="微软雅黑" panose="020B0503020204020204" pitchFamily="34" charset="-122"/>
                <a:ea typeface="微软雅黑" panose="020B0503020204020204" pitchFamily="34" charset="-122"/>
                <a:cs typeface="+mn-ea"/>
                <a:sym typeface="+mn-lt"/>
              </a:rPr>
              <a:t>、</a:t>
            </a:r>
            <a:r>
              <a:rPr lang="zh-CN" altLang="en-US" sz="1800" dirty="0">
                <a:solidFill>
                  <a:srgbClr val="FF0000"/>
                </a:solidFill>
                <a:latin typeface="微软雅黑" panose="020B0503020204020204" pitchFamily="34" charset="-122"/>
                <a:ea typeface="微软雅黑" panose="020B0503020204020204" pitchFamily="34" charset="-122"/>
                <a:cs typeface="+mn-ea"/>
                <a:sym typeface="+mn-lt"/>
              </a:rPr>
              <a:t>属性部分</a:t>
            </a:r>
            <a:r>
              <a:rPr lang="en-US" altLang="zh-CN" sz="1800" dirty="0">
                <a:latin typeface="微软雅黑" panose="020B0503020204020204" pitchFamily="34" charset="-122"/>
                <a:ea typeface="微软雅黑" panose="020B0503020204020204" pitchFamily="34" charset="-122"/>
                <a:cs typeface="+mn-ea"/>
                <a:sym typeface="+mn-lt"/>
              </a:rPr>
              <a:t>(Attribute)</a:t>
            </a:r>
            <a:r>
              <a:rPr lang="zh-CN" altLang="en-US" sz="1800" dirty="0">
                <a:latin typeface="微软雅黑" panose="020B0503020204020204" pitchFamily="34" charset="-122"/>
                <a:ea typeface="微软雅黑" panose="020B0503020204020204" pitchFamily="34" charset="-122"/>
                <a:cs typeface="+mn-ea"/>
                <a:sym typeface="+mn-lt"/>
              </a:rPr>
              <a:t>和</a:t>
            </a:r>
            <a:r>
              <a:rPr lang="zh-CN" altLang="en-US" sz="1800" dirty="0">
                <a:solidFill>
                  <a:schemeClr val="accent5">
                    <a:lumMod val="75000"/>
                  </a:schemeClr>
                </a:solidFill>
                <a:latin typeface="微软雅黑" panose="020B0503020204020204" pitchFamily="34" charset="-122"/>
                <a:ea typeface="微软雅黑" panose="020B0503020204020204" pitchFamily="34" charset="-122"/>
                <a:cs typeface="+mn-ea"/>
                <a:sym typeface="+mn-lt"/>
              </a:rPr>
              <a:t>操作部分</a:t>
            </a:r>
            <a:r>
              <a:rPr lang="en-US" altLang="zh-CN" sz="1800" dirty="0">
                <a:latin typeface="微软雅黑" panose="020B0503020204020204" pitchFamily="34" charset="-122"/>
                <a:ea typeface="微软雅黑" panose="020B0503020204020204" pitchFamily="34" charset="-122"/>
                <a:cs typeface="+mn-ea"/>
                <a:sym typeface="+mn-lt"/>
              </a:rPr>
              <a:t>(Operation)</a:t>
            </a:r>
            <a:r>
              <a:rPr lang="zh-CN" altLang="en-US" sz="1800" dirty="0">
                <a:latin typeface="微软雅黑" panose="020B0503020204020204" pitchFamily="34" charset="-122"/>
                <a:ea typeface="微软雅黑" panose="020B0503020204020204" pitchFamily="34" charset="-122"/>
                <a:cs typeface="+mn-ea"/>
                <a:sym typeface="+mn-lt"/>
              </a:rPr>
              <a:t>。在</a:t>
            </a:r>
            <a:r>
              <a:rPr lang="en-US" altLang="zh-CN" sz="1800" dirty="0">
                <a:latin typeface="微软雅黑" panose="020B0503020204020204" pitchFamily="34" charset="-122"/>
                <a:ea typeface="微软雅黑" panose="020B0503020204020204" pitchFamily="34" charset="-122"/>
                <a:cs typeface="+mn-ea"/>
                <a:sym typeface="+mn-lt"/>
              </a:rPr>
              <a:t>UML</a:t>
            </a:r>
            <a:r>
              <a:rPr lang="zh-CN" altLang="en-US" sz="1800" dirty="0">
                <a:latin typeface="微软雅黑" panose="020B0503020204020204" pitchFamily="34" charset="-122"/>
                <a:ea typeface="微软雅黑" panose="020B0503020204020204" pitchFamily="34" charset="-122"/>
                <a:cs typeface="+mn-ea"/>
                <a:sym typeface="+mn-lt"/>
              </a:rPr>
              <a:t>中类用一个矩形框表示</a:t>
            </a:r>
            <a:r>
              <a:rPr lang="en-US" altLang="zh-CN" sz="1800" dirty="0">
                <a:latin typeface="微软雅黑" panose="020B0503020204020204" pitchFamily="34" charset="-122"/>
                <a:ea typeface="微软雅黑" panose="020B0503020204020204" pitchFamily="34" charset="-122"/>
                <a:cs typeface="+mn-ea"/>
                <a:sym typeface="+mn-lt"/>
              </a:rPr>
              <a:t>,</a:t>
            </a:r>
            <a:r>
              <a:rPr lang="zh-CN" altLang="en-US" sz="1800" dirty="0">
                <a:latin typeface="微软雅黑" panose="020B0503020204020204" pitchFamily="34" charset="-122"/>
                <a:ea typeface="微软雅黑" panose="020B0503020204020204" pitchFamily="34" charset="-122"/>
                <a:cs typeface="+mn-ea"/>
                <a:sym typeface="+mn-lt"/>
              </a:rPr>
              <a:t>它包含三个区域</a:t>
            </a:r>
            <a:r>
              <a:rPr lang="en-US" altLang="zh-CN" sz="1800" dirty="0">
                <a:latin typeface="微软雅黑" panose="020B0503020204020204" pitchFamily="34" charset="-122"/>
                <a:ea typeface="微软雅黑" panose="020B0503020204020204" pitchFamily="34" charset="-122"/>
                <a:cs typeface="+mn-ea"/>
                <a:sym typeface="+mn-lt"/>
              </a:rPr>
              <a:t>,</a:t>
            </a:r>
            <a:r>
              <a:rPr lang="zh-CN" altLang="en-US" sz="1800" dirty="0">
                <a:latin typeface="微软雅黑" panose="020B0503020204020204" pitchFamily="34" charset="-122"/>
                <a:ea typeface="微软雅黑" panose="020B0503020204020204" pitchFamily="34" charset="-122"/>
                <a:cs typeface="+mn-ea"/>
                <a:sym typeface="+mn-lt"/>
              </a:rPr>
              <a:t>最上面是</a:t>
            </a:r>
            <a:r>
              <a:rPr lang="zh-CN" altLang="en-US" sz="1800" dirty="0">
                <a:solidFill>
                  <a:srgbClr val="FF0000"/>
                </a:solidFill>
                <a:latin typeface="微软雅黑" panose="020B0503020204020204" pitchFamily="34" charset="-122"/>
                <a:ea typeface="微软雅黑" panose="020B0503020204020204" pitchFamily="34" charset="-122"/>
                <a:cs typeface="+mn-ea"/>
                <a:sym typeface="+mn-lt"/>
              </a:rPr>
              <a:t>类名</a:t>
            </a:r>
            <a:r>
              <a:rPr lang="zh-CN" altLang="en-US" sz="1800" dirty="0">
                <a:latin typeface="微软雅黑" panose="020B0503020204020204" pitchFamily="34" charset="-122"/>
                <a:ea typeface="微软雅黑" panose="020B0503020204020204" pitchFamily="34" charset="-122"/>
                <a:cs typeface="+mn-ea"/>
                <a:sym typeface="+mn-lt"/>
              </a:rPr>
              <a:t>、中间是类的</a:t>
            </a:r>
            <a:r>
              <a:rPr lang="zh-CN" altLang="en-US" sz="1800" dirty="0">
                <a:solidFill>
                  <a:srgbClr val="FF0000"/>
                </a:solidFill>
                <a:latin typeface="微软雅黑" panose="020B0503020204020204" pitchFamily="34" charset="-122"/>
                <a:ea typeface="微软雅黑" panose="020B0503020204020204" pitchFamily="34" charset="-122"/>
                <a:cs typeface="+mn-ea"/>
                <a:sym typeface="+mn-lt"/>
              </a:rPr>
              <a:t>属性</a:t>
            </a:r>
            <a:r>
              <a:rPr lang="zh-CN" altLang="en-US" sz="1800" dirty="0">
                <a:latin typeface="微软雅黑" panose="020B0503020204020204" pitchFamily="34" charset="-122"/>
                <a:ea typeface="微软雅黑" panose="020B0503020204020204" pitchFamily="34" charset="-122"/>
                <a:cs typeface="+mn-ea"/>
                <a:sym typeface="+mn-lt"/>
              </a:rPr>
              <a:t>、最下面是类的</a:t>
            </a:r>
            <a:r>
              <a:rPr lang="zh-CN" altLang="en-US" sz="1800" dirty="0">
                <a:solidFill>
                  <a:srgbClr val="FF0000"/>
                </a:solidFill>
                <a:latin typeface="微软雅黑" panose="020B0503020204020204" pitchFamily="34" charset="-122"/>
                <a:ea typeface="微软雅黑" panose="020B0503020204020204" pitchFamily="34" charset="-122"/>
                <a:cs typeface="+mn-ea"/>
                <a:sym typeface="+mn-lt"/>
              </a:rPr>
              <a:t>方法</a:t>
            </a:r>
            <a:r>
              <a:rPr lang="zh-CN" altLang="en-US" sz="1800" dirty="0">
                <a:latin typeface="微软雅黑" panose="020B0503020204020204" pitchFamily="34" charset="-122"/>
                <a:ea typeface="微软雅黑" panose="020B0503020204020204" pitchFamily="34" charset="-122"/>
                <a:cs typeface="+mn-ea"/>
                <a:sym typeface="+mn-lt"/>
              </a:rPr>
              <a:t>。</a:t>
            </a:r>
            <a:endParaRPr lang="zh-CN" altLang="en-US" sz="1800" dirty="0">
              <a:latin typeface="微软雅黑" panose="020B0503020204020204" pitchFamily="34" charset="-122"/>
              <a:ea typeface="微软雅黑" panose="020B0503020204020204" pitchFamily="34" charset="-122"/>
              <a:cs typeface="+mn-ea"/>
              <a:sym typeface="+mn-lt"/>
            </a:endParaRPr>
          </a:p>
        </p:txBody>
      </p:sp>
      <p:sp>
        <p:nvSpPr>
          <p:cNvPr id="5" name="文本框 4"/>
          <p:cNvSpPr txBox="1"/>
          <p:nvPr/>
        </p:nvSpPr>
        <p:spPr>
          <a:xfrm>
            <a:off x="699110" y="911743"/>
            <a:ext cx="4572000" cy="369332"/>
          </a:xfrm>
          <a:prstGeom prst="rect">
            <a:avLst/>
          </a:prstGeom>
          <a:noFill/>
        </p:spPr>
        <p:txBody>
          <a:bodyPr wrap="square">
            <a:spAutoFit/>
          </a:bodyPr>
          <a:lstStyle/>
          <a:p>
            <a:r>
              <a:rPr lang="zh-CN" altLang="en-US" dirty="0">
                <a:solidFill>
                  <a:schemeClr val="bg2">
                    <a:lumMod val="10000"/>
                  </a:schemeClr>
                </a:solidFill>
                <a:latin typeface="微软雅黑" panose="020B0503020204020204" pitchFamily="34" charset="-122"/>
                <a:ea typeface="微软雅黑" panose="020B0503020204020204" pitchFamily="34" charset="-122"/>
                <a:cs typeface="+mn-ea"/>
                <a:sym typeface="+mn-lt"/>
              </a:rPr>
              <a:t>类图</a:t>
            </a:r>
            <a:r>
              <a:rPr lang="en-US" altLang="zh-CN" dirty="0">
                <a:solidFill>
                  <a:schemeClr val="bg1"/>
                </a:solidFill>
                <a:latin typeface="微软雅黑" panose="020B0503020204020204" pitchFamily="34" charset="-122"/>
                <a:ea typeface="微软雅黑" panose="020B0503020204020204" pitchFamily="34" charset="-122"/>
                <a:cs typeface="+mn-ea"/>
                <a:sym typeface="+mn-lt"/>
              </a:rPr>
              <a:t>F</a:t>
            </a:r>
            <a:endParaRPr lang="zh-CN" altLang="en-US" dirty="0">
              <a:latin typeface="微软雅黑" panose="020B0503020204020204" pitchFamily="34" charset="-122"/>
              <a:ea typeface="微软雅黑" panose="020B0503020204020204" pitchFamily="34" charset="-122"/>
            </a:endParaRPr>
          </a:p>
        </p:txBody>
      </p:sp>
      <p:sp>
        <p:nvSpPr>
          <p:cNvPr id="7" name="文本框 6"/>
          <p:cNvSpPr txBox="1"/>
          <p:nvPr/>
        </p:nvSpPr>
        <p:spPr>
          <a:xfrm>
            <a:off x="674922" y="273011"/>
            <a:ext cx="4572000" cy="369332"/>
          </a:xfrm>
          <a:prstGeom prst="rect">
            <a:avLst/>
          </a:prstGeom>
          <a:noFill/>
        </p:spPr>
        <p:txBody>
          <a:bodyPr wrap="square">
            <a:spAutoFit/>
          </a:bodyPr>
          <a:lstStyle/>
          <a:p>
            <a:r>
              <a:rPr lang="zh-CN" altLang="en-US"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sym typeface="+mn-lt"/>
              </a:rPr>
              <a:t>类图概述</a:t>
            </a:r>
            <a:endParaRPr lang="zh-CN" altLang="en-US"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endParaRPr>
          </a:p>
        </p:txBody>
      </p:sp>
      <p:pic>
        <p:nvPicPr>
          <p:cNvPr id="8" name="图片 7" descr="e98f5474cba8ed543c38db381d24e62"/>
          <p:cNvPicPr>
            <a:picLocks noChangeAspect="1"/>
          </p:cNvPicPr>
          <p:nvPr/>
        </p:nvPicPr>
        <p:blipFill>
          <a:blip r:embed="rId1"/>
          <a:stretch>
            <a:fillRect/>
          </a:stretch>
        </p:blipFill>
        <p:spPr>
          <a:xfrm>
            <a:off x="5580112" y="1635646"/>
            <a:ext cx="2925478" cy="1997660"/>
          </a:xfrm>
          <a:prstGeom prst="rect">
            <a:avLst/>
          </a:prstGeo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683568" y="267494"/>
            <a:ext cx="4572000" cy="369332"/>
          </a:xfrm>
          <a:prstGeom prst="rect">
            <a:avLst/>
          </a:prstGeom>
          <a:noFill/>
        </p:spPr>
        <p:txBody>
          <a:bodyPr wrap="square">
            <a:spAutoFit/>
          </a:bodyPr>
          <a:lstStyle/>
          <a:p>
            <a:r>
              <a:rPr lang="zh-CN" altLang="en-US"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sym typeface="+mn-lt"/>
              </a:rPr>
              <a:t>类之间的关系</a:t>
            </a:r>
            <a:endParaRPr lang="zh-CN" altLang="en-US"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endParaRPr>
          </a:p>
        </p:txBody>
      </p:sp>
      <p:sp>
        <p:nvSpPr>
          <p:cNvPr id="5" name="文本框 4"/>
          <p:cNvSpPr txBox="1"/>
          <p:nvPr/>
        </p:nvSpPr>
        <p:spPr>
          <a:xfrm>
            <a:off x="499422" y="987574"/>
            <a:ext cx="4572000" cy="2723374"/>
          </a:xfrm>
          <a:prstGeom prst="rect">
            <a:avLst/>
          </a:prstGeom>
          <a:noFill/>
        </p:spPr>
        <p:txBody>
          <a:bodyPr wrap="square">
            <a:spAutoFit/>
          </a:bodyPr>
          <a:lstStyle/>
          <a:p>
            <a:pPr algn="l">
              <a:lnSpc>
                <a:spcPct val="120000"/>
              </a:lnSpc>
              <a:buClrTx/>
              <a:buSzTx/>
            </a:pPr>
            <a:r>
              <a:rPr lang="zh-CN" altLang="en-US" sz="1800" dirty="0">
                <a:solidFill>
                  <a:srgbClr val="FF0000"/>
                </a:solidFill>
                <a:latin typeface="微软雅黑" panose="020B0503020204020204" pitchFamily="34" charset="-122"/>
                <a:ea typeface="微软雅黑" panose="020B0503020204020204" pitchFamily="34" charset="-122"/>
                <a:cs typeface="+mn-ea"/>
                <a:sym typeface="+mn-lt"/>
              </a:rPr>
              <a:t>依赖关系( Dependency)</a:t>
            </a:r>
            <a:r>
              <a:rPr lang="zh-CN" altLang="en-US" sz="1800" dirty="0">
                <a:solidFill>
                  <a:schemeClr val="tx1"/>
                </a:solidFill>
                <a:latin typeface="微软雅黑" panose="020B0503020204020204" pitchFamily="34" charset="-122"/>
                <a:ea typeface="微软雅黑" panose="020B0503020204020204" pitchFamily="34" charset="-122"/>
                <a:cs typeface="+mn-ea"/>
                <a:sym typeface="+mn-lt"/>
              </a:rPr>
              <a:t>表示两个或多个模型元素之间语义上的关系。它表示了这样一种情形,对于一个元素(服务提供者)某些改变可能会影响或提供消息给其他元素(使用者),即使用者以某种形式依赖于其他类元。在UML图形上,把依赖画成一条</a:t>
            </a:r>
            <a:r>
              <a:rPr lang="zh-CN" altLang="en-US" sz="1800" dirty="0">
                <a:solidFill>
                  <a:srgbClr val="FF0000"/>
                </a:solidFill>
                <a:latin typeface="微软雅黑" panose="020B0503020204020204" pitchFamily="34" charset="-122"/>
                <a:ea typeface="微软雅黑" panose="020B0503020204020204" pitchFamily="34" charset="-122"/>
                <a:cs typeface="+mn-ea"/>
                <a:sym typeface="+mn-lt"/>
              </a:rPr>
              <a:t>有向的虚线</a:t>
            </a:r>
            <a:r>
              <a:rPr lang="zh-CN" altLang="en-US" sz="1800" dirty="0">
                <a:solidFill>
                  <a:schemeClr val="tx1"/>
                </a:solidFill>
                <a:latin typeface="微软雅黑" panose="020B0503020204020204" pitchFamily="34" charset="-122"/>
                <a:ea typeface="微软雅黑" panose="020B0503020204020204" pitchFamily="34" charset="-122"/>
                <a:cs typeface="+mn-ea"/>
                <a:sym typeface="+mn-lt"/>
              </a:rPr>
              <a:t>,指向被依赖的事物。当要指明一个事物使用另一个事物时,就使用依赖。</a:t>
            </a:r>
            <a:endParaRPr lang="zh-CN" altLang="en-US" sz="1800" dirty="0">
              <a:solidFill>
                <a:schemeClr val="tx1"/>
              </a:solidFill>
              <a:latin typeface="微软雅黑" panose="020B0503020204020204" pitchFamily="34" charset="-122"/>
              <a:ea typeface="微软雅黑" panose="020B0503020204020204" pitchFamily="34" charset="-122"/>
              <a:cs typeface="+mn-ea"/>
              <a:sym typeface="+mn-lt"/>
            </a:endParaRPr>
          </a:p>
        </p:txBody>
      </p:sp>
      <p:pic>
        <p:nvPicPr>
          <p:cNvPr id="6" name="图片 5" descr="3f94113705a9ae3492a87a00b43a89b"/>
          <p:cNvPicPr>
            <a:picLocks noChangeAspect="1"/>
          </p:cNvPicPr>
          <p:nvPr/>
        </p:nvPicPr>
        <p:blipFill>
          <a:blip r:embed="rId1"/>
          <a:stretch>
            <a:fillRect/>
          </a:stretch>
        </p:blipFill>
        <p:spPr>
          <a:xfrm>
            <a:off x="5364088" y="1059582"/>
            <a:ext cx="3280490" cy="1368152"/>
          </a:xfrm>
          <a:prstGeom prst="rect">
            <a:avLst/>
          </a:prstGeom>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39552" y="915566"/>
            <a:ext cx="4572000" cy="1754326"/>
          </a:xfrm>
          <a:prstGeom prst="rect">
            <a:avLst/>
          </a:prstGeom>
          <a:noFill/>
        </p:spPr>
        <p:txBody>
          <a:bodyPr wrap="square">
            <a:spAutoFit/>
          </a:bodyPr>
          <a:lstStyle/>
          <a:p>
            <a:r>
              <a:rPr lang="zh-CN" altLang="en-US" sz="1800" dirty="0">
                <a:solidFill>
                  <a:srgbClr val="FF0000"/>
                </a:solidFill>
                <a:latin typeface="微软雅黑" panose="020B0503020204020204" pitchFamily="34" charset="-122"/>
                <a:ea typeface="微软雅黑" panose="020B0503020204020204" pitchFamily="34" charset="-122"/>
                <a:cs typeface="+mn-ea"/>
                <a:sym typeface="+mn-lt"/>
              </a:rPr>
              <a:t>泛化关系(Generalization)</a:t>
            </a:r>
            <a:r>
              <a:rPr lang="zh-CN" altLang="en-US" sz="1800" dirty="0">
                <a:solidFill>
                  <a:schemeClr val="tx1"/>
                </a:solidFill>
                <a:latin typeface="微软雅黑" panose="020B0503020204020204" pitchFamily="34" charset="-122"/>
                <a:ea typeface="微软雅黑" panose="020B0503020204020204" pitchFamily="34" charset="-122"/>
                <a:cs typeface="+mn-ea"/>
                <a:sym typeface="+mn-lt"/>
              </a:rPr>
              <a:t>是一种存在于一般元素和特殊元素之间的分类关系,它只使用在类型上,而不是实例上。在类中,一般元素被称为超类或父类,而特殊元素被称为子类。在UML中,泛化关系用一条从子类指向父类的</a:t>
            </a:r>
            <a:r>
              <a:rPr lang="zh-CN" altLang="en-US" sz="1800" dirty="0">
                <a:solidFill>
                  <a:srgbClr val="FF0000"/>
                </a:solidFill>
                <a:latin typeface="微软雅黑" panose="020B0503020204020204" pitchFamily="34" charset="-122"/>
                <a:ea typeface="微软雅黑" panose="020B0503020204020204" pitchFamily="34" charset="-122"/>
                <a:cs typeface="+mn-ea"/>
                <a:sym typeface="+mn-lt"/>
              </a:rPr>
              <a:t>空心三角箭头</a:t>
            </a:r>
            <a:r>
              <a:rPr lang="zh-CN" altLang="en-US" sz="1800" dirty="0">
                <a:solidFill>
                  <a:schemeClr val="tx1"/>
                </a:solidFill>
                <a:latin typeface="微软雅黑" panose="020B0503020204020204" pitchFamily="34" charset="-122"/>
                <a:ea typeface="微软雅黑" panose="020B0503020204020204" pitchFamily="34" charset="-122"/>
                <a:cs typeface="+mn-ea"/>
                <a:sym typeface="+mn-lt"/>
              </a:rPr>
              <a:t>表示。</a:t>
            </a:r>
            <a:endParaRPr lang="zh-CN" altLang="en-US" dirty="0">
              <a:latin typeface="微软雅黑" panose="020B0503020204020204" pitchFamily="34" charset="-122"/>
              <a:ea typeface="微软雅黑" panose="020B0503020204020204" pitchFamily="34" charset="-122"/>
            </a:endParaRPr>
          </a:p>
        </p:txBody>
      </p:sp>
      <p:pic>
        <p:nvPicPr>
          <p:cNvPr id="4" name="图片 3" descr="07afb45b0e7aa0a28db56220e1a2c1a"/>
          <p:cNvPicPr>
            <a:picLocks noChangeAspect="1"/>
          </p:cNvPicPr>
          <p:nvPr/>
        </p:nvPicPr>
        <p:blipFill>
          <a:blip r:embed="rId1"/>
          <a:stretch>
            <a:fillRect/>
          </a:stretch>
        </p:blipFill>
        <p:spPr>
          <a:xfrm>
            <a:off x="3059832" y="2655195"/>
            <a:ext cx="5832648" cy="2343185"/>
          </a:xfrm>
          <a:prstGeom prst="rect">
            <a:avLst/>
          </a:prstGeom>
        </p:spPr>
      </p:pic>
      <p:sp>
        <p:nvSpPr>
          <p:cNvPr id="6" name="文本框 5"/>
          <p:cNvSpPr txBox="1"/>
          <p:nvPr/>
        </p:nvSpPr>
        <p:spPr>
          <a:xfrm>
            <a:off x="683568" y="267494"/>
            <a:ext cx="4572000" cy="369332"/>
          </a:xfrm>
          <a:prstGeom prst="rect">
            <a:avLst/>
          </a:prstGeom>
          <a:noFill/>
        </p:spPr>
        <p:txBody>
          <a:bodyPr wrap="square">
            <a:spAutoFit/>
          </a:bodyPr>
          <a:lstStyle/>
          <a:p>
            <a:r>
              <a:rPr lang="zh-CN" altLang="en-US"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sym typeface="+mn-lt"/>
              </a:rPr>
              <a:t>类之间的关系</a:t>
            </a:r>
            <a:endParaRPr lang="zh-CN" altLang="en-US"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39552" y="915566"/>
            <a:ext cx="4572000" cy="2707344"/>
          </a:xfrm>
          <a:prstGeom prst="rect">
            <a:avLst/>
          </a:prstGeom>
          <a:noFill/>
        </p:spPr>
        <p:txBody>
          <a:bodyPr wrap="square">
            <a:spAutoFit/>
          </a:bodyPr>
          <a:lstStyle/>
          <a:p>
            <a:pPr algn="l">
              <a:lnSpc>
                <a:spcPct val="120000"/>
              </a:lnSpc>
              <a:buClrTx/>
              <a:buSzTx/>
            </a:pPr>
            <a:r>
              <a:rPr lang="zh-CN" altLang="en-US" sz="1800" dirty="0">
                <a:solidFill>
                  <a:srgbClr val="FF0000"/>
                </a:solidFill>
                <a:latin typeface="微软雅黑" panose="020B0503020204020204" pitchFamily="34" charset="-122"/>
                <a:ea typeface="微软雅黑" panose="020B0503020204020204" pitchFamily="34" charset="-122"/>
                <a:cs typeface="+mn-ea"/>
                <a:sym typeface="+mn-lt"/>
              </a:rPr>
              <a:t>关联关系(Association)</a:t>
            </a:r>
            <a:r>
              <a:rPr lang="zh-CN" altLang="en-US" sz="1800" dirty="0">
                <a:solidFill>
                  <a:schemeClr val="tx1"/>
                </a:solidFill>
                <a:latin typeface="微软雅黑" panose="020B0503020204020204" pitchFamily="34" charset="-122"/>
                <a:ea typeface="微软雅黑" panose="020B0503020204020204" pitchFamily="34" charset="-122"/>
                <a:cs typeface="+mn-ea"/>
                <a:sym typeface="+mn-lt"/>
              </a:rPr>
              <a:t>是一种结构关系,它指明一个事物的对象与另一个事物的对象之间的联系。也就是说,关联描述了系统中对象或实例之间的离散连接。给定一个连接两个类的关联,可以从一个类的对象联系到另一个类的对象。关联的两端都连接到一个类在理论上也是合法的。在UML图形中,关联关系用一条</a:t>
            </a:r>
            <a:r>
              <a:rPr lang="zh-CN" altLang="en-US" sz="1800" dirty="0">
                <a:solidFill>
                  <a:srgbClr val="FF0000"/>
                </a:solidFill>
                <a:latin typeface="微软雅黑" panose="020B0503020204020204" pitchFamily="34" charset="-122"/>
                <a:ea typeface="微软雅黑" panose="020B0503020204020204" pitchFamily="34" charset="-122"/>
                <a:cs typeface="+mn-ea"/>
                <a:sym typeface="+mn-lt"/>
              </a:rPr>
              <a:t>连接两个类的实线</a:t>
            </a:r>
            <a:r>
              <a:rPr lang="zh-CN" altLang="en-US" sz="1800" dirty="0">
                <a:solidFill>
                  <a:schemeClr val="tx1"/>
                </a:solidFill>
                <a:latin typeface="微软雅黑" panose="020B0503020204020204" pitchFamily="34" charset="-122"/>
                <a:ea typeface="微软雅黑" panose="020B0503020204020204" pitchFamily="34" charset="-122"/>
                <a:cs typeface="+mn-ea"/>
                <a:sym typeface="+mn-lt"/>
              </a:rPr>
              <a:t>表示。</a:t>
            </a:r>
            <a:endParaRPr lang="zh-CN" altLang="en-US" sz="1800" dirty="0">
              <a:solidFill>
                <a:schemeClr val="tx1"/>
              </a:solidFill>
              <a:latin typeface="微软雅黑" panose="020B0503020204020204" pitchFamily="34" charset="-122"/>
              <a:ea typeface="微软雅黑" panose="020B0503020204020204" pitchFamily="34" charset="-122"/>
              <a:cs typeface="+mn-ea"/>
              <a:sym typeface="+mn-lt"/>
            </a:endParaRPr>
          </a:p>
        </p:txBody>
      </p:sp>
      <p:pic>
        <p:nvPicPr>
          <p:cNvPr id="4" name="图片 3" descr="25a063c28eb5eee1b11a1fda409660b"/>
          <p:cNvPicPr>
            <a:picLocks noChangeAspect="1"/>
          </p:cNvPicPr>
          <p:nvPr/>
        </p:nvPicPr>
        <p:blipFill>
          <a:blip r:embed="rId1"/>
          <a:stretch>
            <a:fillRect/>
          </a:stretch>
        </p:blipFill>
        <p:spPr>
          <a:xfrm>
            <a:off x="5292080" y="1023566"/>
            <a:ext cx="3511948" cy="1548184"/>
          </a:xfrm>
          <a:prstGeom prst="rect">
            <a:avLst/>
          </a:prstGeom>
        </p:spPr>
      </p:pic>
      <p:sp>
        <p:nvSpPr>
          <p:cNvPr id="6" name="文本框 5"/>
          <p:cNvSpPr txBox="1"/>
          <p:nvPr/>
        </p:nvSpPr>
        <p:spPr>
          <a:xfrm>
            <a:off x="720080" y="267494"/>
            <a:ext cx="4572000" cy="369332"/>
          </a:xfrm>
          <a:prstGeom prst="rect">
            <a:avLst/>
          </a:prstGeom>
          <a:noFill/>
        </p:spPr>
        <p:txBody>
          <a:bodyPr wrap="square">
            <a:spAutoFit/>
          </a:bodyPr>
          <a:lstStyle/>
          <a:p>
            <a:r>
              <a:rPr lang="zh-CN" altLang="en-US"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sym typeface="+mn-lt"/>
              </a:rPr>
              <a:t>类之间的关系</a:t>
            </a:r>
            <a:endParaRPr lang="zh-CN" altLang="en-US"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23528" y="699542"/>
            <a:ext cx="8568952" cy="2723374"/>
          </a:xfrm>
          <a:prstGeom prst="rect">
            <a:avLst/>
          </a:prstGeom>
          <a:noFill/>
        </p:spPr>
        <p:txBody>
          <a:bodyPr wrap="square">
            <a:spAutoFit/>
          </a:bodyPr>
          <a:lstStyle/>
          <a:p>
            <a:pPr algn="l">
              <a:lnSpc>
                <a:spcPct val="120000"/>
              </a:lnSpc>
              <a:buClrTx/>
              <a:buSzTx/>
            </a:pPr>
            <a:r>
              <a:rPr lang="zh-CN" altLang="en-US" sz="1800" dirty="0">
                <a:solidFill>
                  <a:srgbClr val="FF0000"/>
                </a:solidFill>
                <a:latin typeface="微软雅黑" panose="020B0503020204020204" pitchFamily="34" charset="-122"/>
                <a:ea typeface="微软雅黑" panose="020B0503020204020204" pitchFamily="34" charset="-122"/>
                <a:cs typeface="+mn-ea"/>
                <a:sym typeface="+mn-lt"/>
              </a:rPr>
              <a:t>实现关系</a:t>
            </a:r>
            <a:r>
              <a:rPr lang="en-US" altLang="zh-CN" sz="1800" dirty="0">
                <a:solidFill>
                  <a:srgbClr val="FF0000"/>
                </a:solidFill>
                <a:latin typeface="微软雅黑" panose="020B0503020204020204" pitchFamily="34" charset="-122"/>
                <a:ea typeface="微软雅黑" panose="020B0503020204020204" pitchFamily="34" charset="-122"/>
                <a:cs typeface="+mn-ea"/>
                <a:sym typeface="+mn-lt"/>
              </a:rPr>
              <a:t> </a:t>
            </a:r>
            <a:endParaRPr lang="en-US" altLang="zh-CN" sz="1800" dirty="0">
              <a:solidFill>
                <a:srgbClr val="FF0000"/>
              </a:solidFill>
              <a:latin typeface="微软雅黑" panose="020B0503020204020204" pitchFamily="34" charset="-122"/>
              <a:ea typeface="微软雅黑" panose="020B0503020204020204" pitchFamily="34" charset="-122"/>
              <a:cs typeface="+mn-ea"/>
              <a:sym typeface="+mn-lt"/>
            </a:endParaRPr>
          </a:p>
          <a:p>
            <a:pPr algn="l">
              <a:lnSpc>
                <a:spcPct val="120000"/>
              </a:lnSpc>
              <a:buClrTx/>
              <a:buSzTx/>
            </a:pPr>
            <a:r>
              <a:rPr lang="zh-CN" altLang="en-US" sz="1800" dirty="0">
                <a:solidFill>
                  <a:schemeClr val="tx1"/>
                </a:solidFill>
                <a:latin typeface="微软雅黑" panose="020B0503020204020204" pitchFamily="34" charset="-122"/>
                <a:ea typeface="微软雅黑" panose="020B0503020204020204" pitchFamily="34" charset="-122"/>
                <a:cs typeface="+mn-ea"/>
                <a:sym typeface="+mn-lt"/>
              </a:rPr>
              <a:t>实现将一种模型元素与另一种模型元素连接起来,比如类和接口。泛化和实现关系都可以将一般描述与具体描述联系起来泛化将同一语义层上的元素连接起来,并且通常在同一模型内。实现关系则将不同语义层内的元素连接起来,通常建立在不同的模型内。实现关系通常在两种情况下被使用:在接口与实现该接口的类之间;在用例及实现该用例的协作之间。</a:t>
            </a:r>
            <a:endParaRPr lang="zh-CN" altLang="en-US" sz="1800" dirty="0">
              <a:solidFill>
                <a:schemeClr val="tx1"/>
              </a:solidFill>
              <a:latin typeface="微软雅黑" panose="020B0503020204020204" pitchFamily="34" charset="-122"/>
              <a:ea typeface="微软雅黑" panose="020B0503020204020204" pitchFamily="34" charset="-122"/>
              <a:cs typeface="+mn-ea"/>
              <a:sym typeface="+mn-lt"/>
            </a:endParaRPr>
          </a:p>
          <a:p>
            <a:pPr indent="0" algn="l">
              <a:lnSpc>
                <a:spcPct val="120000"/>
              </a:lnSpc>
              <a:buClrTx/>
              <a:buSzTx/>
              <a:buFont typeface="Arial" panose="020B0604020202020204" pitchFamily="34" charset="0"/>
              <a:buNone/>
            </a:pPr>
            <a:r>
              <a:rPr lang="en-US" altLang="zh-CN" sz="1800" dirty="0">
                <a:solidFill>
                  <a:schemeClr val="tx1"/>
                </a:solidFill>
                <a:latin typeface="微软雅黑" panose="020B0503020204020204" pitchFamily="34" charset="-122"/>
                <a:ea typeface="微软雅黑" panose="020B0503020204020204" pitchFamily="34" charset="-122"/>
                <a:cs typeface="+mn-ea"/>
                <a:sym typeface="+mn-lt"/>
              </a:rPr>
              <a:t>  </a:t>
            </a:r>
            <a:r>
              <a:rPr lang="zh-CN" altLang="en-US" sz="1800" dirty="0">
                <a:solidFill>
                  <a:schemeClr val="tx1"/>
                </a:solidFill>
                <a:latin typeface="微软雅黑" panose="020B0503020204020204" pitchFamily="34" charset="-122"/>
                <a:ea typeface="微软雅黑" panose="020B0503020204020204" pitchFamily="34" charset="-122"/>
                <a:cs typeface="+mn-ea"/>
                <a:sym typeface="+mn-lt"/>
              </a:rPr>
              <a:t>在UML中,实现关系的符号与泛化关系的符号类似,</a:t>
            </a:r>
            <a:r>
              <a:rPr lang="en-US" altLang="zh-CN" sz="1800" dirty="0">
                <a:solidFill>
                  <a:schemeClr val="tx1"/>
                </a:solidFill>
                <a:latin typeface="微软雅黑" panose="020B0503020204020204" pitchFamily="34" charset="-122"/>
                <a:ea typeface="微软雅黑" panose="020B0503020204020204" pitchFamily="34" charset="-122"/>
                <a:cs typeface="+mn-ea"/>
                <a:sym typeface="+mn-lt"/>
              </a:rPr>
              <a:t> </a:t>
            </a:r>
            <a:r>
              <a:rPr lang="zh-CN" altLang="en-US" sz="1800" dirty="0">
                <a:solidFill>
                  <a:schemeClr val="tx1"/>
                </a:solidFill>
                <a:latin typeface="微软雅黑" panose="020B0503020204020204" pitchFamily="34" charset="-122"/>
                <a:ea typeface="微软雅黑" panose="020B0503020204020204" pitchFamily="34" charset="-122"/>
                <a:cs typeface="+mn-ea"/>
                <a:sym typeface="+mn-lt"/>
              </a:rPr>
              <a:t>用一条</a:t>
            </a:r>
            <a:r>
              <a:rPr lang="zh-CN" altLang="en-US" sz="1800" dirty="0">
                <a:solidFill>
                  <a:srgbClr val="FF0000"/>
                </a:solidFill>
                <a:latin typeface="微软雅黑" panose="020B0503020204020204" pitchFamily="34" charset="-122"/>
                <a:ea typeface="微软雅黑" panose="020B0503020204020204" pitchFamily="34" charset="-122"/>
                <a:cs typeface="+mn-ea"/>
                <a:sym typeface="+mn-lt"/>
              </a:rPr>
              <a:t>带指向接口的空心三角箭头的虚线</a:t>
            </a:r>
            <a:r>
              <a:rPr lang="zh-CN" altLang="en-US" sz="1800" dirty="0">
                <a:solidFill>
                  <a:schemeClr val="tx1"/>
                </a:solidFill>
                <a:latin typeface="微软雅黑" panose="020B0503020204020204" pitchFamily="34" charset="-122"/>
                <a:ea typeface="微软雅黑" panose="020B0503020204020204" pitchFamily="34" charset="-122"/>
                <a:cs typeface="+mn-ea"/>
                <a:sym typeface="+mn-lt"/>
              </a:rPr>
              <a:t>表示。</a:t>
            </a:r>
            <a:endParaRPr lang="zh-CN" altLang="en-US" sz="1800" dirty="0">
              <a:solidFill>
                <a:schemeClr val="tx1"/>
              </a:solidFill>
              <a:latin typeface="微软雅黑" panose="020B0503020204020204" pitchFamily="34" charset="-122"/>
              <a:ea typeface="微软雅黑" panose="020B0503020204020204" pitchFamily="34" charset="-122"/>
              <a:cs typeface="+mn-ea"/>
              <a:sym typeface="+mn-lt"/>
            </a:endParaRPr>
          </a:p>
        </p:txBody>
      </p:sp>
      <p:pic>
        <p:nvPicPr>
          <p:cNvPr id="4" name="图片 3" descr="3c70505a03a3385e92f35855b94832d"/>
          <p:cNvPicPr>
            <a:picLocks noChangeAspect="1"/>
          </p:cNvPicPr>
          <p:nvPr/>
        </p:nvPicPr>
        <p:blipFill>
          <a:blip r:embed="rId1"/>
          <a:stretch>
            <a:fillRect/>
          </a:stretch>
        </p:blipFill>
        <p:spPr>
          <a:xfrm>
            <a:off x="467544" y="3363838"/>
            <a:ext cx="5472608" cy="1666368"/>
          </a:xfrm>
          <a:prstGeom prst="rect">
            <a:avLst/>
          </a:prstGeom>
        </p:spPr>
      </p:pic>
      <p:sp>
        <p:nvSpPr>
          <p:cNvPr id="5" name="文本框 4"/>
          <p:cNvSpPr txBox="1"/>
          <p:nvPr/>
        </p:nvSpPr>
        <p:spPr>
          <a:xfrm>
            <a:off x="683568" y="267494"/>
            <a:ext cx="4572000" cy="369332"/>
          </a:xfrm>
          <a:prstGeom prst="rect">
            <a:avLst/>
          </a:prstGeom>
          <a:noFill/>
        </p:spPr>
        <p:txBody>
          <a:bodyPr wrap="square">
            <a:spAutoFit/>
          </a:bodyPr>
          <a:lstStyle/>
          <a:p>
            <a:r>
              <a:rPr lang="zh-CN" altLang="en-US"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sym typeface="+mn-lt"/>
              </a:rPr>
              <a:t>类之间的关系</a:t>
            </a:r>
            <a:endParaRPr lang="zh-CN" altLang="en-US"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683568" y="267494"/>
            <a:ext cx="4572000" cy="369332"/>
          </a:xfrm>
          <a:prstGeom prst="rect">
            <a:avLst/>
          </a:prstGeom>
          <a:noFill/>
        </p:spPr>
        <p:txBody>
          <a:bodyPr wrap="square">
            <a:spAutoFit/>
          </a:bodyPr>
          <a:lstStyle/>
          <a:p>
            <a:r>
              <a:rPr lang="zh-CN" altLang="en-US"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sym typeface="+mn-lt"/>
              </a:rPr>
              <a:t>类图的建模技术及应用</a:t>
            </a:r>
            <a:endParaRPr lang="zh-CN" altLang="en-US"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endParaRPr>
          </a:p>
        </p:txBody>
      </p:sp>
      <p:sp>
        <p:nvSpPr>
          <p:cNvPr id="5" name="文本框 4"/>
          <p:cNvSpPr txBox="1"/>
          <p:nvPr/>
        </p:nvSpPr>
        <p:spPr>
          <a:xfrm>
            <a:off x="395536" y="843558"/>
            <a:ext cx="6048672" cy="1393779"/>
          </a:xfrm>
          <a:prstGeom prst="rect">
            <a:avLst/>
          </a:prstGeom>
          <a:noFill/>
        </p:spPr>
        <p:txBody>
          <a:bodyPr wrap="square">
            <a:spAutoFit/>
          </a:bodyPr>
          <a:lstStyle/>
          <a:p>
            <a:pPr>
              <a:lnSpc>
                <a:spcPct val="120000"/>
              </a:lnSpc>
            </a:pPr>
            <a:r>
              <a:rPr lang="zh-CN" altLang="en-US" sz="1800" dirty="0">
                <a:solidFill>
                  <a:srgbClr val="FF0000"/>
                </a:solidFill>
                <a:latin typeface="微软雅黑" panose="020B0503020204020204" pitchFamily="34" charset="-122"/>
                <a:ea typeface="微软雅黑" panose="020B0503020204020204" pitchFamily="34" charset="-122"/>
                <a:cs typeface="+mn-ea"/>
                <a:sym typeface="+mn-lt"/>
              </a:rPr>
              <a:t>概念层类图</a:t>
            </a:r>
            <a:r>
              <a:rPr lang="zh-CN" altLang="en-US" sz="1800" dirty="0">
                <a:latin typeface="微软雅黑" panose="020B0503020204020204" pitchFamily="34" charset="-122"/>
                <a:ea typeface="微软雅黑" panose="020B0503020204020204" pitchFamily="34" charset="-122"/>
                <a:cs typeface="+mn-ea"/>
                <a:sym typeface="+mn-lt"/>
              </a:rPr>
              <a:t>中的类和类关系和最终的实现类并不一定有直接和明显的对应关系。在概念层上,类图着重于对问题领域的</a:t>
            </a:r>
            <a:r>
              <a:rPr lang="zh-CN" altLang="en-US" sz="1800" dirty="0">
                <a:solidFill>
                  <a:srgbClr val="FF0000"/>
                </a:solidFill>
                <a:latin typeface="微软雅黑" panose="020B0503020204020204" pitchFamily="34" charset="-122"/>
                <a:ea typeface="微软雅黑" panose="020B0503020204020204" pitchFamily="34" charset="-122"/>
                <a:cs typeface="+mn-ea"/>
                <a:sym typeface="+mn-lt"/>
              </a:rPr>
              <a:t>概念化理解</a:t>
            </a:r>
            <a:r>
              <a:rPr lang="zh-CN" altLang="en-US" sz="1800" dirty="0">
                <a:latin typeface="微软雅黑" panose="020B0503020204020204" pitchFamily="34" charset="-122"/>
                <a:ea typeface="微软雅黑" panose="020B0503020204020204" pitchFamily="34" charset="-122"/>
                <a:cs typeface="+mn-ea"/>
                <a:sym typeface="+mn-lt"/>
              </a:rPr>
              <a:t>,而</a:t>
            </a:r>
            <a:r>
              <a:rPr lang="zh-CN" altLang="en-US" sz="1800" dirty="0">
                <a:solidFill>
                  <a:srgbClr val="FF0000"/>
                </a:solidFill>
                <a:latin typeface="微软雅黑" panose="020B0503020204020204" pitchFamily="34" charset="-122"/>
                <a:ea typeface="微软雅黑" panose="020B0503020204020204" pitchFamily="34" charset="-122"/>
                <a:cs typeface="+mn-ea"/>
                <a:sym typeface="+mn-lt"/>
              </a:rPr>
              <a:t>不是实现</a:t>
            </a:r>
            <a:r>
              <a:rPr lang="zh-CN" altLang="en-US" sz="1800" dirty="0">
                <a:latin typeface="微软雅黑" panose="020B0503020204020204" pitchFamily="34" charset="-122"/>
                <a:ea typeface="微软雅黑" panose="020B0503020204020204" pitchFamily="34" charset="-122"/>
                <a:cs typeface="+mn-ea"/>
                <a:sym typeface="+mn-lt"/>
              </a:rPr>
              <a:t>。因此,类名通常都是问题领域中实际事物的名称,并且独立于具体的编程语言。</a:t>
            </a:r>
            <a:endParaRPr lang="zh-CN" altLang="en-US" sz="1800" dirty="0">
              <a:latin typeface="微软雅黑" panose="020B0503020204020204" pitchFamily="34" charset="-122"/>
              <a:ea typeface="微软雅黑" panose="020B0503020204020204" pitchFamily="34" charset="-122"/>
              <a:cs typeface="+mn-ea"/>
              <a:sym typeface="+mn-lt"/>
            </a:endParaRPr>
          </a:p>
        </p:txBody>
      </p:sp>
      <p:sp>
        <p:nvSpPr>
          <p:cNvPr id="7" name="文本框 6"/>
          <p:cNvSpPr txBox="1"/>
          <p:nvPr/>
        </p:nvSpPr>
        <p:spPr>
          <a:xfrm>
            <a:off x="395536" y="2355726"/>
            <a:ext cx="6048672" cy="923330"/>
          </a:xfrm>
          <a:prstGeom prst="rect">
            <a:avLst/>
          </a:prstGeom>
          <a:noFill/>
        </p:spPr>
        <p:txBody>
          <a:bodyPr wrap="square">
            <a:spAutoFit/>
          </a:bodyPr>
          <a:lstStyle/>
          <a:p>
            <a:r>
              <a:rPr lang="zh-CN" altLang="en-US" sz="1800" dirty="0">
                <a:solidFill>
                  <a:srgbClr val="FF0000"/>
                </a:solidFill>
                <a:latin typeface="微软雅黑" panose="020B0503020204020204" pitchFamily="34" charset="-122"/>
                <a:ea typeface="微软雅黑" panose="020B0503020204020204" pitchFamily="34" charset="-122"/>
                <a:cs typeface="+mn-ea"/>
                <a:sym typeface="+mn-lt"/>
              </a:rPr>
              <a:t>说明层类图</a:t>
            </a:r>
            <a:r>
              <a:rPr lang="en-US" altLang="zh-CN" sz="1800" dirty="0">
                <a:solidFill>
                  <a:srgbClr val="FF0000"/>
                </a:solidFill>
                <a:latin typeface="微软雅黑" panose="020B0503020204020204" pitchFamily="34" charset="-122"/>
                <a:ea typeface="微软雅黑" panose="020B0503020204020204" pitchFamily="34" charset="-122"/>
                <a:cs typeface="+mn-ea"/>
                <a:sym typeface="+mn-lt"/>
              </a:rPr>
              <a:t> </a:t>
            </a:r>
            <a:r>
              <a:rPr lang="zh-CN" altLang="en-US" sz="1800" dirty="0">
                <a:latin typeface="微软雅黑" panose="020B0503020204020204" pitchFamily="34" charset="-122"/>
                <a:ea typeface="微软雅黑" panose="020B0503020204020204" pitchFamily="34" charset="-122"/>
                <a:cs typeface="+mn-ea"/>
                <a:sym typeface="+mn-lt"/>
              </a:rPr>
              <a:t>在说明层阶段主要考虑的是类的</a:t>
            </a:r>
            <a:r>
              <a:rPr lang="zh-CN" altLang="en-US" sz="1800" dirty="0">
                <a:solidFill>
                  <a:srgbClr val="FF0000"/>
                </a:solidFill>
                <a:latin typeface="微软雅黑" panose="020B0503020204020204" pitchFamily="34" charset="-122"/>
                <a:ea typeface="微软雅黑" panose="020B0503020204020204" pitchFamily="34" charset="-122"/>
                <a:cs typeface="+mn-ea"/>
                <a:sym typeface="+mn-lt"/>
              </a:rPr>
              <a:t>接口部分</a:t>
            </a:r>
            <a:r>
              <a:rPr lang="zh-CN" altLang="en-US" sz="1800" dirty="0">
                <a:latin typeface="微软雅黑" panose="020B0503020204020204" pitchFamily="34" charset="-122"/>
                <a:ea typeface="微软雅黑" panose="020B0503020204020204" pitchFamily="34" charset="-122"/>
                <a:cs typeface="+mn-ea"/>
                <a:sym typeface="+mn-lt"/>
              </a:rPr>
              <a:t>,而不是实现部分,这个接口可能因为实现环境,运行特性等有多种不同的实现。</a:t>
            </a:r>
            <a:endParaRPr lang="zh-CN" altLang="en-US" dirty="0">
              <a:latin typeface="微软雅黑" panose="020B0503020204020204" pitchFamily="34" charset="-122"/>
              <a:ea typeface="微软雅黑" panose="020B0503020204020204" pitchFamily="34" charset="-122"/>
            </a:endParaRPr>
          </a:p>
        </p:txBody>
      </p:sp>
      <p:sp>
        <p:nvSpPr>
          <p:cNvPr id="9" name="文本框 8"/>
          <p:cNvSpPr txBox="1"/>
          <p:nvPr/>
        </p:nvSpPr>
        <p:spPr>
          <a:xfrm>
            <a:off x="395536" y="3291830"/>
            <a:ext cx="6048672" cy="1393779"/>
          </a:xfrm>
          <a:prstGeom prst="rect">
            <a:avLst/>
          </a:prstGeom>
          <a:noFill/>
        </p:spPr>
        <p:txBody>
          <a:bodyPr wrap="square">
            <a:spAutoFit/>
          </a:bodyPr>
          <a:lstStyle/>
          <a:p>
            <a:pPr>
              <a:lnSpc>
                <a:spcPct val="120000"/>
              </a:lnSpc>
            </a:pPr>
            <a:r>
              <a:rPr lang="zh-CN" altLang="en-US" sz="1800" dirty="0">
                <a:solidFill>
                  <a:srgbClr val="FF0000"/>
                </a:solidFill>
                <a:latin typeface="微软雅黑" panose="020B0503020204020204" pitchFamily="34" charset="-122"/>
                <a:ea typeface="微软雅黑" panose="020B0503020204020204" pitchFamily="34" charset="-122"/>
                <a:cs typeface="+mn-ea"/>
                <a:sym typeface="+mn-lt"/>
              </a:rPr>
              <a:t>实现层类图</a:t>
            </a:r>
            <a:r>
              <a:rPr lang="en-US" altLang="zh-CN" sz="1800" dirty="0">
                <a:solidFill>
                  <a:srgbClr val="FF0000"/>
                </a:solidFill>
                <a:latin typeface="微软雅黑" panose="020B0503020204020204" pitchFamily="34" charset="-122"/>
                <a:ea typeface="微软雅黑" panose="020B0503020204020204" pitchFamily="34" charset="-122"/>
                <a:cs typeface="+mn-ea"/>
                <a:sym typeface="+mn-lt"/>
              </a:rPr>
              <a:t> </a:t>
            </a:r>
            <a:r>
              <a:rPr lang="zh-CN" altLang="en-US" sz="1800" dirty="0">
                <a:latin typeface="微软雅黑" panose="020B0503020204020204" pitchFamily="34" charset="-122"/>
                <a:ea typeface="微软雅黑" panose="020B0503020204020204" pitchFamily="34" charset="-122"/>
                <a:cs typeface="+mn-ea"/>
                <a:sym typeface="+mn-lt"/>
              </a:rPr>
              <a:t>真正需要考虑类的</a:t>
            </a:r>
            <a:r>
              <a:rPr lang="zh-CN" altLang="en-US" sz="1800" dirty="0">
                <a:solidFill>
                  <a:srgbClr val="FF0000"/>
                </a:solidFill>
                <a:latin typeface="微软雅黑" panose="020B0503020204020204" pitchFamily="34" charset="-122"/>
                <a:ea typeface="微软雅黑" panose="020B0503020204020204" pitchFamily="34" charset="-122"/>
                <a:cs typeface="+mn-ea"/>
                <a:sym typeface="+mn-lt"/>
              </a:rPr>
              <a:t>实现问题</a:t>
            </a:r>
            <a:r>
              <a:rPr lang="zh-CN" altLang="en-US" sz="1800" dirty="0">
                <a:latin typeface="微软雅黑" panose="020B0503020204020204" pitchFamily="34" charset="-122"/>
                <a:ea typeface="微软雅黑" panose="020B0503020204020204" pitchFamily="34" charset="-122"/>
                <a:cs typeface="+mn-ea"/>
                <a:sym typeface="+mn-lt"/>
              </a:rPr>
              <a:t>是在实现层类图阶段提供实现的细节,在实现层阶段的类的概念才是真正的严格意义上的类。它剩示了软件实体的构成情况,说明层的类有助于人们对软件的理解,而实现层的类是最常用的。</a:t>
            </a:r>
            <a:endParaRPr lang="zh-CN" altLang="en-US" sz="1800" dirty="0">
              <a:latin typeface="微软雅黑" panose="020B0503020204020204" pitchFamily="34" charset="-122"/>
              <a:ea typeface="微软雅黑" panose="020B0503020204020204" pitchFamily="34" charset="-122"/>
              <a:cs typeface="+mn-ea"/>
              <a:sym typeface="+mn-lt"/>
            </a:endParaRPr>
          </a:p>
        </p:txBody>
      </p:sp>
      <p:pic>
        <p:nvPicPr>
          <p:cNvPr id="10" name="图片 9" descr="e17b885c88ce25d57059de50c7a0f8d"/>
          <p:cNvPicPr>
            <a:picLocks noChangeAspect="1"/>
          </p:cNvPicPr>
          <p:nvPr/>
        </p:nvPicPr>
        <p:blipFill>
          <a:blip r:embed="rId1"/>
          <a:srcRect l="20170" t="13558"/>
          <a:stretch>
            <a:fillRect/>
          </a:stretch>
        </p:blipFill>
        <p:spPr>
          <a:xfrm>
            <a:off x="6435758" y="882587"/>
            <a:ext cx="2406650" cy="1315720"/>
          </a:xfrm>
          <a:prstGeom prst="rect">
            <a:avLst/>
          </a:prstGeom>
        </p:spPr>
      </p:pic>
      <p:pic>
        <p:nvPicPr>
          <p:cNvPr id="11" name="图片 10" descr="c9f6424bb3af9a3baa84372a103536d"/>
          <p:cNvPicPr>
            <a:picLocks noChangeAspect="1"/>
          </p:cNvPicPr>
          <p:nvPr/>
        </p:nvPicPr>
        <p:blipFill>
          <a:blip r:embed="rId2"/>
          <a:srcRect l="15677" t="2815" r="9968" b="11259"/>
          <a:stretch>
            <a:fillRect/>
          </a:stretch>
        </p:blipFill>
        <p:spPr>
          <a:xfrm>
            <a:off x="6435758" y="1967813"/>
            <a:ext cx="1637665" cy="1648460"/>
          </a:xfrm>
          <a:prstGeom prst="rect">
            <a:avLst/>
          </a:prstGeom>
        </p:spPr>
      </p:pic>
      <p:pic>
        <p:nvPicPr>
          <p:cNvPr id="12" name="图片 11" descr="d8579eea1262ccc94be782bf24bb075"/>
          <p:cNvPicPr>
            <a:picLocks noChangeAspect="1"/>
          </p:cNvPicPr>
          <p:nvPr/>
        </p:nvPicPr>
        <p:blipFill>
          <a:blip r:embed="rId3"/>
          <a:srcRect l="4495" t="1952"/>
          <a:stretch>
            <a:fillRect/>
          </a:stretch>
        </p:blipFill>
        <p:spPr>
          <a:xfrm>
            <a:off x="6435758" y="3579754"/>
            <a:ext cx="1889995" cy="1362318"/>
          </a:xfrm>
          <a:prstGeom prst="rect">
            <a:avLst/>
          </a:prstGeom>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683568" y="267494"/>
            <a:ext cx="4572000" cy="369332"/>
          </a:xfrm>
          <a:prstGeom prst="rect">
            <a:avLst/>
          </a:prstGeom>
          <a:noFill/>
        </p:spPr>
        <p:txBody>
          <a:bodyPr wrap="square">
            <a:spAutoFit/>
          </a:bodyPr>
          <a:lstStyle/>
          <a:p>
            <a:r>
              <a:rPr lang="zh-CN" altLang="en-US"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sym typeface="+mn-lt"/>
              </a:rPr>
              <a:t>类图的应用实例</a:t>
            </a:r>
            <a:endParaRPr lang="zh-CN" altLang="en-US"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endParaRPr>
          </a:p>
        </p:txBody>
      </p:sp>
      <p:pic>
        <p:nvPicPr>
          <p:cNvPr id="5" name="图片 4"/>
          <p:cNvPicPr>
            <a:picLocks noChangeAspect="1"/>
          </p:cNvPicPr>
          <p:nvPr/>
        </p:nvPicPr>
        <p:blipFill>
          <a:blip r:embed="rId1"/>
          <a:stretch>
            <a:fillRect/>
          </a:stretch>
        </p:blipFill>
        <p:spPr>
          <a:xfrm>
            <a:off x="755576" y="843558"/>
            <a:ext cx="6912768" cy="3954527"/>
          </a:xfrm>
          <a:prstGeom prst="rect">
            <a:avLst/>
          </a:prstGeom>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707654"/>
            <a:ext cx="2448272" cy="20172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410451" y="1930936"/>
            <a:ext cx="1627369" cy="1569660"/>
          </a:xfrm>
          <a:prstGeom prst="rect">
            <a:avLst/>
          </a:prstGeom>
          <a:noFill/>
        </p:spPr>
        <p:txBody>
          <a:bodyPr wrap="none" rtlCol="0">
            <a:spAutoFit/>
          </a:bodyPr>
          <a:lstStyle/>
          <a:p>
            <a:r>
              <a:rPr lang="en-US" altLang="zh-CN" sz="9600" dirty="0">
                <a:solidFill>
                  <a:schemeClr val="bg1"/>
                </a:solidFill>
                <a:latin typeface="微软雅黑" panose="020B0503020204020204" pitchFamily="34" charset="-122"/>
                <a:ea typeface="微软雅黑" panose="020B0503020204020204" pitchFamily="34" charset="-122"/>
              </a:rPr>
              <a:t>06</a:t>
            </a:r>
            <a:endParaRPr lang="zh-CN" altLang="en-US" sz="9600" dirty="0">
              <a:solidFill>
                <a:schemeClr val="bg1"/>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2459816" y="2395170"/>
            <a:ext cx="3121367" cy="646331"/>
          </a:xfrm>
          <a:prstGeom prst="rect">
            <a:avLst/>
          </a:prstGeom>
          <a:noFill/>
        </p:spPr>
        <p:txBody>
          <a:bodyPr wrap="none" rtlCol="0">
            <a:spAutoFit/>
          </a:bodyPr>
          <a:lstStyle/>
          <a:p>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rPr>
              <a:t>        状态机图</a:t>
            </a:r>
            <a:endPar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9" name="矩形 28"/>
          <p:cNvSpPr/>
          <p:nvPr/>
        </p:nvSpPr>
        <p:spPr>
          <a:xfrm>
            <a:off x="6731657" y="1707653"/>
            <a:ext cx="2448272" cy="20172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0" name="组合 29"/>
          <p:cNvGrpSpPr/>
          <p:nvPr/>
        </p:nvGrpSpPr>
        <p:grpSpPr>
          <a:xfrm>
            <a:off x="5697368" y="1851670"/>
            <a:ext cx="432048" cy="432834"/>
            <a:chOff x="6084168" y="1274820"/>
            <a:chExt cx="432048" cy="432834"/>
          </a:xfrm>
        </p:grpSpPr>
        <p:sp>
          <p:nvSpPr>
            <p:cNvPr id="31"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2"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33" name="组合 32"/>
          <p:cNvGrpSpPr/>
          <p:nvPr/>
        </p:nvGrpSpPr>
        <p:grpSpPr>
          <a:xfrm>
            <a:off x="4401224" y="1852063"/>
            <a:ext cx="432048" cy="432048"/>
            <a:chOff x="4788024" y="1275213"/>
            <a:chExt cx="432048" cy="432048"/>
          </a:xfrm>
        </p:grpSpPr>
        <p:sp>
          <p:nvSpPr>
            <p:cNvPr id="34"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5"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36" name="组合 35"/>
          <p:cNvGrpSpPr/>
          <p:nvPr/>
        </p:nvGrpSpPr>
        <p:grpSpPr>
          <a:xfrm>
            <a:off x="5049296" y="1851670"/>
            <a:ext cx="432833" cy="432834"/>
            <a:chOff x="5436096" y="1274820"/>
            <a:chExt cx="432833" cy="432834"/>
          </a:xfrm>
        </p:grpSpPr>
        <p:sp>
          <p:nvSpPr>
            <p:cNvPr id="37" name="椭圆 3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8"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39" name="组合 38"/>
          <p:cNvGrpSpPr/>
          <p:nvPr/>
        </p:nvGrpSpPr>
        <p:grpSpPr>
          <a:xfrm>
            <a:off x="3105080" y="1851670"/>
            <a:ext cx="432833" cy="432834"/>
            <a:chOff x="3491880" y="1274820"/>
            <a:chExt cx="432833" cy="432834"/>
          </a:xfrm>
        </p:grpSpPr>
        <p:sp>
          <p:nvSpPr>
            <p:cNvPr id="40"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41"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3" name="组合 42"/>
          <p:cNvGrpSpPr/>
          <p:nvPr/>
        </p:nvGrpSpPr>
        <p:grpSpPr>
          <a:xfrm>
            <a:off x="3753152" y="1851670"/>
            <a:ext cx="432833" cy="432834"/>
            <a:chOff x="4139952" y="1274820"/>
            <a:chExt cx="432833" cy="432834"/>
          </a:xfrm>
        </p:grpSpPr>
        <p:sp>
          <p:nvSpPr>
            <p:cNvPr id="51"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52"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683568" y="267494"/>
            <a:ext cx="4572000" cy="369332"/>
          </a:xfrm>
          <a:prstGeom prst="rect">
            <a:avLst/>
          </a:prstGeom>
          <a:noFill/>
        </p:spPr>
        <p:txBody>
          <a:bodyPr wrap="square">
            <a:spAutoFit/>
          </a:bodyPr>
          <a:lstStyle/>
          <a:p>
            <a:r>
              <a:rPr lang="zh-CN" altLang="en-US"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sym typeface="+mn-lt"/>
              </a:rPr>
              <a:t>状态机图概述</a:t>
            </a:r>
            <a:endParaRPr lang="zh-CN" altLang="en-US"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endParaRPr>
          </a:p>
        </p:txBody>
      </p:sp>
      <p:pic>
        <p:nvPicPr>
          <p:cNvPr id="4" name="图片 3"/>
          <p:cNvPicPr>
            <a:picLocks noChangeAspect="1"/>
          </p:cNvPicPr>
          <p:nvPr/>
        </p:nvPicPr>
        <p:blipFill>
          <a:blip r:embed="rId1"/>
          <a:stretch>
            <a:fillRect/>
          </a:stretch>
        </p:blipFill>
        <p:spPr>
          <a:xfrm>
            <a:off x="5580112" y="1059582"/>
            <a:ext cx="2910910" cy="3516149"/>
          </a:xfrm>
          <a:prstGeom prst="rect">
            <a:avLst/>
          </a:prstGeom>
        </p:spPr>
      </p:pic>
      <p:sp>
        <p:nvSpPr>
          <p:cNvPr id="5" name="文本框 16"/>
          <p:cNvSpPr txBox="1"/>
          <p:nvPr/>
        </p:nvSpPr>
        <p:spPr>
          <a:xfrm>
            <a:off x="539552" y="1131590"/>
            <a:ext cx="4322077" cy="64633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a:latin typeface="微软雅黑" panose="020B0503020204020204" pitchFamily="34" charset="-122"/>
                <a:ea typeface="微软雅黑" panose="020B0503020204020204" pitchFamily="34" charset="-122"/>
              </a:rPr>
              <a:t>状态机图通过</a:t>
            </a:r>
            <a:r>
              <a:rPr lang="zh-CN" altLang="en-US" dirty="0">
                <a:solidFill>
                  <a:srgbClr val="FF0000"/>
                </a:solidFill>
                <a:latin typeface="微软雅黑" panose="020B0503020204020204" pitchFamily="34" charset="-122"/>
                <a:ea typeface="微软雅黑" panose="020B0503020204020204" pitchFamily="34" charset="-122"/>
              </a:rPr>
              <a:t>建立类对象的生存周期模型</a:t>
            </a:r>
            <a:r>
              <a:rPr lang="zh-CN" altLang="en-US" dirty="0">
                <a:latin typeface="微软雅黑" panose="020B0503020204020204" pitchFamily="34" charset="-122"/>
                <a:ea typeface="微软雅黑" panose="020B0503020204020204" pitchFamily="34" charset="-122"/>
              </a:rPr>
              <a:t>来描述对象随时间变化的动态行为。</a:t>
            </a:r>
            <a:endParaRPr lang="zh-CN" altLang="en-US" dirty="0">
              <a:latin typeface="微软雅黑" panose="020B0503020204020204" pitchFamily="34" charset="-122"/>
              <a:ea typeface="微软雅黑" panose="020B0503020204020204" pitchFamily="34" charset="-122"/>
            </a:endParaRPr>
          </a:p>
        </p:txBody>
      </p:sp>
      <p:sp>
        <p:nvSpPr>
          <p:cNvPr id="7" name="文本框 6"/>
          <p:cNvSpPr txBox="1"/>
          <p:nvPr/>
        </p:nvSpPr>
        <p:spPr>
          <a:xfrm>
            <a:off x="539552" y="2272685"/>
            <a:ext cx="4572000" cy="2031325"/>
          </a:xfrm>
          <a:prstGeom prst="rect">
            <a:avLst/>
          </a:prstGeom>
          <a:noFill/>
        </p:spPr>
        <p:txBody>
          <a:bodyPr wrap="square">
            <a:spAutoFit/>
          </a:bodyPr>
          <a:lstStyle/>
          <a:p>
            <a:r>
              <a:rPr lang="zh-CN" altLang="en-US" dirty="0">
                <a:latin typeface="微软雅黑" panose="020B0503020204020204" pitchFamily="34" charset="-122"/>
                <a:ea typeface="微软雅黑" panose="020B0503020204020204" pitchFamily="34" charset="-122"/>
              </a:rPr>
              <a:t>所有对象都有状态，</a:t>
            </a:r>
            <a:r>
              <a:rPr lang="en-US" altLang="zh-CN" dirty="0">
                <a:latin typeface="微软雅黑" panose="020B0503020204020204" pitchFamily="34" charset="-122"/>
                <a:ea typeface="微软雅黑" panose="020B0503020204020204" pitchFamily="34" charset="-122"/>
              </a:rPr>
              <a:t>UML</a:t>
            </a:r>
            <a:r>
              <a:rPr lang="zh-CN" altLang="en-US" dirty="0">
                <a:latin typeface="微软雅黑" panose="020B0503020204020204" pitchFamily="34" charset="-122"/>
                <a:ea typeface="微软雅黑" panose="020B0503020204020204" pitchFamily="34" charset="-122"/>
              </a:rPr>
              <a:t>状态机图中的状态是指在对象的生命周期中满足某些条件，执行某些活动或等待某些事件时的一个条件或状况。</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状态用圆角矩形表示，</a:t>
            </a:r>
            <a:r>
              <a:rPr lang="zh-CN" altLang="en-US" dirty="0">
                <a:solidFill>
                  <a:srgbClr val="FF0000"/>
                </a:solidFill>
                <a:latin typeface="微软雅黑" panose="020B0503020204020204" pitchFamily="34" charset="-122"/>
                <a:ea typeface="微软雅黑" panose="020B0503020204020204" pitchFamily="34" charset="-122"/>
              </a:rPr>
              <a:t>初态</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Initial States</a:t>
            </a:r>
            <a:r>
              <a:rPr lang="zh-CN" altLang="en-US" dirty="0">
                <a:latin typeface="微软雅黑" panose="020B0503020204020204" pitchFamily="34" charset="-122"/>
                <a:ea typeface="微软雅黑" panose="020B0503020204020204" pitchFamily="34" charset="-122"/>
              </a:rPr>
              <a:t>）用实心原点表示，</a:t>
            </a:r>
            <a:r>
              <a:rPr lang="zh-CN" altLang="en-US" dirty="0">
                <a:solidFill>
                  <a:srgbClr val="FF0000"/>
                </a:solidFill>
                <a:latin typeface="微软雅黑" panose="020B0503020204020204" pitchFamily="34" charset="-122"/>
                <a:ea typeface="微软雅黑" panose="020B0503020204020204" pitchFamily="34" charset="-122"/>
              </a:rPr>
              <a:t>终态</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Final States</a:t>
            </a:r>
            <a:r>
              <a:rPr lang="zh-CN" altLang="en-US" dirty="0">
                <a:latin typeface="微软雅黑" panose="020B0503020204020204" pitchFamily="34" charset="-122"/>
                <a:ea typeface="微软雅黑" panose="020B0503020204020204" pitchFamily="34" charset="-122"/>
              </a:rPr>
              <a:t>）用圆形内嵌圆点表示。</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p:nvPr/>
        </p:nvSpPr>
        <p:spPr>
          <a:xfrm>
            <a:off x="553085" y="339725"/>
            <a:ext cx="2011680" cy="368300"/>
          </a:xfrm>
          <a:prstGeom prst="rect">
            <a:avLst/>
          </a:prstGeom>
          <a:noFill/>
        </p:spPr>
        <p:txBody>
          <a:bodyPr wrap="none" rtlCol="0" anchor="t">
            <a:spAutoFit/>
          </a:bodyPr>
          <a:lstStyle/>
          <a:p>
            <a:r>
              <a:rPr lang="zh-CN" altLang="en-US" sz="1800"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sym typeface="+mn-ea"/>
              </a:rPr>
              <a:t>顺序图的基本内容</a:t>
            </a:r>
            <a:endParaRPr lang="zh-CN" altLang="en-US" sz="1800"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endParaRPr>
          </a:p>
        </p:txBody>
      </p:sp>
      <p:sp>
        <p:nvSpPr>
          <p:cNvPr id="6" name="Text Box 5"/>
          <p:cNvSpPr txBox="1"/>
          <p:nvPr/>
        </p:nvSpPr>
        <p:spPr>
          <a:xfrm>
            <a:off x="553085" y="843915"/>
            <a:ext cx="8081010" cy="3969385"/>
          </a:xfrm>
          <a:prstGeom prst="rect">
            <a:avLst/>
          </a:prstGeom>
          <a:noFill/>
        </p:spPr>
        <p:txBody>
          <a:bodyPr wrap="square" rtlCol="0" anchor="t">
            <a:spAutoFit/>
          </a:bodyPr>
          <a:lstStyle/>
          <a:p>
            <a:pPr algn="l"/>
            <a:r>
              <a:rPr lang="en-US" altLang="zh-CN" sz="1800" b="1" dirty="0">
                <a:latin typeface="微软雅黑" panose="020B0503020204020204" pitchFamily="34" charset="-122"/>
                <a:ea typeface="微软雅黑" panose="020B0503020204020204" pitchFamily="34" charset="-122"/>
                <a:sym typeface="+mn-ea"/>
              </a:rPr>
              <a:t>     </a:t>
            </a:r>
            <a:r>
              <a:rPr lang="zh-CN" altLang="en-US" sz="1800" b="1" dirty="0">
                <a:latin typeface="微软雅黑" panose="020B0503020204020204" pitchFamily="34" charset="-122"/>
                <a:ea typeface="微软雅黑" panose="020B0503020204020204" pitchFamily="34" charset="-122"/>
                <a:sym typeface="+mn-ea"/>
              </a:rPr>
              <a:t>1</a:t>
            </a:r>
            <a:r>
              <a:rPr lang="en-US" altLang="zh-CN" sz="1800" b="1" dirty="0">
                <a:latin typeface="微软雅黑" panose="020B0503020204020204" pitchFamily="34" charset="-122"/>
                <a:ea typeface="微软雅黑" panose="020B0503020204020204" pitchFamily="34" charset="-122"/>
                <a:sym typeface="+mn-ea"/>
              </a:rPr>
              <a:t>.</a:t>
            </a:r>
            <a:r>
              <a:rPr lang="zh-CN" altLang="en-US" sz="1800" b="1" dirty="0">
                <a:latin typeface="微软雅黑" panose="020B0503020204020204" pitchFamily="34" charset="-122"/>
                <a:ea typeface="微软雅黑" panose="020B0503020204020204" pitchFamily="34" charset="-122"/>
                <a:sym typeface="+mn-ea"/>
              </a:rPr>
              <a:t>角色</a:t>
            </a:r>
            <a:r>
              <a:rPr lang="zh-CN" altLang="en-US" sz="1800" dirty="0">
                <a:latin typeface="微软雅黑" panose="020B0503020204020204" pitchFamily="34" charset="-122"/>
                <a:ea typeface="微软雅黑" panose="020B0503020204020204" pitchFamily="34" charset="-122"/>
                <a:sym typeface="+mn-ea"/>
              </a:rPr>
              <a:t> </a:t>
            </a:r>
            <a:endParaRPr lang="zh-CN" altLang="en-US" sz="1800" dirty="0">
              <a:latin typeface="微软雅黑" panose="020B0503020204020204" pitchFamily="34" charset="-122"/>
              <a:ea typeface="微软雅黑" panose="020B0503020204020204" pitchFamily="34" charset="-122"/>
              <a:sym typeface="+mn-ea"/>
            </a:endParaRPr>
          </a:p>
          <a:p>
            <a:pPr algn="l"/>
            <a:r>
              <a:rPr lang="en-US" altLang="zh-CN" sz="1800" dirty="0">
                <a:latin typeface="微软雅黑" panose="020B0503020204020204" pitchFamily="34" charset="-122"/>
                <a:ea typeface="微软雅黑" panose="020B0503020204020204" pitchFamily="34" charset="-122"/>
                <a:sym typeface="+mn-ea"/>
              </a:rPr>
              <a:t>     </a:t>
            </a:r>
            <a:r>
              <a:rPr lang="zh-CN" altLang="en-US" sz="1800" dirty="0">
                <a:latin typeface="微软雅黑" panose="020B0503020204020204" pitchFamily="34" charset="-122"/>
                <a:ea typeface="微软雅黑" panose="020B0503020204020204" pitchFamily="34" charset="-122"/>
                <a:sym typeface="+mn-ea"/>
              </a:rPr>
              <a:t>系统角色（Actor)可以是人或其他的系统或者其子系统。 </a:t>
            </a:r>
            <a:endParaRPr lang="zh-CN" altLang="en-US" sz="1800" dirty="0">
              <a:latin typeface="微软雅黑" panose="020B0503020204020204" pitchFamily="34" charset="-122"/>
              <a:ea typeface="微软雅黑" panose="020B0503020204020204" pitchFamily="34" charset="-122"/>
              <a:sym typeface="+mn-ea"/>
            </a:endParaRPr>
          </a:p>
          <a:p>
            <a:pPr algn="l"/>
            <a:r>
              <a:rPr lang="en-US" altLang="zh-CN" sz="1800" b="1" dirty="0">
                <a:latin typeface="微软雅黑" panose="020B0503020204020204" pitchFamily="34" charset="-122"/>
                <a:ea typeface="微软雅黑" panose="020B0503020204020204" pitchFamily="34" charset="-122"/>
                <a:sym typeface="+mn-ea"/>
              </a:rPr>
              <a:t>     </a:t>
            </a:r>
            <a:r>
              <a:rPr lang="zh-CN" altLang="en-US" sz="1800" b="1" dirty="0">
                <a:latin typeface="微软雅黑" panose="020B0503020204020204" pitchFamily="34" charset="-122"/>
                <a:ea typeface="微软雅黑" panose="020B0503020204020204" pitchFamily="34" charset="-122"/>
                <a:sym typeface="+mn-ea"/>
              </a:rPr>
              <a:t>2.对象</a:t>
            </a:r>
            <a:r>
              <a:rPr lang="zh-CN" altLang="en-US" sz="1800" dirty="0">
                <a:latin typeface="微软雅黑" panose="020B0503020204020204" pitchFamily="34" charset="-122"/>
                <a:ea typeface="微软雅黑" panose="020B0503020204020204" pitchFamily="34" charset="-122"/>
                <a:sym typeface="+mn-ea"/>
              </a:rPr>
              <a:t> </a:t>
            </a:r>
            <a:endParaRPr lang="zh-CN" altLang="en-US" sz="1800" dirty="0">
              <a:latin typeface="微软雅黑" panose="020B0503020204020204" pitchFamily="34" charset="-122"/>
              <a:ea typeface="微软雅黑" panose="020B0503020204020204" pitchFamily="34" charset="-122"/>
              <a:sym typeface="+mn-ea"/>
            </a:endParaRPr>
          </a:p>
          <a:p>
            <a:pPr algn="l"/>
            <a:r>
              <a:rPr lang="en-US" altLang="zh-CN" sz="1800" dirty="0">
                <a:latin typeface="微软雅黑" panose="020B0503020204020204" pitchFamily="34" charset="-122"/>
                <a:ea typeface="微软雅黑" panose="020B0503020204020204" pitchFamily="34" charset="-122"/>
                <a:sym typeface="+mn-ea"/>
              </a:rPr>
              <a:t>     </a:t>
            </a:r>
            <a:r>
              <a:rPr lang="zh-CN" altLang="en-US" sz="1800" dirty="0">
                <a:latin typeface="微软雅黑" panose="020B0503020204020204" pitchFamily="34" charset="-122"/>
                <a:ea typeface="微软雅黑" panose="020B0503020204020204" pitchFamily="34" charset="-122"/>
                <a:sym typeface="+mn-ea"/>
              </a:rPr>
              <a:t>顺序图中的对象（Object)在概念上和它在类图中的定义是一致的，它们之间可以进行交互,交互的顺序按时间的顺序。在顺序图中对象用矩形框表示，对象名带有下划线</a:t>
            </a:r>
            <a:endParaRPr lang="zh-CN" altLang="en-US" sz="1800" dirty="0">
              <a:latin typeface="微软雅黑" panose="020B0503020204020204" pitchFamily="34" charset="-122"/>
              <a:ea typeface="微软雅黑" panose="020B0503020204020204" pitchFamily="34" charset="-122"/>
              <a:sym typeface="+mn-ea"/>
            </a:endParaRPr>
          </a:p>
          <a:p>
            <a:pPr algn="l"/>
            <a:r>
              <a:rPr lang="en-US" altLang="zh-CN" sz="1800" b="1" dirty="0">
                <a:latin typeface="微软雅黑" panose="020B0503020204020204" pitchFamily="34" charset="-122"/>
                <a:ea typeface="微软雅黑" panose="020B0503020204020204" pitchFamily="34" charset="-122"/>
                <a:sym typeface="+mn-ea"/>
              </a:rPr>
              <a:t>     </a:t>
            </a:r>
            <a:r>
              <a:rPr lang="zh-CN" altLang="en-US" sz="1800" b="1" dirty="0">
                <a:latin typeface="微软雅黑" panose="020B0503020204020204" pitchFamily="34" charset="-122"/>
                <a:ea typeface="微软雅黑" panose="020B0503020204020204" pitchFamily="34" charset="-122"/>
                <a:sym typeface="+mn-ea"/>
              </a:rPr>
              <a:t>3.生命线</a:t>
            </a:r>
            <a:r>
              <a:rPr lang="zh-CN" altLang="en-US" sz="1800" dirty="0">
                <a:latin typeface="微软雅黑" panose="020B0503020204020204" pitchFamily="34" charset="-122"/>
                <a:ea typeface="微软雅黑" panose="020B0503020204020204" pitchFamily="34" charset="-122"/>
                <a:sym typeface="+mn-ea"/>
              </a:rPr>
              <a:t> </a:t>
            </a:r>
            <a:endParaRPr lang="zh-CN" altLang="en-US" sz="1800" dirty="0">
              <a:latin typeface="微软雅黑" panose="020B0503020204020204" pitchFamily="34" charset="-122"/>
              <a:ea typeface="微软雅黑" panose="020B0503020204020204" pitchFamily="34" charset="-122"/>
              <a:sym typeface="+mn-ea"/>
            </a:endParaRPr>
          </a:p>
          <a:p>
            <a:pPr algn="l"/>
            <a:r>
              <a:rPr lang="en-US" altLang="zh-CN" sz="1800" dirty="0">
                <a:latin typeface="微软雅黑" panose="020B0503020204020204" pitchFamily="34" charset="-122"/>
                <a:ea typeface="微软雅黑" panose="020B0503020204020204" pitchFamily="34" charset="-122"/>
                <a:sym typeface="+mn-ea"/>
              </a:rPr>
              <a:t>     </a:t>
            </a:r>
            <a:r>
              <a:rPr lang="zh-CN" altLang="en-US" sz="1800" dirty="0">
                <a:latin typeface="微软雅黑" panose="020B0503020204020204" pitchFamily="34" charset="-122"/>
                <a:ea typeface="微软雅黑" panose="020B0503020204020204" pitchFamily="34" charset="-122"/>
                <a:sym typeface="+mn-ea"/>
              </a:rPr>
              <a:t>生命线(LifeLine)代表顺序图中对象在一段时间内的存在。生命线在顺序图中表示为 从</a:t>
            </a:r>
            <a:r>
              <a:rPr lang="zh-CN" altLang="en-US" sz="1800" dirty="0">
                <a:solidFill>
                  <a:srgbClr val="FF0000"/>
                </a:solidFill>
                <a:latin typeface="微软雅黑" panose="020B0503020204020204" pitchFamily="34" charset="-122"/>
                <a:ea typeface="微软雅黑" panose="020B0503020204020204" pitchFamily="34" charset="-122"/>
                <a:sym typeface="+mn-ea"/>
              </a:rPr>
              <a:t>对象图标底部中心位置向下延伸的一条虚线</a:t>
            </a:r>
            <a:r>
              <a:rPr lang="zh-CN" altLang="en-US" sz="1800" dirty="0">
                <a:latin typeface="微软雅黑" panose="020B0503020204020204" pitchFamily="34" charset="-122"/>
                <a:ea typeface="微软雅黑" panose="020B0503020204020204" pitchFamily="34" charset="-122"/>
                <a:sym typeface="+mn-ea"/>
              </a:rPr>
              <a:t>(但事实上 UML2 中定义的生命线可以用实线来表示。</a:t>
            </a:r>
            <a:endParaRPr lang="zh-CN" altLang="en-US" sz="1800" dirty="0">
              <a:latin typeface="微软雅黑" panose="020B0503020204020204" pitchFamily="34" charset="-122"/>
              <a:ea typeface="微软雅黑" panose="020B0503020204020204" pitchFamily="34" charset="-122"/>
              <a:sym typeface="+mn-ea"/>
            </a:endParaRPr>
          </a:p>
          <a:p>
            <a:pPr algn="l"/>
            <a:r>
              <a:rPr lang="en-US" altLang="zh-CN" sz="1800" dirty="0">
                <a:latin typeface="微软雅黑" panose="020B0503020204020204" pitchFamily="34" charset="-122"/>
                <a:ea typeface="微软雅黑" panose="020B0503020204020204" pitchFamily="34" charset="-122"/>
                <a:sym typeface="+mn-ea"/>
              </a:rPr>
              <a:t>     </a:t>
            </a:r>
            <a:r>
              <a:rPr lang="zh-CN" altLang="en-US" sz="1800" dirty="0">
                <a:latin typeface="微软雅黑" panose="020B0503020204020204" pitchFamily="34" charset="-122"/>
                <a:ea typeface="微软雅黑" panose="020B0503020204020204" pitchFamily="34" charset="-122"/>
                <a:sym typeface="+mn-ea"/>
              </a:rPr>
              <a:t>生命线是一个时间线，其所用的时间取决于交互持续的时间。每个对象的底部都带有生命线,对象与生命线结合在一起被称为对象的生命线。</a:t>
            </a:r>
            <a:endParaRPr lang="zh-CN" altLang="en-US" sz="1800" dirty="0">
              <a:latin typeface="微软雅黑" panose="020B0503020204020204" pitchFamily="34" charset="-122"/>
              <a:ea typeface="微软雅黑" panose="020B0503020204020204" pitchFamily="34" charset="-122"/>
              <a:sym typeface="+mn-ea"/>
            </a:endParaRPr>
          </a:p>
          <a:p>
            <a:pPr algn="l"/>
            <a:r>
              <a:rPr lang="en-US" altLang="zh-CN" sz="1800" dirty="0">
                <a:latin typeface="微软雅黑" panose="020B0503020204020204" pitchFamily="34" charset="-122"/>
                <a:ea typeface="微软雅黑" panose="020B0503020204020204" pitchFamily="34" charset="-122"/>
                <a:sym typeface="+mn-ea"/>
              </a:rPr>
              <a:t>     </a:t>
            </a:r>
            <a:r>
              <a:rPr lang="zh-CN" altLang="en-US" sz="1800" dirty="0">
                <a:latin typeface="微软雅黑" panose="020B0503020204020204" pitchFamily="34" charset="-122"/>
                <a:ea typeface="微软雅黑" panose="020B0503020204020204" pitchFamily="34" charset="-122"/>
                <a:sym typeface="+mn-ea"/>
              </a:rPr>
              <a:t>对象在生命线上的两种状态：</a:t>
            </a:r>
            <a:r>
              <a:rPr lang="zh-CN" altLang="en-US" sz="1800" dirty="0">
                <a:solidFill>
                  <a:srgbClr val="FF0000"/>
                </a:solidFill>
                <a:latin typeface="微软雅黑" panose="020B0503020204020204" pitchFamily="34" charset="-122"/>
                <a:ea typeface="微软雅黑" panose="020B0503020204020204" pitchFamily="34" charset="-122"/>
                <a:sym typeface="+mn-ea"/>
              </a:rPr>
              <a:t>休眠状态</a:t>
            </a:r>
            <a:r>
              <a:rPr lang="zh-CN" altLang="en-US" sz="1800" dirty="0">
                <a:latin typeface="微软雅黑" panose="020B0503020204020204" pitchFamily="34" charset="-122"/>
                <a:ea typeface="微软雅黑" panose="020B0503020204020204" pitchFamily="34" charset="-122"/>
                <a:sym typeface="+mn-ea"/>
              </a:rPr>
              <a:t>和</a:t>
            </a:r>
            <a:r>
              <a:rPr lang="zh-CN" altLang="en-US" sz="1800" dirty="0">
                <a:solidFill>
                  <a:srgbClr val="FF0000"/>
                </a:solidFill>
                <a:latin typeface="微软雅黑" panose="020B0503020204020204" pitchFamily="34" charset="-122"/>
                <a:ea typeface="微软雅黑" panose="020B0503020204020204" pitchFamily="34" charset="-122"/>
                <a:sym typeface="+mn-ea"/>
              </a:rPr>
              <a:t>激活状态</a:t>
            </a:r>
            <a:r>
              <a:rPr lang="zh-CN" altLang="en-US" sz="1800" dirty="0">
                <a:latin typeface="微软雅黑" panose="020B0503020204020204" pitchFamily="34" charset="-122"/>
                <a:ea typeface="微软雅黑" panose="020B0503020204020204" pitchFamily="34" charset="-122"/>
                <a:sym typeface="+mn-ea"/>
              </a:rPr>
              <a:t>。 </a:t>
            </a:r>
            <a:endParaRPr lang="zh-CN" altLang="en-US" sz="1800" dirty="0">
              <a:latin typeface="微软雅黑" panose="020B0503020204020204" pitchFamily="34" charset="-122"/>
              <a:ea typeface="微软雅黑" panose="020B0503020204020204" pitchFamily="34" charset="-122"/>
              <a:sym typeface="+mn-ea"/>
            </a:endParaRPr>
          </a:p>
          <a:p>
            <a:pPr algn="l"/>
            <a:endParaRPr lang="zh-CN" altLang="en-US" sz="1800" dirty="0">
              <a:latin typeface="微软雅黑" panose="020B0503020204020204" pitchFamily="34" charset="-122"/>
              <a:ea typeface="微软雅黑" panose="020B0503020204020204" pitchFamily="34" charset="-122"/>
              <a:sym typeface="+mn-ea"/>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683568" y="267494"/>
            <a:ext cx="4572000" cy="369332"/>
          </a:xfrm>
          <a:prstGeom prst="rect">
            <a:avLst/>
          </a:prstGeom>
          <a:noFill/>
        </p:spPr>
        <p:txBody>
          <a:bodyPr wrap="square">
            <a:spAutoFit/>
          </a:bodyPr>
          <a:lstStyle/>
          <a:p>
            <a:r>
              <a:rPr lang="zh-CN" altLang="en-US"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sym typeface="+mn-lt"/>
              </a:rPr>
              <a:t>状态机图的基本元素</a:t>
            </a:r>
            <a:endParaRPr lang="en-US" altLang="zh-CN"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sym typeface="+mn-lt"/>
            </a:endParaRPr>
          </a:p>
        </p:txBody>
      </p:sp>
      <p:sp>
        <p:nvSpPr>
          <p:cNvPr id="5" name="文本框 4"/>
          <p:cNvSpPr txBox="1"/>
          <p:nvPr/>
        </p:nvSpPr>
        <p:spPr>
          <a:xfrm>
            <a:off x="539552" y="843558"/>
            <a:ext cx="7992888" cy="3693319"/>
          </a:xfrm>
          <a:prstGeom prst="rect">
            <a:avLst/>
          </a:prstGeom>
          <a:noFill/>
        </p:spPr>
        <p:txBody>
          <a:bodyPr wrap="square">
            <a:spAutoFit/>
          </a:bodyPr>
          <a:lstStyle/>
          <a:p>
            <a:r>
              <a:rPr lang="zh-CN" altLang="en-US" dirty="0">
                <a:solidFill>
                  <a:srgbClr val="FF0000"/>
                </a:solidFill>
                <a:latin typeface="微软雅黑" panose="020B0503020204020204" pitchFamily="34" charset="-122"/>
                <a:ea typeface="微软雅黑" panose="020B0503020204020204" pitchFamily="34" charset="-122"/>
              </a:rPr>
              <a:t>状态机图</a:t>
            </a:r>
            <a:r>
              <a:rPr lang="zh-CN" altLang="en-US" dirty="0">
                <a:latin typeface="微软雅黑" panose="020B0503020204020204" pitchFamily="34" charset="-122"/>
                <a:ea typeface="微软雅黑" panose="020B0503020204020204" pitchFamily="34" charset="-122"/>
              </a:rPr>
              <a:t>用于显示状态机、使对象达到这些状态的事件和条件，以及达到这些状态时所发生的操作。</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状态之间的</a:t>
            </a:r>
            <a:r>
              <a:rPr lang="zh-CN" altLang="en-US" dirty="0">
                <a:solidFill>
                  <a:srgbClr val="FF0000"/>
                </a:solidFill>
                <a:latin typeface="微软雅黑" panose="020B0503020204020204" pitchFamily="34" charset="-122"/>
                <a:ea typeface="微软雅黑" panose="020B0503020204020204" pitchFamily="34" charset="-122"/>
              </a:rPr>
              <a:t>过渡事件</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event</a:t>
            </a:r>
            <a:r>
              <a:rPr lang="zh-CN" altLang="en-US" dirty="0">
                <a:latin typeface="微软雅黑" panose="020B0503020204020204" pitchFamily="34" charset="-122"/>
                <a:ea typeface="微软雅黑" panose="020B0503020204020204" pitchFamily="34" charset="-122"/>
              </a:rPr>
              <a:t>），对应对象的操作。事件有可能在特定的条件下发生，在</a:t>
            </a:r>
            <a:r>
              <a:rPr lang="en-US" altLang="zh-CN" dirty="0">
                <a:latin typeface="微软雅黑" panose="020B0503020204020204" pitchFamily="34" charset="-122"/>
                <a:ea typeface="微软雅黑" panose="020B0503020204020204" pitchFamily="34" charset="-122"/>
              </a:rPr>
              <a:t>UML</a:t>
            </a:r>
            <a:r>
              <a:rPr lang="zh-CN" altLang="en-US" dirty="0">
                <a:latin typeface="微软雅黑" panose="020B0503020204020204" pitchFamily="34" charset="-122"/>
                <a:ea typeface="微软雅黑" panose="020B0503020204020204" pitchFamily="34" charset="-122"/>
              </a:rPr>
              <a:t>中这样的条件称为</a:t>
            </a:r>
            <a:r>
              <a:rPr lang="zh-CN" altLang="en-US" dirty="0">
                <a:solidFill>
                  <a:srgbClr val="FF0000"/>
                </a:solidFill>
                <a:latin typeface="微软雅黑" panose="020B0503020204020204" pitchFamily="34" charset="-122"/>
                <a:ea typeface="微软雅黑" panose="020B0503020204020204" pitchFamily="34" charset="-122"/>
              </a:rPr>
              <a:t>警戒条件</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guard condition</a:t>
            </a:r>
            <a:r>
              <a:rPr lang="zh-CN" altLang="en-US" dirty="0">
                <a:latin typeface="微软雅黑" panose="020B0503020204020204" pitchFamily="34" charset="-122"/>
                <a:ea typeface="微软雅黑" panose="020B0503020204020204" pitchFamily="34" charset="-122"/>
              </a:rPr>
              <a:t>）。发生事件时的处理称为</a:t>
            </a:r>
            <a:r>
              <a:rPr lang="zh-CN" altLang="en-US" dirty="0">
                <a:solidFill>
                  <a:srgbClr val="FF0000"/>
                </a:solidFill>
                <a:latin typeface="微软雅黑" panose="020B0503020204020204" pitchFamily="34" charset="-122"/>
                <a:ea typeface="微软雅黑" panose="020B0503020204020204" pitchFamily="34" charset="-122"/>
              </a:rPr>
              <a:t>动作</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action</a:t>
            </a:r>
            <a:r>
              <a:rPr lang="zh-CN" altLang="en-US" dirty="0">
                <a:latin typeface="微软雅黑" panose="020B0503020204020204" pitchFamily="34" charset="-122"/>
                <a:ea typeface="微软雅黑" panose="020B0503020204020204" pitchFamily="34" charset="-122"/>
              </a:rPr>
              <a:t>）。从一个状态到另一个状态之间的连线称为</a:t>
            </a:r>
            <a:r>
              <a:rPr lang="zh-CN" altLang="en-US" dirty="0">
                <a:solidFill>
                  <a:srgbClr val="FF0000"/>
                </a:solidFill>
                <a:latin typeface="微软雅黑" panose="020B0503020204020204" pitchFamily="34" charset="-122"/>
                <a:ea typeface="微软雅黑" panose="020B0503020204020204" pitchFamily="34" charset="-122"/>
              </a:rPr>
              <a:t>转移</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transitions</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状态图通常包含如下内容。</a:t>
            </a:r>
            <a:endParaRPr lang="zh-CN" altLang="en-US"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 ⑴ </a:t>
            </a:r>
            <a:r>
              <a:rPr lang="zh-CN" altLang="en-US" dirty="0">
                <a:solidFill>
                  <a:srgbClr val="FF0000"/>
                </a:solidFill>
                <a:latin typeface="微软雅黑" panose="020B0503020204020204" pitchFamily="34" charset="-122"/>
                <a:ea typeface="微软雅黑" panose="020B0503020204020204" pitchFamily="34" charset="-122"/>
              </a:rPr>
              <a:t>状态</a:t>
            </a:r>
            <a:endParaRPr lang="zh-CN" altLang="en-US" dirty="0">
              <a:solidFill>
                <a:srgbClr val="FF0000"/>
              </a:solidFill>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 状态定义对象在其生命周期中的条件或状况。</a:t>
            </a:r>
            <a:endParaRPr lang="zh-CN" altLang="en-US"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 ⑵ </a:t>
            </a:r>
            <a:r>
              <a:rPr lang="zh-CN" altLang="en-US" dirty="0">
                <a:solidFill>
                  <a:srgbClr val="FF0000"/>
                </a:solidFill>
                <a:latin typeface="微软雅黑" panose="020B0503020204020204" pitchFamily="34" charset="-122"/>
                <a:ea typeface="微软雅黑" panose="020B0503020204020204" pitchFamily="34" charset="-122"/>
              </a:rPr>
              <a:t>转换</a:t>
            </a:r>
            <a:endParaRPr lang="zh-CN" altLang="en-US" dirty="0">
              <a:solidFill>
                <a:srgbClr val="FF0000"/>
              </a:solidFill>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  对象的状态之间的转移叫转换，它包括事件和动作</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755576" y="267494"/>
            <a:ext cx="4572000" cy="369332"/>
          </a:xfrm>
          <a:prstGeom prst="rect">
            <a:avLst/>
          </a:prstGeom>
          <a:noFill/>
        </p:spPr>
        <p:txBody>
          <a:bodyPr wrap="square">
            <a:spAutoFit/>
          </a:bodyPr>
          <a:lstStyle/>
          <a:p>
            <a:r>
              <a:rPr lang="zh-CN" altLang="en-US"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sym typeface="+mn-lt"/>
              </a:rPr>
              <a:t>状态</a:t>
            </a:r>
            <a:endParaRPr lang="zh-CN" altLang="en-US"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endParaRPr>
          </a:p>
        </p:txBody>
      </p:sp>
      <p:sp>
        <p:nvSpPr>
          <p:cNvPr id="5" name="文本框 4"/>
          <p:cNvSpPr txBox="1"/>
          <p:nvPr/>
        </p:nvSpPr>
        <p:spPr>
          <a:xfrm>
            <a:off x="323528" y="786939"/>
            <a:ext cx="8856984" cy="338554"/>
          </a:xfrm>
          <a:prstGeom prst="rect">
            <a:avLst/>
          </a:prstGeom>
          <a:noFill/>
        </p:spPr>
        <p:txBody>
          <a:bodyPr wrap="square">
            <a:spAutoFit/>
          </a:bodyPr>
          <a:lstStyle/>
          <a:p>
            <a:r>
              <a:rPr lang="zh-CN" altLang="en-US" sz="1600" dirty="0">
                <a:solidFill>
                  <a:srgbClr val="FF0000"/>
                </a:solidFill>
                <a:latin typeface="微软雅黑" panose="020B0503020204020204" pitchFamily="34" charset="-122"/>
                <a:ea typeface="微软雅黑" panose="020B0503020204020204" pitchFamily="34" charset="-122"/>
              </a:rPr>
              <a:t>状态的组成</a:t>
            </a:r>
            <a:r>
              <a:rPr lang="zh-CN" altLang="en-US" sz="1600" dirty="0">
                <a:latin typeface="微软雅黑" panose="020B0503020204020204" pitchFamily="34" charset="-122"/>
                <a:ea typeface="微软雅黑" panose="020B0503020204020204" pitchFamily="34" charset="-122"/>
              </a:rPr>
              <a:t>：状态由名称、进入</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退出动作、内部转换、子状态和延迟事件</a:t>
            </a:r>
            <a:r>
              <a:rPr lang="en-US" altLang="zh-CN" sz="1600" dirty="0">
                <a:latin typeface="微软雅黑" panose="020B0503020204020204" pitchFamily="34" charset="-122"/>
                <a:ea typeface="微软雅黑" panose="020B0503020204020204" pitchFamily="34" charset="-122"/>
              </a:rPr>
              <a:t>5</a:t>
            </a:r>
            <a:r>
              <a:rPr lang="zh-CN" altLang="en-US" sz="1600" dirty="0">
                <a:latin typeface="微软雅黑" panose="020B0503020204020204" pitchFamily="34" charset="-122"/>
                <a:ea typeface="微软雅黑" panose="020B0503020204020204" pitchFamily="34" charset="-122"/>
              </a:rPr>
              <a:t>部分组成。</a:t>
            </a:r>
            <a:endParaRPr lang="zh-CN" altLang="en-US" sz="1600" dirty="0">
              <a:latin typeface="微软雅黑" panose="020B0503020204020204" pitchFamily="34" charset="-122"/>
              <a:ea typeface="微软雅黑" panose="020B0503020204020204" pitchFamily="34" charset="-122"/>
            </a:endParaRPr>
          </a:p>
        </p:txBody>
      </p:sp>
      <p:sp>
        <p:nvSpPr>
          <p:cNvPr id="7" name="文本框 6"/>
          <p:cNvSpPr txBox="1"/>
          <p:nvPr/>
        </p:nvSpPr>
        <p:spPr>
          <a:xfrm>
            <a:off x="323528" y="1275606"/>
            <a:ext cx="6192688" cy="3754874"/>
          </a:xfrm>
          <a:prstGeom prst="rect">
            <a:avLst/>
          </a:prstGeom>
          <a:noFill/>
        </p:spPr>
        <p:txBody>
          <a:bodyPr wrap="square">
            <a:spAutoFit/>
          </a:bodyPr>
          <a:lstStyle/>
          <a:p>
            <a:r>
              <a:rPr lang="en-US" altLang="zh-CN" sz="1400" b="1" dirty="0">
                <a:latin typeface="微软雅黑" panose="020B0503020204020204" pitchFamily="34" charset="-122"/>
                <a:ea typeface="微软雅黑" panose="020B0503020204020204" pitchFamily="34" charset="-122"/>
              </a:rPr>
              <a:t>1.</a:t>
            </a:r>
            <a:r>
              <a:rPr lang="zh-CN" altLang="en-US" sz="1400" b="1" dirty="0">
                <a:latin typeface="微软雅黑" panose="020B0503020204020204" pitchFamily="34" charset="-122"/>
                <a:ea typeface="微软雅黑" panose="020B0503020204020204" pitchFamily="34" charset="-122"/>
              </a:rPr>
              <a:t>名称（</a:t>
            </a:r>
            <a:r>
              <a:rPr lang="en-US" altLang="zh-CN" sz="1400" b="1" dirty="0">
                <a:latin typeface="微软雅黑" panose="020B0503020204020204" pitchFamily="34" charset="-122"/>
                <a:ea typeface="微软雅黑" panose="020B0503020204020204" pitchFamily="34" charset="-122"/>
              </a:rPr>
              <a:t>name</a:t>
            </a:r>
            <a:r>
              <a:rPr lang="zh-CN" altLang="en-US" sz="1400" b="1"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：是将一个状态与其他状态区分开来的文本字符串；状态也可能是匿名的，这表明他没有名称。</a:t>
            </a:r>
            <a:endParaRPr lang="zh-CN" altLang="en-US" sz="1400" dirty="0">
              <a:latin typeface="微软雅黑" panose="020B0503020204020204" pitchFamily="34" charset="-122"/>
              <a:ea typeface="微软雅黑" panose="020B0503020204020204" pitchFamily="34" charset="-122"/>
            </a:endParaRPr>
          </a:p>
          <a:p>
            <a:endParaRPr lang="zh-CN" altLang="en-US" sz="1400" dirty="0">
              <a:latin typeface="微软雅黑" panose="020B0503020204020204" pitchFamily="34" charset="-122"/>
              <a:ea typeface="微软雅黑" panose="020B0503020204020204" pitchFamily="34" charset="-122"/>
            </a:endParaRPr>
          </a:p>
          <a:p>
            <a:r>
              <a:rPr lang="en-US" altLang="zh-CN" sz="1400" b="1" dirty="0">
                <a:latin typeface="微软雅黑" panose="020B0503020204020204" pitchFamily="34" charset="-122"/>
                <a:ea typeface="微软雅黑" panose="020B0503020204020204" pitchFamily="34" charset="-122"/>
              </a:rPr>
              <a:t>2.</a:t>
            </a:r>
            <a:r>
              <a:rPr lang="zh-CN" altLang="en-US" sz="1400" b="1" dirty="0">
                <a:latin typeface="微软雅黑" panose="020B0503020204020204" pitchFamily="34" charset="-122"/>
                <a:ea typeface="微软雅黑" panose="020B0503020204020204" pitchFamily="34" charset="-122"/>
              </a:rPr>
              <a:t>进入退出动作（</a:t>
            </a:r>
            <a:r>
              <a:rPr lang="en-US" altLang="zh-CN" sz="1400" b="1" dirty="0">
                <a:latin typeface="微软雅黑" panose="020B0503020204020204" pitchFamily="34" charset="-122"/>
                <a:ea typeface="微软雅黑" panose="020B0503020204020204" pitchFamily="34" charset="-122"/>
              </a:rPr>
              <a:t>entry/exit action</a:t>
            </a:r>
            <a:r>
              <a:rPr lang="zh-CN" altLang="en-US" sz="1400" b="1"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：表示进入</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退出这个状态所执行的动作。</a:t>
            </a:r>
            <a:endParaRPr lang="zh-CN" altLang="en-US" sz="1400" dirty="0">
              <a:latin typeface="微软雅黑" panose="020B0503020204020204" pitchFamily="34" charset="-122"/>
              <a:ea typeface="微软雅黑" panose="020B0503020204020204" pitchFamily="34" charset="-122"/>
            </a:endParaRPr>
          </a:p>
          <a:p>
            <a:endParaRPr lang="zh-CN" altLang="en-US" sz="1400" dirty="0">
              <a:latin typeface="微软雅黑" panose="020B0503020204020204" pitchFamily="34" charset="-122"/>
              <a:ea typeface="微软雅黑" panose="020B0503020204020204" pitchFamily="34" charset="-122"/>
            </a:endParaRPr>
          </a:p>
          <a:p>
            <a:r>
              <a:rPr lang="en-US" altLang="zh-CN" sz="1400" b="1" dirty="0">
                <a:latin typeface="微软雅黑" panose="020B0503020204020204" pitchFamily="34" charset="-122"/>
                <a:ea typeface="微软雅黑" panose="020B0503020204020204" pitchFamily="34" charset="-122"/>
              </a:rPr>
              <a:t>3.</a:t>
            </a:r>
            <a:r>
              <a:rPr lang="zh-CN" altLang="en-US" sz="1400" b="1" dirty="0">
                <a:latin typeface="微软雅黑" panose="020B0503020204020204" pitchFamily="34" charset="-122"/>
                <a:ea typeface="微软雅黑" panose="020B0503020204020204" pitchFamily="34" charset="-122"/>
              </a:rPr>
              <a:t>内部转换（</a:t>
            </a:r>
            <a:r>
              <a:rPr lang="en-US" altLang="zh-CN" sz="1400" b="1" dirty="0">
                <a:latin typeface="微软雅黑" panose="020B0503020204020204" pitchFamily="34" charset="-122"/>
                <a:ea typeface="微软雅黑" panose="020B0503020204020204" pitchFamily="34" charset="-122"/>
              </a:rPr>
              <a:t>Internal Transition</a:t>
            </a:r>
            <a:r>
              <a:rPr lang="zh-CN" altLang="en-US" sz="1400" b="1"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：使事件可以在不退出的状况下在状态内得到处理，避免出发进入或退出操作。定义内部转换的原因是有时候入口</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出口动作显得是多余的。</a:t>
            </a:r>
            <a:endParaRPr lang="en-US" altLang="zh-CN" sz="1400" dirty="0">
              <a:latin typeface="微软雅黑" panose="020B0503020204020204" pitchFamily="34" charset="-122"/>
              <a:ea typeface="微软雅黑" panose="020B0503020204020204" pitchFamily="34" charset="-122"/>
            </a:endParaRPr>
          </a:p>
          <a:p>
            <a:endParaRPr lang="zh-CN" altLang="en-US" sz="1400" dirty="0">
              <a:latin typeface="微软雅黑" panose="020B0503020204020204" pitchFamily="34" charset="-122"/>
              <a:ea typeface="微软雅黑" panose="020B0503020204020204" pitchFamily="34" charset="-122"/>
            </a:endParaRPr>
          </a:p>
          <a:p>
            <a:r>
              <a:rPr lang="en-US" altLang="zh-CN" sz="1400" b="1" dirty="0">
                <a:latin typeface="微软雅黑" panose="020B0503020204020204" pitchFamily="34" charset="-122"/>
                <a:ea typeface="微软雅黑" panose="020B0503020204020204" pitchFamily="34" charset="-122"/>
              </a:rPr>
              <a:t>4.</a:t>
            </a:r>
            <a:r>
              <a:rPr lang="zh-CN" altLang="en-US" sz="1400" b="1" dirty="0">
                <a:latin typeface="微软雅黑" panose="020B0503020204020204" pitchFamily="34" charset="-122"/>
                <a:ea typeface="微软雅黑" panose="020B0503020204020204" pitchFamily="34" charset="-122"/>
              </a:rPr>
              <a:t>子状态（</a:t>
            </a:r>
            <a:r>
              <a:rPr lang="en-US" altLang="zh-CN" sz="1400" b="1" dirty="0">
                <a:latin typeface="微软雅黑" panose="020B0503020204020204" pitchFamily="34" charset="-122"/>
                <a:ea typeface="微软雅黑" panose="020B0503020204020204" pitchFamily="34" charset="-122"/>
              </a:rPr>
              <a:t>Sub State</a:t>
            </a:r>
            <a:r>
              <a:rPr lang="zh-CN" altLang="en-US" sz="1400" b="1"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UML</a:t>
            </a:r>
            <a:r>
              <a:rPr lang="zh-CN" altLang="en-US" sz="1400" dirty="0">
                <a:latin typeface="微软雅黑" panose="020B0503020204020204" pitchFamily="34" charset="-122"/>
                <a:ea typeface="微软雅黑" panose="020B0503020204020204" pitchFamily="34" charset="-122"/>
              </a:rPr>
              <a:t>状态图中嵌套在另一个状态中的状态成为子状态。状态分为简单状态和组成状态，简单状态是没有子结构的状态，具有子状态的状态被称为组合状态。</a:t>
            </a:r>
            <a:endParaRPr lang="zh-CN" altLang="en-US" sz="1400" dirty="0">
              <a:latin typeface="微软雅黑" panose="020B0503020204020204" pitchFamily="34" charset="-122"/>
              <a:ea typeface="微软雅黑" panose="020B0503020204020204" pitchFamily="34" charset="-122"/>
            </a:endParaRPr>
          </a:p>
          <a:p>
            <a:endParaRPr lang="zh-CN" altLang="en-US" sz="1400" dirty="0">
              <a:latin typeface="微软雅黑" panose="020B0503020204020204" pitchFamily="34" charset="-122"/>
              <a:ea typeface="微软雅黑" panose="020B0503020204020204" pitchFamily="34" charset="-122"/>
            </a:endParaRPr>
          </a:p>
          <a:p>
            <a:r>
              <a:rPr lang="en-US" altLang="zh-CN" sz="1400" b="1" dirty="0">
                <a:latin typeface="微软雅黑" panose="020B0503020204020204" pitchFamily="34" charset="-122"/>
                <a:ea typeface="微软雅黑" panose="020B0503020204020204" pitchFamily="34" charset="-122"/>
              </a:rPr>
              <a:t>5.</a:t>
            </a:r>
            <a:r>
              <a:rPr lang="zh-CN" altLang="en-US" sz="1400" b="1" dirty="0">
                <a:latin typeface="微软雅黑" panose="020B0503020204020204" pitchFamily="34" charset="-122"/>
                <a:ea typeface="微软雅黑" panose="020B0503020204020204" pitchFamily="34" charset="-122"/>
              </a:rPr>
              <a:t>延迟事件（</a:t>
            </a:r>
            <a:r>
              <a:rPr lang="en-US" altLang="zh-CN" sz="1400" b="1" dirty="0">
                <a:latin typeface="微软雅黑" panose="020B0503020204020204" pitchFamily="34" charset="-122"/>
                <a:ea typeface="微软雅黑" panose="020B0503020204020204" pitchFamily="34" charset="-122"/>
              </a:rPr>
              <a:t>Deferred Event</a:t>
            </a:r>
            <a:r>
              <a:rPr lang="zh-CN" altLang="en-US" sz="1400" b="1"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：处理过程被推迟的事件，他们的处理过程要到事件不被延迟的状态被激活时才会执行。要实施延迟的事件，需要有事件的内部队列。</a:t>
            </a:r>
            <a:endParaRPr lang="zh-CN" altLang="en-US" sz="1400" dirty="0">
              <a:latin typeface="微软雅黑" panose="020B0503020204020204" pitchFamily="34" charset="-122"/>
              <a:ea typeface="微软雅黑" panose="020B0503020204020204" pitchFamily="34" charset="-122"/>
            </a:endParaRPr>
          </a:p>
        </p:txBody>
      </p:sp>
      <p:pic>
        <p:nvPicPr>
          <p:cNvPr id="8" name="图片 7"/>
          <p:cNvPicPr>
            <a:picLocks noChangeAspect="1"/>
          </p:cNvPicPr>
          <p:nvPr/>
        </p:nvPicPr>
        <p:blipFill>
          <a:blip r:embed="rId1"/>
          <a:stretch>
            <a:fillRect/>
          </a:stretch>
        </p:blipFill>
        <p:spPr>
          <a:xfrm>
            <a:off x="6459016" y="1499452"/>
            <a:ext cx="2577480" cy="1396634"/>
          </a:xfrm>
          <a:prstGeom prst="rect">
            <a:avLst/>
          </a:prstGeom>
        </p:spPr>
      </p:pic>
      <p:pic>
        <p:nvPicPr>
          <p:cNvPr id="9" name="图片 8"/>
          <p:cNvPicPr>
            <a:picLocks noChangeAspect="1"/>
          </p:cNvPicPr>
          <p:nvPr/>
        </p:nvPicPr>
        <p:blipFill>
          <a:blip r:embed="rId2"/>
          <a:stretch>
            <a:fillRect/>
          </a:stretch>
        </p:blipFill>
        <p:spPr>
          <a:xfrm>
            <a:off x="6465374" y="3153043"/>
            <a:ext cx="2448953" cy="1573753"/>
          </a:xfrm>
          <a:prstGeom prst="rect">
            <a:avLst/>
          </a:prstGeom>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67544" y="864443"/>
            <a:ext cx="8352928" cy="2092881"/>
          </a:xfrm>
          <a:prstGeom prst="rect">
            <a:avLst/>
          </a:prstGeom>
          <a:noFill/>
        </p:spPr>
        <p:txBody>
          <a:bodyPr wrap="square">
            <a:spAutoFit/>
          </a:bodyPr>
          <a:lstStyle/>
          <a:p>
            <a:r>
              <a:rPr lang="zh-CN" altLang="en-US" sz="1600" b="1" i="0" dirty="0">
                <a:solidFill>
                  <a:srgbClr val="000000"/>
                </a:solidFill>
                <a:effectLst/>
                <a:latin typeface="微软雅黑" panose="020B0503020204020204" pitchFamily="34" charset="-122"/>
                <a:ea typeface="微软雅黑" panose="020B0503020204020204" pitchFamily="34" charset="-122"/>
              </a:rPr>
              <a:t>组合状态</a:t>
            </a:r>
            <a:r>
              <a:rPr lang="zh-CN" altLang="en-US" sz="1600" b="0" i="0" dirty="0">
                <a:solidFill>
                  <a:srgbClr val="000000"/>
                </a:solidFill>
                <a:effectLst/>
                <a:latin typeface="微软雅黑" panose="020B0503020204020204" pitchFamily="34" charset="-122"/>
                <a:ea typeface="微软雅黑" panose="020B0503020204020204" pitchFamily="34" charset="-122"/>
              </a:rPr>
              <a:t>可以使用“与”关系分解为并发子状态，或者通过“或”关系分解为互相排斥的顺序子状态。两种表示方法：</a:t>
            </a:r>
            <a:endParaRPr lang="en-US" altLang="zh-CN" sz="1600" b="0" i="0" dirty="0">
              <a:solidFill>
                <a:srgbClr val="000000"/>
              </a:solidFill>
              <a:effectLst/>
              <a:latin typeface="微软雅黑" panose="020B0503020204020204" pitchFamily="34" charset="-122"/>
              <a:ea typeface="微软雅黑" panose="020B0503020204020204" pitchFamily="34" charset="-122"/>
            </a:endParaRPr>
          </a:p>
          <a:p>
            <a:r>
              <a:rPr lang="en-US" altLang="zh-CN" sz="1600" b="1" i="0" dirty="0">
                <a:solidFill>
                  <a:srgbClr val="000000"/>
                </a:solidFill>
                <a:effectLst/>
                <a:latin typeface="微软雅黑" panose="020B0503020204020204" pitchFamily="34" charset="-122"/>
                <a:ea typeface="微软雅黑" panose="020B0503020204020204" pitchFamily="34" charset="-122"/>
              </a:rPr>
              <a:t>1</a:t>
            </a:r>
            <a:r>
              <a:rPr lang="zh-CN" altLang="en-US" sz="1600" b="1" i="0" dirty="0">
                <a:solidFill>
                  <a:srgbClr val="000000"/>
                </a:solidFill>
                <a:effectLst/>
                <a:latin typeface="微软雅黑" panose="020B0503020204020204" pitchFamily="34" charset="-122"/>
                <a:ea typeface="微软雅黑" panose="020B0503020204020204" pitchFamily="34" charset="-122"/>
              </a:rPr>
              <a:t>）顺序子状态</a:t>
            </a:r>
            <a:br>
              <a:rPr lang="zh-CN" altLang="en-US" sz="1600" dirty="0">
                <a:latin typeface="微软雅黑" panose="020B0503020204020204" pitchFamily="34" charset="-122"/>
                <a:ea typeface="微软雅黑" panose="020B0503020204020204" pitchFamily="34" charset="-122"/>
              </a:rPr>
            </a:br>
            <a:r>
              <a:rPr lang="zh-CN" altLang="en-US" sz="1600" b="0" i="0" dirty="0">
                <a:solidFill>
                  <a:srgbClr val="000000"/>
                </a:solidFill>
                <a:effectLst/>
                <a:latin typeface="微软雅黑" panose="020B0503020204020204" pitchFamily="34" charset="-122"/>
                <a:ea typeface="微软雅黑" panose="020B0503020204020204" pitchFamily="34" charset="-122"/>
              </a:rPr>
              <a:t>如果一个组成状态的子状态对应的对象在其生命期内的任何时刻都只能处于一个子状态，即多个子状态之间是互斥的，不能同时存在，这种子状态称为顺序子状态。</a:t>
            </a:r>
            <a:endParaRPr lang="en-US" altLang="zh-CN" sz="1600" b="0" i="0" dirty="0">
              <a:solidFill>
                <a:srgbClr val="000000"/>
              </a:solidFill>
              <a:effectLst/>
              <a:latin typeface="微软雅黑" panose="020B0503020204020204" pitchFamily="34" charset="-122"/>
              <a:ea typeface="微软雅黑" panose="020B0503020204020204" pitchFamily="34" charset="-122"/>
            </a:endParaRPr>
          </a:p>
          <a:p>
            <a:r>
              <a:rPr lang="en-US" altLang="zh-CN" sz="1600" b="1" i="0" dirty="0">
                <a:solidFill>
                  <a:srgbClr val="000000"/>
                </a:solidFill>
                <a:effectLst/>
                <a:latin typeface="微软雅黑" panose="020B0503020204020204" pitchFamily="34" charset="-122"/>
                <a:ea typeface="微软雅黑" panose="020B0503020204020204" pitchFamily="34" charset="-122"/>
              </a:rPr>
              <a:t>2</a:t>
            </a:r>
            <a:r>
              <a:rPr lang="zh-CN" altLang="en-US" sz="1600" b="1" i="0" dirty="0">
                <a:solidFill>
                  <a:srgbClr val="000000"/>
                </a:solidFill>
                <a:effectLst/>
                <a:latin typeface="微软雅黑" panose="020B0503020204020204" pitchFamily="34" charset="-122"/>
                <a:ea typeface="微软雅黑" panose="020B0503020204020204" pitchFamily="34" charset="-122"/>
              </a:rPr>
              <a:t>）并发子状态</a:t>
            </a:r>
            <a:br>
              <a:rPr lang="zh-CN" altLang="en-US" sz="1600" dirty="0">
                <a:latin typeface="微软雅黑" panose="020B0503020204020204" pitchFamily="34" charset="-122"/>
                <a:ea typeface="微软雅黑" panose="020B0503020204020204" pitchFamily="34" charset="-122"/>
              </a:rPr>
            </a:br>
            <a:r>
              <a:rPr lang="zh-CN" altLang="en-US" sz="1600" b="0" i="0" dirty="0">
                <a:solidFill>
                  <a:srgbClr val="000000"/>
                </a:solidFill>
                <a:effectLst/>
                <a:latin typeface="微软雅黑" panose="020B0503020204020204" pitchFamily="34" charset="-122"/>
                <a:ea typeface="微软雅黑" panose="020B0503020204020204" pitchFamily="34" charset="-122"/>
              </a:rPr>
              <a:t>有时组合状态有两个或者多个并发的子状态机，此时称组成状态的子状态为并发子状态。</a:t>
            </a:r>
            <a:endParaRPr lang="zh-CN" altLang="en-US" sz="1600" dirty="0">
              <a:latin typeface="微软雅黑" panose="020B0503020204020204" pitchFamily="34" charset="-122"/>
              <a:ea typeface="微软雅黑" panose="020B0503020204020204" pitchFamily="34" charset="-122"/>
            </a:endParaRPr>
          </a:p>
          <a:p>
            <a:endParaRPr lang="en-US" altLang="zh-CN" b="0" i="0" dirty="0">
              <a:solidFill>
                <a:srgbClr val="000000"/>
              </a:solidFill>
              <a:effectLst/>
              <a:latin typeface="宋体" panose="02010600030101010101" pitchFamily="2" charset="-122"/>
              <a:ea typeface="宋体" panose="02010600030101010101" pitchFamily="2" charset="-122"/>
            </a:endParaRPr>
          </a:p>
        </p:txBody>
      </p:sp>
      <p:pic>
        <p:nvPicPr>
          <p:cNvPr id="4" name="图片 3"/>
          <p:cNvPicPr>
            <a:picLocks noChangeAspect="1"/>
          </p:cNvPicPr>
          <p:nvPr/>
        </p:nvPicPr>
        <p:blipFill>
          <a:blip r:embed="rId1"/>
          <a:stretch>
            <a:fillRect/>
          </a:stretch>
        </p:blipFill>
        <p:spPr>
          <a:xfrm>
            <a:off x="395536" y="2787774"/>
            <a:ext cx="4104456" cy="1777561"/>
          </a:xfrm>
          <a:prstGeom prst="rect">
            <a:avLst/>
          </a:prstGeom>
        </p:spPr>
      </p:pic>
      <p:pic>
        <p:nvPicPr>
          <p:cNvPr id="5" name="图片 4"/>
          <p:cNvPicPr>
            <a:picLocks noChangeAspect="1"/>
          </p:cNvPicPr>
          <p:nvPr/>
        </p:nvPicPr>
        <p:blipFill>
          <a:blip r:embed="rId2"/>
          <a:stretch>
            <a:fillRect/>
          </a:stretch>
        </p:blipFill>
        <p:spPr>
          <a:xfrm>
            <a:off x="4644008" y="2909151"/>
            <a:ext cx="3960438" cy="1656184"/>
          </a:xfrm>
          <a:prstGeom prst="rect">
            <a:avLst/>
          </a:prstGeom>
        </p:spPr>
      </p:pic>
      <p:sp>
        <p:nvSpPr>
          <p:cNvPr id="7" name="文本框 6"/>
          <p:cNvSpPr txBox="1"/>
          <p:nvPr/>
        </p:nvSpPr>
        <p:spPr>
          <a:xfrm>
            <a:off x="683568" y="267494"/>
            <a:ext cx="4572000" cy="369332"/>
          </a:xfrm>
          <a:prstGeom prst="rect">
            <a:avLst/>
          </a:prstGeom>
          <a:noFill/>
        </p:spPr>
        <p:txBody>
          <a:bodyPr wrap="square">
            <a:spAutoFit/>
          </a:bodyPr>
          <a:lstStyle/>
          <a:p>
            <a:r>
              <a:rPr lang="zh-CN" altLang="en-US"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sym typeface="+mn-lt"/>
              </a:rPr>
              <a:t>状态</a:t>
            </a:r>
            <a:endParaRPr lang="zh-CN" altLang="en-US"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744900" y="205008"/>
            <a:ext cx="72008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1800" b="1" dirty="0">
                <a:solidFill>
                  <a:schemeClr val="tx2"/>
                </a:solidFill>
                <a:latin typeface="微软雅黑" panose="020B0503020204020204" pitchFamily="34" charset="-122"/>
                <a:ea typeface="微软雅黑" panose="020B0503020204020204" pitchFamily="34" charset="-122"/>
              </a:rPr>
              <a:t>问题</a:t>
            </a:r>
            <a:r>
              <a:rPr lang="en-US" altLang="zh-CN" sz="1800" b="1" dirty="0">
                <a:solidFill>
                  <a:schemeClr val="tx2"/>
                </a:solidFill>
                <a:latin typeface="微软雅黑" panose="020B0503020204020204" pitchFamily="34" charset="-122"/>
                <a:ea typeface="微软雅黑" panose="020B0503020204020204" pitchFamily="34" charset="-122"/>
              </a:rPr>
              <a:t>5</a:t>
            </a:r>
            <a:endParaRPr lang="zh-CN" altLang="en-US" sz="1800" b="1" dirty="0">
              <a:solidFill>
                <a:schemeClr val="tx2"/>
              </a:solidFill>
              <a:latin typeface="微软雅黑" panose="020B0503020204020204" pitchFamily="34" charset="-122"/>
              <a:ea typeface="微软雅黑" panose="020B0503020204020204" pitchFamily="34" charset="-122"/>
            </a:endParaRPr>
          </a:p>
        </p:txBody>
      </p:sp>
      <p:sp>
        <p:nvSpPr>
          <p:cNvPr id="46" name="Title 1"/>
          <p:cNvSpPr txBox="1"/>
          <p:nvPr/>
        </p:nvSpPr>
        <p:spPr>
          <a:xfrm>
            <a:off x="787614" y="584485"/>
            <a:ext cx="7568771" cy="1267185"/>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lnSpc>
                <a:spcPct val="150000"/>
              </a:lnSpc>
            </a:pPr>
            <a:endParaRPr lang="en-GB" altLang="zh-CN" sz="1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776476" y="771550"/>
            <a:ext cx="7755963" cy="880369"/>
          </a:xfrm>
          <a:prstGeom prst="rect">
            <a:avLst/>
          </a:prstGeom>
          <a:noFill/>
        </p:spPr>
        <p:txBody>
          <a:bodyPr wrap="square">
            <a:spAutoFit/>
          </a:bodyPr>
          <a:lstStyle/>
          <a:p>
            <a:pPr>
              <a:lnSpc>
                <a:spcPct val="150000"/>
              </a:lnSpc>
            </a:pP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判断</a:t>
            </a:r>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题</a:t>
            </a:r>
            <a:endPar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zh-CN" altLang="en-US" dirty="0"/>
              <a:t>一个状态机图只能有一个初态和一个终态</a:t>
            </a:r>
            <a:endParaRPr lang="zh-CN" altLang="en-US" dirty="0"/>
          </a:p>
        </p:txBody>
      </p:sp>
      <p:sp>
        <p:nvSpPr>
          <p:cNvPr id="8" name="文本框 7"/>
          <p:cNvSpPr txBox="1"/>
          <p:nvPr/>
        </p:nvSpPr>
        <p:spPr>
          <a:xfrm>
            <a:off x="756994" y="2231147"/>
            <a:ext cx="7755963" cy="1295868"/>
          </a:xfrm>
          <a:prstGeom prst="rect">
            <a:avLst/>
          </a:prstGeom>
          <a:noFill/>
        </p:spPr>
        <p:txBody>
          <a:bodyPr wrap="square">
            <a:spAutoFit/>
          </a:bodyPr>
          <a:lstStyle/>
          <a:p>
            <a:pPr>
              <a:lnSpc>
                <a:spcPct val="150000"/>
              </a:lnSpc>
            </a:pPr>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解析</a:t>
            </a:r>
            <a:endParaRPr lang="en-US"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zh-CN" altLang="en-US" dirty="0"/>
              <a:t>错误</a:t>
            </a:r>
            <a:endParaRPr lang="en-US" altLang="zh-CN" dirty="0"/>
          </a:p>
          <a:p>
            <a:pPr>
              <a:lnSpc>
                <a:spcPct val="150000"/>
              </a:lnSpc>
            </a:pPr>
            <a:r>
              <a:rPr lang="zh-CN" altLang="en-US" dirty="0"/>
              <a:t>一个状态图只能有</a:t>
            </a:r>
            <a:r>
              <a:rPr lang="zh-CN" altLang="en-US" dirty="0">
                <a:solidFill>
                  <a:srgbClr val="FF0000"/>
                </a:solidFill>
              </a:rPr>
              <a:t>一</a:t>
            </a:r>
            <a:r>
              <a:rPr lang="zh-CN" altLang="en-US" b="1" dirty="0">
                <a:solidFill>
                  <a:srgbClr val="FF0000"/>
                </a:solidFill>
              </a:rPr>
              <a:t>个初态</a:t>
            </a:r>
            <a:r>
              <a:rPr lang="zh-CN" altLang="en-US" b="1" dirty="0"/>
              <a:t>，</a:t>
            </a:r>
            <a:r>
              <a:rPr lang="zh-CN" altLang="en-US" b="1" dirty="0">
                <a:solidFill>
                  <a:srgbClr val="FF0000"/>
                </a:solidFill>
              </a:rPr>
              <a:t>但</a:t>
            </a:r>
            <a:r>
              <a:rPr lang="zh-CN" altLang="en-US" dirty="0"/>
              <a:t>终态可以有一个或多个，也可以没有终态。</a:t>
            </a:r>
            <a:endParaRPr lang="zh-CN" altLang="en-US" dirty="0"/>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683568" y="267494"/>
            <a:ext cx="4572000" cy="369332"/>
          </a:xfrm>
          <a:prstGeom prst="rect">
            <a:avLst/>
          </a:prstGeom>
          <a:noFill/>
        </p:spPr>
        <p:txBody>
          <a:bodyPr wrap="square">
            <a:spAutoFit/>
          </a:bodyPr>
          <a:lstStyle/>
          <a:p>
            <a:r>
              <a:rPr lang="zh-CN" altLang="en-US"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sym typeface="+mn-lt"/>
              </a:rPr>
              <a:t>转换</a:t>
            </a:r>
            <a:endParaRPr lang="zh-CN" altLang="en-US"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endParaRPr>
          </a:p>
        </p:txBody>
      </p:sp>
      <p:sp>
        <p:nvSpPr>
          <p:cNvPr id="5" name="文本框 4"/>
          <p:cNvSpPr txBox="1"/>
          <p:nvPr/>
        </p:nvSpPr>
        <p:spPr>
          <a:xfrm>
            <a:off x="323528" y="771550"/>
            <a:ext cx="8352928" cy="861774"/>
          </a:xfrm>
          <a:prstGeom prst="rect">
            <a:avLst/>
          </a:prstGeom>
          <a:noFill/>
        </p:spPr>
        <p:txBody>
          <a:bodyPr wrap="square">
            <a:spAutoFit/>
          </a:bodyPr>
          <a:lstStyle/>
          <a:p>
            <a:r>
              <a:rPr lang="zh-CN" altLang="en-US" sz="1600" b="1" dirty="0">
                <a:latin typeface="微软雅黑" panose="020B0503020204020204" pitchFamily="34" charset="-122"/>
                <a:ea typeface="微软雅黑" panose="020B0503020204020204" pitchFamily="34" charset="-122"/>
              </a:rPr>
              <a:t>转换</a:t>
            </a:r>
            <a:r>
              <a:rPr lang="zh-CN" altLang="en-US" sz="1600" dirty="0">
                <a:latin typeface="微软雅黑" panose="020B0503020204020204" pitchFamily="34" charset="-122"/>
                <a:ea typeface="微软雅黑" panose="020B0503020204020204" pitchFamily="34" charset="-122"/>
              </a:rPr>
              <a:t>：两个状态之间的一种关系，表示对象将在源状态（</a:t>
            </a:r>
            <a:r>
              <a:rPr lang="en-US" altLang="zh-CN" sz="1600" dirty="0">
                <a:latin typeface="微软雅黑" panose="020B0503020204020204" pitchFamily="34" charset="-122"/>
                <a:ea typeface="微软雅黑" panose="020B0503020204020204" pitchFamily="34" charset="-122"/>
              </a:rPr>
              <a:t>Source State</a:t>
            </a:r>
            <a:r>
              <a:rPr lang="zh-CN" altLang="en-US" sz="1600" dirty="0">
                <a:latin typeface="微软雅黑" panose="020B0503020204020204" pitchFamily="34" charset="-122"/>
                <a:ea typeface="微软雅黑" panose="020B0503020204020204" pitchFamily="34" charset="-122"/>
              </a:rPr>
              <a:t>）或当前状态中执行一定的动作，并在某个特定事件发生而且某个特定的警界条件满足时进入目标状态。</a:t>
            </a:r>
            <a:endParaRPr lang="en-US" altLang="zh-CN" sz="1600" dirty="0">
              <a:latin typeface="微软雅黑" panose="020B0503020204020204" pitchFamily="34" charset="-122"/>
              <a:ea typeface="微软雅黑" panose="020B0503020204020204" pitchFamily="34" charset="-122"/>
            </a:endParaRPr>
          </a:p>
          <a:p>
            <a:r>
              <a:rPr lang="zh-CN" altLang="en-US" sz="1600" b="1" dirty="0">
                <a:latin typeface="微软雅黑" panose="020B0503020204020204" pitchFamily="34" charset="-122"/>
                <a:ea typeface="微软雅黑" panose="020B0503020204020204" pitchFamily="34" charset="-122"/>
              </a:rPr>
              <a:t>转换的组成：</a:t>
            </a:r>
            <a:r>
              <a:rPr lang="zh-CN" altLang="en-US" sz="1600" dirty="0">
                <a:latin typeface="微软雅黑" panose="020B0503020204020204" pitchFamily="34" charset="-122"/>
                <a:ea typeface="微软雅黑" panose="020B0503020204020204" pitchFamily="34" charset="-122"/>
              </a:rPr>
              <a:t>源状态、触发事件、监护条件、动作和目标状态。</a:t>
            </a:r>
            <a:endParaRPr lang="zh-CN" altLang="en-US" sz="1600" dirty="0">
              <a:latin typeface="微软雅黑" panose="020B0503020204020204" pitchFamily="34" charset="-122"/>
              <a:ea typeface="微软雅黑" panose="020B0503020204020204" pitchFamily="34" charset="-122"/>
            </a:endParaRPr>
          </a:p>
        </p:txBody>
      </p:sp>
      <p:sp>
        <p:nvSpPr>
          <p:cNvPr id="7" name="文本框 6"/>
          <p:cNvSpPr txBox="1"/>
          <p:nvPr/>
        </p:nvSpPr>
        <p:spPr>
          <a:xfrm>
            <a:off x="296823" y="1923678"/>
            <a:ext cx="8533456" cy="2246769"/>
          </a:xfrm>
          <a:prstGeom prst="rect">
            <a:avLst/>
          </a:prstGeom>
          <a:noFill/>
        </p:spPr>
        <p:txBody>
          <a:bodyPr wrap="square">
            <a:spAutoFit/>
          </a:bodyPr>
          <a:lstStyle/>
          <a:p>
            <a:pPr algn="just">
              <a:spcAft>
                <a:spcPts val="0"/>
              </a:spcAft>
            </a:pPr>
            <a:r>
              <a:rPr lang="en-US" altLang="zh-CN" sz="1400" b="1" dirty="0">
                <a:latin typeface="微软雅黑" panose="020B0503020204020204" pitchFamily="34" charset="-122"/>
                <a:ea typeface="微软雅黑" panose="020B0503020204020204" pitchFamily="34" charset="-122"/>
                <a:sym typeface="+mn-ea"/>
              </a:rPr>
              <a:t>1.</a:t>
            </a:r>
            <a:r>
              <a:rPr lang="zh-CN" altLang="en-US" sz="1400" b="1" dirty="0">
                <a:latin typeface="微软雅黑" panose="020B0503020204020204" pitchFamily="34" charset="-122"/>
                <a:ea typeface="微软雅黑" panose="020B0503020204020204" pitchFamily="34" charset="-122"/>
                <a:sym typeface="+mn-ea"/>
              </a:rPr>
              <a:t>源状态</a:t>
            </a:r>
            <a:r>
              <a:rPr lang="zh-CN" altLang="en-US" sz="1400" dirty="0">
                <a:latin typeface="微软雅黑" panose="020B0503020204020204" pitchFamily="34" charset="-122"/>
                <a:ea typeface="微软雅黑" panose="020B0503020204020204" pitchFamily="34" charset="-122"/>
                <a:sym typeface="+mn-ea"/>
              </a:rPr>
              <a:t>：转换要接受触发事件或满足监护条件才能完成。对象在被激发前所处的状态就是转换的源状态。</a:t>
            </a:r>
            <a:endParaRPr lang="zh-CN" altLang="en-US" sz="1400" dirty="0">
              <a:latin typeface="微软雅黑" panose="020B0503020204020204" pitchFamily="34" charset="-122"/>
              <a:ea typeface="微软雅黑" panose="020B0503020204020204" pitchFamily="34" charset="-122"/>
              <a:sym typeface="+mn-ea"/>
            </a:endParaRPr>
          </a:p>
          <a:p>
            <a:pPr algn="just">
              <a:spcAft>
                <a:spcPts val="0"/>
              </a:spcAft>
            </a:pPr>
            <a:r>
              <a:rPr lang="en-US" altLang="zh-CN" sz="1400" b="1" dirty="0">
                <a:latin typeface="微软雅黑" panose="020B0503020204020204" pitchFamily="34" charset="-122"/>
                <a:ea typeface="微软雅黑" panose="020B0503020204020204" pitchFamily="34" charset="-122"/>
                <a:sym typeface="+mn-ea"/>
              </a:rPr>
              <a:t>2.</a:t>
            </a:r>
            <a:r>
              <a:rPr lang="zh-CN" altLang="en-US" sz="1400" b="1" dirty="0">
                <a:latin typeface="微软雅黑" panose="020B0503020204020204" pitchFamily="34" charset="-122"/>
                <a:ea typeface="微软雅黑" panose="020B0503020204020204" pitchFamily="34" charset="-122"/>
                <a:sym typeface="+mn-ea"/>
              </a:rPr>
              <a:t>触发事件：</a:t>
            </a:r>
            <a:r>
              <a:rPr lang="zh-CN" altLang="en-US" sz="1400" dirty="0">
                <a:latin typeface="微软雅黑" panose="020B0503020204020204" pitchFamily="34" charset="-122"/>
                <a:ea typeface="微软雅黑" panose="020B0503020204020204" pitchFamily="34" charset="-122"/>
                <a:sym typeface="+mn-ea"/>
              </a:rPr>
              <a:t>引起转变的事件，是转移的诱因，，可以是一个信号、事件、条件变化 和时间表达式。</a:t>
            </a:r>
            <a:endParaRPr lang="zh-CN" altLang="en-US" sz="1400" dirty="0">
              <a:latin typeface="微软雅黑" panose="020B0503020204020204" pitchFamily="34" charset="-122"/>
              <a:ea typeface="微软雅黑" panose="020B0503020204020204" pitchFamily="34" charset="-122"/>
            </a:endParaRPr>
          </a:p>
          <a:p>
            <a:pPr algn="just">
              <a:spcAft>
                <a:spcPts val="0"/>
              </a:spcAft>
            </a:pPr>
            <a:r>
              <a:rPr lang="en-US" altLang="zh-CN" sz="1400" b="1" dirty="0">
                <a:latin typeface="微软雅黑" panose="020B0503020204020204" pitchFamily="34" charset="-122"/>
                <a:ea typeface="微软雅黑" panose="020B0503020204020204" pitchFamily="34" charset="-122"/>
                <a:sym typeface="+mn-ea"/>
              </a:rPr>
              <a:t>3.</a:t>
            </a:r>
            <a:r>
              <a:rPr lang="zh-CN" altLang="en-US" sz="1400" b="1" dirty="0">
                <a:latin typeface="微软雅黑" panose="020B0503020204020204" pitchFamily="34" charset="-122"/>
                <a:ea typeface="微软雅黑" panose="020B0503020204020204" pitchFamily="34" charset="-122"/>
                <a:sym typeface="+mn-ea"/>
              </a:rPr>
              <a:t>监护条件：</a:t>
            </a:r>
            <a:r>
              <a:rPr lang="zh-CN" altLang="en-US" sz="1400" dirty="0">
                <a:latin typeface="微软雅黑" panose="020B0503020204020204" pitchFamily="34" charset="-122"/>
                <a:ea typeface="微软雅黑" panose="020B0503020204020204" pitchFamily="34" charset="-122"/>
                <a:sym typeface="+mn-ea"/>
              </a:rPr>
              <a:t>监护条件是一个方括号括起来的布尔表达式，它被放在触发条件的后面。监护条件为“真”时，转移有效，否则不会转移</a:t>
            </a:r>
            <a:endParaRPr lang="zh-CN" altLang="en-US" sz="1400" dirty="0">
              <a:latin typeface="微软雅黑" panose="020B0503020204020204" pitchFamily="34" charset="-122"/>
              <a:ea typeface="微软雅黑" panose="020B0503020204020204" pitchFamily="34" charset="-122"/>
            </a:endParaRPr>
          </a:p>
          <a:p>
            <a:pPr algn="just"/>
            <a:r>
              <a:rPr lang="en-US" altLang="zh-CN" sz="1400" b="1" dirty="0">
                <a:latin typeface="微软雅黑" panose="020B0503020204020204" pitchFamily="34" charset="-122"/>
                <a:ea typeface="微软雅黑" panose="020B0503020204020204" pitchFamily="34" charset="-122"/>
                <a:sym typeface="+mn-ea"/>
              </a:rPr>
              <a:t>4.</a:t>
            </a:r>
            <a:r>
              <a:rPr lang="zh-CN" altLang="en-US" sz="1400" b="1" dirty="0">
                <a:latin typeface="微软雅黑" panose="020B0503020204020204" pitchFamily="34" charset="-122"/>
                <a:ea typeface="微软雅黑" panose="020B0503020204020204" pitchFamily="34" charset="-122"/>
                <a:sym typeface="+mn-ea"/>
              </a:rPr>
              <a:t>动作：</a:t>
            </a:r>
            <a:r>
              <a:rPr lang="zh-CN" altLang="en-US" sz="1400" dirty="0">
                <a:latin typeface="微软雅黑" panose="020B0503020204020204" pitchFamily="34" charset="-122"/>
                <a:ea typeface="微软雅黑" panose="020B0503020204020204" pitchFamily="34" charset="-122"/>
                <a:sym typeface="+mn-ea"/>
              </a:rPr>
              <a:t>转移发生时，对应的动作被执行。动作包括操作调用、向一个对象发送信号和另外一个对象的创建或撤销。</a:t>
            </a:r>
            <a:endParaRPr lang="zh-CN" altLang="en-US" sz="1400" dirty="0">
              <a:latin typeface="微软雅黑" panose="020B0503020204020204" pitchFamily="34" charset="-122"/>
              <a:ea typeface="微软雅黑" panose="020B0503020204020204" pitchFamily="34" charset="-122"/>
            </a:endParaRPr>
          </a:p>
          <a:p>
            <a:pPr algn="just">
              <a:spcAft>
                <a:spcPts val="0"/>
              </a:spcAft>
            </a:pPr>
            <a:r>
              <a:rPr lang="en-US" altLang="zh-CN" sz="1400" b="1" dirty="0">
                <a:latin typeface="微软雅黑" panose="020B0503020204020204" pitchFamily="34" charset="-122"/>
                <a:ea typeface="微软雅黑" panose="020B0503020204020204" pitchFamily="34" charset="-122"/>
                <a:sym typeface="+mn-ea"/>
              </a:rPr>
              <a:t>5.</a:t>
            </a:r>
            <a:r>
              <a:rPr lang="zh-CN" altLang="en-US" sz="1400" b="1" dirty="0">
                <a:latin typeface="微软雅黑" panose="020B0503020204020204" pitchFamily="34" charset="-122"/>
                <a:ea typeface="微软雅黑" panose="020B0503020204020204" pitchFamily="34" charset="-122"/>
                <a:sym typeface="+mn-ea"/>
              </a:rPr>
              <a:t>目标状态：</a:t>
            </a:r>
            <a:r>
              <a:rPr lang="zh-CN" altLang="en-US" sz="1400" dirty="0">
                <a:latin typeface="微软雅黑" panose="020B0503020204020204" pitchFamily="34" charset="-122"/>
                <a:ea typeface="微软雅黑" panose="020B0503020204020204" pitchFamily="34" charset="-122"/>
                <a:sym typeface="+mn-ea"/>
              </a:rPr>
              <a:t>转换使对象从一个状态转换到另一个状态。</a:t>
            </a:r>
            <a:endParaRPr lang="en-US" altLang="zh-CN" sz="1400" dirty="0">
              <a:latin typeface="微软雅黑" panose="020B0503020204020204" pitchFamily="34" charset="-122"/>
              <a:ea typeface="微软雅黑" panose="020B0503020204020204" pitchFamily="34" charset="-122"/>
              <a:sym typeface="+mn-ea"/>
            </a:endParaRPr>
          </a:p>
          <a:p>
            <a:pPr algn="just">
              <a:spcAft>
                <a:spcPts val="0"/>
              </a:spcAft>
            </a:pPr>
            <a:r>
              <a:rPr lang="zh-CN" altLang="en-US" sz="1400" dirty="0">
                <a:latin typeface="微软雅黑" panose="020B0503020204020204" pitchFamily="34" charset="-122"/>
                <a:ea typeface="微软雅黑" panose="020B0503020204020204" pitchFamily="34" charset="-122"/>
                <a:sym typeface="+mn-ea"/>
              </a:rPr>
              <a:t>当转换完成后，对象的状态发生了变化，这时所处的状</a:t>
            </a:r>
            <a:endParaRPr lang="en-US" altLang="zh-CN" sz="1400" dirty="0">
              <a:latin typeface="微软雅黑" panose="020B0503020204020204" pitchFamily="34" charset="-122"/>
              <a:ea typeface="微软雅黑" panose="020B0503020204020204" pitchFamily="34" charset="-122"/>
              <a:sym typeface="+mn-ea"/>
            </a:endParaRPr>
          </a:p>
          <a:p>
            <a:pPr algn="just">
              <a:spcAft>
                <a:spcPts val="0"/>
              </a:spcAft>
            </a:pPr>
            <a:r>
              <a:rPr lang="zh-CN" altLang="en-US" sz="1400" dirty="0">
                <a:latin typeface="微软雅黑" panose="020B0503020204020204" pitchFamily="34" charset="-122"/>
                <a:ea typeface="微软雅黑" panose="020B0503020204020204" pitchFamily="34" charset="-122"/>
                <a:sym typeface="+mn-ea"/>
              </a:rPr>
              <a:t>态就是转换的目标状态。转换完成后的状态，箭头指向</a:t>
            </a:r>
            <a:endParaRPr lang="en-US" altLang="zh-CN" sz="1400" dirty="0">
              <a:latin typeface="微软雅黑" panose="020B0503020204020204" pitchFamily="34" charset="-122"/>
              <a:ea typeface="微软雅黑" panose="020B0503020204020204" pitchFamily="34" charset="-122"/>
              <a:sym typeface="+mn-ea"/>
            </a:endParaRPr>
          </a:p>
          <a:p>
            <a:pPr algn="just">
              <a:spcAft>
                <a:spcPts val="0"/>
              </a:spcAft>
            </a:pPr>
            <a:r>
              <a:rPr lang="zh-CN" altLang="en-US" sz="1400" dirty="0">
                <a:latin typeface="微软雅黑" panose="020B0503020204020204" pitchFamily="34" charset="-122"/>
                <a:ea typeface="微软雅黑" panose="020B0503020204020204" pitchFamily="34" charset="-122"/>
                <a:sym typeface="+mn-ea"/>
              </a:rPr>
              <a:t>的状态为目标状态。</a:t>
            </a:r>
            <a:endParaRPr lang="zh-CN" altLang="en-US" sz="1400" dirty="0">
              <a:latin typeface="微软雅黑" panose="020B0503020204020204" pitchFamily="34" charset="-122"/>
              <a:ea typeface="微软雅黑" panose="020B0503020204020204" pitchFamily="34" charset="-122"/>
            </a:endParaRPr>
          </a:p>
        </p:txBody>
      </p:sp>
      <p:pic>
        <p:nvPicPr>
          <p:cNvPr id="8" name="图片 7"/>
          <p:cNvPicPr>
            <a:picLocks noChangeAspect="1"/>
          </p:cNvPicPr>
          <p:nvPr/>
        </p:nvPicPr>
        <p:blipFill>
          <a:blip r:embed="rId1"/>
          <a:stretch>
            <a:fillRect/>
          </a:stretch>
        </p:blipFill>
        <p:spPr>
          <a:xfrm>
            <a:off x="5102830" y="3303897"/>
            <a:ext cx="3708602" cy="1557733"/>
          </a:xfrm>
          <a:prstGeom prst="rect">
            <a:avLst/>
          </a:prstGeom>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755576" y="267494"/>
            <a:ext cx="4572000" cy="369332"/>
          </a:xfrm>
          <a:prstGeom prst="rect">
            <a:avLst/>
          </a:prstGeom>
          <a:noFill/>
        </p:spPr>
        <p:txBody>
          <a:bodyPr wrap="square">
            <a:spAutoFit/>
          </a:bodyPr>
          <a:lstStyle/>
          <a:p>
            <a:r>
              <a:rPr lang="zh-CN" altLang="en-US"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sym typeface="+mn-lt"/>
              </a:rPr>
              <a:t>状态机图的应用实例</a:t>
            </a:r>
            <a:endParaRPr lang="zh-CN" altLang="en-US"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endParaRPr>
          </a:p>
        </p:txBody>
      </p:sp>
      <p:pic>
        <p:nvPicPr>
          <p:cNvPr id="2" name="Content Placeholder 1"/>
          <p:cNvPicPr>
            <a:picLocks noGrp="1" noChangeAspect="1"/>
          </p:cNvPicPr>
          <p:nvPr>
            <p:ph sz="half" idx="1"/>
          </p:nvPr>
        </p:nvPicPr>
        <p:blipFill>
          <a:blip r:embed="rId1"/>
          <a:stretch>
            <a:fillRect/>
          </a:stretch>
        </p:blipFill>
        <p:spPr>
          <a:xfrm>
            <a:off x="899160" y="727710"/>
            <a:ext cx="7377430" cy="3816350"/>
          </a:xfrm>
          <a:prstGeom prst="rect">
            <a:avLst/>
          </a:prstGeom>
        </p:spPr>
      </p:pic>
      <p:sp>
        <p:nvSpPr>
          <p:cNvPr id="6" name="Text Box 5"/>
          <p:cNvSpPr txBox="1"/>
          <p:nvPr/>
        </p:nvSpPr>
        <p:spPr>
          <a:xfrm>
            <a:off x="3851910" y="4660265"/>
            <a:ext cx="2540000" cy="275590"/>
          </a:xfrm>
          <a:prstGeom prst="rect">
            <a:avLst/>
          </a:prstGeom>
          <a:noFill/>
        </p:spPr>
        <p:txBody>
          <a:bodyPr wrap="square" rtlCol="0" anchor="t">
            <a:spAutoFit/>
          </a:bodyPr>
          <a:lstStyle/>
          <a:p>
            <a:r>
              <a:rPr lang="en-US" sz="1200" dirty="0">
                <a:solidFill>
                  <a:schemeClr val="tx1">
                    <a:lumMod val="75000"/>
                    <a:lumOff val="25000"/>
                  </a:schemeClr>
                </a:solidFill>
                <a:latin typeface="微软雅黑" panose="020B0503020204020204" pitchFamily="34" charset="-122"/>
                <a:ea typeface="微软雅黑" panose="020B0503020204020204" pitchFamily="34" charset="-122"/>
              </a:rPr>
              <a:t>培训班状态机图</a:t>
            </a:r>
            <a:endParaRPr 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707654"/>
            <a:ext cx="2448272" cy="20172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410451" y="1930936"/>
            <a:ext cx="1627369" cy="1569660"/>
          </a:xfrm>
          <a:prstGeom prst="rect">
            <a:avLst/>
          </a:prstGeom>
          <a:noFill/>
        </p:spPr>
        <p:txBody>
          <a:bodyPr wrap="none" rtlCol="0">
            <a:spAutoFit/>
          </a:bodyPr>
          <a:lstStyle/>
          <a:p>
            <a:r>
              <a:rPr lang="en-US" altLang="zh-CN" sz="9600" dirty="0">
                <a:solidFill>
                  <a:schemeClr val="bg1"/>
                </a:solidFill>
                <a:latin typeface="微软雅黑" panose="020B0503020204020204" pitchFamily="34" charset="-122"/>
                <a:ea typeface="微软雅黑" panose="020B0503020204020204" pitchFamily="34" charset="-122"/>
              </a:rPr>
              <a:t>07</a:t>
            </a:r>
            <a:endParaRPr lang="zh-CN" altLang="en-US" sz="9600" dirty="0">
              <a:solidFill>
                <a:schemeClr val="bg1"/>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2459816" y="2395170"/>
            <a:ext cx="4339650" cy="646331"/>
          </a:xfrm>
          <a:prstGeom prst="rect">
            <a:avLst/>
          </a:prstGeom>
          <a:noFill/>
        </p:spPr>
        <p:txBody>
          <a:bodyPr wrap="none" rtlCol="0">
            <a:spAutoFit/>
          </a:bodyPr>
          <a:lstStyle/>
          <a:p>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rPr>
              <a:t>小组分工与参考文献</a:t>
            </a:r>
            <a:endPar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9" name="矩形 28"/>
          <p:cNvSpPr/>
          <p:nvPr/>
        </p:nvSpPr>
        <p:spPr>
          <a:xfrm>
            <a:off x="6731657" y="1707653"/>
            <a:ext cx="2448272" cy="20172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0" name="组合 29"/>
          <p:cNvGrpSpPr/>
          <p:nvPr/>
        </p:nvGrpSpPr>
        <p:grpSpPr>
          <a:xfrm>
            <a:off x="5697368" y="1851670"/>
            <a:ext cx="432048" cy="432834"/>
            <a:chOff x="6084168" y="1274820"/>
            <a:chExt cx="432048" cy="432834"/>
          </a:xfrm>
        </p:grpSpPr>
        <p:sp>
          <p:nvSpPr>
            <p:cNvPr id="31"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2"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33" name="组合 32"/>
          <p:cNvGrpSpPr/>
          <p:nvPr/>
        </p:nvGrpSpPr>
        <p:grpSpPr>
          <a:xfrm>
            <a:off x="4401224" y="1852063"/>
            <a:ext cx="432048" cy="432048"/>
            <a:chOff x="4788024" y="1275213"/>
            <a:chExt cx="432048" cy="432048"/>
          </a:xfrm>
        </p:grpSpPr>
        <p:sp>
          <p:nvSpPr>
            <p:cNvPr id="34"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5"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36" name="组合 35"/>
          <p:cNvGrpSpPr/>
          <p:nvPr/>
        </p:nvGrpSpPr>
        <p:grpSpPr>
          <a:xfrm>
            <a:off x="5049296" y="1851670"/>
            <a:ext cx="432833" cy="432834"/>
            <a:chOff x="5436096" y="1274820"/>
            <a:chExt cx="432833" cy="432834"/>
          </a:xfrm>
        </p:grpSpPr>
        <p:sp>
          <p:nvSpPr>
            <p:cNvPr id="37" name="椭圆 3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8"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39" name="组合 38"/>
          <p:cNvGrpSpPr/>
          <p:nvPr/>
        </p:nvGrpSpPr>
        <p:grpSpPr>
          <a:xfrm>
            <a:off x="3105080" y="1851670"/>
            <a:ext cx="432833" cy="432834"/>
            <a:chOff x="3491880" y="1274820"/>
            <a:chExt cx="432833" cy="432834"/>
          </a:xfrm>
        </p:grpSpPr>
        <p:sp>
          <p:nvSpPr>
            <p:cNvPr id="40"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41"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3" name="组合 42"/>
          <p:cNvGrpSpPr/>
          <p:nvPr/>
        </p:nvGrpSpPr>
        <p:grpSpPr>
          <a:xfrm>
            <a:off x="3753152" y="1851670"/>
            <a:ext cx="432833" cy="432834"/>
            <a:chOff x="4139952" y="1274820"/>
            <a:chExt cx="432833" cy="432834"/>
          </a:xfrm>
        </p:grpSpPr>
        <p:sp>
          <p:nvSpPr>
            <p:cNvPr id="51"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52"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683568" y="215411"/>
            <a:ext cx="1048082"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1800" b="1" dirty="0">
                <a:solidFill>
                  <a:schemeClr val="tx2"/>
                </a:solidFill>
                <a:latin typeface="微软雅黑" panose="020B0503020204020204" pitchFamily="34" charset="-122"/>
                <a:ea typeface="微软雅黑" panose="020B0503020204020204" pitchFamily="34" charset="-122"/>
              </a:rPr>
              <a:t>小组分工</a:t>
            </a:r>
            <a:endParaRPr lang="zh-CN" altLang="en-US" sz="1800" b="1" dirty="0">
              <a:solidFill>
                <a:schemeClr val="tx2"/>
              </a:solidFill>
              <a:latin typeface="微软雅黑" panose="020B0503020204020204" pitchFamily="34" charset="-122"/>
              <a:ea typeface="微软雅黑" panose="020B0503020204020204" pitchFamily="34" charset="-122"/>
            </a:endParaRPr>
          </a:p>
        </p:txBody>
      </p:sp>
      <p:sp>
        <p:nvSpPr>
          <p:cNvPr id="46" name="Title 1"/>
          <p:cNvSpPr txBox="1"/>
          <p:nvPr/>
        </p:nvSpPr>
        <p:spPr>
          <a:xfrm>
            <a:off x="787614" y="584485"/>
            <a:ext cx="7568771" cy="1267185"/>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lnSpc>
                <a:spcPct val="150000"/>
              </a:lnSpc>
            </a:pPr>
            <a:endParaRPr lang="en-GB" altLang="zh-CN" sz="1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683568" y="584485"/>
            <a:ext cx="3816424" cy="458908"/>
          </a:xfrm>
          <a:prstGeom prst="rect">
            <a:avLst/>
          </a:prstGeom>
          <a:noFill/>
        </p:spPr>
        <p:txBody>
          <a:bodyPr wrap="square">
            <a:spAutoFit/>
          </a:bodyPr>
          <a:lstStyle/>
          <a:p>
            <a:pPr>
              <a:lnSpc>
                <a:spcPct val="150000"/>
              </a:lnSpc>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本次</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UML</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翻转课堂小组分工如下：</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2" name="表格 2"/>
          <p:cNvGraphicFramePr>
            <a:graphicFrameLocks noGrp="1"/>
          </p:cNvGraphicFramePr>
          <p:nvPr/>
        </p:nvGraphicFramePr>
        <p:xfrm>
          <a:off x="538917" y="1275606"/>
          <a:ext cx="8136904" cy="2966720"/>
        </p:xfrm>
        <a:graphic>
          <a:graphicData uri="http://schemas.openxmlformats.org/drawingml/2006/table">
            <a:tbl>
              <a:tblPr firstRow="1" bandRow="1">
                <a:tableStyleId>{5C22544A-7EE6-4342-B048-85BDC9FD1C3A}</a:tableStyleId>
              </a:tblPr>
              <a:tblGrid>
                <a:gridCol w="2828290"/>
                <a:gridCol w="929640"/>
                <a:gridCol w="956945"/>
                <a:gridCol w="992505"/>
                <a:gridCol w="886460"/>
                <a:gridCol w="889000"/>
                <a:gridCol w="654064"/>
              </a:tblGrid>
              <a:tr h="370840">
                <a:tc>
                  <a:txBody>
                    <a:bodyPr/>
                    <a:lstStyle/>
                    <a:p>
                      <a:pPr algn="ctr"/>
                      <a:r>
                        <a:rPr lang="zh-CN" altLang="en-US" dirty="0"/>
                        <a:t>内容</a:t>
                      </a:r>
                      <a:endParaRPr lang="zh-CN" altLang="en-US" dirty="0"/>
                    </a:p>
                  </a:txBody>
                  <a:tcPr/>
                </a:tc>
                <a:tc>
                  <a:txBody>
                    <a:bodyPr/>
                    <a:lstStyle/>
                    <a:p>
                      <a:pPr algn="ctr"/>
                      <a:r>
                        <a:rPr lang="zh-CN" altLang="en-US" dirty="0"/>
                        <a:t>徐浩达</a:t>
                      </a:r>
                      <a:endParaRPr lang="zh-CN" altLang="en-US" dirty="0"/>
                    </a:p>
                  </a:txBody>
                  <a:tcPr/>
                </a:tc>
                <a:tc>
                  <a:txBody>
                    <a:bodyPr/>
                    <a:lstStyle/>
                    <a:p>
                      <a:pPr algn="ctr"/>
                      <a:r>
                        <a:rPr lang="zh-CN" altLang="en-US" dirty="0"/>
                        <a:t>朱佩豪</a:t>
                      </a:r>
                      <a:endParaRPr lang="zh-CN" altLang="en-US" dirty="0"/>
                    </a:p>
                  </a:txBody>
                  <a:tcPr/>
                </a:tc>
                <a:tc>
                  <a:txBody>
                    <a:bodyPr/>
                    <a:lstStyle/>
                    <a:p>
                      <a:pPr algn="ctr"/>
                      <a:r>
                        <a:rPr lang="zh-CN" altLang="en-US" dirty="0"/>
                        <a:t>张浩瀚</a:t>
                      </a:r>
                      <a:endParaRPr lang="zh-CN" altLang="en-US" dirty="0"/>
                    </a:p>
                  </a:txBody>
                  <a:tcPr/>
                </a:tc>
                <a:tc>
                  <a:txBody>
                    <a:bodyPr/>
                    <a:lstStyle/>
                    <a:p>
                      <a:pPr algn="ctr"/>
                      <a:r>
                        <a:rPr lang="zh-CN" altLang="en-US" dirty="0"/>
                        <a:t>黄舒翔</a:t>
                      </a:r>
                      <a:endParaRPr lang="zh-CN" altLang="en-US" dirty="0"/>
                    </a:p>
                  </a:txBody>
                  <a:tcPr/>
                </a:tc>
                <a:tc>
                  <a:txBody>
                    <a:bodyPr/>
                    <a:lstStyle/>
                    <a:p>
                      <a:pPr algn="ctr"/>
                      <a:r>
                        <a:rPr lang="zh-CN" altLang="en-US" dirty="0"/>
                        <a:t>梅晨睿</a:t>
                      </a:r>
                      <a:endParaRPr lang="zh-CN" altLang="en-US" dirty="0"/>
                    </a:p>
                  </a:txBody>
                  <a:tcPr/>
                </a:tc>
                <a:tc>
                  <a:txBody>
                    <a:bodyPr/>
                    <a:lstStyle/>
                    <a:p>
                      <a:pPr algn="ctr"/>
                      <a:r>
                        <a:rPr lang="zh-CN" altLang="en-US" dirty="0"/>
                        <a:t>评分</a:t>
                      </a:r>
                      <a:endParaRPr lang="zh-CN" altLang="en-US" dirty="0"/>
                    </a:p>
                  </a:txBody>
                  <a:tcPr/>
                </a:tc>
              </a:tr>
              <a:tr h="370840">
                <a:tc>
                  <a:txBody>
                    <a:bodyPr/>
                    <a:lstStyle/>
                    <a:p>
                      <a:pPr algn="ctr"/>
                      <a:r>
                        <a:rPr lang="en-US" altLang="zh-CN" dirty="0"/>
                        <a:t>UML</a:t>
                      </a:r>
                      <a:r>
                        <a:rPr lang="zh-CN" altLang="en-US" dirty="0"/>
                        <a:t>学习</a:t>
                      </a:r>
                      <a:endParaRPr lang="zh-CN" altLang="en-US" dirty="0"/>
                    </a:p>
                  </a:txBody>
                  <a:tcPr/>
                </a:tc>
                <a:tc>
                  <a:txBody>
                    <a:bodyPr/>
                    <a:lstStyle/>
                    <a:p>
                      <a:pPr algn="ctr"/>
                      <a:r>
                        <a:rPr lang="zh-CN" altLang="en-US" dirty="0"/>
                        <a:t>√</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dirty="0"/>
                        <a:t>√</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dirty="0"/>
                        <a:t>√</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dirty="0"/>
                        <a:t>√</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dirty="0"/>
                        <a:t>√</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a:t>/</a:t>
                      </a:r>
                      <a:endParaRPr lang="zh-CN" altLang="en-US" dirty="0"/>
                    </a:p>
                  </a:txBody>
                  <a:tcPr/>
                </a:tc>
              </a:tr>
              <a:tr h="370840">
                <a:tc>
                  <a:txBody>
                    <a:bodyPr/>
                    <a:lstStyle/>
                    <a:p>
                      <a:pPr algn="ctr"/>
                      <a:r>
                        <a:rPr lang="zh-CN" altLang="en-US" dirty="0"/>
                        <a:t>章节项目内容整理 </a:t>
                      </a:r>
                      <a:r>
                        <a:rPr lang="en-US" altLang="zh-CN" dirty="0"/>
                        <a:t>25%</a:t>
                      </a:r>
                      <a:endParaRPr lang="zh-CN" altLang="en-US" dirty="0"/>
                    </a:p>
                  </a:txBody>
                  <a:tcPr/>
                </a:tc>
                <a:tc>
                  <a:txBody>
                    <a:bodyPr/>
                    <a:lstStyle/>
                    <a:p>
                      <a:pPr algn="ctr"/>
                      <a:endParaRPr lang="zh-CN" altLang="en-US"/>
                    </a:p>
                  </a:txBody>
                  <a:tcPr/>
                </a:tc>
                <a:tc>
                  <a:txBody>
                    <a:bodyPr/>
                    <a:lstStyle/>
                    <a:p>
                      <a:pPr algn="ctr"/>
                      <a:r>
                        <a:rPr lang="zh-CN" altLang="en-US" dirty="0"/>
                        <a:t>√</a:t>
                      </a:r>
                      <a:endParaRPr lang="zh-CN" altLang="en-US" dirty="0"/>
                    </a:p>
                  </a:txBody>
                  <a:tcPr/>
                </a:tc>
                <a:tc>
                  <a:txBody>
                    <a:bodyPr/>
                    <a:lstStyle/>
                    <a:p>
                      <a:pPr algn="ctr"/>
                      <a:endParaRPr lang="zh-CN" altLang="en-US" dirty="0"/>
                    </a:p>
                  </a:txBody>
                  <a:tcPr/>
                </a:tc>
                <a:tc>
                  <a:txBody>
                    <a:bodyPr/>
                    <a:lstStyle/>
                    <a:p>
                      <a:pPr algn="ctr"/>
                      <a:endParaRPr lang="zh-CN" altLang="en-US"/>
                    </a:p>
                  </a:txBody>
                  <a:tcPr/>
                </a:tc>
                <a:tc>
                  <a:txBody>
                    <a:bodyPr/>
                    <a:lstStyle/>
                    <a:p>
                      <a:pPr algn="ctr"/>
                      <a:endParaRPr lang="zh-CN" altLang="en-US" dirty="0"/>
                    </a:p>
                  </a:txBody>
                  <a:tcPr/>
                </a:tc>
                <a:tc>
                  <a:txBody>
                    <a:bodyPr/>
                    <a:lstStyle/>
                    <a:p>
                      <a:pPr algn="ctr"/>
                      <a:r>
                        <a:rPr lang="en-US" altLang="zh-CN" dirty="0"/>
                        <a:t>91</a:t>
                      </a:r>
                      <a:endParaRPr lang="zh-CN" altLang="en-US" dirty="0"/>
                    </a:p>
                  </a:txBody>
                  <a:tcPr/>
                </a:tc>
              </a:tr>
              <a:tr h="370840">
                <a:tc>
                  <a:txBody>
                    <a:bodyPr/>
                    <a:lstStyle/>
                    <a:p>
                      <a:pPr algn="ctr"/>
                      <a:r>
                        <a:rPr lang="zh-CN" altLang="en-US" dirty="0"/>
                        <a:t>本组项目</a:t>
                      </a:r>
                      <a:r>
                        <a:rPr lang="en-US" altLang="zh-CN" dirty="0"/>
                        <a:t>UML</a:t>
                      </a:r>
                      <a:r>
                        <a:rPr lang="zh-CN" altLang="en-US" dirty="0"/>
                        <a:t>图整理 </a:t>
                      </a:r>
                      <a:r>
                        <a:rPr lang="en-US" altLang="zh-CN" dirty="0"/>
                        <a:t>25%</a:t>
                      </a: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r>
                        <a:rPr lang="zh-CN" altLang="en-US" dirty="0"/>
                        <a:t>√</a:t>
                      </a: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r>
                        <a:rPr lang="en-US" altLang="zh-CN" dirty="0"/>
                        <a:t>89</a:t>
                      </a:r>
                      <a:endParaRPr lang="zh-CN" altLang="en-US" dirty="0"/>
                    </a:p>
                  </a:txBody>
                  <a:tcPr/>
                </a:tc>
              </a:tr>
              <a:tr h="370840">
                <a:tc>
                  <a:txBody>
                    <a:bodyPr/>
                    <a:lstStyle/>
                    <a:p>
                      <a:pPr algn="ctr"/>
                      <a:r>
                        <a:rPr lang="zh-CN" altLang="en-US" dirty="0"/>
                        <a:t>本章节思维导图绘制 </a:t>
                      </a:r>
                      <a:r>
                        <a:rPr lang="en-US" altLang="zh-CN" dirty="0"/>
                        <a:t>15%</a:t>
                      </a: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r>
                        <a:rPr lang="zh-CN" altLang="en-US" dirty="0"/>
                        <a:t>√</a:t>
                      </a:r>
                      <a:endParaRPr lang="zh-CN" altLang="en-US" dirty="0"/>
                    </a:p>
                  </a:txBody>
                  <a:tcPr/>
                </a:tc>
                <a:tc>
                  <a:txBody>
                    <a:bodyPr/>
                    <a:lstStyle/>
                    <a:p>
                      <a:pPr algn="ctr"/>
                      <a:r>
                        <a:rPr lang="en-US" altLang="zh-CN" dirty="0"/>
                        <a:t>90</a:t>
                      </a:r>
                      <a:endParaRPr lang="zh-CN" altLang="en-US" dirty="0"/>
                    </a:p>
                  </a:txBody>
                  <a:tcPr/>
                </a:tc>
              </a:tr>
              <a:tr h="370840">
                <a:tc>
                  <a:txBody>
                    <a:bodyPr/>
                    <a:lstStyle/>
                    <a:p>
                      <a:pPr algn="ctr"/>
                      <a:r>
                        <a:rPr lang="zh-CN" altLang="en-US" dirty="0"/>
                        <a:t>问题收集与整理 </a:t>
                      </a:r>
                      <a:r>
                        <a:rPr lang="en-US" altLang="zh-CN" dirty="0"/>
                        <a:t>20%</a:t>
                      </a: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r>
                        <a:rPr lang="zh-CN" altLang="en-US" dirty="0"/>
                        <a:t>√</a:t>
                      </a:r>
                      <a:endParaRPr lang="zh-CN" altLang="en-US" dirty="0"/>
                    </a:p>
                  </a:txBody>
                  <a:tcPr/>
                </a:tc>
                <a:tc>
                  <a:txBody>
                    <a:bodyPr/>
                    <a:lstStyle/>
                    <a:p>
                      <a:pPr algn="ctr"/>
                      <a:endParaRPr lang="zh-CN" altLang="en-US" dirty="0"/>
                    </a:p>
                  </a:txBody>
                  <a:tcPr/>
                </a:tc>
                <a:tc>
                  <a:txBody>
                    <a:bodyPr/>
                    <a:lstStyle/>
                    <a:p>
                      <a:pPr algn="ctr"/>
                      <a:r>
                        <a:rPr lang="en-US" altLang="zh-CN" dirty="0"/>
                        <a:t>87</a:t>
                      </a:r>
                      <a:endParaRPr lang="zh-CN" altLang="en-US" dirty="0"/>
                    </a:p>
                  </a:txBody>
                  <a:tcPr/>
                </a:tc>
              </a:tr>
              <a:tr h="370840">
                <a:tc>
                  <a:txBody>
                    <a:bodyPr/>
                    <a:lstStyle/>
                    <a:p>
                      <a:pPr algn="ctr"/>
                      <a:r>
                        <a:rPr lang="en-US" altLang="zh-CN" dirty="0"/>
                        <a:t>PPT</a:t>
                      </a:r>
                      <a:r>
                        <a:rPr lang="zh-CN" altLang="en-US" dirty="0"/>
                        <a:t>制作 </a:t>
                      </a:r>
                      <a:r>
                        <a:rPr lang="en-US" altLang="zh-CN" dirty="0"/>
                        <a:t>15%</a:t>
                      </a:r>
                      <a:endParaRPr lang="zh-CN" altLang="en-US" dirty="0"/>
                    </a:p>
                  </a:txBody>
                  <a:tcPr/>
                </a:tc>
                <a:tc>
                  <a:txBody>
                    <a:bodyPr/>
                    <a:lstStyle/>
                    <a:p>
                      <a:pPr algn="ctr"/>
                      <a:r>
                        <a:rPr lang="zh-CN" altLang="en-US" dirty="0"/>
                        <a:t>√</a:t>
                      </a: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r>
                        <a:rPr lang="en-US" altLang="zh-CN" dirty="0"/>
                        <a:t>88</a:t>
                      </a:r>
                      <a:endParaRPr lang="zh-CN" altLang="en-US" dirty="0"/>
                    </a:p>
                  </a:txBody>
                  <a:tcPr/>
                </a:tc>
              </a:tr>
              <a:tr h="370840">
                <a:tc>
                  <a:txBody>
                    <a:bodyPr/>
                    <a:lstStyle/>
                    <a:p>
                      <a:pPr algn="ctr"/>
                      <a:r>
                        <a:rPr lang="zh-CN" altLang="en-US" dirty="0"/>
                        <a:t>总评打分</a:t>
                      </a:r>
                      <a:endParaRPr lang="zh-CN" altLang="en-US" dirty="0"/>
                    </a:p>
                  </a:txBody>
                  <a:tcPr/>
                </a:tc>
                <a:tc>
                  <a:txBody>
                    <a:bodyPr/>
                    <a:lstStyle/>
                    <a:p>
                      <a:pPr algn="ctr"/>
                      <a:r>
                        <a:rPr lang="en-US" altLang="zh-CN" dirty="0"/>
                        <a:t>87.8</a:t>
                      </a:r>
                      <a:endParaRPr lang="zh-CN" altLang="en-US" dirty="0"/>
                    </a:p>
                  </a:txBody>
                  <a:tcPr/>
                </a:tc>
                <a:tc>
                  <a:txBody>
                    <a:bodyPr/>
                    <a:lstStyle/>
                    <a:p>
                      <a:pPr algn="ctr"/>
                      <a:r>
                        <a:rPr lang="en-US" altLang="zh-CN" dirty="0"/>
                        <a:t>90.2</a:t>
                      </a:r>
                      <a:endParaRPr lang="en-US" altLang="zh-CN" dirty="0"/>
                    </a:p>
                  </a:txBody>
                  <a:tcPr/>
                </a:tc>
                <a:tc>
                  <a:txBody>
                    <a:bodyPr/>
                    <a:lstStyle/>
                    <a:p>
                      <a:pPr algn="ctr"/>
                      <a:r>
                        <a:rPr lang="en-US" altLang="zh-CN" dirty="0"/>
                        <a:t>89.5</a:t>
                      </a:r>
                      <a:endParaRPr lang="zh-CN" altLang="en-US" dirty="0"/>
                    </a:p>
                  </a:txBody>
                  <a:tcPr/>
                </a:tc>
                <a:tc>
                  <a:txBody>
                    <a:bodyPr/>
                    <a:lstStyle/>
                    <a:p>
                      <a:pPr algn="ctr"/>
                      <a:r>
                        <a:rPr lang="en-US" altLang="zh-CN" dirty="0"/>
                        <a:t>86.5</a:t>
                      </a:r>
                      <a:endParaRPr lang="zh-CN" altLang="en-US" dirty="0"/>
                    </a:p>
                  </a:txBody>
                  <a:tcPr/>
                </a:tc>
                <a:tc>
                  <a:txBody>
                    <a:bodyPr/>
                    <a:lstStyle/>
                    <a:p>
                      <a:pPr algn="ctr"/>
                      <a:r>
                        <a:rPr lang="en-US" altLang="zh-CN" dirty="0"/>
                        <a:t>87.4</a:t>
                      </a:r>
                      <a:endParaRPr lang="zh-CN" altLang="en-US" dirty="0"/>
                    </a:p>
                  </a:txBody>
                  <a:tcPr/>
                </a:tc>
                <a:tc>
                  <a:txBody>
                    <a:bodyPr/>
                    <a:lstStyle/>
                    <a:p>
                      <a:pPr algn="ctr"/>
                      <a:r>
                        <a:rPr lang="en-US" altLang="zh-CN" dirty="0"/>
                        <a:t>/</a:t>
                      </a:r>
                      <a:endParaRPr lang="zh-CN" altLang="en-US" dirty="0"/>
                    </a:p>
                  </a:txBody>
                  <a:tcPr/>
                </a:tc>
              </a:tr>
            </a:tbl>
          </a:graphicData>
        </a:graphic>
      </p:graphicFrame>
    </p:spTree>
  </p:cSld>
  <p:clrMapOvr>
    <a:masterClrMapping/>
  </p:clrMapOvr>
  <p:transition spd="slow">
    <p:cove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683568" y="215411"/>
            <a:ext cx="1048082"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1800" b="1" dirty="0">
                <a:solidFill>
                  <a:schemeClr val="tx2"/>
                </a:solidFill>
                <a:latin typeface="微软雅黑" panose="020B0503020204020204" pitchFamily="34" charset="-122"/>
                <a:ea typeface="微软雅黑" panose="020B0503020204020204" pitchFamily="34" charset="-122"/>
              </a:rPr>
              <a:t>参考文献</a:t>
            </a:r>
            <a:endParaRPr lang="zh-CN" altLang="en-US" sz="1800" b="1" dirty="0">
              <a:solidFill>
                <a:schemeClr val="tx2"/>
              </a:solidFill>
              <a:latin typeface="微软雅黑" panose="020B0503020204020204" pitchFamily="34" charset="-122"/>
              <a:ea typeface="微软雅黑" panose="020B0503020204020204" pitchFamily="34" charset="-122"/>
            </a:endParaRPr>
          </a:p>
        </p:txBody>
      </p:sp>
      <p:sp>
        <p:nvSpPr>
          <p:cNvPr id="46" name="Title 1"/>
          <p:cNvSpPr txBox="1"/>
          <p:nvPr/>
        </p:nvSpPr>
        <p:spPr>
          <a:xfrm>
            <a:off x="787614" y="584485"/>
            <a:ext cx="7568771" cy="1267185"/>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lnSpc>
                <a:spcPct val="150000"/>
              </a:lnSpc>
            </a:pPr>
            <a:endParaRPr lang="en-GB" altLang="zh-CN" sz="1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539552" y="771550"/>
            <a:ext cx="7776864" cy="2976841"/>
          </a:xfrm>
          <a:prstGeom prst="rect">
            <a:avLst/>
          </a:prstGeom>
          <a:noFill/>
        </p:spPr>
        <p:txBody>
          <a:bodyPr wrap="square">
            <a:spAutoFit/>
          </a:bodyPr>
          <a:lstStyle/>
          <a:p>
            <a:pPr>
              <a:lnSpc>
                <a:spcPct val="200000"/>
              </a:lnSpc>
            </a:pP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[1]</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杨枨</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第三次翻转课堂安排</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[EB/OL].2022-03-21/2022-03-28</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200000"/>
              </a:lnSpc>
            </a:pP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[2]</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杨宏平</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UML2</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基础、建模与设计教程</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[M].</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北京：清华大学出版社，</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2015</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15-26</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200000"/>
              </a:lnSpc>
            </a:pP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[3]https://www.sparxsystems.cn/resources/uml2_tutorial/uml2_deploymentd</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200000"/>
              </a:lnSpc>
            </a:pP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iagram.html    2022/3/25</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200000"/>
              </a:lnSpc>
            </a:pP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[4]</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hlinkClick r:id="rId1"/>
              </a:rPr>
              <a:t>Python</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hlinkClick r:id="rId1"/>
              </a:rPr>
              <a:t>设计模式 </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hlinkClick r:id="rId1"/>
              </a:rPr>
              <a:t>- UML - </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hlinkClick r:id="rId1"/>
              </a:rPr>
              <a:t>部署图</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hlinkClick r:id="rId1"/>
              </a:rPr>
              <a:t>(Deployment Diagram) - </a:t>
            </a:r>
            <a:r>
              <a:rPr lang="en-US" altLang="zh-CN" sz="1600" dirty="0" err="1">
                <a:solidFill>
                  <a:schemeClr val="tx1">
                    <a:lumMod val="75000"/>
                    <a:lumOff val="25000"/>
                  </a:schemeClr>
                </a:solidFill>
                <a:latin typeface="微软雅黑" panose="020B0503020204020204" pitchFamily="34" charset="-122"/>
                <a:ea typeface="微软雅黑" panose="020B0503020204020204" pitchFamily="34" charset="-122"/>
                <a:hlinkClick r:id="rId1"/>
              </a:rPr>
              <a:t>coolstream</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hlinkClick r:id="rId1"/>
              </a:rPr>
              <a:t> - </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hlinkClick r:id="rId1"/>
              </a:rPr>
              <a:t>博客园 </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hlinkClick r:id="rId1"/>
              </a:rPr>
              <a:t>(cnblogs.com)</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  2022/3/25</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p:cove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9339" y="8174"/>
            <a:ext cx="9144000" cy="31748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Rectangle 3"/>
          <p:cNvSpPr txBox="1">
            <a:spLocks noChangeArrowheads="1"/>
          </p:cNvSpPr>
          <p:nvPr/>
        </p:nvSpPr>
        <p:spPr>
          <a:xfrm>
            <a:off x="2915816" y="1955815"/>
            <a:ext cx="3481243" cy="50244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zh-CN" altLang="en-US" sz="3000" b="1" dirty="0">
                <a:solidFill>
                  <a:schemeClr val="bg1"/>
                </a:solidFill>
                <a:latin typeface="微软雅黑" panose="020B0503020204020204" pitchFamily="34" charset="-122"/>
                <a:ea typeface="微软雅黑" panose="020B0503020204020204" pitchFamily="34" charset="-122"/>
              </a:rPr>
              <a:t>展示完毕  感谢观看</a:t>
            </a:r>
            <a:endParaRPr lang="zh-CN" altLang="en-US" sz="3000" b="1" dirty="0">
              <a:solidFill>
                <a:schemeClr val="bg1"/>
              </a:solidFill>
              <a:latin typeface="微软雅黑" panose="020B0503020204020204" pitchFamily="34" charset="-122"/>
              <a:ea typeface="微软雅黑" panose="020B0503020204020204" pitchFamily="34" charset="-122"/>
            </a:endParaRPr>
          </a:p>
        </p:txBody>
      </p:sp>
      <p:cxnSp>
        <p:nvCxnSpPr>
          <p:cNvPr id="46" name="直接连接符 5"/>
          <p:cNvCxnSpPr>
            <a:cxnSpLocks noChangeShapeType="1"/>
          </p:cNvCxnSpPr>
          <p:nvPr/>
        </p:nvCxnSpPr>
        <p:spPr bwMode="auto">
          <a:xfrm flipH="1">
            <a:off x="3923928" y="2486603"/>
            <a:ext cx="4617801" cy="0"/>
          </a:xfrm>
          <a:prstGeom prst="line">
            <a:avLst/>
          </a:prstGeom>
          <a:noFill/>
          <a:ln w="12700">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8" name="矩形 47"/>
          <p:cNvSpPr/>
          <p:nvPr/>
        </p:nvSpPr>
        <p:spPr>
          <a:xfrm>
            <a:off x="190814" y="860088"/>
            <a:ext cx="8451654" cy="900236"/>
          </a:xfrm>
          <a:prstGeom prst="rect">
            <a:avLst/>
          </a:prstGeom>
        </p:spPr>
        <p:txBody>
          <a:bodyPr wrap="none" lIns="68571" tIns="34285" rIns="68571" bIns="34285">
            <a:spAutoFit/>
          </a:bodyPr>
          <a:lstStyle/>
          <a:p>
            <a:pPr algn="r"/>
            <a:r>
              <a:rPr lang="en-US" altLang="zh-CN" sz="5400" b="1" dirty="0">
                <a:solidFill>
                  <a:schemeClr val="bg1"/>
                </a:solidFill>
                <a:latin typeface="微软雅黑" panose="020B0503020204020204" pitchFamily="34" charset="-122"/>
                <a:ea typeface="微软雅黑" panose="020B0503020204020204" pitchFamily="34" charset="-122"/>
              </a:rPr>
              <a:t>SRA2022-G12-</a:t>
            </a:r>
            <a:r>
              <a:rPr lang="zh-CN" altLang="en-US" sz="5400" b="1" dirty="0">
                <a:solidFill>
                  <a:schemeClr val="bg1"/>
                </a:solidFill>
                <a:latin typeface="微软雅黑" panose="020B0503020204020204" pitchFamily="34" charset="-122"/>
                <a:ea typeface="微软雅黑" panose="020B0503020204020204" pitchFamily="34" charset="-122"/>
              </a:rPr>
              <a:t>翻转课堂</a:t>
            </a:r>
            <a:r>
              <a:rPr lang="en-US" altLang="zh-CN" sz="5400" b="1" dirty="0">
                <a:solidFill>
                  <a:schemeClr val="bg1"/>
                </a:solidFill>
                <a:latin typeface="微软雅黑" panose="020B0503020204020204" pitchFamily="34" charset="-122"/>
                <a:ea typeface="微软雅黑" panose="020B0503020204020204" pitchFamily="34" charset="-122"/>
              </a:rPr>
              <a:t>3</a:t>
            </a:r>
            <a:endParaRPr lang="en-US" altLang="zh-CN" sz="5400" b="1" dirty="0">
              <a:solidFill>
                <a:schemeClr val="bg1"/>
              </a:solidFill>
              <a:latin typeface="微软雅黑" panose="020B0503020204020204" pitchFamily="34" charset="-122"/>
              <a:ea typeface="微软雅黑" panose="020B0503020204020204" pitchFamily="34" charset="-122"/>
            </a:endParaRPr>
          </a:p>
        </p:txBody>
      </p:sp>
      <p:grpSp>
        <p:nvGrpSpPr>
          <p:cNvPr id="49" name="组合 48"/>
          <p:cNvGrpSpPr/>
          <p:nvPr/>
        </p:nvGrpSpPr>
        <p:grpSpPr>
          <a:xfrm>
            <a:off x="8633370" y="4620835"/>
            <a:ext cx="432048" cy="432834"/>
            <a:chOff x="6084168" y="1274820"/>
            <a:chExt cx="432048" cy="432834"/>
          </a:xfrm>
        </p:grpSpPr>
        <p:sp>
          <p:nvSpPr>
            <p:cNvPr id="50" name="椭圆 22"/>
            <p:cNvSpPr>
              <a:spLocks noChangeArrowheads="1"/>
            </p:cNvSpPr>
            <p:nvPr/>
          </p:nvSpPr>
          <p:spPr bwMode="auto">
            <a:xfrm>
              <a:off x="6084168" y="1274820"/>
              <a:ext cx="432048" cy="432834"/>
            </a:xfrm>
            <a:prstGeom prst="ellipse">
              <a:avLst/>
            </a:prstGeom>
            <a:solidFill>
              <a:srgbClr val="92D05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51"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2" name="组合 51"/>
          <p:cNvGrpSpPr/>
          <p:nvPr/>
        </p:nvGrpSpPr>
        <p:grpSpPr>
          <a:xfrm>
            <a:off x="7337226" y="4621228"/>
            <a:ext cx="432048" cy="432048"/>
            <a:chOff x="4788024" y="1275213"/>
            <a:chExt cx="432048" cy="432048"/>
          </a:xfrm>
        </p:grpSpPr>
        <p:sp>
          <p:nvSpPr>
            <p:cNvPr id="53"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54"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5" name="组合 54"/>
          <p:cNvGrpSpPr/>
          <p:nvPr/>
        </p:nvGrpSpPr>
        <p:grpSpPr>
          <a:xfrm>
            <a:off x="7985298" y="4620835"/>
            <a:ext cx="432833" cy="432834"/>
            <a:chOff x="5436096" y="1274820"/>
            <a:chExt cx="432833" cy="432834"/>
          </a:xfrm>
        </p:grpSpPr>
        <p:sp>
          <p:nvSpPr>
            <p:cNvPr id="56"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57"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8" name="组合 57"/>
          <p:cNvGrpSpPr/>
          <p:nvPr/>
        </p:nvGrpSpPr>
        <p:grpSpPr>
          <a:xfrm>
            <a:off x="6041082" y="4620835"/>
            <a:ext cx="432833" cy="432834"/>
            <a:chOff x="3491880" y="1274820"/>
            <a:chExt cx="432833" cy="432834"/>
          </a:xfrm>
        </p:grpSpPr>
        <p:sp>
          <p:nvSpPr>
            <p:cNvPr id="59" name="椭圆 16"/>
            <p:cNvSpPr>
              <a:spLocks noChangeArrowheads="1"/>
            </p:cNvSpPr>
            <p:nvPr/>
          </p:nvSpPr>
          <p:spPr bwMode="auto">
            <a:xfrm>
              <a:off x="3491880" y="1274820"/>
              <a:ext cx="432833" cy="432834"/>
            </a:xfrm>
            <a:prstGeom prst="ellipse">
              <a:avLst/>
            </a:pr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60"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61" name="组合 60"/>
          <p:cNvGrpSpPr/>
          <p:nvPr/>
        </p:nvGrpSpPr>
        <p:grpSpPr>
          <a:xfrm>
            <a:off x="6689154" y="4620835"/>
            <a:ext cx="432833" cy="432834"/>
            <a:chOff x="4139952" y="1274820"/>
            <a:chExt cx="432833" cy="432834"/>
          </a:xfrm>
        </p:grpSpPr>
        <p:sp>
          <p:nvSpPr>
            <p:cNvPr id="62"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6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fade">
                                      <p:cBhvr>
                                        <p:cTn id="7" dur="1000"/>
                                        <p:tgtEl>
                                          <p:spTgt spid="48"/>
                                        </p:tgtEl>
                                      </p:cBhvr>
                                    </p:animEffect>
                                    <p:anim calcmode="lin" valueType="num">
                                      <p:cBhvr>
                                        <p:cTn id="8" dur="1000" fill="hold"/>
                                        <p:tgtEl>
                                          <p:spTgt spid="48"/>
                                        </p:tgtEl>
                                        <p:attrNameLst>
                                          <p:attrName>ppt_x</p:attrName>
                                        </p:attrNameLst>
                                      </p:cBhvr>
                                      <p:tavLst>
                                        <p:tav tm="0">
                                          <p:val>
                                            <p:strVal val="#ppt_x"/>
                                          </p:val>
                                        </p:tav>
                                        <p:tav tm="100000">
                                          <p:val>
                                            <p:strVal val="#ppt_x"/>
                                          </p:val>
                                        </p:tav>
                                      </p:tavLst>
                                    </p:anim>
                                    <p:anim calcmode="lin" valueType="num">
                                      <p:cBhvr>
                                        <p:cTn id="9" dur="1000" fill="hold"/>
                                        <p:tgtEl>
                                          <p:spTgt spid="48"/>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43"/>
                                        </p:tgtEl>
                                        <p:attrNameLst>
                                          <p:attrName>style.visibility</p:attrName>
                                        </p:attrNameLst>
                                      </p:cBhvr>
                                      <p:to>
                                        <p:strVal val="visible"/>
                                      </p:to>
                                    </p:set>
                                    <p:anim calcmode="lin" valueType="num">
                                      <p:cBhvr>
                                        <p:cTn id="13" dur="500" fill="hold"/>
                                        <p:tgtEl>
                                          <p:spTgt spid="43"/>
                                        </p:tgtEl>
                                        <p:attrNameLst>
                                          <p:attrName>ppt_x</p:attrName>
                                        </p:attrNameLst>
                                      </p:cBhvr>
                                      <p:tavLst>
                                        <p:tav tm="0">
                                          <p:val>
                                            <p:strVal val="#ppt_x"/>
                                          </p:val>
                                        </p:tav>
                                        <p:tav tm="50000">
                                          <p:val>
                                            <p:strVal val="#ppt_x+.1"/>
                                          </p:val>
                                        </p:tav>
                                        <p:tav tm="100000">
                                          <p:val>
                                            <p:strVal val="#ppt_x"/>
                                          </p:val>
                                        </p:tav>
                                      </p:tavLst>
                                    </p:anim>
                                    <p:anim calcmode="lin" valueType="num">
                                      <p:cBhvr>
                                        <p:cTn id="14" dur="500" fill="hold"/>
                                        <p:tgtEl>
                                          <p:spTgt spid="43"/>
                                        </p:tgtEl>
                                        <p:attrNameLst>
                                          <p:attrName>ppt_y</p:attrName>
                                        </p:attrNameLst>
                                      </p:cBhvr>
                                      <p:tavLst>
                                        <p:tav tm="0">
                                          <p:val>
                                            <p:strVal val="#ppt_y"/>
                                          </p:val>
                                        </p:tav>
                                        <p:tav tm="100000">
                                          <p:val>
                                            <p:strVal val="#ppt_y"/>
                                          </p:val>
                                        </p:tav>
                                      </p:tavLst>
                                    </p:anim>
                                    <p:anim calcmode="lin" valueType="num">
                                      <p:cBhvr>
                                        <p:cTn id="15" dur="500" fill="hold"/>
                                        <p:tgtEl>
                                          <p:spTgt spid="43"/>
                                        </p:tgtEl>
                                        <p:attrNameLst>
                                          <p:attrName>ppt_h</p:attrName>
                                        </p:attrNameLst>
                                      </p:cBhvr>
                                      <p:tavLst>
                                        <p:tav tm="0">
                                          <p:val>
                                            <p:strVal val="#ppt_h/10"/>
                                          </p:val>
                                        </p:tav>
                                        <p:tav tm="50000">
                                          <p:val>
                                            <p:strVal val="#ppt_h+.01"/>
                                          </p:val>
                                        </p:tav>
                                        <p:tav tm="100000">
                                          <p:val>
                                            <p:strVal val="#ppt_h"/>
                                          </p:val>
                                        </p:tav>
                                      </p:tavLst>
                                    </p:anim>
                                    <p:anim calcmode="lin" valueType="num">
                                      <p:cBhvr>
                                        <p:cTn id="16" dur="500" fill="hold"/>
                                        <p:tgtEl>
                                          <p:spTgt spid="43"/>
                                        </p:tgtEl>
                                        <p:attrNameLst>
                                          <p:attrName>ppt_w</p:attrName>
                                        </p:attrNameLst>
                                      </p:cBhvr>
                                      <p:tavLst>
                                        <p:tav tm="0">
                                          <p:val>
                                            <p:strVal val="#ppt_w/10"/>
                                          </p:val>
                                        </p:tav>
                                        <p:tav tm="50000">
                                          <p:val>
                                            <p:strVal val="#ppt_w+.01"/>
                                          </p:val>
                                        </p:tav>
                                        <p:tav tm="100000">
                                          <p:val>
                                            <p:strVal val="#ppt_w"/>
                                          </p:val>
                                        </p:tav>
                                      </p:tavLst>
                                    </p:anim>
                                    <p:animEffect transition="in" filter="fade">
                                      <p:cBhvr>
                                        <p:cTn id="17" dur="500" tmFilter="0,0; .5, 1; 1, 1"/>
                                        <p:tgtEl>
                                          <p:spTgt spid="43"/>
                                        </p:tgtEl>
                                      </p:cBhvr>
                                    </p:animEffect>
                                  </p:childTnLst>
                                </p:cTn>
                              </p:par>
                            </p:childTnLst>
                          </p:cTn>
                        </p:par>
                        <p:par>
                          <p:cTn id="18" fill="hold">
                            <p:stCondLst>
                              <p:cond delay="1950"/>
                            </p:stCondLst>
                            <p:childTnLst>
                              <p:par>
                                <p:cTn id="19" presetID="22" presetClass="entr" presetSubtype="2" fill="hold" nodeType="afterEffect">
                                  <p:stCondLst>
                                    <p:cond delay="0"/>
                                  </p:stCondLst>
                                  <p:childTnLst>
                                    <p:set>
                                      <p:cBhvr>
                                        <p:cTn id="20" dur="1" fill="hold">
                                          <p:stCondLst>
                                            <p:cond delay="0"/>
                                          </p:stCondLst>
                                        </p:cTn>
                                        <p:tgtEl>
                                          <p:spTgt spid="46"/>
                                        </p:tgtEl>
                                        <p:attrNameLst>
                                          <p:attrName>style.visibility</p:attrName>
                                        </p:attrNameLst>
                                      </p:cBhvr>
                                      <p:to>
                                        <p:strVal val="visible"/>
                                      </p:to>
                                    </p:set>
                                    <p:animEffect transition="in" filter="wipe(right)">
                                      <p:cBhvr>
                                        <p:cTn id="21" dur="1000"/>
                                        <p:tgtEl>
                                          <p:spTgt spid="46"/>
                                        </p:tgtEl>
                                      </p:cBhvr>
                                    </p:animEffect>
                                  </p:childTnLst>
                                </p:cTn>
                              </p:par>
                            </p:childTnLst>
                          </p:cTn>
                        </p:par>
                        <p:par>
                          <p:cTn id="22" fill="hold">
                            <p:stCondLst>
                              <p:cond delay="2950"/>
                            </p:stCondLst>
                            <p:childTnLst>
                              <p:par>
                                <p:cTn id="23" presetID="53" presetClass="entr" presetSubtype="16" fill="hold" nodeType="afterEffect">
                                  <p:stCondLst>
                                    <p:cond delay="0"/>
                                  </p:stCondLst>
                                  <p:childTnLst>
                                    <p:set>
                                      <p:cBhvr>
                                        <p:cTn id="24" dur="1" fill="hold">
                                          <p:stCondLst>
                                            <p:cond delay="0"/>
                                          </p:stCondLst>
                                        </p:cTn>
                                        <p:tgtEl>
                                          <p:spTgt spid="58"/>
                                        </p:tgtEl>
                                        <p:attrNameLst>
                                          <p:attrName>style.visibility</p:attrName>
                                        </p:attrNameLst>
                                      </p:cBhvr>
                                      <p:to>
                                        <p:strVal val="visible"/>
                                      </p:to>
                                    </p:set>
                                    <p:anim calcmode="lin" valueType="num">
                                      <p:cBhvr>
                                        <p:cTn id="25" dur="500" fill="hold"/>
                                        <p:tgtEl>
                                          <p:spTgt spid="58"/>
                                        </p:tgtEl>
                                        <p:attrNameLst>
                                          <p:attrName>ppt_w</p:attrName>
                                        </p:attrNameLst>
                                      </p:cBhvr>
                                      <p:tavLst>
                                        <p:tav tm="0">
                                          <p:val>
                                            <p:fltVal val="0"/>
                                          </p:val>
                                        </p:tav>
                                        <p:tav tm="100000">
                                          <p:val>
                                            <p:strVal val="#ppt_w"/>
                                          </p:val>
                                        </p:tav>
                                      </p:tavLst>
                                    </p:anim>
                                    <p:anim calcmode="lin" valueType="num">
                                      <p:cBhvr>
                                        <p:cTn id="26" dur="500" fill="hold"/>
                                        <p:tgtEl>
                                          <p:spTgt spid="58"/>
                                        </p:tgtEl>
                                        <p:attrNameLst>
                                          <p:attrName>ppt_h</p:attrName>
                                        </p:attrNameLst>
                                      </p:cBhvr>
                                      <p:tavLst>
                                        <p:tav tm="0">
                                          <p:val>
                                            <p:fltVal val="0"/>
                                          </p:val>
                                        </p:tav>
                                        <p:tav tm="100000">
                                          <p:val>
                                            <p:strVal val="#ppt_h"/>
                                          </p:val>
                                        </p:tav>
                                      </p:tavLst>
                                    </p:anim>
                                    <p:animEffect transition="in" filter="fade">
                                      <p:cBhvr>
                                        <p:cTn id="27" dur="500"/>
                                        <p:tgtEl>
                                          <p:spTgt spid="58"/>
                                        </p:tgtEl>
                                      </p:cBhvr>
                                    </p:animEffect>
                                  </p:childTnLst>
                                </p:cTn>
                              </p:par>
                              <p:par>
                                <p:cTn id="28" presetID="53" presetClass="entr" presetSubtype="16" fill="hold" nodeType="withEffect">
                                  <p:stCondLst>
                                    <p:cond delay="200"/>
                                  </p:stCondLst>
                                  <p:childTnLst>
                                    <p:set>
                                      <p:cBhvr>
                                        <p:cTn id="29" dur="1" fill="hold">
                                          <p:stCondLst>
                                            <p:cond delay="0"/>
                                          </p:stCondLst>
                                        </p:cTn>
                                        <p:tgtEl>
                                          <p:spTgt spid="61"/>
                                        </p:tgtEl>
                                        <p:attrNameLst>
                                          <p:attrName>style.visibility</p:attrName>
                                        </p:attrNameLst>
                                      </p:cBhvr>
                                      <p:to>
                                        <p:strVal val="visible"/>
                                      </p:to>
                                    </p:set>
                                    <p:anim calcmode="lin" valueType="num">
                                      <p:cBhvr>
                                        <p:cTn id="30" dur="500" fill="hold"/>
                                        <p:tgtEl>
                                          <p:spTgt spid="61"/>
                                        </p:tgtEl>
                                        <p:attrNameLst>
                                          <p:attrName>ppt_w</p:attrName>
                                        </p:attrNameLst>
                                      </p:cBhvr>
                                      <p:tavLst>
                                        <p:tav tm="0">
                                          <p:val>
                                            <p:fltVal val="0"/>
                                          </p:val>
                                        </p:tav>
                                        <p:tav tm="100000">
                                          <p:val>
                                            <p:strVal val="#ppt_w"/>
                                          </p:val>
                                        </p:tav>
                                      </p:tavLst>
                                    </p:anim>
                                    <p:anim calcmode="lin" valueType="num">
                                      <p:cBhvr>
                                        <p:cTn id="31" dur="500" fill="hold"/>
                                        <p:tgtEl>
                                          <p:spTgt spid="61"/>
                                        </p:tgtEl>
                                        <p:attrNameLst>
                                          <p:attrName>ppt_h</p:attrName>
                                        </p:attrNameLst>
                                      </p:cBhvr>
                                      <p:tavLst>
                                        <p:tav tm="0">
                                          <p:val>
                                            <p:fltVal val="0"/>
                                          </p:val>
                                        </p:tav>
                                        <p:tav tm="100000">
                                          <p:val>
                                            <p:strVal val="#ppt_h"/>
                                          </p:val>
                                        </p:tav>
                                      </p:tavLst>
                                    </p:anim>
                                    <p:animEffect transition="in" filter="fade">
                                      <p:cBhvr>
                                        <p:cTn id="32" dur="500"/>
                                        <p:tgtEl>
                                          <p:spTgt spid="61"/>
                                        </p:tgtEl>
                                      </p:cBhvr>
                                    </p:animEffect>
                                  </p:childTnLst>
                                </p:cTn>
                              </p:par>
                              <p:par>
                                <p:cTn id="33" presetID="53" presetClass="entr" presetSubtype="16" fill="hold" nodeType="withEffect">
                                  <p:stCondLst>
                                    <p:cond delay="400"/>
                                  </p:stCondLst>
                                  <p:childTnLst>
                                    <p:set>
                                      <p:cBhvr>
                                        <p:cTn id="34" dur="1" fill="hold">
                                          <p:stCondLst>
                                            <p:cond delay="0"/>
                                          </p:stCondLst>
                                        </p:cTn>
                                        <p:tgtEl>
                                          <p:spTgt spid="52"/>
                                        </p:tgtEl>
                                        <p:attrNameLst>
                                          <p:attrName>style.visibility</p:attrName>
                                        </p:attrNameLst>
                                      </p:cBhvr>
                                      <p:to>
                                        <p:strVal val="visible"/>
                                      </p:to>
                                    </p:set>
                                    <p:anim calcmode="lin" valueType="num">
                                      <p:cBhvr>
                                        <p:cTn id="35" dur="500" fill="hold"/>
                                        <p:tgtEl>
                                          <p:spTgt spid="52"/>
                                        </p:tgtEl>
                                        <p:attrNameLst>
                                          <p:attrName>ppt_w</p:attrName>
                                        </p:attrNameLst>
                                      </p:cBhvr>
                                      <p:tavLst>
                                        <p:tav tm="0">
                                          <p:val>
                                            <p:fltVal val="0"/>
                                          </p:val>
                                        </p:tav>
                                        <p:tav tm="100000">
                                          <p:val>
                                            <p:strVal val="#ppt_w"/>
                                          </p:val>
                                        </p:tav>
                                      </p:tavLst>
                                    </p:anim>
                                    <p:anim calcmode="lin" valueType="num">
                                      <p:cBhvr>
                                        <p:cTn id="36" dur="500" fill="hold"/>
                                        <p:tgtEl>
                                          <p:spTgt spid="52"/>
                                        </p:tgtEl>
                                        <p:attrNameLst>
                                          <p:attrName>ppt_h</p:attrName>
                                        </p:attrNameLst>
                                      </p:cBhvr>
                                      <p:tavLst>
                                        <p:tav tm="0">
                                          <p:val>
                                            <p:fltVal val="0"/>
                                          </p:val>
                                        </p:tav>
                                        <p:tav tm="100000">
                                          <p:val>
                                            <p:strVal val="#ppt_h"/>
                                          </p:val>
                                        </p:tav>
                                      </p:tavLst>
                                    </p:anim>
                                    <p:animEffect transition="in" filter="fade">
                                      <p:cBhvr>
                                        <p:cTn id="37" dur="500"/>
                                        <p:tgtEl>
                                          <p:spTgt spid="52"/>
                                        </p:tgtEl>
                                      </p:cBhvr>
                                    </p:animEffect>
                                  </p:childTnLst>
                                </p:cTn>
                              </p:par>
                              <p:par>
                                <p:cTn id="38" presetID="53" presetClass="entr" presetSubtype="16" fill="hold" nodeType="withEffect">
                                  <p:stCondLst>
                                    <p:cond delay="600"/>
                                  </p:stCondLst>
                                  <p:childTnLst>
                                    <p:set>
                                      <p:cBhvr>
                                        <p:cTn id="39" dur="1" fill="hold">
                                          <p:stCondLst>
                                            <p:cond delay="0"/>
                                          </p:stCondLst>
                                        </p:cTn>
                                        <p:tgtEl>
                                          <p:spTgt spid="55"/>
                                        </p:tgtEl>
                                        <p:attrNameLst>
                                          <p:attrName>style.visibility</p:attrName>
                                        </p:attrNameLst>
                                      </p:cBhvr>
                                      <p:to>
                                        <p:strVal val="visible"/>
                                      </p:to>
                                    </p:set>
                                    <p:anim calcmode="lin" valueType="num">
                                      <p:cBhvr>
                                        <p:cTn id="40" dur="500" fill="hold"/>
                                        <p:tgtEl>
                                          <p:spTgt spid="55"/>
                                        </p:tgtEl>
                                        <p:attrNameLst>
                                          <p:attrName>ppt_w</p:attrName>
                                        </p:attrNameLst>
                                      </p:cBhvr>
                                      <p:tavLst>
                                        <p:tav tm="0">
                                          <p:val>
                                            <p:fltVal val="0"/>
                                          </p:val>
                                        </p:tav>
                                        <p:tav tm="100000">
                                          <p:val>
                                            <p:strVal val="#ppt_w"/>
                                          </p:val>
                                        </p:tav>
                                      </p:tavLst>
                                    </p:anim>
                                    <p:anim calcmode="lin" valueType="num">
                                      <p:cBhvr>
                                        <p:cTn id="41" dur="500" fill="hold"/>
                                        <p:tgtEl>
                                          <p:spTgt spid="55"/>
                                        </p:tgtEl>
                                        <p:attrNameLst>
                                          <p:attrName>ppt_h</p:attrName>
                                        </p:attrNameLst>
                                      </p:cBhvr>
                                      <p:tavLst>
                                        <p:tav tm="0">
                                          <p:val>
                                            <p:fltVal val="0"/>
                                          </p:val>
                                        </p:tav>
                                        <p:tav tm="100000">
                                          <p:val>
                                            <p:strVal val="#ppt_h"/>
                                          </p:val>
                                        </p:tav>
                                      </p:tavLst>
                                    </p:anim>
                                    <p:animEffect transition="in" filter="fade">
                                      <p:cBhvr>
                                        <p:cTn id="42" dur="500"/>
                                        <p:tgtEl>
                                          <p:spTgt spid="55"/>
                                        </p:tgtEl>
                                      </p:cBhvr>
                                    </p:animEffect>
                                  </p:childTnLst>
                                </p:cTn>
                              </p:par>
                              <p:par>
                                <p:cTn id="43" presetID="53" presetClass="entr" presetSubtype="16" fill="hold" nodeType="withEffect">
                                  <p:stCondLst>
                                    <p:cond delay="800"/>
                                  </p:stCondLst>
                                  <p:childTnLst>
                                    <p:set>
                                      <p:cBhvr>
                                        <p:cTn id="44" dur="1" fill="hold">
                                          <p:stCondLst>
                                            <p:cond delay="0"/>
                                          </p:stCondLst>
                                        </p:cTn>
                                        <p:tgtEl>
                                          <p:spTgt spid="49"/>
                                        </p:tgtEl>
                                        <p:attrNameLst>
                                          <p:attrName>style.visibility</p:attrName>
                                        </p:attrNameLst>
                                      </p:cBhvr>
                                      <p:to>
                                        <p:strVal val="visible"/>
                                      </p:to>
                                    </p:set>
                                    <p:anim calcmode="lin" valueType="num">
                                      <p:cBhvr>
                                        <p:cTn id="45" dur="500" fill="hold"/>
                                        <p:tgtEl>
                                          <p:spTgt spid="49"/>
                                        </p:tgtEl>
                                        <p:attrNameLst>
                                          <p:attrName>ppt_w</p:attrName>
                                        </p:attrNameLst>
                                      </p:cBhvr>
                                      <p:tavLst>
                                        <p:tav tm="0">
                                          <p:val>
                                            <p:fltVal val="0"/>
                                          </p:val>
                                        </p:tav>
                                        <p:tav tm="100000">
                                          <p:val>
                                            <p:strVal val="#ppt_w"/>
                                          </p:val>
                                        </p:tav>
                                      </p:tavLst>
                                    </p:anim>
                                    <p:anim calcmode="lin" valueType="num">
                                      <p:cBhvr>
                                        <p:cTn id="46" dur="500" fill="hold"/>
                                        <p:tgtEl>
                                          <p:spTgt spid="49"/>
                                        </p:tgtEl>
                                        <p:attrNameLst>
                                          <p:attrName>ppt_h</p:attrName>
                                        </p:attrNameLst>
                                      </p:cBhvr>
                                      <p:tavLst>
                                        <p:tav tm="0">
                                          <p:val>
                                            <p:fltVal val="0"/>
                                          </p:val>
                                        </p:tav>
                                        <p:tav tm="100000">
                                          <p:val>
                                            <p:strVal val="#ppt_h"/>
                                          </p:val>
                                        </p:tav>
                                      </p:tavLst>
                                    </p:anim>
                                    <p:animEffect transition="in" filter="fade">
                                      <p:cBhvr>
                                        <p:cTn id="47"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utoUpdateAnimBg="0"/>
      <p:bldP spid="4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p:nvPr/>
        </p:nvSpPr>
        <p:spPr>
          <a:xfrm>
            <a:off x="462280" y="843915"/>
            <a:ext cx="8219440" cy="3969385"/>
          </a:xfrm>
          <a:prstGeom prst="rect">
            <a:avLst/>
          </a:prstGeom>
          <a:noFill/>
        </p:spPr>
        <p:txBody>
          <a:bodyPr wrap="square" rtlCol="0" anchor="t">
            <a:spAutoFit/>
          </a:bodyPr>
          <a:lstStyle/>
          <a:p>
            <a:pPr algn="l"/>
            <a:r>
              <a:rPr lang="en-US" altLang="zh-CN" sz="1800" dirty="0">
                <a:latin typeface="微软雅黑" panose="020B0503020204020204" pitchFamily="34" charset="-122"/>
                <a:ea typeface="微软雅黑" panose="020B0503020204020204" pitchFamily="34" charset="-122"/>
                <a:sym typeface="+mn-ea"/>
              </a:rPr>
              <a:t>      </a:t>
            </a:r>
            <a:r>
              <a:rPr lang="zh-CN" altLang="en-US" sz="1800" b="1" dirty="0">
                <a:latin typeface="微软雅黑" panose="020B0503020204020204" pitchFamily="34" charset="-122"/>
                <a:ea typeface="微软雅黑" panose="020B0503020204020204" pitchFamily="34" charset="-122"/>
                <a:sym typeface="+mn-ea"/>
              </a:rPr>
              <a:t>4. 激活期 </a:t>
            </a:r>
            <a:endParaRPr lang="zh-CN" altLang="en-US" sz="1800" dirty="0">
              <a:latin typeface="微软雅黑" panose="020B0503020204020204" pitchFamily="34" charset="-122"/>
              <a:ea typeface="微软雅黑" panose="020B0503020204020204" pitchFamily="34" charset="-122"/>
              <a:sym typeface="+mn-ea"/>
            </a:endParaRPr>
          </a:p>
          <a:p>
            <a:pPr algn="l"/>
            <a:r>
              <a:rPr lang="en-US" altLang="zh-CN" sz="1800" dirty="0">
                <a:latin typeface="微软雅黑" panose="020B0503020204020204" pitchFamily="34" charset="-122"/>
                <a:ea typeface="微软雅黑" panose="020B0503020204020204" pitchFamily="34" charset="-122"/>
                <a:sym typeface="+mn-ea"/>
              </a:rPr>
              <a:t>      </a:t>
            </a:r>
            <a:r>
              <a:rPr lang="zh-CN" altLang="en-US" sz="1800" dirty="0">
                <a:latin typeface="微软雅黑" panose="020B0503020204020204" pitchFamily="34" charset="-122"/>
                <a:ea typeface="微软雅黑" panose="020B0503020204020204" pitchFamily="34" charset="-122"/>
                <a:sym typeface="+mn-ea"/>
              </a:rPr>
              <a:t>激活期(Activation)也被称为</a:t>
            </a:r>
            <a:r>
              <a:rPr lang="zh-CN" altLang="en-US" sz="1800" dirty="0">
                <a:solidFill>
                  <a:srgbClr val="FF0000"/>
                </a:solidFill>
                <a:latin typeface="微软雅黑" panose="020B0503020204020204" pitchFamily="34" charset="-122"/>
                <a:ea typeface="微软雅黑" panose="020B0503020204020204" pitchFamily="34" charset="-122"/>
                <a:sym typeface="+mn-ea"/>
              </a:rPr>
              <a:t>控制焦点</a:t>
            </a:r>
            <a:r>
              <a:rPr lang="zh-CN" altLang="en-US" sz="1800" dirty="0">
                <a:latin typeface="微软雅黑" panose="020B0503020204020204" pitchFamily="34" charset="-122"/>
                <a:ea typeface="微软雅黑" panose="020B0503020204020204" pitchFamily="34" charset="-122"/>
                <a:sym typeface="+mn-ea"/>
              </a:rPr>
              <a:t>,代表顺序图中的对象执行一项操作的时期，是顺序图中表示时间段的符号，在这不时间段内对象将执行相应的操作。在UMi</a:t>
            </a:r>
            <a:r>
              <a:rPr lang="en-US" altLang="zh-CN" sz="1800" dirty="0">
                <a:latin typeface="微软雅黑" panose="020B0503020204020204" pitchFamily="34" charset="-122"/>
                <a:ea typeface="微软雅黑" panose="020B0503020204020204" pitchFamily="34" charset="-122"/>
                <a:sym typeface="+mn-ea"/>
              </a:rPr>
              <a:t>L</a:t>
            </a:r>
            <a:r>
              <a:rPr lang="zh-CN" altLang="en-US" sz="1800" dirty="0">
                <a:latin typeface="微软雅黑" panose="020B0503020204020204" pitchFamily="34" charset="-122"/>
                <a:ea typeface="微软雅黑" panose="020B0503020204020204" pitchFamily="34" charset="-122"/>
                <a:sym typeface="+mn-ea"/>
              </a:rPr>
              <a:t>中，用小矩形表示，被称为</a:t>
            </a:r>
            <a:r>
              <a:rPr lang="zh-CN" altLang="en-US" sz="1800" dirty="0">
                <a:solidFill>
                  <a:srgbClr val="FF0000"/>
                </a:solidFill>
                <a:latin typeface="微软雅黑" panose="020B0503020204020204" pitchFamily="34" charset="-122"/>
                <a:ea typeface="微软雅黑" panose="020B0503020204020204" pitchFamily="34" charset="-122"/>
                <a:sym typeface="+mn-ea"/>
              </a:rPr>
              <a:t>激话条或控制期</a:t>
            </a:r>
            <a:r>
              <a:rPr lang="zh-CN" altLang="en-US" sz="1800" dirty="0">
                <a:latin typeface="微软雅黑" panose="020B0503020204020204" pitchFamily="34" charset="-122"/>
                <a:ea typeface="微软雅黑" panose="020B0503020204020204" pitchFamily="34" charset="-122"/>
                <a:sym typeface="+mn-ea"/>
              </a:rPr>
              <a:t>，对象就是在激活条的顶部被激活的，在完成自己的工作后被去激活</a:t>
            </a:r>
            <a:endParaRPr lang="zh-CN" altLang="en-US" sz="1800" dirty="0">
              <a:latin typeface="微软雅黑" panose="020B0503020204020204" pitchFamily="34" charset="-122"/>
              <a:ea typeface="微软雅黑" panose="020B0503020204020204" pitchFamily="34" charset="-122"/>
              <a:sym typeface="+mn-ea"/>
            </a:endParaRPr>
          </a:p>
          <a:p>
            <a:pPr algn="l"/>
            <a:r>
              <a:rPr lang="en-US" altLang="zh-CN" sz="1800" dirty="0">
                <a:latin typeface="微软雅黑" panose="020B0503020204020204" pitchFamily="34" charset="-122"/>
                <a:ea typeface="微软雅黑" panose="020B0503020204020204" pitchFamily="34" charset="-122"/>
              </a:rPr>
              <a:t>      </a:t>
            </a:r>
            <a:r>
              <a:rPr lang="zh-CN" altLang="en-US" sz="1800" b="1" dirty="0">
                <a:latin typeface="微软雅黑" panose="020B0503020204020204" pitchFamily="34" charset="-122"/>
                <a:ea typeface="微软雅黑" panose="020B0503020204020204" pitchFamily="34" charset="-122"/>
              </a:rPr>
              <a:t>5. 消息</a:t>
            </a:r>
            <a:r>
              <a:rPr lang="zh-CN" altLang="en-US" sz="1800" dirty="0">
                <a:latin typeface="微软雅黑" panose="020B0503020204020204" pitchFamily="34" charset="-122"/>
                <a:ea typeface="微软雅黑" panose="020B0503020204020204" pitchFamily="34" charset="-122"/>
              </a:rPr>
              <a:t> </a:t>
            </a:r>
            <a:endParaRPr lang="zh-CN" altLang="en-US" sz="1800" dirty="0">
              <a:latin typeface="微软雅黑" panose="020B0503020204020204" pitchFamily="34" charset="-122"/>
              <a:ea typeface="微软雅黑" panose="020B0503020204020204" pitchFamily="34" charset="-122"/>
            </a:endParaRPr>
          </a:p>
          <a:p>
            <a:pPr algn="l"/>
            <a:r>
              <a:rPr lang="en-US" altLang="zh-CN" sz="1800" dirty="0">
                <a:latin typeface="微软雅黑" panose="020B0503020204020204" pitchFamily="34" charset="-122"/>
                <a:ea typeface="微软雅黑" panose="020B0503020204020204" pitchFamily="34" charset="-122"/>
              </a:rPr>
              <a:t>      </a:t>
            </a:r>
            <a:r>
              <a:rPr lang="zh-CN" altLang="en-US" sz="1800" dirty="0">
                <a:latin typeface="微软雅黑" panose="020B0503020204020204" pitchFamily="34" charset="-122"/>
                <a:ea typeface="微软雅黑" panose="020B0503020204020204" pitchFamily="34" charset="-122"/>
              </a:rPr>
              <a:t>消息(Message)是对象之间某种形式的通信，在垂直生命线之间,用带有箭头的线并附以消息表达式方式表示。它可以</a:t>
            </a:r>
            <a:r>
              <a:rPr lang="zh-CN" altLang="en-US" sz="1800" dirty="0">
                <a:solidFill>
                  <a:srgbClr val="FF0000"/>
                </a:solidFill>
                <a:latin typeface="微软雅黑" panose="020B0503020204020204" pitchFamily="34" charset="-122"/>
                <a:ea typeface="微软雅黑" panose="020B0503020204020204" pitchFamily="34" charset="-122"/>
              </a:rPr>
              <a:t>激发某个操作、唤起信号或导致目标对象的创建或撒销</a:t>
            </a:r>
            <a:r>
              <a:rPr lang="zh-CN" altLang="en-US" sz="1800" dirty="0">
                <a:latin typeface="微软雅黑" panose="020B0503020204020204" pitchFamily="34" charset="-122"/>
                <a:ea typeface="微软雅黑" panose="020B0503020204020204" pitchFamily="34" charset="-122"/>
              </a:rPr>
              <a:t>。一个对象到另一个对象的消息用跨越对象生命线的消息线表示。对象还可以发送消息给它自己，即消息线从自己的生命线出发又回到自己的生命线。 </a:t>
            </a:r>
            <a:endParaRPr lang="zh-CN" altLang="en-US" sz="1800" dirty="0">
              <a:latin typeface="微软雅黑" panose="020B0503020204020204" pitchFamily="34" charset="-122"/>
              <a:ea typeface="微软雅黑" panose="020B0503020204020204" pitchFamily="34" charset="-122"/>
            </a:endParaRPr>
          </a:p>
          <a:p>
            <a:pPr algn="l"/>
            <a:r>
              <a:rPr lang="zh-CN" altLang="en-US" sz="1800" dirty="0">
                <a:latin typeface="微软雅黑" panose="020B0503020204020204" pitchFamily="34" charset="-122"/>
                <a:ea typeface="微软雅黑" panose="020B0503020204020204" pitchFamily="34" charset="-122"/>
              </a:rPr>
              <a:t> </a:t>
            </a:r>
            <a:r>
              <a:rPr lang="en-US" altLang="zh-CN" sz="1800" dirty="0">
                <a:latin typeface="微软雅黑" panose="020B0503020204020204" pitchFamily="34" charset="-122"/>
                <a:ea typeface="微软雅黑" panose="020B0503020204020204" pitchFamily="34" charset="-122"/>
              </a:rPr>
              <a:t>     </a:t>
            </a:r>
            <a:r>
              <a:rPr lang="zh-CN" altLang="en-US" sz="1800" dirty="0">
                <a:latin typeface="微软雅黑" panose="020B0503020204020204" pitchFamily="34" charset="-122"/>
                <a:ea typeface="微软雅黑" panose="020B0503020204020204" pitchFamily="34" charset="-122"/>
              </a:rPr>
              <a:t>UML 用从一条生命线开始到另一条生命线结束的箭头来表示一个消息。消息在图中生命线的上下位置决定了它的传递时间。消息可以用消息名及参数来标识,也可带有顺序号。</a:t>
            </a:r>
            <a:endParaRPr lang="en-US" altLang="zh-CN" sz="1800" dirty="0">
              <a:latin typeface="微软雅黑" panose="020B0503020204020204" pitchFamily="34" charset="-122"/>
              <a:ea typeface="微软雅黑" panose="020B0503020204020204" pitchFamily="34" charset="-122"/>
            </a:endParaRPr>
          </a:p>
        </p:txBody>
      </p:sp>
      <p:sp>
        <p:nvSpPr>
          <p:cNvPr id="6" name="Text Box 5"/>
          <p:cNvSpPr txBox="1"/>
          <p:nvPr/>
        </p:nvSpPr>
        <p:spPr>
          <a:xfrm>
            <a:off x="467360" y="267335"/>
            <a:ext cx="2011680" cy="368300"/>
          </a:xfrm>
          <a:prstGeom prst="rect">
            <a:avLst/>
          </a:prstGeom>
          <a:noFill/>
        </p:spPr>
        <p:txBody>
          <a:bodyPr wrap="none" rtlCol="0" anchor="t">
            <a:spAutoFit/>
          </a:bodyPr>
          <a:lstStyle/>
          <a:p>
            <a:r>
              <a:rPr lang="zh-CN" altLang="en-US" sz="1800"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sym typeface="+mn-ea"/>
              </a:rPr>
              <a:t>顺序图的基本内容</a:t>
            </a:r>
            <a:endParaRPr 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683568" y="184594"/>
            <a:ext cx="72008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1800" b="1" dirty="0">
                <a:solidFill>
                  <a:schemeClr val="tx2"/>
                </a:solidFill>
                <a:latin typeface="微软雅黑" panose="020B0503020204020204" pitchFamily="34" charset="-122"/>
                <a:ea typeface="微软雅黑" panose="020B0503020204020204" pitchFamily="34" charset="-122"/>
              </a:rPr>
              <a:t>问题</a:t>
            </a:r>
            <a:r>
              <a:rPr lang="en-US" altLang="zh-CN" sz="1800" b="1" dirty="0">
                <a:solidFill>
                  <a:schemeClr val="tx2"/>
                </a:solidFill>
                <a:latin typeface="微软雅黑" panose="020B0503020204020204" pitchFamily="34" charset="-122"/>
                <a:ea typeface="微软雅黑" panose="020B0503020204020204" pitchFamily="34" charset="-122"/>
              </a:rPr>
              <a:t>1</a:t>
            </a:r>
            <a:endParaRPr lang="zh-CN" altLang="en-US" sz="1800" b="1" dirty="0">
              <a:solidFill>
                <a:schemeClr val="tx2"/>
              </a:solidFill>
              <a:latin typeface="微软雅黑" panose="020B0503020204020204" pitchFamily="34" charset="-122"/>
              <a:ea typeface="微软雅黑" panose="020B0503020204020204" pitchFamily="34" charset="-122"/>
            </a:endParaRPr>
          </a:p>
        </p:txBody>
      </p:sp>
      <p:sp>
        <p:nvSpPr>
          <p:cNvPr id="46" name="Title 1"/>
          <p:cNvSpPr txBox="1"/>
          <p:nvPr/>
        </p:nvSpPr>
        <p:spPr>
          <a:xfrm>
            <a:off x="787614" y="584485"/>
            <a:ext cx="7568771" cy="1267185"/>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lnSpc>
                <a:spcPct val="150000"/>
              </a:lnSpc>
            </a:pPr>
            <a:endParaRPr lang="en-GB" altLang="zh-CN" sz="1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787613" y="627344"/>
            <a:ext cx="7755963" cy="922020"/>
          </a:xfrm>
          <a:prstGeom prst="rect">
            <a:avLst/>
          </a:prstGeom>
          <a:noFill/>
        </p:spPr>
        <p:txBody>
          <a:bodyPr wrap="square">
            <a:spAutoFit/>
          </a:bodyPr>
          <a:lstStyle/>
          <a:p>
            <a:pPr>
              <a:lnSpc>
                <a:spcPct val="150000"/>
              </a:lnSpc>
            </a:pPr>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简答题</a:t>
            </a:r>
            <a:endParaRPr lang="en-US"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请说出在顺序图中生命线代表什么？并说出对象在生命线上的两种状态。</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827619" y="2499727"/>
            <a:ext cx="7755963" cy="1337945"/>
          </a:xfrm>
          <a:prstGeom prst="rect">
            <a:avLst/>
          </a:prstGeom>
          <a:noFill/>
        </p:spPr>
        <p:txBody>
          <a:bodyPr wrap="square">
            <a:spAutoFit/>
          </a:bodyPr>
          <a:lstStyle/>
          <a:p>
            <a:pPr>
              <a:lnSpc>
                <a:spcPct val="150000"/>
              </a:lnSpc>
            </a:pPr>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解析</a:t>
            </a:r>
            <a:endParaRPr lang="en-US"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sym typeface="+mn-ea"/>
              </a:rPr>
              <a:t>生命线(LifeLine)代表顺序图中对象在一段时间内的存在</a:t>
            </a:r>
            <a:endParaRPr lang="zh-CN" altLang="en-US" dirty="0">
              <a:latin typeface="微软雅黑" panose="020B0503020204020204" pitchFamily="34" charset="-122"/>
              <a:ea typeface="微软雅黑" panose="020B0503020204020204" pitchFamily="34" charset="-122"/>
              <a:sym typeface="+mn-ea"/>
            </a:endParaRPr>
          </a:p>
          <a:p>
            <a:pPr>
              <a:lnSpc>
                <a:spcPct val="150000"/>
              </a:lnSpc>
            </a:pPr>
            <a:r>
              <a:rPr lang="zh-CN" altLang="en-US" dirty="0">
                <a:latin typeface="微软雅黑" panose="020B0503020204020204" pitchFamily="34" charset="-122"/>
                <a:ea typeface="微软雅黑" panose="020B0503020204020204" pitchFamily="34" charset="-122"/>
                <a:sym typeface="+mn-ea"/>
              </a:rPr>
              <a:t>对象在生命线上的两种状态：</a:t>
            </a:r>
            <a:r>
              <a:rPr lang="zh-CN" altLang="en-US" dirty="0">
                <a:solidFill>
                  <a:srgbClr val="FF0000"/>
                </a:solidFill>
                <a:latin typeface="微软雅黑" panose="020B0503020204020204" pitchFamily="34" charset="-122"/>
                <a:ea typeface="微软雅黑" panose="020B0503020204020204" pitchFamily="34" charset="-122"/>
                <a:sym typeface="+mn-ea"/>
              </a:rPr>
              <a:t>休眠状态</a:t>
            </a:r>
            <a:r>
              <a:rPr lang="zh-CN" altLang="en-US" dirty="0">
                <a:latin typeface="微软雅黑" panose="020B0503020204020204" pitchFamily="34" charset="-122"/>
                <a:ea typeface="微软雅黑" panose="020B0503020204020204" pitchFamily="34" charset="-122"/>
                <a:sym typeface="+mn-ea"/>
              </a:rPr>
              <a:t>和</a:t>
            </a:r>
            <a:r>
              <a:rPr lang="zh-CN" altLang="en-US" dirty="0">
                <a:solidFill>
                  <a:srgbClr val="FF0000"/>
                </a:solidFill>
                <a:latin typeface="微软雅黑" panose="020B0503020204020204" pitchFamily="34" charset="-122"/>
                <a:ea typeface="微软雅黑" panose="020B0503020204020204" pitchFamily="34" charset="-122"/>
                <a:sym typeface="+mn-ea"/>
              </a:rPr>
              <a:t>激活状态</a:t>
            </a:r>
            <a:r>
              <a:rPr lang="zh-CN" altLang="en-US" dirty="0">
                <a:latin typeface="微软雅黑" panose="020B0503020204020204" pitchFamily="34" charset="-122"/>
                <a:ea typeface="微软雅黑" panose="020B0503020204020204" pitchFamily="34" charset="-122"/>
                <a:sym typeface="+mn-ea"/>
              </a:rPr>
              <a:t>。</a:t>
            </a:r>
            <a:endParaRPr lang="zh-CN" altLang="en-US" dirty="0"/>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683260" y="267335"/>
            <a:ext cx="188849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1800" b="1" dirty="0">
                <a:solidFill>
                  <a:schemeClr val="tx2"/>
                </a:solidFill>
                <a:latin typeface="微软雅黑" panose="020B0503020204020204" pitchFamily="34" charset="-122"/>
                <a:ea typeface="微软雅黑" panose="020B0503020204020204" pitchFamily="34" charset="-122"/>
              </a:rPr>
              <a:t>顺序图的基本内容</a:t>
            </a:r>
            <a:endParaRPr lang="zh-CN" altLang="en-US" sz="1800" b="1" dirty="0">
              <a:solidFill>
                <a:schemeClr val="tx2"/>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539115" y="3363595"/>
            <a:ext cx="8255000" cy="1938020"/>
          </a:xfrm>
          <a:prstGeom prst="rect">
            <a:avLst/>
          </a:prstGeom>
          <a:noFill/>
        </p:spPr>
        <p:txBody>
          <a:bodyPr wrap="square">
            <a:spAutoFit/>
          </a:bodyPr>
          <a:lstStyle/>
          <a:p>
            <a:pPr>
              <a:lnSpc>
                <a:spcPct val="150000"/>
              </a:lnSpc>
            </a:pPr>
            <a:r>
              <a:rPr sz="1600" dirty="0">
                <a:latin typeface="微软雅黑" panose="020B0503020204020204" pitchFamily="34" charset="-122"/>
                <a:ea typeface="微软雅黑" panose="020B0503020204020204" pitchFamily="34" charset="-122"/>
              </a:rPr>
              <a:t>第一种方式包括对系名和它所属的类名，中间用冒号隔开</a:t>
            </a:r>
            <a:r>
              <a:rPr lang="zh-CN" sz="1600" dirty="0">
                <a:latin typeface="微软雅黑" panose="020B0503020204020204" pitchFamily="34" charset="-122"/>
                <a:ea typeface="微软雅黑" panose="020B0503020204020204" pitchFamily="34" charset="-122"/>
              </a:rPr>
              <a:t>；</a:t>
            </a:r>
            <a:r>
              <a:rPr sz="1600" dirty="0">
                <a:latin typeface="微软雅黑" panose="020B0503020204020204" pitchFamily="34" charset="-122"/>
                <a:ea typeface="微软雅黑" panose="020B0503020204020204" pitchFamily="34" charset="-122"/>
              </a:rPr>
              <a:t> </a:t>
            </a:r>
            <a:endParaRPr sz="1600" dirty="0">
              <a:latin typeface="微软雅黑" panose="020B0503020204020204" pitchFamily="34" charset="-122"/>
              <a:ea typeface="微软雅黑" panose="020B0503020204020204" pitchFamily="34" charset="-122"/>
            </a:endParaRPr>
          </a:p>
          <a:p>
            <a:pPr>
              <a:lnSpc>
                <a:spcPct val="150000"/>
              </a:lnSpc>
            </a:pPr>
            <a:r>
              <a:rPr sz="1600" dirty="0">
                <a:latin typeface="微软雅黑" panose="020B0503020204020204" pitchFamily="34" charset="-122"/>
                <a:ea typeface="微软雅黑" panose="020B0503020204020204" pitchFamily="34" charset="-122"/>
              </a:rPr>
              <a:t>第二种方式只显示对象名不显示类名； </a:t>
            </a:r>
            <a:endParaRPr sz="1600" dirty="0">
              <a:latin typeface="微软雅黑" panose="020B0503020204020204" pitchFamily="34" charset="-122"/>
              <a:ea typeface="微软雅黑" panose="020B0503020204020204" pitchFamily="34" charset="-122"/>
            </a:endParaRPr>
          </a:p>
          <a:p>
            <a:pPr>
              <a:lnSpc>
                <a:spcPct val="150000"/>
              </a:lnSpc>
            </a:pPr>
            <a:r>
              <a:rPr sz="1600" dirty="0">
                <a:latin typeface="微软雅黑" panose="020B0503020204020204" pitchFamily="34" charset="-122"/>
                <a:ea typeface="微软雅黑" panose="020B0503020204020204" pitchFamily="34" charset="-122"/>
              </a:rPr>
              <a:t>第三种方式只显示类名不显示对象名，即表示它是一个</a:t>
            </a:r>
            <a:r>
              <a:rPr lang="zh-CN" sz="1600" dirty="0">
                <a:latin typeface="微软雅黑" panose="020B0503020204020204" pitchFamily="34" charset="-122"/>
                <a:ea typeface="微软雅黑" panose="020B0503020204020204" pitchFamily="34" charset="-122"/>
              </a:rPr>
              <a:t>匿名</a:t>
            </a:r>
            <a:r>
              <a:rPr sz="1600" dirty="0">
                <a:latin typeface="微软雅黑" panose="020B0503020204020204" pitchFamily="34" charset="-122"/>
                <a:ea typeface="微软雅黑" panose="020B0503020204020204" pitchFamily="34" charset="-122"/>
              </a:rPr>
              <a:t>对象，这样参与交互的并不限于特定的对象，而是适应于该类的任何对象。 </a:t>
            </a:r>
            <a:endParaRPr sz="1600" dirty="0">
              <a:latin typeface="微软雅黑" panose="020B0503020204020204" pitchFamily="34" charset="-122"/>
              <a:ea typeface="微软雅黑" panose="020B0503020204020204" pitchFamily="34" charset="-122"/>
            </a:endParaRPr>
          </a:p>
          <a:p>
            <a:pPr>
              <a:lnSpc>
                <a:spcPct val="150000"/>
              </a:lnSpc>
            </a:pPr>
            <a:endParaRPr sz="1600" dirty="0">
              <a:latin typeface="微软雅黑" panose="020B0503020204020204" pitchFamily="34" charset="-122"/>
              <a:ea typeface="微软雅黑" panose="020B0503020204020204" pitchFamily="34" charset="-122"/>
            </a:endParaRPr>
          </a:p>
        </p:txBody>
      </p:sp>
      <p:pic>
        <p:nvPicPr>
          <p:cNvPr id="2" name="Content Placeholder 1"/>
          <p:cNvPicPr>
            <a:picLocks noGrp="1" noChangeAspect="1"/>
          </p:cNvPicPr>
          <p:nvPr>
            <p:ph sz="half" idx="1"/>
          </p:nvPr>
        </p:nvPicPr>
        <p:blipFill>
          <a:blip r:embed="rId1"/>
          <a:stretch>
            <a:fillRect/>
          </a:stretch>
        </p:blipFill>
        <p:spPr>
          <a:xfrm>
            <a:off x="467360" y="1059815"/>
            <a:ext cx="5481320" cy="2458085"/>
          </a:xfrm>
          <a:prstGeom prst="rect">
            <a:avLst/>
          </a:prstGeom>
        </p:spPr>
      </p:pic>
      <p:sp>
        <p:nvSpPr>
          <p:cNvPr id="6" name="Text Box 5"/>
          <p:cNvSpPr txBox="1"/>
          <p:nvPr/>
        </p:nvSpPr>
        <p:spPr>
          <a:xfrm>
            <a:off x="611505" y="555625"/>
            <a:ext cx="2240280" cy="506730"/>
          </a:xfrm>
          <a:prstGeom prst="rect">
            <a:avLst/>
          </a:prstGeom>
          <a:noFill/>
        </p:spPr>
        <p:txBody>
          <a:bodyPr wrap="none" rtlCol="0" anchor="t">
            <a:spAutoFit/>
          </a:bodyPr>
          <a:lstStyle/>
          <a:p>
            <a:pPr>
              <a:lnSpc>
                <a:spcPct val="150000"/>
              </a:lnSpc>
            </a:pPr>
            <a:r>
              <a:rPr sz="1800" dirty="0">
                <a:latin typeface="微软雅黑" panose="020B0503020204020204" pitchFamily="34" charset="-122"/>
                <a:ea typeface="微软雅黑" panose="020B0503020204020204" pitchFamily="34" charset="-122"/>
                <a:sym typeface="+mn-ea"/>
              </a:rPr>
              <a:t>对象命名的三种方式</a:t>
            </a:r>
            <a:endParaRPr 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p:cover/>
  </p:transition>
</p:sld>
</file>

<file path=ppt/theme/theme1.xml><?xml version="1.0" encoding="utf-8"?>
<a:theme xmlns:a="http://schemas.openxmlformats.org/drawingml/2006/main" name="Office 主题">
  <a:themeElements>
    <a:clrScheme name="自定义 237">
      <a:dk1>
        <a:sysClr val="windowText" lastClr="000000"/>
      </a:dk1>
      <a:lt1>
        <a:sysClr val="window" lastClr="FFFFFF"/>
      </a:lt1>
      <a:dk2>
        <a:srgbClr val="1F497D"/>
      </a:dk2>
      <a:lt2>
        <a:srgbClr val="EEECE1"/>
      </a:lt2>
      <a:accent1>
        <a:srgbClr val="005DA2"/>
      </a:accent1>
      <a:accent2>
        <a:srgbClr val="C4C7CB"/>
      </a:accent2>
      <a:accent3>
        <a:srgbClr val="7F7F7F"/>
      </a:accent3>
      <a:accent4>
        <a:srgbClr val="7F7F7F"/>
      </a:accent4>
      <a:accent5>
        <a:srgbClr val="7F7F7F"/>
      </a:accent5>
      <a:accent6>
        <a:srgbClr val="7F7F7F"/>
      </a:accent6>
      <a:hlink>
        <a:srgbClr val="17365D"/>
      </a:hlink>
      <a:folHlink>
        <a:srgbClr val="548DD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sz="1200" dirty="0" smtClean="0">
            <a:solidFill>
              <a:schemeClr val="tx1">
                <a:lumMod val="75000"/>
                <a:lumOff val="25000"/>
              </a:schemeClr>
            </a:solidFill>
            <a:latin typeface="微软雅黑" panose="020B0503020204020204" pitchFamily="34" charset="-122"/>
            <a:ea typeface="微软雅黑" panose="020B0503020204020204" pitchFamily="34" charset="-122"/>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9449</Words>
  <Application>WPS Presentation</Application>
  <PresentationFormat>全屏显示(16:9)</PresentationFormat>
  <Paragraphs>647</Paragraphs>
  <Slides>69</Slides>
  <Notes>30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69</vt:i4>
      </vt:variant>
    </vt:vector>
  </HeadingPairs>
  <TitlesOfParts>
    <vt:vector size="85" baseType="lpstr">
      <vt:lpstr>Arial</vt:lpstr>
      <vt:lpstr>宋体</vt:lpstr>
      <vt:lpstr>Wingdings</vt:lpstr>
      <vt:lpstr>微软雅黑</vt:lpstr>
      <vt:lpstr>微软雅黑 Light</vt:lpstr>
      <vt:lpstr>Calibri</vt:lpstr>
      <vt:lpstr>Roboto Light</vt:lpstr>
      <vt:lpstr>Impact</vt:lpstr>
      <vt:lpstr>Times New Roman</vt:lpstr>
      <vt:lpstr>U.S. 101</vt:lpstr>
      <vt:lpstr>Segoe Print</vt:lpstr>
      <vt:lpstr>Roboto</vt:lpstr>
      <vt:lpstr>Open Sans Light</vt:lpstr>
      <vt:lpstr>Yu Gothic UI Light</vt:lpstr>
      <vt:lpstr>Arial Unicode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熊猫办公PPT</dc:title>
  <dc:creator>peihao zhu</dc:creator>
  <cp:lastModifiedBy>86157</cp:lastModifiedBy>
  <cp:revision>68</cp:revision>
  <dcterms:created xsi:type="dcterms:W3CDTF">2015-12-11T17:46:00Z</dcterms:created>
  <dcterms:modified xsi:type="dcterms:W3CDTF">2022-03-27T13:56:46Z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1033-11.2.0.11042</vt:lpwstr>
  </property>
  <property fmtid="{D5CDD505-2E9C-101B-9397-08002B2CF9AE}" pid="3" name="ICV">
    <vt:lpwstr>C177086A2B5344D680F2E21C0AC2612D</vt:lpwstr>
  </property>
</Properties>
</file>