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7" d="100"/>
          <a:sy n="67" d="100"/>
        </p:scale>
        <p:origin x="56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7/1/2020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05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7/1/2020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578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7/1/2020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72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7/1/2020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5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7/1/2020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1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7/1/2020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85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7/1/2020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49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7/1/2020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99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7/1/2020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01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7/1/2020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906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7/1/2020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851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7/1/2020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33863862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2"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5303E-71BF-4B76-9E39-15843B962C46}"/>
              </a:ext>
            </a:extLst>
          </p:cNvPr>
          <p:cNvSpPr>
            <a:spLocks noGrp="1"/>
          </p:cNvSpPr>
          <p:nvPr>
            <p:ph type="ctrTitle"/>
          </p:nvPr>
        </p:nvSpPr>
        <p:spPr>
          <a:xfrm>
            <a:off x="457200" y="1598246"/>
            <a:ext cx="4412419" cy="3626217"/>
          </a:xfrm>
        </p:spPr>
        <p:txBody>
          <a:bodyPr anchor="t">
            <a:normAutofit/>
          </a:bodyPr>
          <a:lstStyle/>
          <a:p>
            <a:pPr algn="r"/>
            <a:r>
              <a:rPr lang="en-US" sz="8000" b="1" dirty="0">
                <a:solidFill>
                  <a:schemeClr val="bg1"/>
                </a:solidFill>
              </a:rPr>
              <a:t>DevOps</a:t>
            </a:r>
            <a:endParaRPr lang="en-IN" sz="8000" b="1" dirty="0">
              <a:solidFill>
                <a:schemeClr val="bg1"/>
              </a:solidFill>
            </a:endParaRPr>
          </a:p>
        </p:txBody>
      </p:sp>
      <p:sp>
        <p:nvSpPr>
          <p:cNvPr id="3" name="Subtitle 2">
            <a:extLst>
              <a:ext uri="{FF2B5EF4-FFF2-40B4-BE49-F238E27FC236}">
                <a16:creationId xmlns:a16="http://schemas.microsoft.com/office/drawing/2014/main" id="{1CD558A5-70D5-40CC-A750-5BE4A4E6C622}"/>
              </a:ext>
            </a:extLst>
          </p:cNvPr>
          <p:cNvSpPr>
            <a:spLocks noGrp="1"/>
          </p:cNvSpPr>
          <p:nvPr>
            <p:ph type="subTitle" idx="1"/>
          </p:nvPr>
        </p:nvSpPr>
        <p:spPr>
          <a:xfrm>
            <a:off x="457200" y="5350213"/>
            <a:ext cx="4412417" cy="1031537"/>
          </a:xfrm>
        </p:spPr>
        <p:txBody>
          <a:bodyPr>
            <a:normAutofit/>
          </a:bodyPr>
          <a:lstStyle/>
          <a:p>
            <a:pPr algn="r"/>
            <a:endParaRPr lang="en-IN" sz="3200" dirty="0">
              <a:solidFill>
                <a:schemeClr val="bg1"/>
              </a:solidFill>
            </a:endParaRPr>
          </a:p>
        </p:txBody>
      </p:sp>
      <p:sp>
        <p:nvSpPr>
          <p:cNvPr id="1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54B9A93-C171-4AC9-B5E0-550B7ABFE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926" y="2660913"/>
            <a:ext cx="5569864" cy="2658169"/>
          </a:xfrm>
          <a:prstGeom prst="rect">
            <a:avLst/>
          </a:prstGeom>
        </p:spPr>
      </p:pic>
      <p:sp>
        <p:nvSpPr>
          <p:cNvPr id="1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799656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E9F2-3ABA-4B09-95F2-E45051EFEA6C}"/>
              </a:ext>
            </a:extLst>
          </p:cNvPr>
          <p:cNvSpPr>
            <a:spLocks noGrp="1"/>
          </p:cNvSpPr>
          <p:nvPr>
            <p:ph type="title"/>
          </p:nvPr>
        </p:nvSpPr>
        <p:spPr/>
        <p:txBody>
          <a:bodyPr/>
          <a:lstStyle/>
          <a:p>
            <a:r>
              <a:rPr lang="en-US" dirty="0"/>
              <a:t>Demo</a:t>
            </a:r>
            <a:endParaRPr lang="en-IN" dirty="0"/>
          </a:p>
        </p:txBody>
      </p:sp>
      <p:sp>
        <p:nvSpPr>
          <p:cNvPr id="3" name="Content Placeholder 2">
            <a:extLst>
              <a:ext uri="{FF2B5EF4-FFF2-40B4-BE49-F238E27FC236}">
                <a16:creationId xmlns:a16="http://schemas.microsoft.com/office/drawing/2014/main" id="{72775D34-4424-4C87-A50F-081EF4EF1A7A}"/>
              </a:ext>
            </a:extLst>
          </p:cNvPr>
          <p:cNvSpPr>
            <a:spLocks noGrp="1"/>
          </p:cNvSpPr>
          <p:nvPr>
            <p:ph idx="1"/>
          </p:nvPr>
        </p:nvSpPr>
        <p:spPr/>
        <p:txBody>
          <a:bodyPr>
            <a:normAutofit fontScale="62500" lnSpcReduction="20000"/>
          </a:bodyPr>
          <a:lstStyle/>
          <a:p>
            <a:r>
              <a:rPr lang="en-US" b="0" i="0" u="none" strike="noStrike" dirty="0">
                <a:solidFill>
                  <a:srgbClr val="030303"/>
                </a:solidFill>
                <a:effectLst/>
                <a:latin typeface="Roboto" panose="02000000000000000000" pitchFamily="2" charset="0"/>
              </a:rPr>
              <a:t>How to upload code onto </a:t>
            </a:r>
            <a:r>
              <a:rPr lang="en-US" b="0" i="0" u="none" strike="noStrike" dirty="0" err="1">
                <a:solidFill>
                  <a:srgbClr val="030303"/>
                </a:solidFill>
                <a:effectLst/>
                <a:latin typeface="Roboto" panose="02000000000000000000" pitchFamily="2" charset="0"/>
              </a:rPr>
              <a:t>github</a:t>
            </a:r>
            <a:r>
              <a:rPr lang="en-US" b="0" i="0" u="none" strike="noStrike" dirty="0">
                <a:solidFill>
                  <a:srgbClr val="030303"/>
                </a:solidFill>
                <a:effectLst/>
                <a:latin typeface="Roboto" panose="02000000000000000000" pitchFamily="2" charset="0"/>
              </a:rPr>
              <a:t> repository | How to push code from local repo to remote repo.</a:t>
            </a:r>
          </a:p>
          <a:p>
            <a:r>
              <a:rPr lang="fr-FR" b="0" i="0" u="none" strike="noStrike" dirty="0">
                <a:solidFill>
                  <a:srgbClr val="030303"/>
                </a:solidFill>
                <a:effectLst/>
                <a:latin typeface="Roboto" panose="02000000000000000000" pitchFamily="2" charset="0"/>
              </a:rPr>
              <a:t>CI/CD setup </a:t>
            </a:r>
            <a:r>
              <a:rPr lang="fr-FR" b="0" i="0" u="none" strike="noStrike" dirty="0" err="1">
                <a:solidFill>
                  <a:srgbClr val="030303"/>
                </a:solidFill>
                <a:effectLst/>
                <a:latin typeface="Roboto" panose="02000000000000000000" pitchFamily="2" charset="0"/>
              </a:rPr>
              <a:t>pre-requisites</a:t>
            </a:r>
            <a:r>
              <a:rPr lang="fr-FR" b="0" i="0" u="none" strike="noStrike" dirty="0">
                <a:solidFill>
                  <a:srgbClr val="030303"/>
                </a:solidFill>
                <a:effectLst/>
                <a:latin typeface="Roboto" panose="02000000000000000000" pitchFamily="2" charset="0"/>
              </a:rPr>
              <a:t> for Simple pipeline</a:t>
            </a:r>
          </a:p>
          <a:p>
            <a:r>
              <a:rPr lang="en-US" b="0" i="0" u="none" strike="noStrike" dirty="0">
                <a:solidFill>
                  <a:srgbClr val="030303"/>
                </a:solidFill>
                <a:effectLst/>
                <a:latin typeface="Roboto" panose="02000000000000000000" pitchFamily="2" charset="0"/>
              </a:rPr>
              <a:t>Linux basic commands for AWS &amp; DevOps Engineers</a:t>
            </a:r>
          </a:p>
          <a:p>
            <a:r>
              <a:rPr lang="en-US" dirty="0">
                <a:solidFill>
                  <a:srgbClr val="030303"/>
                </a:solidFill>
                <a:latin typeface="Roboto" panose="02000000000000000000" pitchFamily="2" charset="0"/>
              </a:rPr>
              <a:t>Jenkins Installation and Configuration</a:t>
            </a:r>
          </a:p>
          <a:p>
            <a:r>
              <a:rPr lang="en-US" dirty="0">
                <a:solidFill>
                  <a:srgbClr val="030303"/>
                </a:solidFill>
                <a:latin typeface="Roboto" panose="02000000000000000000" pitchFamily="2" charset="0"/>
              </a:rPr>
              <a:t>Jenkins Master Slave Configuration</a:t>
            </a:r>
          </a:p>
          <a:p>
            <a:r>
              <a:rPr lang="en-US" dirty="0">
                <a:solidFill>
                  <a:srgbClr val="030303"/>
                </a:solidFill>
                <a:latin typeface="Roboto" panose="02000000000000000000" pitchFamily="2" charset="0"/>
              </a:rPr>
              <a:t>Jenkins plugins installations</a:t>
            </a:r>
          </a:p>
          <a:p>
            <a:r>
              <a:rPr lang="en-US" dirty="0" err="1">
                <a:solidFill>
                  <a:srgbClr val="030303"/>
                </a:solidFill>
                <a:latin typeface="Roboto" panose="02000000000000000000" pitchFamily="2" charset="0"/>
              </a:rPr>
              <a:t>TomCat</a:t>
            </a:r>
            <a:r>
              <a:rPr lang="en-US" dirty="0">
                <a:solidFill>
                  <a:srgbClr val="030303"/>
                </a:solidFill>
                <a:latin typeface="Roboto" panose="02000000000000000000" pitchFamily="2" charset="0"/>
              </a:rPr>
              <a:t> Server Installation and Configuration</a:t>
            </a:r>
          </a:p>
          <a:p>
            <a:r>
              <a:rPr lang="en-US" dirty="0">
                <a:solidFill>
                  <a:srgbClr val="030303"/>
                </a:solidFill>
                <a:latin typeface="Roboto" panose="02000000000000000000" pitchFamily="2" charset="0"/>
              </a:rPr>
              <a:t>Running a simple </a:t>
            </a:r>
            <a:r>
              <a:rPr lang="en-US" dirty="0" err="1">
                <a:solidFill>
                  <a:srgbClr val="030303"/>
                </a:solidFill>
                <a:latin typeface="Roboto" panose="02000000000000000000" pitchFamily="2" charset="0"/>
              </a:rPr>
              <a:t>Devops</a:t>
            </a:r>
            <a:r>
              <a:rPr lang="en-US" dirty="0">
                <a:solidFill>
                  <a:srgbClr val="030303"/>
                </a:solidFill>
                <a:latin typeface="Roboto" panose="02000000000000000000" pitchFamily="2" charset="0"/>
              </a:rPr>
              <a:t> project using </a:t>
            </a:r>
            <a:r>
              <a:rPr lang="en-US" dirty="0" err="1">
                <a:solidFill>
                  <a:srgbClr val="030303"/>
                </a:solidFill>
                <a:latin typeface="Roboto" panose="02000000000000000000" pitchFamily="2" charset="0"/>
              </a:rPr>
              <a:t>Git,Jenkins</a:t>
            </a:r>
            <a:r>
              <a:rPr lang="en-US" dirty="0">
                <a:solidFill>
                  <a:srgbClr val="030303"/>
                </a:solidFill>
                <a:latin typeface="Roboto" panose="02000000000000000000" pitchFamily="2" charset="0"/>
              </a:rPr>
              <a:t> and </a:t>
            </a:r>
            <a:r>
              <a:rPr lang="en-US" dirty="0" err="1">
                <a:solidFill>
                  <a:srgbClr val="030303"/>
                </a:solidFill>
                <a:latin typeface="Roboto" panose="02000000000000000000" pitchFamily="2" charset="0"/>
              </a:rPr>
              <a:t>TomCat</a:t>
            </a:r>
            <a:r>
              <a:rPr lang="en-US" dirty="0">
                <a:solidFill>
                  <a:srgbClr val="030303"/>
                </a:solidFill>
                <a:latin typeface="Roboto" panose="02000000000000000000" pitchFamily="2" charset="0"/>
              </a:rPr>
              <a:t> Server</a:t>
            </a:r>
          </a:p>
          <a:p>
            <a:r>
              <a:rPr lang="en-US" dirty="0">
                <a:solidFill>
                  <a:srgbClr val="030303"/>
                </a:solidFill>
                <a:latin typeface="Roboto" panose="02000000000000000000" pitchFamily="2" charset="0"/>
              </a:rPr>
              <a:t>Running a simple </a:t>
            </a:r>
            <a:r>
              <a:rPr lang="en-US" dirty="0" err="1">
                <a:solidFill>
                  <a:srgbClr val="030303"/>
                </a:solidFill>
                <a:latin typeface="Roboto" panose="02000000000000000000" pitchFamily="2" charset="0"/>
              </a:rPr>
              <a:t>Devops</a:t>
            </a:r>
            <a:r>
              <a:rPr lang="en-US" dirty="0">
                <a:solidFill>
                  <a:srgbClr val="030303"/>
                </a:solidFill>
                <a:latin typeface="Roboto" panose="02000000000000000000" pitchFamily="2" charset="0"/>
              </a:rPr>
              <a:t> project using </a:t>
            </a:r>
            <a:r>
              <a:rPr lang="en-US" dirty="0" err="1">
                <a:solidFill>
                  <a:srgbClr val="030303"/>
                </a:solidFill>
                <a:latin typeface="Roboto" panose="02000000000000000000" pitchFamily="2" charset="0"/>
              </a:rPr>
              <a:t>Git,Jenkins</a:t>
            </a:r>
            <a:r>
              <a:rPr lang="en-US" dirty="0">
                <a:solidFill>
                  <a:srgbClr val="030303"/>
                </a:solidFill>
                <a:latin typeface="Roboto" panose="02000000000000000000" pitchFamily="2" charset="0"/>
              </a:rPr>
              <a:t> ,Ansible and </a:t>
            </a:r>
            <a:r>
              <a:rPr lang="en-US" dirty="0" err="1">
                <a:solidFill>
                  <a:srgbClr val="030303"/>
                </a:solidFill>
                <a:latin typeface="Roboto" panose="02000000000000000000" pitchFamily="2" charset="0"/>
              </a:rPr>
              <a:t>TomCat</a:t>
            </a:r>
            <a:r>
              <a:rPr lang="en-US" dirty="0">
                <a:solidFill>
                  <a:srgbClr val="030303"/>
                </a:solidFill>
                <a:latin typeface="Roboto" panose="02000000000000000000" pitchFamily="2" charset="0"/>
              </a:rPr>
              <a:t> Server</a:t>
            </a:r>
          </a:p>
          <a:p>
            <a:r>
              <a:rPr lang="en-US" dirty="0">
                <a:solidFill>
                  <a:srgbClr val="030303"/>
                </a:solidFill>
                <a:latin typeface="Roboto" panose="02000000000000000000" pitchFamily="2" charset="0"/>
              </a:rPr>
              <a:t>Running a simple </a:t>
            </a:r>
            <a:r>
              <a:rPr lang="en-US" dirty="0" err="1">
                <a:solidFill>
                  <a:srgbClr val="030303"/>
                </a:solidFill>
                <a:latin typeface="Roboto" panose="02000000000000000000" pitchFamily="2" charset="0"/>
              </a:rPr>
              <a:t>Devops</a:t>
            </a:r>
            <a:r>
              <a:rPr lang="en-US" dirty="0">
                <a:solidFill>
                  <a:srgbClr val="030303"/>
                </a:solidFill>
                <a:latin typeface="Roboto" panose="02000000000000000000" pitchFamily="2" charset="0"/>
              </a:rPr>
              <a:t> project using </a:t>
            </a:r>
            <a:r>
              <a:rPr lang="en-US" dirty="0" err="1">
                <a:solidFill>
                  <a:srgbClr val="030303"/>
                </a:solidFill>
                <a:latin typeface="Roboto" panose="02000000000000000000" pitchFamily="2" charset="0"/>
              </a:rPr>
              <a:t>Git,Jenkins</a:t>
            </a:r>
            <a:r>
              <a:rPr lang="en-US" dirty="0">
                <a:solidFill>
                  <a:srgbClr val="030303"/>
                </a:solidFill>
                <a:latin typeface="Roboto" panose="02000000000000000000" pitchFamily="2" charset="0"/>
              </a:rPr>
              <a:t> ,Docker</a:t>
            </a:r>
          </a:p>
          <a:p>
            <a:r>
              <a:rPr lang="en-US" b="0" i="0" u="none" strike="noStrike" dirty="0">
                <a:solidFill>
                  <a:srgbClr val="030303"/>
                </a:solidFill>
                <a:effectLst/>
                <a:latin typeface="Roboto" panose="02000000000000000000" pitchFamily="2" charset="0"/>
              </a:rPr>
              <a:t>Introduction to AWS </a:t>
            </a:r>
            <a:r>
              <a:rPr lang="en-US" b="0" i="0" u="none" strike="noStrike" dirty="0" err="1">
                <a:solidFill>
                  <a:srgbClr val="030303"/>
                </a:solidFill>
                <a:effectLst/>
                <a:latin typeface="Roboto" panose="02000000000000000000" pitchFamily="2" charset="0"/>
              </a:rPr>
              <a:t>CodeCommit</a:t>
            </a:r>
            <a:r>
              <a:rPr lang="en-US" b="0" i="0" u="none" strike="noStrike" dirty="0">
                <a:solidFill>
                  <a:srgbClr val="030303"/>
                </a:solidFill>
                <a:effectLst/>
                <a:latin typeface="Roboto" panose="02000000000000000000" pitchFamily="2" charset="0"/>
              </a:rPr>
              <a:t> | Setup </a:t>
            </a:r>
            <a:r>
              <a:rPr lang="en-US" b="0" i="0" u="none" strike="noStrike" dirty="0" err="1">
                <a:solidFill>
                  <a:srgbClr val="030303"/>
                </a:solidFill>
                <a:effectLst/>
                <a:latin typeface="Roboto" panose="02000000000000000000" pitchFamily="2" charset="0"/>
              </a:rPr>
              <a:t>CodeCommit</a:t>
            </a:r>
            <a:r>
              <a:rPr lang="en-US" b="0" i="0" u="none" strike="noStrike" dirty="0">
                <a:solidFill>
                  <a:srgbClr val="030303"/>
                </a:solidFill>
                <a:effectLst/>
                <a:latin typeface="Roboto" panose="02000000000000000000" pitchFamily="2" charset="0"/>
              </a:rPr>
              <a:t> | Create a Repo | Upload code to </a:t>
            </a:r>
            <a:r>
              <a:rPr lang="en-US" b="0" i="0" u="none" strike="noStrike" dirty="0" err="1">
                <a:solidFill>
                  <a:srgbClr val="030303"/>
                </a:solidFill>
                <a:effectLst/>
                <a:latin typeface="Roboto" panose="02000000000000000000" pitchFamily="2" charset="0"/>
              </a:rPr>
              <a:t>Codecommit</a:t>
            </a:r>
            <a:endParaRPr lang="en-US" b="0" i="0" u="none" strike="noStrike" dirty="0">
              <a:solidFill>
                <a:srgbClr val="030303"/>
              </a:solidFill>
              <a:effectLst/>
              <a:latin typeface="Roboto" panose="02000000000000000000" pitchFamily="2" charset="0"/>
            </a:endParaRPr>
          </a:p>
          <a:p>
            <a:r>
              <a:rPr lang="en-US" dirty="0">
                <a:solidFill>
                  <a:srgbClr val="030303"/>
                </a:solidFill>
                <a:latin typeface="Roboto" panose="02000000000000000000" pitchFamily="2" charset="0"/>
              </a:rPr>
              <a:t>How to Migrate </a:t>
            </a:r>
            <a:r>
              <a:rPr lang="en-US" dirty="0" err="1">
                <a:solidFill>
                  <a:srgbClr val="030303"/>
                </a:solidFill>
                <a:latin typeface="Roboto" panose="02000000000000000000" pitchFamily="2" charset="0"/>
              </a:rPr>
              <a:t>Github</a:t>
            </a:r>
            <a:r>
              <a:rPr lang="en-US" dirty="0">
                <a:solidFill>
                  <a:srgbClr val="030303"/>
                </a:solidFill>
                <a:latin typeface="Roboto" panose="02000000000000000000" pitchFamily="2" charset="0"/>
              </a:rPr>
              <a:t> repository to AWS </a:t>
            </a:r>
            <a:r>
              <a:rPr lang="en-US" dirty="0" err="1">
                <a:solidFill>
                  <a:srgbClr val="030303"/>
                </a:solidFill>
                <a:latin typeface="Roboto" panose="02000000000000000000" pitchFamily="2" charset="0"/>
              </a:rPr>
              <a:t>CodeCommit</a:t>
            </a:r>
            <a:endParaRPr lang="en-US" dirty="0">
              <a:solidFill>
                <a:srgbClr val="030303"/>
              </a:solidFill>
              <a:latin typeface="Roboto" panose="02000000000000000000" pitchFamily="2" charset="0"/>
            </a:endParaRPr>
          </a:p>
          <a:p>
            <a:endParaRPr lang="en-US" b="0" i="0" u="none" strike="noStrike" dirty="0">
              <a:solidFill>
                <a:srgbClr val="030303"/>
              </a:solidFill>
              <a:effectLst/>
              <a:latin typeface="Roboto" panose="02000000000000000000" pitchFamily="2" charset="0"/>
            </a:endParaRPr>
          </a:p>
          <a:p>
            <a:endParaRPr lang="en-US" dirty="0">
              <a:solidFill>
                <a:srgbClr val="030303"/>
              </a:solidFill>
              <a:latin typeface="Roboto" panose="02000000000000000000" pitchFamily="2" charset="0"/>
            </a:endParaRPr>
          </a:p>
          <a:p>
            <a:endParaRPr lang="en-IN" dirty="0"/>
          </a:p>
        </p:txBody>
      </p:sp>
    </p:spTree>
    <p:extLst>
      <p:ext uri="{BB962C8B-B14F-4D97-AF65-F5344CB8AC3E}">
        <p14:creationId xmlns:p14="http://schemas.microsoft.com/office/powerpoint/2010/main" val="146688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20FE-C643-42CB-AFD2-0C6177821724}"/>
              </a:ext>
            </a:extLst>
          </p:cNvPr>
          <p:cNvSpPr>
            <a:spLocks noGrp="1"/>
          </p:cNvSpPr>
          <p:nvPr>
            <p:ph type="title"/>
          </p:nvPr>
        </p:nvSpPr>
        <p:spPr/>
        <p:txBody>
          <a:bodyPr/>
          <a:lstStyle/>
          <a:p>
            <a:r>
              <a:rPr lang="en-US" dirty="0"/>
              <a:t>Git Hub Demo</a:t>
            </a:r>
            <a:endParaRPr lang="en-IN" dirty="0"/>
          </a:p>
        </p:txBody>
      </p:sp>
      <p:sp>
        <p:nvSpPr>
          <p:cNvPr id="3" name="Content Placeholder 2">
            <a:extLst>
              <a:ext uri="{FF2B5EF4-FFF2-40B4-BE49-F238E27FC236}">
                <a16:creationId xmlns:a16="http://schemas.microsoft.com/office/drawing/2014/main" id="{9CBC9B64-9A78-4070-B038-F8572D93E5E3}"/>
              </a:ext>
            </a:extLst>
          </p:cNvPr>
          <p:cNvSpPr>
            <a:spLocks noGrp="1"/>
          </p:cNvSpPr>
          <p:nvPr>
            <p:ph idx="1"/>
          </p:nvPr>
        </p:nvSpPr>
        <p:spPr/>
        <p:txBody>
          <a:bodyPr>
            <a:normAutofit fontScale="85000" lnSpcReduction="20000"/>
          </a:bodyPr>
          <a:lstStyle/>
          <a:p>
            <a:r>
              <a:rPr lang="en-IN" dirty="0"/>
              <a:t>git config --global user.name "harjit Singh Pahwa"</a:t>
            </a:r>
          </a:p>
          <a:p>
            <a:r>
              <a:rPr lang="en-IN" dirty="0"/>
              <a:t>git config --global </a:t>
            </a:r>
            <a:r>
              <a:rPr lang="en-IN" dirty="0" err="1"/>
              <a:t>user.email</a:t>
            </a:r>
            <a:r>
              <a:rPr lang="en-IN" dirty="0"/>
              <a:t> "harjeet.pahwa@gmail.com"</a:t>
            </a:r>
          </a:p>
          <a:p>
            <a:r>
              <a:rPr lang="en-IN" dirty="0"/>
              <a:t>git clone "https://github.com/</a:t>
            </a:r>
            <a:r>
              <a:rPr lang="en-IN" dirty="0" err="1"/>
              <a:t>yankils</a:t>
            </a:r>
            <a:r>
              <a:rPr lang="en-IN" dirty="0"/>
              <a:t>/</a:t>
            </a:r>
            <a:r>
              <a:rPr lang="en-IN" dirty="0" err="1"/>
              <a:t>task.git</a:t>
            </a:r>
            <a:r>
              <a:rPr lang="en-IN" dirty="0"/>
              <a:t>"</a:t>
            </a:r>
          </a:p>
          <a:p>
            <a:r>
              <a:rPr lang="en-IN" dirty="0"/>
              <a:t>git checkout -b </a:t>
            </a:r>
            <a:r>
              <a:rPr lang="en-IN" dirty="0" err="1"/>
              <a:t>newbranch</a:t>
            </a:r>
            <a:r>
              <a:rPr lang="en-IN" dirty="0"/>
              <a:t>--new branch creation </a:t>
            </a:r>
          </a:p>
          <a:p>
            <a:r>
              <a:rPr lang="en-IN" dirty="0"/>
              <a:t>git log -p filename -----to see changes in file</a:t>
            </a:r>
          </a:p>
          <a:p>
            <a:r>
              <a:rPr lang="en-IN" dirty="0"/>
              <a:t>git log</a:t>
            </a:r>
          </a:p>
          <a:p>
            <a:r>
              <a:rPr lang="en-IN" dirty="0"/>
              <a:t>git status</a:t>
            </a:r>
          </a:p>
          <a:p>
            <a:r>
              <a:rPr lang="en-IN" dirty="0"/>
              <a:t>git add "filename" / git add . or git add *</a:t>
            </a:r>
          </a:p>
          <a:p>
            <a:r>
              <a:rPr lang="en-IN" dirty="0"/>
              <a:t>git commit -m "commit info"</a:t>
            </a:r>
          </a:p>
          <a:p>
            <a:endParaRPr lang="en-IN" dirty="0"/>
          </a:p>
          <a:p>
            <a:r>
              <a:rPr lang="en-IN" dirty="0"/>
              <a:t>git push origin </a:t>
            </a:r>
            <a:r>
              <a:rPr lang="en-IN" dirty="0" err="1"/>
              <a:t>branchnebranch:master</a:t>
            </a:r>
            <a:endParaRPr lang="en-IN" dirty="0"/>
          </a:p>
        </p:txBody>
      </p:sp>
    </p:spTree>
    <p:extLst>
      <p:ext uri="{BB962C8B-B14F-4D97-AF65-F5344CB8AC3E}">
        <p14:creationId xmlns:p14="http://schemas.microsoft.com/office/powerpoint/2010/main" val="1354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163D-80C9-4990-8F5D-46191037C2A9}"/>
              </a:ext>
            </a:extLst>
          </p:cNvPr>
          <p:cNvSpPr>
            <a:spLocks noGrp="1"/>
          </p:cNvSpPr>
          <p:nvPr>
            <p:ph type="title"/>
          </p:nvPr>
        </p:nvSpPr>
        <p:spPr/>
        <p:txBody>
          <a:bodyPr/>
          <a:lstStyle/>
          <a:p>
            <a:r>
              <a:rPr lang="en-US"/>
              <a:t>Git basics</a:t>
            </a:r>
            <a:endParaRPr lang="en-IN"/>
          </a:p>
        </p:txBody>
      </p:sp>
      <p:pic>
        <p:nvPicPr>
          <p:cNvPr id="4" name="Content Placeholder 3">
            <a:extLst>
              <a:ext uri="{FF2B5EF4-FFF2-40B4-BE49-F238E27FC236}">
                <a16:creationId xmlns:a16="http://schemas.microsoft.com/office/drawing/2014/main" id="{26A471F6-B8A6-4ED0-B435-C075020323F8}"/>
              </a:ext>
            </a:extLst>
          </p:cNvPr>
          <p:cNvPicPr>
            <a:picLocks noGrp="1" noChangeAspect="1"/>
          </p:cNvPicPr>
          <p:nvPr>
            <p:ph idx="1"/>
          </p:nvPr>
        </p:nvPicPr>
        <p:blipFill>
          <a:blip r:embed="rId2"/>
          <a:stretch>
            <a:fillRect/>
          </a:stretch>
        </p:blipFill>
        <p:spPr>
          <a:xfrm>
            <a:off x="1190626" y="1825625"/>
            <a:ext cx="9791700" cy="4351338"/>
          </a:xfrm>
          <a:prstGeom prst="rect">
            <a:avLst/>
          </a:prstGeom>
        </p:spPr>
      </p:pic>
    </p:spTree>
    <p:extLst>
      <p:ext uri="{BB962C8B-B14F-4D97-AF65-F5344CB8AC3E}">
        <p14:creationId xmlns:p14="http://schemas.microsoft.com/office/powerpoint/2010/main" val="280596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1892-CB61-43B8-B85B-7BE73ABF1AFD}"/>
              </a:ext>
            </a:extLst>
          </p:cNvPr>
          <p:cNvSpPr>
            <a:spLocks noGrp="1"/>
          </p:cNvSpPr>
          <p:nvPr>
            <p:ph type="title"/>
          </p:nvPr>
        </p:nvSpPr>
        <p:spPr/>
        <p:txBody>
          <a:bodyPr/>
          <a:lstStyle/>
          <a:p>
            <a:r>
              <a:rPr lang="en-US" dirty="0"/>
              <a:t>Git basics</a:t>
            </a:r>
            <a:endParaRPr lang="en-IN" dirty="0"/>
          </a:p>
        </p:txBody>
      </p:sp>
      <p:pic>
        <p:nvPicPr>
          <p:cNvPr id="4" name="Content Placeholder 3">
            <a:extLst>
              <a:ext uri="{FF2B5EF4-FFF2-40B4-BE49-F238E27FC236}">
                <a16:creationId xmlns:a16="http://schemas.microsoft.com/office/drawing/2014/main" id="{FA01ECEB-2657-4D76-B927-1769B52718CB}"/>
              </a:ext>
            </a:extLst>
          </p:cNvPr>
          <p:cNvPicPr>
            <a:picLocks noGrp="1" noChangeAspect="1"/>
          </p:cNvPicPr>
          <p:nvPr>
            <p:ph idx="1"/>
          </p:nvPr>
        </p:nvPicPr>
        <p:blipFill>
          <a:blip r:embed="rId2"/>
          <a:stretch>
            <a:fillRect/>
          </a:stretch>
        </p:blipFill>
        <p:spPr>
          <a:xfrm>
            <a:off x="1800225" y="1825625"/>
            <a:ext cx="7157657" cy="4351338"/>
          </a:xfrm>
          <a:prstGeom prst="rect">
            <a:avLst/>
          </a:prstGeom>
        </p:spPr>
      </p:pic>
    </p:spTree>
    <p:extLst>
      <p:ext uri="{BB962C8B-B14F-4D97-AF65-F5344CB8AC3E}">
        <p14:creationId xmlns:p14="http://schemas.microsoft.com/office/powerpoint/2010/main" val="346921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1A42F-0663-4BE7-823C-713453C50C7A}"/>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6A5FE02C-4C67-4BB4-BF2F-59CDD5E9C7A5}"/>
              </a:ext>
            </a:extLst>
          </p:cNvPr>
          <p:cNvSpPr>
            <a:spLocks noGrp="1"/>
          </p:cNvSpPr>
          <p:nvPr>
            <p:ph idx="1"/>
          </p:nvPr>
        </p:nvSpPr>
        <p:spPr/>
        <p:txBody>
          <a:bodyPr/>
          <a:lstStyle/>
          <a:p>
            <a:r>
              <a:rPr lang="en-US" dirty="0"/>
              <a:t>QA</a:t>
            </a:r>
            <a:endParaRPr lang="en-IN" dirty="0"/>
          </a:p>
        </p:txBody>
      </p:sp>
    </p:spTree>
    <p:extLst>
      <p:ext uri="{BB962C8B-B14F-4D97-AF65-F5344CB8AC3E}">
        <p14:creationId xmlns:p14="http://schemas.microsoft.com/office/powerpoint/2010/main" val="240442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EF24-2484-493C-9B5A-120D8B5DDBD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DEDA8F6-66A2-4907-8BB5-1C385D546E3A}"/>
              </a:ext>
            </a:extLst>
          </p:cNvPr>
          <p:cNvSpPr>
            <a:spLocks noGrp="1"/>
          </p:cNvSpPr>
          <p:nvPr>
            <p:ph idx="1"/>
          </p:nvPr>
        </p:nvSpPr>
        <p:spPr>
          <a:xfrm>
            <a:off x="838200" y="1825624"/>
            <a:ext cx="11353800" cy="5032375"/>
          </a:xfrm>
        </p:spPr>
        <p:txBody>
          <a:bodyPr>
            <a:normAutofit lnSpcReduction="10000"/>
          </a:bodyPr>
          <a:lstStyle/>
          <a:p>
            <a:endParaRPr lang="en-US" b="0" i="0" u="none" strike="noStrike" dirty="0">
              <a:solidFill>
                <a:srgbClr val="222222"/>
              </a:solidFill>
              <a:effectLst/>
              <a:latin typeface="Source Sans Pro" panose="020B0503030403020204" pitchFamily="34" charset="0"/>
            </a:endParaRPr>
          </a:p>
          <a:p>
            <a:endParaRPr lang="en-US" dirty="0">
              <a:solidFill>
                <a:srgbClr val="222222"/>
              </a:solidFill>
              <a:latin typeface="Source Sans Pro" panose="020B0503030403020204" pitchFamily="34" charset="0"/>
            </a:endParaRPr>
          </a:p>
          <a:p>
            <a:endParaRPr lang="en-US" b="0" i="0" u="none" strike="noStrike" dirty="0">
              <a:solidFill>
                <a:srgbClr val="222222"/>
              </a:solidFill>
              <a:effectLst/>
              <a:latin typeface="Source Sans Pro" panose="020B0503030403020204" pitchFamily="34" charset="0"/>
            </a:endParaRPr>
          </a:p>
          <a:p>
            <a:endParaRPr lang="en-US" b="0" i="0" u="none" strike="noStrike" dirty="0">
              <a:solidFill>
                <a:srgbClr val="222222"/>
              </a:solidFill>
              <a:effectLst/>
              <a:latin typeface="Source Sans Pro" panose="020B0503030403020204" pitchFamily="34" charset="0"/>
            </a:endParaRPr>
          </a:p>
          <a:p>
            <a:r>
              <a:rPr lang="en-US" b="0" i="0" u="none" strike="noStrike" dirty="0">
                <a:solidFill>
                  <a:srgbClr val="222222"/>
                </a:solidFill>
                <a:effectLst/>
                <a:latin typeface="Source Sans Pro" panose="020B0503030403020204" pitchFamily="34" charset="0"/>
              </a:rPr>
              <a:t>DevOps is a Methodology which promotes collaboration between Development and Operations Team to deploy code to production faster in an automated &amp; repeatable way. The word 'DevOps' is a combination of two words '</a:t>
            </a:r>
            <a:r>
              <a:rPr lang="en-US" b="1" i="0" u="none" strike="noStrike" dirty="0">
                <a:solidFill>
                  <a:srgbClr val="222222"/>
                </a:solidFill>
                <a:effectLst/>
                <a:latin typeface="Source Sans Pro" panose="020B0503030403020204" pitchFamily="34" charset="0"/>
              </a:rPr>
              <a:t>development</a:t>
            </a:r>
            <a:r>
              <a:rPr lang="en-US" b="0" i="0" u="none" strike="noStrike" dirty="0">
                <a:solidFill>
                  <a:srgbClr val="222222"/>
                </a:solidFill>
                <a:effectLst/>
                <a:latin typeface="Source Sans Pro" panose="020B0503030403020204" pitchFamily="34" charset="0"/>
              </a:rPr>
              <a:t>' and </a:t>
            </a:r>
            <a:r>
              <a:rPr lang="en-US" b="1" i="0" u="none" strike="noStrike" dirty="0">
                <a:solidFill>
                  <a:srgbClr val="222222"/>
                </a:solidFill>
                <a:effectLst/>
                <a:latin typeface="Source Sans Pro" panose="020B0503030403020204" pitchFamily="34" charset="0"/>
              </a:rPr>
              <a:t>'operations</a:t>
            </a:r>
            <a:r>
              <a:rPr lang="en-US" b="0" i="0" u="none" strike="noStrike" dirty="0">
                <a:solidFill>
                  <a:srgbClr val="222222"/>
                </a:solidFill>
                <a:effectLst/>
                <a:latin typeface="Source Sans Pro" panose="020B0503030403020204" pitchFamily="34" charset="0"/>
              </a:rPr>
              <a:t>.’</a:t>
            </a:r>
          </a:p>
          <a:p>
            <a:endParaRPr lang="en-US" dirty="0">
              <a:solidFill>
                <a:srgbClr val="222222"/>
              </a:solidFill>
              <a:latin typeface="Source Sans Pro" panose="020B0503030403020204" pitchFamily="34" charset="0"/>
            </a:endParaRPr>
          </a:p>
          <a:p>
            <a:r>
              <a:rPr lang="en-US" b="0" i="0" u="none" strike="noStrike" dirty="0">
                <a:solidFill>
                  <a:srgbClr val="222222"/>
                </a:solidFill>
                <a:effectLst/>
                <a:latin typeface="Source Sans Pro" panose="020B0503030403020204" pitchFamily="34" charset="0"/>
              </a:rPr>
              <a:t>In simple words, </a:t>
            </a:r>
            <a:r>
              <a:rPr lang="en-US" b="1" i="0" u="none" strike="noStrike" dirty="0">
                <a:solidFill>
                  <a:srgbClr val="222222"/>
                </a:solidFill>
                <a:effectLst/>
                <a:latin typeface="Source Sans Pro" panose="020B0503030403020204" pitchFamily="34" charset="0"/>
              </a:rPr>
              <a:t>DevOps</a:t>
            </a:r>
            <a:r>
              <a:rPr lang="en-US" b="0" i="0" u="none" strike="noStrike" dirty="0">
                <a:solidFill>
                  <a:srgbClr val="222222"/>
                </a:solidFill>
                <a:effectLst/>
                <a:latin typeface="Source Sans Pro" panose="020B0503030403020204" pitchFamily="34" charset="0"/>
              </a:rPr>
              <a:t> can be defined as an alignment of development and IT operations with better communication and collaboration. </a:t>
            </a:r>
          </a:p>
          <a:p>
            <a:endParaRPr lang="en-IN" dirty="0"/>
          </a:p>
        </p:txBody>
      </p:sp>
      <p:pic>
        <p:nvPicPr>
          <p:cNvPr id="5" name="Picture 4">
            <a:extLst>
              <a:ext uri="{FF2B5EF4-FFF2-40B4-BE49-F238E27FC236}">
                <a16:creationId xmlns:a16="http://schemas.microsoft.com/office/drawing/2014/main" id="{970FE1C1-269F-4973-8BB9-B5674A76F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63" y="354097"/>
            <a:ext cx="5462587" cy="3022098"/>
          </a:xfrm>
          <a:prstGeom prst="rect">
            <a:avLst/>
          </a:prstGeom>
        </p:spPr>
      </p:pic>
    </p:spTree>
    <p:extLst>
      <p:ext uri="{BB962C8B-B14F-4D97-AF65-F5344CB8AC3E}">
        <p14:creationId xmlns:p14="http://schemas.microsoft.com/office/powerpoint/2010/main" val="260838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EF24-2484-493C-9B5A-120D8B5DDBD3}"/>
              </a:ext>
            </a:extLst>
          </p:cNvPr>
          <p:cNvSpPr>
            <a:spLocks noGrp="1"/>
          </p:cNvSpPr>
          <p:nvPr>
            <p:ph type="title"/>
          </p:nvPr>
        </p:nvSpPr>
        <p:spPr/>
        <p:txBody>
          <a:bodyPr/>
          <a:lstStyle/>
          <a:p>
            <a:r>
              <a:rPr lang="en-US" b="1" i="0" u="none" strike="noStrike" dirty="0">
                <a:solidFill>
                  <a:srgbClr val="222222"/>
                </a:solidFill>
                <a:effectLst/>
                <a:latin typeface="Source Sans Pro" panose="020B0503030403020204" pitchFamily="34" charset="0"/>
              </a:rPr>
              <a:t>Why is DevOps is Needed?</a:t>
            </a:r>
            <a:endParaRPr lang="en-IN" dirty="0"/>
          </a:p>
        </p:txBody>
      </p:sp>
      <p:sp>
        <p:nvSpPr>
          <p:cNvPr id="3" name="Content Placeholder 2">
            <a:extLst>
              <a:ext uri="{FF2B5EF4-FFF2-40B4-BE49-F238E27FC236}">
                <a16:creationId xmlns:a16="http://schemas.microsoft.com/office/drawing/2014/main" id="{3DEDA8F6-66A2-4907-8BB5-1C385D546E3A}"/>
              </a:ext>
            </a:extLst>
          </p:cNvPr>
          <p:cNvSpPr>
            <a:spLocks noGrp="1"/>
          </p:cNvSpPr>
          <p:nvPr>
            <p:ph idx="1"/>
          </p:nvPr>
        </p:nvSpPr>
        <p:spPr>
          <a:xfrm>
            <a:off x="723900" y="1352550"/>
            <a:ext cx="11468100" cy="5505449"/>
          </a:xfrm>
        </p:spPr>
        <p:txBody>
          <a:bodyPr>
            <a:normAutofit/>
          </a:bodyPr>
          <a:lstStyle/>
          <a:p>
            <a:pPr algn="l">
              <a:buFont typeface="Arial" panose="020B0604020202020204" pitchFamily="34" charset="0"/>
              <a:buChar char="•"/>
            </a:pPr>
            <a:r>
              <a:rPr lang="en-US" b="0" i="0" u="none" strike="noStrike" dirty="0">
                <a:solidFill>
                  <a:srgbClr val="222222"/>
                </a:solidFill>
                <a:effectLst/>
                <a:latin typeface="&amp;quot"/>
              </a:rPr>
              <a:t>Before DevOps, the development and operation team worked in complete isolation.</a:t>
            </a:r>
          </a:p>
          <a:p>
            <a:pPr algn="l">
              <a:buFont typeface="Arial" panose="020B0604020202020204" pitchFamily="34" charset="0"/>
              <a:buChar char="•"/>
            </a:pPr>
            <a:r>
              <a:rPr lang="en-US" b="0" i="0" u="none" strike="noStrike" dirty="0">
                <a:solidFill>
                  <a:srgbClr val="222222"/>
                </a:solidFill>
                <a:effectLst/>
                <a:latin typeface="&amp;quot"/>
              </a:rPr>
              <a:t>Testing and Deployment were isolated activities done after design-build. Hence they consumed more time than actual build cycles.</a:t>
            </a:r>
          </a:p>
          <a:p>
            <a:pPr algn="l">
              <a:buFont typeface="Arial" panose="020B0604020202020204" pitchFamily="34" charset="0"/>
              <a:buChar char="•"/>
            </a:pPr>
            <a:r>
              <a:rPr lang="en-US" b="0" i="0" u="none" strike="noStrike" dirty="0">
                <a:solidFill>
                  <a:srgbClr val="222222"/>
                </a:solidFill>
                <a:effectLst/>
                <a:latin typeface="&amp;quot"/>
              </a:rPr>
              <a:t>Without using DevOps, team members are spending a large amount of their time in testing, deploying, and designing instead of building the project.</a:t>
            </a:r>
          </a:p>
          <a:p>
            <a:pPr algn="l">
              <a:buFont typeface="Arial" panose="020B0604020202020204" pitchFamily="34" charset="0"/>
              <a:buChar char="•"/>
            </a:pPr>
            <a:r>
              <a:rPr lang="en-US" b="0" i="0" u="none" strike="noStrike" dirty="0">
                <a:solidFill>
                  <a:srgbClr val="222222"/>
                </a:solidFill>
                <a:effectLst/>
                <a:latin typeface="&amp;quot"/>
              </a:rPr>
              <a:t>Manual code deployment leads to human errors in production</a:t>
            </a:r>
          </a:p>
          <a:p>
            <a:pPr algn="l">
              <a:buFont typeface="Arial" panose="020B0604020202020204" pitchFamily="34" charset="0"/>
              <a:buChar char="•"/>
            </a:pPr>
            <a:r>
              <a:rPr lang="en-US" b="0" i="0" u="none" strike="noStrike" dirty="0">
                <a:solidFill>
                  <a:srgbClr val="222222"/>
                </a:solidFill>
                <a:effectLst/>
                <a:latin typeface="&amp;quot"/>
              </a:rPr>
              <a:t>Coding &amp; operation teams have their separate timelines and are not in synch causing further delays.</a:t>
            </a:r>
          </a:p>
          <a:p>
            <a:pPr algn="l"/>
            <a:r>
              <a:rPr lang="en-US" b="0" i="0" u="none" strike="noStrike" dirty="0">
                <a:solidFill>
                  <a:srgbClr val="222222"/>
                </a:solidFill>
                <a:effectLst/>
                <a:latin typeface="&amp;quot"/>
              </a:rPr>
              <a:t>There is a demand to increase the rate of software delivery by business stakeholders. As per Forrester Consulting Study, Only 17% of teams can use delivery software fast enough. This proves the pain point.</a:t>
            </a:r>
          </a:p>
          <a:p>
            <a:endParaRPr lang="en-IN" dirty="0"/>
          </a:p>
        </p:txBody>
      </p:sp>
    </p:spTree>
    <p:extLst>
      <p:ext uri="{BB962C8B-B14F-4D97-AF65-F5344CB8AC3E}">
        <p14:creationId xmlns:p14="http://schemas.microsoft.com/office/powerpoint/2010/main" val="362727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F4F6-C7B0-4A07-AE85-235A38AABBE6}"/>
              </a:ext>
            </a:extLst>
          </p:cNvPr>
          <p:cNvSpPr>
            <a:spLocks noGrp="1"/>
          </p:cNvSpPr>
          <p:nvPr>
            <p:ph type="title"/>
          </p:nvPr>
        </p:nvSpPr>
        <p:spPr/>
        <p:txBody>
          <a:bodyPr/>
          <a:lstStyle/>
          <a:p>
            <a:r>
              <a:rPr lang="en-IN" b="1" i="0" u="none" strike="noStrike" dirty="0">
                <a:solidFill>
                  <a:srgbClr val="222222"/>
                </a:solidFill>
                <a:effectLst/>
                <a:latin typeface="Source Sans Pro" panose="020B0503030403020204" pitchFamily="34" charset="0"/>
              </a:rPr>
              <a:t>DevOps Lifecycle</a:t>
            </a:r>
            <a:endParaRPr lang="en-IN" dirty="0"/>
          </a:p>
        </p:txBody>
      </p:sp>
      <p:sp>
        <p:nvSpPr>
          <p:cNvPr id="3" name="Content Placeholder 2">
            <a:extLst>
              <a:ext uri="{FF2B5EF4-FFF2-40B4-BE49-F238E27FC236}">
                <a16:creationId xmlns:a16="http://schemas.microsoft.com/office/drawing/2014/main" id="{57EEDC91-7753-485C-A75F-FD24721652E1}"/>
              </a:ext>
            </a:extLst>
          </p:cNvPr>
          <p:cNvSpPr>
            <a:spLocks noGrp="1"/>
          </p:cNvSpPr>
          <p:nvPr>
            <p:ph idx="1"/>
          </p:nvPr>
        </p:nvSpPr>
        <p:spPr/>
        <p:txBody>
          <a:bodyPr>
            <a:normAutofit fontScale="62500" lnSpcReduction="20000"/>
          </a:bodyPr>
          <a:lstStyle/>
          <a:p>
            <a:pPr algn="l"/>
            <a:r>
              <a:rPr lang="en-IN" b="1" i="0" u="none" strike="noStrike" dirty="0">
                <a:solidFill>
                  <a:srgbClr val="222222"/>
                </a:solidFill>
                <a:effectLst/>
                <a:latin typeface="Source Sans Pro" panose="020B0503030403020204" pitchFamily="34" charset="0"/>
              </a:rPr>
              <a:t>1. Development</a:t>
            </a:r>
            <a:endParaRPr lang="en-US" b="0" i="0" u="none" strike="noStrike" dirty="0">
              <a:solidFill>
                <a:srgbClr val="222222"/>
              </a:solidFill>
              <a:effectLst/>
              <a:latin typeface="&amp;quot"/>
            </a:endParaRPr>
          </a:p>
          <a:p>
            <a:pPr marL="0" indent="0" algn="l">
              <a:buNone/>
            </a:pPr>
            <a:r>
              <a:rPr lang="en-US" b="0" i="0" u="none" strike="noStrike" dirty="0">
                <a:solidFill>
                  <a:srgbClr val="222222"/>
                </a:solidFill>
                <a:effectLst/>
                <a:latin typeface="&amp;quot"/>
              </a:rPr>
              <a:t>In this DevOps stage the development of software takes place constantly. In this phase, the entire development process is separated into small development cycles. This benefits DevOps team to speed up software development and delivery process. </a:t>
            </a:r>
          </a:p>
          <a:p>
            <a:pPr algn="l"/>
            <a:r>
              <a:rPr lang="en-US" b="1" i="0" u="none" strike="noStrike" dirty="0">
                <a:solidFill>
                  <a:srgbClr val="222222"/>
                </a:solidFill>
                <a:effectLst/>
                <a:latin typeface="&amp;quot"/>
              </a:rPr>
              <a:t>2. Testing</a:t>
            </a:r>
            <a:r>
              <a:rPr lang="en-US" b="0" i="0" u="none" strike="noStrike" dirty="0">
                <a:solidFill>
                  <a:srgbClr val="222222"/>
                </a:solidFill>
                <a:effectLst/>
                <a:latin typeface="&amp;quot"/>
              </a:rPr>
              <a:t> </a:t>
            </a:r>
          </a:p>
          <a:p>
            <a:pPr marL="0" indent="0" algn="l">
              <a:buNone/>
            </a:pPr>
            <a:r>
              <a:rPr lang="en-US" b="0" i="0" u="none" strike="noStrike" dirty="0">
                <a:solidFill>
                  <a:srgbClr val="222222"/>
                </a:solidFill>
                <a:effectLst/>
                <a:latin typeface="&amp;quot"/>
              </a:rPr>
              <a:t>QA team use tools like Selenium to identify and fix bugs in the new piece of code. </a:t>
            </a:r>
          </a:p>
          <a:p>
            <a:pPr algn="l"/>
            <a:r>
              <a:rPr lang="en-US" b="1" i="0" u="none" strike="noStrike" dirty="0">
                <a:solidFill>
                  <a:srgbClr val="222222"/>
                </a:solidFill>
                <a:effectLst/>
                <a:latin typeface="&amp;quot"/>
              </a:rPr>
              <a:t>3. Integration</a:t>
            </a:r>
            <a:r>
              <a:rPr lang="en-US" b="0" i="0" u="none" strike="noStrike" dirty="0">
                <a:solidFill>
                  <a:srgbClr val="222222"/>
                </a:solidFill>
                <a:effectLst/>
                <a:latin typeface="&amp;quot"/>
              </a:rPr>
              <a:t> </a:t>
            </a:r>
          </a:p>
          <a:p>
            <a:pPr marL="0" indent="0" algn="l">
              <a:buNone/>
            </a:pPr>
            <a:r>
              <a:rPr lang="en-US" b="0" i="0" u="none" strike="noStrike" dirty="0">
                <a:solidFill>
                  <a:srgbClr val="222222"/>
                </a:solidFill>
                <a:effectLst/>
                <a:latin typeface="&amp;quot"/>
              </a:rPr>
              <a:t>In this stage, new functionality is integrated with the prevailing code, and testing takes place. Continuous development is only possible due to continuous integration and testing. </a:t>
            </a:r>
          </a:p>
          <a:p>
            <a:pPr algn="l"/>
            <a:r>
              <a:rPr lang="en-US" b="1" i="0" u="none" strike="noStrike" dirty="0">
                <a:solidFill>
                  <a:srgbClr val="222222"/>
                </a:solidFill>
                <a:effectLst/>
                <a:latin typeface="&amp;quot"/>
              </a:rPr>
              <a:t>4. Deployment</a:t>
            </a:r>
            <a:r>
              <a:rPr lang="en-US" b="0" i="0" u="none" strike="noStrike" dirty="0">
                <a:solidFill>
                  <a:srgbClr val="222222"/>
                </a:solidFill>
                <a:effectLst/>
                <a:latin typeface="&amp;quot"/>
              </a:rPr>
              <a:t> </a:t>
            </a:r>
          </a:p>
          <a:p>
            <a:pPr marL="0" indent="0" algn="l">
              <a:buNone/>
            </a:pPr>
            <a:r>
              <a:rPr lang="en-US" b="0" i="0" u="none" strike="noStrike" dirty="0">
                <a:solidFill>
                  <a:srgbClr val="222222"/>
                </a:solidFill>
                <a:effectLst/>
                <a:latin typeface="&amp;quot"/>
              </a:rPr>
              <a:t>In this phase, the deployment process takes place continuously. It is performed in such a manner that any changes made any time in the code, should not affect the functioning of high traffic website. </a:t>
            </a:r>
          </a:p>
          <a:p>
            <a:pPr algn="l"/>
            <a:r>
              <a:rPr lang="en-US" b="1" i="0" u="none" strike="noStrike" dirty="0">
                <a:solidFill>
                  <a:srgbClr val="222222"/>
                </a:solidFill>
                <a:effectLst/>
                <a:latin typeface="&amp;quot"/>
              </a:rPr>
              <a:t>5. Monitoring</a:t>
            </a:r>
            <a:r>
              <a:rPr lang="en-US" b="0" i="0" u="none" strike="noStrike" dirty="0">
                <a:solidFill>
                  <a:srgbClr val="222222"/>
                </a:solidFill>
                <a:effectLst/>
                <a:latin typeface="&amp;quot"/>
              </a:rPr>
              <a:t> </a:t>
            </a:r>
          </a:p>
          <a:p>
            <a:pPr marL="0" indent="0" algn="l">
              <a:buNone/>
            </a:pPr>
            <a:r>
              <a:rPr lang="en-US" b="0" i="0" u="none" strike="noStrike" dirty="0">
                <a:solidFill>
                  <a:srgbClr val="222222"/>
                </a:solidFill>
                <a:effectLst/>
                <a:latin typeface="&amp;quot"/>
              </a:rPr>
              <a:t>In this phase, operation team will take care of the inappropriate system behavior or bugs which are found in production. </a:t>
            </a:r>
          </a:p>
          <a:p>
            <a:endParaRPr lang="en-IN" dirty="0"/>
          </a:p>
        </p:txBody>
      </p:sp>
    </p:spTree>
    <p:extLst>
      <p:ext uri="{BB962C8B-B14F-4D97-AF65-F5344CB8AC3E}">
        <p14:creationId xmlns:p14="http://schemas.microsoft.com/office/powerpoint/2010/main" val="93255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5758-41DD-4455-905B-E68B50F1EAD1}"/>
              </a:ext>
            </a:extLst>
          </p:cNvPr>
          <p:cNvSpPr>
            <a:spLocks noGrp="1"/>
          </p:cNvSpPr>
          <p:nvPr>
            <p:ph type="title"/>
          </p:nvPr>
        </p:nvSpPr>
        <p:spPr/>
        <p:txBody>
          <a:bodyPr/>
          <a:lstStyle/>
          <a:p>
            <a:r>
              <a:rPr lang="en-IN" b="1" i="0" u="none" strike="noStrike" dirty="0">
                <a:solidFill>
                  <a:srgbClr val="222222"/>
                </a:solidFill>
                <a:effectLst/>
                <a:latin typeface="Source Sans Pro" panose="020B0503030403020204" pitchFamily="34" charset="0"/>
              </a:rPr>
              <a:t>DevOps Automation Tools</a:t>
            </a:r>
            <a:endParaRPr lang="en-IN" dirty="0"/>
          </a:p>
        </p:txBody>
      </p:sp>
      <p:sp>
        <p:nvSpPr>
          <p:cNvPr id="3" name="Content Placeholder 2">
            <a:extLst>
              <a:ext uri="{FF2B5EF4-FFF2-40B4-BE49-F238E27FC236}">
                <a16:creationId xmlns:a16="http://schemas.microsoft.com/office/drawing/2014/main" id="{BCECE55B-4071-4D9E-B3DC-ACC763DD54B2}"/>
              </a:ext>
            </a:extLst>
          </p:cNvPr>
          <p:cNvSpPr>
            <a:spLocks noGrp="1"/>
          </p:cNvSpPr>
          <p:nvPr>
            <p:ph idx="1"/>
          </p:nvPr>
        </p:nvSpPr>
        <p:spPr/>
        <p:txBody>
          <a:bodyPr/>
          <a:lstStyle/>
          <a:p>
            <a:pPr algn="l">
              <a:buFont typeface="+mj-lt"/>
              <a:buAutoNum type="arabicPeriod"/>
            </a:pPr>
            <a:r>
              <a:rPr lang="fr-FR" b="0" i="0" u="none" strike="noStrike" dirty="0">
                <a:solidFill>
                  <a:srgbClr val="222222"/>
                </a:solidFill>
                <a:effectLst/>
                <a:latin typeface="&amp;quot"/>
              </a:rPr>
              <a:t>Infrastructure Automation</a:t>
            </a:r>
          </a:p>
          <a:p>
            <a:pPr algn="l">
              <a:buFont typeface="+mj-lt"/>
              <a:buAutoNum type="arabicPeriod"/>
            </a:pPr>
            <a:r>
              <a:rPr lang="fr-FR" b="0" i="0" u="none" strike="noStrike" dirty="0">
                <a:solidFill>
                  <a:srgbClr val="222222"/>
                </a:solidFill>
                <a:effectLst/>
                <a:latin typeface="&amp;quot"/>
              </a:rPr>
              <a:t>Configuration Management</a:t>
            </a:r>
          </a:p>
          <a:p>
            <a:pPr algn="l">
              <a:buFont typeface="+mj-lt"/>
              <a:buAutoNum type="arabicPeriod"/>
            </a:pPr>
            <a:r>
              <a:rPr lang="fr-FR" b="0" i="0" u="none" strike="noStrike" dirty="0" err="1">
                <a:solidFill>
                  <a:srgbClr val="222222"/>
                </a:solidFill>
                <a:effectLst/>
                <a:latin typeface="&amp;quot"/>
              </a:rPr>
              <a:t>Deployment</a:t>
            </a:r>
            <a:r>
              <a:rPr lang="fr-FR" b="0" i="0" u="none" strike="noStrike" dirty="0">
                <a:solidFill>
                  <a:srgbClr val="222222"/>
                </a:solidFill>
                <a:effectLst/>
                <a:latin typeface="&amp;quot"/>
              </a:rPr>
              <a:t> Automation</a:t>
            </a:r>
          </a:p>
          <a:p>
            <a:pPr algn="l">
              <a:buFont typeface="+mj-lt"/>
              <a:buAutoNum type="arabicPeriod"/>
            </a:pPr>
            <a:r>
              <a:rPr lang="fr-FR" b="0" i="0" u="none" strike="noStrike" dirty="0">
                <a:solidFill>
                  <a:srgbClr val="222222"/>
                </a:solidFill>
                <a:effectLst/>
                <a:latin typeface="&amp;quot"/>
              </a:rPr>
              <a:t>Performance Management</a:t>
            </a:r>
          </a:p>
          <a:p>
            <a:pPr algn="l">
              <a:buFont typeface="+mj-lt"/>
              <a:buAutoNum type="arabicPeriod"/>
            </a:pPr>
            <a:r>
              <a:rPr lang="fr-FR" b="0" i="0" u="none" strike="noStrike" dirty="0">
                <a:solidFill>
                  <a:srgbClr val="222222"/>
                </a:solidFill>
                <a:effectLst/>
                <a:latin typeface="&amp;quot"/>
              </a:rPr>
              <a:t>Log Management</a:t>
            </a:r>
          </a:p>
          <a:p>
            <a:pPr algn="l">
              <a:buFont typeface="+mj-lt"/>
              <a:buAutoNum type="arabicPeriod"/>
            </a:pPr>
            <a:r>
              <a:rPr lang="fr-FR" b="0" i="0" u="none" strike="noStrike" dirty="0">
                <a:solidFill>
                  <a:srgbClr val="222222"/>
                </a:solidFill>
                <a:effectLst/>
                <a:latin typeface="&amp;quot"/>
              </a:rPr>
              <a:t>Monitoring.</a:t>
            </a:r>
          </a:p>
          <a:p>
            <a:pPr marL="0" indent="0">
              <a:buNone/>
            </a:pPr>
            <a:endParaRPr lang="en-IN" dirty="0"/>
          </a:p>
        </p:txBody>
      </p:sp>
    </p:spTree>
    <p:extLst>
      <p:ext uri="{BB962C8B-B14F-4D97-AF65-F5344CB8AC3E}">
        <p14:creationId xmlns:p14="http://schemas.microsoft.com/office/powerpoint/2010/main" val="66928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2916-DFA5-4FCA-A42B-EDE5296A5772}"/>
              </a:ext>
            </a:extLst>
          </p:cNvPr>
          <p:cNvSpPr>
            <a:spLocks noGrp="1"/>
          </p:cNvSpPr>
          <p:nvPr>
            <p:ph type="title"/>
          </p:nvPr>
        </p:nvSpPr>
        <p:spPr/>
        <p:txBody>
          <a:bodyPr/>
          <a:lstStyle/>
          <a:p>
            <a:r>
              <a:rPr lang="en-IN" b="1" i="0" u="none" strike="noStrike" dirty="0">
                <a:solidFill>
                  <a:srgbClr val="222222"/>
                </a:solidFill>
                <a:effectLst/>
                <a:latin typeface="Source Sans Pro" panose="020B0503030403020204" pitchFamily="34" charset="0"/>
              </a:rPr>
              <a:t>DevOps Automation Tools</a:t>
            </a:r>
            <a:endParaRPr lang="en-IN" dirty="0"/>
          </a:p>
        </p:txBody>
      </p:sp>
      <p:sp>
        <p:nvSpPr>
          <p:cNvPr id="3" name="Content Placeholder 2">
            <a:extLst>
              <a:ext uri="{FF2B5EF4-FFF2-40B4-BE49-F238E27FC236}">
                <a16:creationId xmlns:a16="http://schemas.microsoft.com/office/drawing/2014/main" id="{17B3C095-1B59-457F-9737-7BE30D1D8E02}"/>
              </a:ext>
            </a:extLst>
          </p:cNvPr>
          <p:cNvSpPr>
            <a:spLocks noGrp="1"/>
          </p:cNvSpPr>
          <p:nvPr>
            <p:ph idx="1"/>
          </p:nvPr>
        </p:nvSpPr>
        <p:spPr/>
        <p:txBody>
          <a:bodyPr>
            <a:normAutofit fontScale="85000" lnSpcReduction="20000"/>
          </a:bodyPr>
          <a:lstStyle/>
          <a:p>
            <a:pPr algn="l"/>
            <a:r>
              <a:rPr lang="en-US" b="1" i="0" u="none" strike="noStrike" dirty="0">
                <a:solidFill>
                  <a:srgbClr val="222222"/>
                </a:solidFill>
                <a:effectLst/>
                <a:latin typeface="&amp;quot"/>
              </a:rPr>
              <a:t>Infrastructure Automation</a:t>
            </a:r>
            <a:r>
              <a:rPr lang="en-US" b="0" i="0" u="none" strike="noStrike" dirty="0">
                <a:solidFill>
                  <a:srgbClr val="222222"/>
                </a:solidFill>
                <a:effectLst/>
                <a:latin typeface="&amp;quot"/>
              </a:rPr>
              <a:t> </a:t>
            </a:r>
          </a:p>
          <a:p>
            <a:pPr marL="0" indent="0" algn="l">
              <a:buNone/>
            </a:pPr>
            <a:r>
              <a:rPr lang="en-US" b="1" i="0" u="none" strike="noStrike" dirty="0">
                <a:solidFill>
                  <a:srgbClr val="222222"/>
                </a:solidFill>
                <a:effectLst/>
                <a:latin typeface="&amp;quot"/>
              </a:rPr>
              <a:t>Amazon Web Services (AWS):</a:t>
            </a:r>
            <a:r>
              <a:rPr lang="en-US" b="0" i="0" u="none" strike="noStrike" dirty="0">
                <a:solidFill>
                  <a:srgbClr val="222222"/>
                </a:solidFill>
                <a:effectLst/>
                <a:latin typeface="&amp;quot"/>
              </a:rPr>
              <a:t> Being cloud service you do not need to be physically present in the data center. Also, they are easy to scale on-demand. There are no up-front hardware costs. It can be configured to provision more servers based on traffic automatically. </a:t>
            </a:r>
          </a:p>
          <a:p>
            <a:pPr algn="l"/>
            <a:r>
              <a:rPr lang="en-US" b="1" i="0" u="none" strike="noStrike" dirty="0">
                <a:solidFill>
                  <a:srgbClr val="222222"/>
                </a:solidFill>
                <a:effectLst/>
                <a:latin typeface="&amp;quot"/>
              </a:rPr>
              <a:t>Configuration Management</a:t>
            </a:r>
            <a:r>
              <a:rPr lang="en-US" b="0" i="0" u="none" strike="noStrike" dirty="0">
                <a:solidFill>
                  <a:srgbClr val="222222"/>
                </a:solidFill>
                <a:effectLst/>
                <a:latin typeface="&amp;quot"/>
              </a:rPr>
              <a:t> </a:t>
            </a:r>
          </a:p>
          <a:p>
            <a:pPr marL="0" indent="0" algn="l">
              <a:buNone/>
            </a:pPr>
            <a:r>
              <a:rPr lang="en-US" b="1" i="0" u="none" strike="noStrike" dirty="0">
                <a:solidFill>
                  <a:srgbClr val="222222"/>
                </a:solidFill>
                <a:effectLst/>
                <a:latin typeface="&amp;quot"/>
              </a:rPr>
              <a:t>Chef</a:t>
            </a:r>
            <a:r>
              <a:rPr lang="en-US" b="0" i="0" u="none" strike="noStrike" dirty="0">
                <a:solidFill>
                  <a:srgbClr val="222222"/>
                </a:solidFill>
                <a:effectLst/>
                <a:latin typeface="&amp;quot"/>
              </a:rPr>
              <a:t>: It is a useful DevOps tool for achieving speed, scale, and consistency. It can be used to ease out complex tasks and perform configuration management. With this tool, DevOps team can avoid making changes across ten thousand servers. Instead, they need to make changes in one place which is automatically reflected in other servers. </a:t>
            </a:r>
          </a:p>
          <a:p>
            <a:pPr algn="l"/>
            <a:r>
              <a:rPr lang="en-US" b="1" i="0" u="none" strike="noStrike" dirty="0">
                <a:solidFill>
                  <a:srgbClr val="222222"/>
                </a:solidFill>
                <a:effectLst/>
                <a:latin typeface="&amp;quot"/>
              </a:rPr>
              <a:t>Deployment Automation</a:t>
            </a:r>
            <a:r>
              <a:rPr lang="en-US" b="0" i="0" u="none" strike="noStrike" dirty="0">
                <a:solidFill>
                  <a:srgbClr val="222222"/>
                </a:solidFill>
                <a:effectLst/>
                <a:latin typeface="&amp;quot"/>
              </a:rPr>
              <a:t> </a:t>
            </a:r>
          </a:p>
          <a:p>
            <a:pPr marL="0" indent="0" algn="l">
              <a:buNone/>
            </a:pPr>
            <a:r>
              <a:rPr lang="en-US" b="1" i="0" u="none" strike="noStrike" dirty="0">
                <a:solidFill>
                  <a:srgbClr val="222222"/>
                </a:solidFill>
                <a:effectLst/>
                <a:latin typeface="&amp;quot"/>
              </a:rPr>
              <a:t>Jenkins</a:t>
            </a:r>
            <a:r>
              <a:rPr lang="en-US" b="0" i="0" u="none" strike="noStrike" dirty="0">
                <a:solidFill>
                  <a:srgbClr val="222222"/>
                </a:solidFill>
                <a:effectLst/>
                <a:latin typeface="&amp;quot"/>
              </a:rPr>
              <a:t>: This tool facilitates continuous integration and testing. It helps to integrate project changes more easily by quickly finding issue</a:t>
            </a:r>
            <a:r>
              <a:rPr lang="en-US" b="0" i="0" u="none" strike="noStrike" dirty="0">
                <a:solidFill>
                  <a:srgbClr val="222222"/>
                </a:solidFill>
                <a:effectLst/>
                <a:latin typeface="Source Sans Pro" panose="020B0503030403020204" pitchFamily="34" charset="0"/>
              </a:rPr>
              <a:t>s as soon as a built is deployed. </a:t>
            </a:r>
            <a:endParaRPr lang="en-US" b="0" i="0" u="none" strike="noStrike" dirty="0">
              <a:solidFill>
                <a:srgbClr val="222222"/>
              </a:solidFill>
              <a:effectLst/>
              <a:latin typeface="&amp;quot"/>
            </a:endParaRPr>
          </a:p>
          <a:p>
            <a:endParaRPr lang="en-IN" dirty="0"/>
          </a:p>
        </p:txBody>
      </p:sp>
    </p:spTree>
    <p:extLst>
      <p:ext uri="{BB962C8B-B14F-4D97-AF65-F5344CB8AC3E}">
        <p14:creationId xmlns:p14="http://schemas.microsoft.com/office/powerpoint/2010/main" val="72782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717C-1D29-45FA-928C-6D8E6EF701EF}"/>
              </a:ext>
            </a:extLst>
          </p:cNvPr>
          <p:cNvSpPr>
            <a:spLocks noGrp="1"/>
          </p:cNvSpPr>
          <p:nvPr>
            <p:ph type="title"/>
          </p:nvPr>
        </p:nvSpPr>
        <p:spPr/>
        <p:txBody>
          <a:bodyPr/>
          <a:lstStyle/>
          <a:p>
            <a:r>
              <a:rPr lang="en-IN" b="1" i="0" u="none" strike="noStrike" dirty="0">
                <a:solidFill>
                  <a:srgbClr val="222222"/>
                </a:solidFill>
                <a:effectLst/>
                <a:latin typeface="Source Sans Pro" panose="020B0503030403020204" pitchFamily="34" charset="0"/>
              </a:rPr>
              <a:t>DevOps Automation Tools</a:t>
            </a:r>
            <a:endParaRPr lang="en-IN" dirty="0"/>
          </a:p>
        </p:txBody>
      </p:sp>
      <p:sp>
        <p:nvSpPr>
          <p:cNvPr id="3" name="Content Placeholder 2">
            <a:extLst>
              <a:ext uri="{FF2B5EF4-FFF2-40B4-BE49-F238E27FC236}">
                <a16:creationId xmlns:a16="http://schemas.microsoft.com/office/drawing/2014/main" id="{B475DF14-40EC-4E2B-ABB1-BB8B9D49884D}"/>
              </a:ext>
            </a:extLst>
          </p:cNvPr>
          <p:cNvSpPr>
            <a:spLocks noGrp="1"/>
          </p:cNvSpPr>
          <p:nvPr>
            <p:ph idx="1"/>
          </p:nvPr>
        </p:nvSpPr>
        <p:spPr/>
        <p:txBody>
          <a:bodyPr>
            <a:normAutofit fontScale="92500" lnSpcReduction="10000"/>
          </a:bodyPr>
          <a:lstStyle/>
          <a:p>
            <a:pPr algn="l"/>
            <a:r>
              <a:rPr lang="en-US" b="1" i="0" u="none" strike="noStrike" dirty="0">
                <a:solidFill>
                  <a:srgbClr val="222222"/>
                </a:solidFill>
                <a:effectLst/>
                <a:latin typeface="&amp;quot"/>
              </a:rPr>
              <a:t>Log Management</a:t>
            </a:r>
            <a:r>
              <a:rPr lang="en-US" b="0" i="0" u="none" strike="noStrike" dirty="0">
                <a:solidFill>
                  <a:srgbClr val="222222"/>
                </a:solidFill>
                <a:effectLst/>
                <a:latin typeface="&amp;quot"/>
              </a:rPr>
              <a:t> </a:t>
            </a:r>
          </a:p>
          <a:p>
            <a:pPr marL="0" indent="0" algn="l">
              <a:buNone/>
            </a:pPr>
            <a:r>
              <a:rPr lang="en-US" b="1" i="0" u="none" strike="noStrike" dirty="0">
                <a:solidFill>
                  <a:srgbClr val="222222"/>
                </a:solidFill>
                <a:effectLst/>
                <a:latin typeface="&amp;quot"/>
              </a:rPr>
              <a:t>Splunk</a:t>
            </a:r>
            <a:r>
              <a:rPr lang="en-US" b="0" i="0" u="none" strike="noStrike" dirty="0">
                <a:solidFill>
                  <a:srgbClr val="222222"/>
                </a:solidFill>
                <a:effectLst/>
                <a:latin typeface="&amp;quot"/>
              </a:rPr>
              <a:t>: This is a tool solves the issues like aggregating, storing, and analyzing all logs in one place. </a:t>
            </a:r>
          </a:p>
          <a:p>
            <a:pPr algn="l"/>
            <a:r>
              <a:rPr lang="en-US" b="1" i="0" u="none" strike="noStrike" dirty="0">
                <a:solidFill>
                  <a:srgbClr val="222222"/>
                </a:solidFill>
                <a:effectLst/>
                <a:latin typeface="&amp;quot"/>
              </a:rPr>
              <a:t>Performance Management</a:t>
            </a:r>
            <a:r>
              <a:rPr lang="en-US" b="0" i="0" u="none" strike="noStrike" dirty="0">
                <a:solidFill>
                  <a:srgbClr val="222222"/>
                </a:solidFill>
                <a:effectLst/>
                <a:latin typeface="&amp;quot"/>
              </a:rPr>
              <a:t> </a:t>
            </a:r>
          </a:p>
          <a:p>
            <a:pPr marL="0" indent="0" algn="l">
              <a:buNone/>
            </a:pPr>
            <a:r>
              <a:rPr lang="en-US" b="1" i="0" u="none" strike="noStrike" dirty="0">
                <a:solidFill>
                  <a:srgbClr val="222222"/>
                </a:solidFill>
                <a:effectLst/>
                <a:latin typeface="&amp;quot"/>
              </a:rPr>
              <a:t>App Dynamic:</a:t>
            </a:r>
            <a:r>
              <a:rPr lang="en-US" b="0" i="0" u="none" strike="noStrike" dirty="0">
                <a:solidFill>
                  <a:srgbClr val="222222"/>
                </a:solidFill>
                <a:effectLst/>
                <a:latin typeface="&amp;quot"/>
              </a:rPr>
              <a:t> It is DevOps tool which offers real-time performance monitoring. The data collected by this tool helps developers to debug when issues occur. </a:t>
            </a:r>
          </a:p>
          <a:p>
            <a:pPr algn="l"/>
            <a:r>
              <a:rPr lang="en-US" b="1" i="0" u="none" strike="noStrike" dirty="0">
                <a:solidFill>
                  <a:srgbClr val="222222"/>
                </a:solidFill>
                <a:effectLst/>
                <a:latin typeface="&amp;quot"/>
              </a:rPr>
              <a:t>Monitoring</a:t>
            </a:r>
            <a:r>
              <a:rPr lang="en-US" b="0" i="0" u="none" strike="noStrike" dirty="0">
                <a:solidFill>
                  <a:srgbClr val="222222"/>
                </a:solidFill>
                <a:effectLst/>
                <a:latin typeface="&amp;quot"/>
              </a:rPr>
              <a:t> </a:t>
            </a:r>
          </a:p>
          <a:p>
            <a:pPr marL="0" indent="0" algn="l">
              <a:buNone/>
            </a:pPr>
            <a:r>
              <a:rPr lang="en-US" b="1" i="0" u="none" strike="noStrike" dirty="0">
                <a:solidFill>
                  <a:srgbClr val="222222"/>
                </a:solidFill>
                <a:effectLst/>
                <a:latin typeface="&amp;quot"/>
              </a:rPr>
              <a:t>Nagios</a:t>
            </a:r>
            <a:r>
              <a:rPr lang="en-US" b="0" i="0" u="none" strike="noStrike" dirty="0">
                <a:solidFill>
                  <a:srgbClr val="222222"/>
                </a:solidFill>
                <a:effectLst/>
                <a:latin typeface="&amp;quot"/>
              </a:rPr>
              <a:t>: It is also important to make sure people are notified when infrastructure and related services go down. Nagios is one such tool for this purpose which helps DevOps teams to find and correct problems. </a:t>
            </a:r>
          </a:p>
          <a:p>
            <a:endParaRPr lang="en-IN" dirty="0"/>
          </a:p>
        </p:txBody>
      </p:sp>
    </p:spTree>
    <p:extLst>
      <p:ext uri="{BB962C8B-B14F-4D97-AF65-F5344CB8AC3E}">
        <p14:creationId xmlns:p14="http://schemas.microsoft.com/office/powerpoint/2010/main" val="385733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B206-E8B1-4BD3-AEAA-6BEC82D706FC}"/>
              </a:ext>
            </a:extLst>
          </p:cNvPr>
          <p:cNvSpPr>
            <a:spLocks noGrp="1"/>
          </p:cNvSpPr>
          <p:nvPr>
            <p:ph type="title"/>
          </p:nvPr>
        </p:nvSpPr>
        <p:spPr/>
        <p:txBody>
          <a:bodyPr/>
          <a:lstStyle/>
          <a:p>
            <a:r>
              <a:rPr lang="en-US" dirty="0"/>
              <a:t>Future of DevOps</a:t>
            </a:r>
            <a:endParaRPr lang="en-IN" dirty="0"/>
          </a:p>
        </p:txBody>
      </p:sp>
      <p:sp>
        <p:nvSpPr>
          <p:cNvPr id="3" name="Content Placeholder 2">
            <a:extLst>
              <a:ext uri="{FF2B5EF4-FFF2-40B4-BE49-F238E27FC236}">
                <a16:creationId xmlns:a16="http://schemas.microsoft.com/office/drawing/2014/main" id="{64025613-D672-4A93-8181-28D262299752}"/>
              </a:ext>
            </a:extLst>
          </p:cNvPr>
          <p:cNvSpPr>
            <a:spLocks noGrp="1"/>
          </p:cNvSpPr>
          <p:nvPr>
            <p:ph idx="1"/>
          </p:nvPr>
        </p:nvSpPr>
        <p:spPr/>
        <p:txBody>
          <a:bodyPr>
            <a:normAutofit fontScale="92500" lnSpcReduction="20000"/>
          </a:bodyPr>
          <a:lstStyle/>
          <a:p>
            <a:pPr algn="l"/>
            <a:r>
              <a:rPr lang="en-US" b="0" i="0" u="none" strike="noStrike" dirty="0">
                <a:solidFill>
                  <a:srgbClr val="222222"/>
                </a:solidFill>
                <a:effectLst/>
                <a:latin typeface="&amp;quot"/>
              </a:rPr>
              <a:t>They are lots of Change likely to happens in the DevOps world some most prominent are: </a:t>
            </a:r>
          </a:p>
          <a:p>
            <a:pPr algn="l">
              <a:buFont typeface="Arial" panose="020B0604020202020204" pitchFamily="34" charset="0"/>
              <a:buChar char="•"/>
            </a:pPr>
            <a:r>
              <a:rPr lang="en-US" b="0" i="0" u="none" strike="noStrike" dirty="0">
                <a:solidFill>
                  <a:srgbClr val="222222"/>
                </a:solidFill>
                <a:effectLst/>
                <a:latin typeface="&amp;quot"/>
              </a:rPr>
              <a:t>Organizations are shifting in their needs to weeks and months instead of years. </a:t>
            </a:r>
          </a:p>
          <a:p>
            <a:pPr algn="l">
              <a:buFont typeface="Arial" panose="020B0604020202020204" pitchFamily="34" charset="0"/>
              <a:buChar char="•"/>
            </a:pPr>
            <a:r>
              <a:rPr lang="en-US" b="0" i="0" u="none" strike="noStrike" dirty="0">
                <a:solidFill>
                  <a:srgbClr val="222222"/>
                </a:solidFill>
                <a:effectLst/>
                <a:latin typeface="&amp;quot"/>
              </a:rPr>
              <a:t>We will see soon that DevOps engineers have more access and control of the end user than any other person in the enterprise. </a:t>
            </a:r>
          </a:p>
          <a:p>
            <a:pPr algn="l">
              <a:buFont typeface="Arial" panose="020B0604020202020204" pitchFamily="34" charset="0"/>
              <a:buChar char="•"/>
            </a:pPr>
            <a:r>
              <a:rPr lang="en-US" b="0" i="0" u="none" strike="noStrike" dirty="0">
                <a:solidFill>
                  <a:srgbClr val="222222"/>
                </a:solidFill>
                <a:effectLst/>
                <a:latin typeface="&amp;quot"/>
              </a:rPr>
              <a:t>DevOps is becoming a valued skill for IT people. For example, a survey conducted by Linux hiring found that 25% of respondent's job seeker is DevOps expertise. </a:t>
            </a:r>
          </a:p>
          <a:p>
            <a:pPr algn="l">
              <a:buFont typeface="Arial" panose="020B0604020202020204" pitchFamily="34" charset="0"/>
              <a:buChar char="•"/>
            </a:pPr>
            <a:r>
              <a:rPr lang="en-US" b="0" i="0" u="none" strike="noStrike" dirty="0">
                <a:solidFill>
                  <a:srgbClr val="222222"/>
                </a:solidFill>
                <a:effectLst/>
                <a:latin typeface="&amp;quot"/>
              </a:rPr>
              <a:t>DevOps and continuous delivery are here to stay. Therefore companies need to change as they have no choice but to evolve. However, the mainstreaming the notion of DevOps will take 5 to 10 years.</a:t>
            </a:r>
          </a:p>
          <a:p>
            <a:endParaRPr lang="en-IN" dirty="0"/>
          </a:p>
        </p:txBody>
      </p:sp>
    </p:spTree>
    <p:extLst>
      <p:ext uri="{BB962C8B-B14F-4D97-AF65-F5344CB8AC3E}">
        <p14:creationId xmlns:p14="http://schemas.microsoft.com/office/powerpoint/2010/main" val="3483446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1BEB-E0A0-4672-A533-1E2A4F34D490}"/>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1E819359-B0D5-4246-A3FD-0E7692FEB6B7}"/>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u="none" strike="noStrike" dirty="0">
                <a:solidFill>
                  <a:srgbClr val="222222"/>
                </a:solidFill>
                <a:effectLst/>
                <a:latin typeface="&amp;quot"/>
              </a:rPr>
              <a:t>DevOps is a culture which promotes collaboration between Development and Operations Team to deploy code to production faster in an automated &amp; repeatable way</a:t>
            </a:r>
          </a:p>
          <a:p>
            <a:pPr algn="l">
              <a:buFont typeface="Arial" panose="020B0604020202020204" pitchFamily="34" charset="0"/>
              <a:buChar char="•"/>
            </a:pPr>
            <a:r>
              <a:rPr lang="en-US" b="0" i="0" u="none" strike="noStrike" dirty="0">
                <a:solidFill>
                  <a:srgbClr val="222222"/>
                </a:solidFill>
                <a:effectLst/>
                <a:latin typeface="&amp;quot"/>
              </a:rPr>
              <a:t>Before DevOps operation and Development team working in completed isolation. </a:t>
            </a:r>
          </a:p>
          <a:p>
            <a:pPr algn="l">
              <a:buFont typeface="Arial" panose="020B0604020202020204" pitchFamily="34" charset="0"/>
              <a:buChar char="•"/>
            </a:pPr>
            <a:r>
              <a:rPr lang="en-US" b="0" i="0" u="none" strike="noStrike" dirty="0">
                <a:solidFill>
                  <a:srgbClr val="222222"/>
                </a:solidFill>
                <a:effectLst/>
                <a:latin typeface="&amp;quot"/>
              </a:rPr>
              <a:t>Manual code deployment leads to human errors in production</a:t>
            </a:r>
          </a:p>
          <a:p>
            <a:pPr algn="l">
              <a:buFont typeface="Arial" panose="020B0604020202020204" pitchFamily="34" charset="0"/>
              <a:buChar char="•"/>
            </a:pPr>
            <a:r>
              <a:rPr lang="en-US" b="0" i="0" u="none" strike="noStrike" dirty="0">
                <a:solidFill>
                  <a:srgbClr val="222222"/>
                </a:solidFill>
                <a:effectLst/>
                <a:latin typeface="&amp;quot"/>
              </a:rPr>
              <a:t>In the Old process, Operations team has no clue on the progress of the Development team. So, operations team developed a IT infrastructure purchase and monitoring plan as per their understanding. </a:t>
            </a:r>
          </a:p>
          <a:p>
            <a:pPr algn="l">
              <a:buFont typeface="Arial" panose="020B0604020202020204" pitchFamily="34" charset="0"/>
              <a:buChar char="•"/>
            </a:pPr>
            <a:r>
              <a:rPr lang="en-US" b="0" i="0" u="none" strike="noStrike" dirty="0">
                <a:solidFill>
                  <a:srgbClr val="222222"/>
                </a:solidFill>
                <a:effectLst/>
                <a:latin typeface="&amp;quot"/>
              </a:rPr>
              <a:t>In the DevOps process operation team fully aware of the progress of developer. The purchase and monitoring planning is accurate.</a:t>
            </a:r>
          </a:p>
          <a:p>
            <a:pPr algn="l">
              <a:buFont typeface="Arial" panose="020B0604020202020204" pitchFamily="34" charset="0"/>
              <a:buChar char="•"/>
            </a:pPr>
            <a:r>
              <a:rPr lang="en-US" b="0" i="0" u="none" strike="noStrike" dirty="0">
                <a:solidFill>
                  <a:srgbClr val="222222"/>
                </a:solidFill>
                <a:effectLst/>
                <a:latin typeface="&amp;quot"/>
              </a:rPr>
              <a:t>DevOps offers Maintainability, Predictability, Greater quality cost efficiency and time to market. </a:t>
            </a:r>
          </a:p>
          <a:p>
            <a:pPr algn="l">
              <a:buFont typeface="Arial" panose="020B0604020202020204" pitchFamily="34" charset="0"/>
              <a:buChar char="•"/>
            </a:pPr>
            <a:r>
              <a:rPr lang="en-US" b="0" i="0" u="none" strike="noStrike" dirty="0">
                <a:solidFill>
                  <a:srgbClr val="222222"/>
                </a:solidFill>
                <a:effectLst/>
                <a:latin typeface="&amp;quot"/>
              </a:rPr>
              <a:t>Agile process focuses on functional and non-functional readiness while DevOps focuses on that IT infrastructure aspects. </a:t>
            </a:r>
          </a:p>
          <a:p>
            <a:pPr algn="l">
              <a:buFont typeface="Arial" panose="020B0604020202020204" pitchFamily="34" charset="0"/>
              <a:buChar char="•"/>
            </a:pPr>
            <a:r>
              <a:rPr lang="en-US" b="0" i="0" u="none" strike="noStrike" dirty="0">
                <a:solidFill>
                  <a:srgbClr val="222222"/>
                </a:solidFill>
                <a:effectLst/>
                <a:latin typeface="&amp;quot"/>
              </a:rPr>
              <a:t>DevOps life cycle includes Development, Testing, Integration, Deployment, and Monitoring.</a:t>
            </a:r>
          </a:p>
          <a:p>
            <a:pPr algn="l">
              <a:buFont typeface="Arial" panose="020B0604020202020204" pitchFamily="34" charset="0"/>
              <a:buChar char="•"/>
            </a:pPr>
            <a:r>
              <a:rPr lang="en-US" b="0" i="0" u="none" strike="noStrike" dirty="0">
                <a:solidFill>
                  <a:srgbClr val="222222"/>
                </a:solidFill>
                <a:effectLst/>
                <a:latin typeface="&amp;quot"/>
              </a:rPr>
              <a:t>DevOps engineer will work with development team staff to tackle the coding and scripting needs.</a:t>
            </a:r>
          </a:p>
          <a:p>
            <a:pPr marL="0" indent="0">
              <a:buNone/>
            </a:pPr>
            <a:endParaRPr lang="en-IN" dirty="0"/>
          </a:p>
        </p:txBody>
      </p:sp>
    </p:spTree>
    <p:extLst>
      <p:ext uri="{BB962C8B-B14F-4D97-AF65-F5344CB8AC3E}">
        <p14:creationId xmlns:p14="http://schemas.microsoft.com/office/powerpoint/2010/main" val="3333567469"/>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550</TotalTime>
  <Words>1132</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&amp;quot</vt:lpstr>
      <vt:lpstr>Arial</vt:lpstr>
      <vt:lpstr>Roboto</vt:lpstr>
      <vt:lpstr>Source Sans Pro</vt:lpstr>
      <vt:lpstr>Univers</vt:lpstr>
      <vt:lpstr>GradientVTI</vt:lpstr>
      <vt:lpstr>DevOps</vt:lpstr>
      <vt:lpstr>PowerPoint Presentation</vt:lpstr>
      <vt:lpstr>Why is DevOps is Needed?</vt:lpstr>
      <vt:lpstr>DevOps Lifecycle</vt:lpstr>
      <vt:lpstr>DevOps Automation Tools</vt:lpstr>
      <vt:lpstr>DevOps Automation Tools</vt:lpstr>
      <vt:lpstr>DevOps Automation Tools</vt:lpstr>
      <vt:lpstr>Future of DevOps</vt:lpstr>
      <vt:lpstr>Summary</vt:lpstr>
      <vt:lpstr>Demo</vt:lpstr>
      <vt:lpstr>Git Hub Demo</vt:lpstr>
      <vt:lpstr>Git basics</vt:lpstr>
      <vt:lpstr>Git basics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harjit pahwa</dc:creator>
  <cp:lastModifiedBy>harjit pahwa</cp:lastModifiedBy>
  <cp:revision>11</cp:revision>
  <dcterms:created xsi:type="dcterms:W3CDTF">2020-07-01T05:46:07Z</dcterms:created>
  <dcterms:modified xsi:type="dcterms:W3CDTF">2020-07-01T14:56:29Z</dcterms:modified>
</cp:coreProperties>
</file>