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75" r:id="rId5"/>
    <p:sldId id="265" r:id="rId6"/>
    <p:sldId id="266" r:id="rId7"/>
    <p:sldId id="262" r:id="rId8"/>
    <p:sldId id="260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59" r:id="rId18"/>
    <p:sldId id="25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数据库" id="{ED86FD59-C61D-41E7-8C19-826B9F58601A}">
          <p14:sldIdLst>
            <p14:sldId id="256"/>
            <p14:sldId id="263"/>
            <p14:sldId id="264"/>
            <p14:sldId id="275"/>
          </p14:sldIdLst>
        </p14:section>
        <p14:section name="添加好友" id="{9BBB9935-3357-4CEA-B58C-99E28ECBEACE}">
          <p14:sldIdLst>
            <p14:sldId id="265"/>
            <p14:sldId id="266"/>
          </p14:sldIdLst>
        </p14:section>
        <p14:section name="获取好友列表" id="{06DF5942-7735-45DC-A77C-3DDFC752E9CE}">
          <p14:sldIdLst>
            <p14:sldId id="262"/>
            <p14:sldId id="260"/>
            <p14:sldId id="267"/>
            <p14:sldId id="268"/>
          </p14:sldIdLst>
        </p14:section>
        <p14:section name="房间系统" id="{3B603468-825F-4FEF-B8FF-5F8BF768EC65}">
          <p14:sldIdLst>
            <p14:sldId id="270"/>
            <p14:sldId id="269"/>
            <p14:sldId id="271"/>
            <p14:sldId id="272"/>
            <p14:sldId id="273"/>
            <p14:sldId id="274"/>
          </p14:sldIdLst>
        </p14:section>
        <p14:section name="文件传输" id="{D06AE052-EAC7-45EA-80A1-CA4343149894}">
          <p14:sldIdLst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C08-883A-4E3D-902A-9E0C0CA6FCAA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1EBA8-FED8-42DE-8CB2-5C20EB36C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45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EBA8-FED8-42DE-8CB2-5C20EB36C6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9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DC67-E072-4DC2-9BB1-8DB14B5ABA17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B97-83B6-4C96-B9AB-9DB54D7F7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5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DC67-E072-4DC2-9BB1-8DB14B5ABA17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B97-83B6-4C96-B9AB-9DB54D7F7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DC67-E072-4DC2-9BB1-8DB14B5ABA17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B97-83B6-4C96-B9AB-9DB54D7F7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5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DC67-E072-4DC2-9BB1-8DB14B5ABA17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B97-83B6-4C96-B9AB-9DB54D7F7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DC67-E072-4DC2-9BB1-8DB14B5ABA17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B97-83B6-4C96-B9AB-9DB54D7F7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0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DC67-E072-4DC2-9BB1-8DB14B5ABA17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B97-83B6-4C96-B9AB-9DB54D7F7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0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DC67-E072-4DC2-9BB1-8DB14B5ABA17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B97-83B6-4C96-B9AB-9DB54D7F7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7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DC67-E072-4DC2-9BB1-8DB14B5ABA17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B97-83B6-4C96-B9AB-9DB54D7F7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6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DC67-E072-4DC2-9BB1-8DB14B5ABA17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B97-83B6-4C96-B9AB-9DB54D7F7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DC67-E072-4DC2-9BB1-8DB14B5ABA17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B97-83B6-4C96-B9AB-9DB54D7F7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4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DC67-E072-4DC2-9BB1-8DB14B5ABA17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5B97-83B6-4C96-B9AB-9DB54D7F7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59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8DC67-E072-4DC2-9BB1-8DB14B5ABA17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5B97-83B6-4C96-B9AB-9DB54D7F7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4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4942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1536864" y="931866"/>
            <a:ext cx="596933" cy="60478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45" y="703212"/>
            <a:ext cx="866775" cy="1209675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9990170" y="905905"/>
            <a:ext cx="596933" cy="604784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574471" y="1231718"/>
            <a:ext cx="2583180" cy="2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677841" y="1208858"/>
            <a:ext cx="2926080" cy="2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74321" y="4773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917450" y="4773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591528" y="838965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发送聊天请求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72151" y="703212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在线转发请求到客户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2494461" y="1780358"/>
            <a:ext cx="2663190" cy="1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436330" y="1372450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不在线</a:t>
            </a:r>
            <a:r>
              <a:rPr lang="en-US" altLang="zh-CN" dirty="0"/>
              <a:t>, </a:t>
            </a:r>
            <a:r>
              <a:rPr lang="zh-CN" altLang="en-US" dirty="0"/>
              <a:t>写回复返回失败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63394" y="185965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客户端显示用户离线未接收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82093" y="3241970"/>
            <a:ext cx="49435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请求</a:t>
            </a:r>
          </a:p>
          <a:p>
            <a:r>
              <a:rPr lang="en-US" altLang="zh-CN" dirty="0"/>
              <a:t>int m_nType;   //</a:t>
            </a:r>
            <a:r>
              <a:rPr lang="zh-CN" altLang="zh-CN" dirty="0"/>
              <a:t>包类型</a:t>
            </a:r>
          </a:p>
          <a:p>
            <a:r>
              <a:rPr lang="en-US" altLang="zh-CN" dirty="0"/>
              <a:t>int m_userID;</a:t>
            </a:r>
            <a:endParaRPr lang="zh-CN" altLang="zh-CN" dirty="0"/>
          </a:p>
          <a:p>
            <a:r>
              <a:rPr lang="en-US" altLang="zh-CN" dirty="0"/>
              <a:t>int m_friendID;</a:t>
            </a:r>
            <a:endParaRPr lang="zh-CN" altLang="zh-CN" dirty="0"/>
          </a:p>
          <a:p>
            <a:r>
              <a:rPr lang="en-US" altLang="zh-CN" dirty="0"/>
              <a:t>char m_ChatContent[MAX_CONTENT_LEN];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922674" y="3241970"/>
            <a:ext cx="2681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回复</a:t>
            </a:r>
          </a:p>
          <a:p>
            <a:r>
              <a:rPr lang="en-US" altLang="zh-CN" dirty="0"/>
              <a:t>int m_nType;   //</a:t>
            </a:r>
            <a:r>
              <a:rPr lang="zh-CN" altLang="zh-CN" dirty="0"/>
              <a:t>包类型</a:t>
            </a:r>
          </a:p>
          <a:p>
            <a:r>
              <a:rPr lang="en-US" altLang="zh-CN" dirty="0"/>
              <a:t>int m_userID;</a:t>
            </a:r>
            <a:endParaRPr lang="zh-CN" altLang="zh-CN" dirty="0"/>
          </a:p>
          <a:p>
            <a:r>
              <a:rPr lang="en-US" altLang="zh-CN" dirty="0"/>
              <a:t>int m_friendID;</a:t>
            </a:r>
            <a:endParaRPr lang="zh-CN" altLang="zh-CN" dirty="0"/>
          </a:p>
          <a:p>
            <a:r>
              <a:rPr lang="en-US" altLang="zh-CN" dirty="0"/>
              <a:t>int m_result;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79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5543" y="2607582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创建房间</a:t>
            </a:r>
          </a:p>
        </p:txBody>
      </p:sp>
    </p:spTree>
    <p:extLst>
      <p:ext uri="{BB962C8B-B14F-4D97-AF65-F5344CB8AC3E}">
        <p14:creationId xmlns:p14="http://schemas.microsoft.com/office/powerpoint/2010/main" val="13680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1536864" y="931866"/>
            <a:ext cx="596933" cy="60478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45" y="703212"/>
            <a:ext cx="866775" cy="120967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2574471" y="1231718"/>
            <a:ext cx="2583180" cy="2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4321" y="4773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91528" y="838965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发送创建房间请求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2494461" y="1780358"/>
            <a:ext cx="2663190" cy="1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91528" y="1351984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返回房间号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03670" y="1120140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随机生成房间号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36864" y="3394710"/>
            <a:ext cx="36886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zh-CN" dirty="0"/>
              <a:t>创建房间请求</a:t>
            </a:r>
          </a:p>
          <a:p>
            <a:r>
              <a:rPr lang="en-US" altLang="zh-CN" dirty="0"/>
              <a:t>    PackType m_nType;   //</a:t>
            </a:r>
            <a:r>
              <a:rPr lang="zh-CN" altLang="zh-CN" dirty="0"/>
              <a:t>包类型</a:t>
            </a:r>
          </a:p>
          <a:p>
            <a:r>
              <a:rPr lang="en-US" altLang="zh-CN" dirty="0"/>
              <a:t>    int m_UserID;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创建房间回复</a:t>
            </a:r>
          </a:p>
          <a:p>
            <a:r>
              <a:rPr lang="en-US" altLang="zh-CN" dirty="0"/>
              <a:t>    PackType m_nType;   //</a:t>
            </a:r>
            <a:r>
              <a:rPr lang="zh-CN" altLang="zh-CN" dirty="0"/>
              <a:t>包类型</a:t>
            </a:r>
          </a:p>
          <a:p>
            <a:r>
              <a:rPr lang="en-US" altLang="zh-CN" dirty="0"/>
              <a:t>    int  m_lResult ;    //</a:t>
            </a:r>
            <a:r>
              <a:rPr lang="zh-CN" altLang="zh-CN" dirty="0"/>
              <a:t>注册结果</a:t>
            </a:r>
          </a:p>
          <a:p>
            <a:r>
              <a:rPr lang="en-US" altLang="zh-CN" dirty="0"/>
              <a:t>    int  m_RoomId;</a:t>
            </a:r>
            <a:endParaRPr lang="zh-CN" altLang="zh-CN" dirty="0"/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96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48783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加入房间</a:t>
            </a:r>
          </a:p>
        </p:txBody>
      </p:sp>
    </p:spTree>
    <p:extLst>
      <p:ext uri="{BB962C8B-B14F-4D97-AF65-F5344CB8AC3E}">
        <p14:creationId xmlns:p14="http://schemas.microsoft.com/office/powerpoint/2010/main" val="380947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1085354" y="1861457"/>
            <a:ext cx="596933" cy="604784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524" y="1705315"/>
            <a:ext cx="866775" cy="1209675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10440922" y="1799600"/>
            <a:ext cx="596933" cy="60478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450753" y="2015894"/>
            <a:ext cx="26837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50753" y="1596896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加入房间请求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429757" y="2942357"/>
            <a:ext cx="2647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021286" y="2142973"/>
            <a:ext cx="3212194" cy="1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49168" y="1676791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发送客户端</a:t>
            </a:r>
            <a:r>
              <a:rPr lang="en-US" altLang="zh-CN" dirty="0"/>
              <a:t>1</a:t>
            </a:r>
            <a:r>
              <a:rPr lang="zh-CN" altLang="en-US" dirty="0"/>
              <a:t>信息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363556" y="2501160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发送多个房间成员信息</a:t>
            </a: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10433132" y="2824781"/>
            <a:ext cx="596933" cy="604784"/>
          </a:xfrm>
          <a:prstGeom prst="rect">
            <a:avLst/>
          </a:prstGeom>
        </p:spPr>
      </p:pic>
      <p:pic>
        <p:nvPicPr>
          <p:cNvPr id="15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10433132" y="3908407"/>
            <a:ext cx="596933" cy="604784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2429757" y="3131289"/>
            <a:ext cx="2631803" cy="16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4" idx="1"/>
          </p:cNvCxnSpPr>
          <p:nvPr/>
        </p:nvCxnSpPr>
        <p:spPr>
          <a:xfrm>
            <a:off x="7021286" y="2453419"/>
            <a:ext cx="3411846" cy="673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5" idx="1"/>
          </p:cNvCxnSpPr>
          <p:nvPr/>
        </p:nvCxnSpPr>
        <p:spPr>
          <a:xfrm>
            <a:off x="6989020" y="2789096"/>
            <a:ext cx="3444112" cy="142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968895" y="21192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房间成员请求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445890" y="3336586"/>
            <a:ext cx="2631803" cy="16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61086" y="144780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233480" y="131924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233480" y="2477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298890" y="356283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74635" y="456666"/>
            <a:ext cx="8664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房间内已经存在客户</a:t>
            </a:r>
            <a:r>
              <a:rPr lang="en-US" altLang="zh-CN" sz="3200" dirty="0"/>
              <a:t>2,3,4 , </a:t>
            </a:r>
            <a:r>
              <a:rPr lang="zh-CN" altLang="en-US" sz="3200" dirty="0"/>
              <a:t>现在客户</a:t>
            </a:r>
            <a:r>
              <a:rPr lang="en-US" altLang="zh-CN" sz="3200" dirty="0"/>
              <a:t>1</a:t>
            </a:r>
            <a:r>
              <a:rPr lang="zh-CN" altLang="en-US" sz="3200" dirty="0"/>
              <a:t>加入房间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277345" y="3000859"/>
            <a:ext cx="35509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查看房间是否存在</a:t>
            </a:r>
            <a:endParaRPr lang="en-US" altLang="zh-CN" dirty="0"/>
          </a:p>
          <a:p>
            <a:r>
              <a:rPr lang="en-US" altLang="zh-CN" dirty="0"/>
              <a:t>2.1</a:t>
            </a:r>
            <a:r>
              <a:rPr lang="zh-CN" altLang="en-US" dirty="0"/>
              <a:t>不存在返回失败</a:t>
            </a:r>
            <a:endParaRPr lang="en-US" altLang="zh-CN" dirty="0"/>
          </a:p>
          <a:p>
            <a:r>
              <a:rPr lang="en-US" altLang="zh-CN" dirty="0"/>
              <a:t>2.2</a:t>
            </a:r>
            <a:r>
              <a:rPr lang="zh-CN" altLang="en-US" dirty="0"/>
              <a:t>存在</a:t>
            </a:r>
            <a:r>
              <a:rPr lang="en-US" altLang="zh-CN" dirty="0"/>
              <a:t>, </a:t>
            </a:r>
            <a:r>
              <a:rPr lang="zh-CN" altLang="en-US" dirty="0"/>
              <a:t>返回成功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发送房间成员列表给客户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将客户</a:t>
            </a:r>
            <a:r>
              <a:rPr lang="en-US" altLang="zh-CN" dirty="0"/>
              <a:t>1</a:t>
            </a:r>
            <a:r>
              <a:rPr lang="zh-CN" altLang="en-US" dirty="0"/>
              <a:t>发送给已经在房间内成员</a:t>
            </a:r>
            <a:endParaRPr lang="en-US" altLang="zh-CN" dirty="0"/>
          </a:p>
          <a:p>
            <a:r>
              <a:rPr lang="zh-CN" altLang="en-US" dirty="0"/>
              <a:t>将客户</a:t>
            </a:r>
            <a:r>
              <a:rPr lang="en-US" altLang="zh-CN" dirty="0"/>
              <a:t>1</a:t>
            </a:r>
            <a:r>
              <a:rPr lang="zh-CN" altLang="en-US" dirty="0"/>
              <a:t>添加到房间列表</a:t>
            </a:r>
            <a:endParaRPr lang="en-US" altLang="zh-CN" dirty="0"/>
          </a:p>
        </p:txBody>
      </p:sp>
      <p:sp>
        <p:nvSpPr>
          <p:cNvPr id="27" name="文本框 26"/>
          <p:cNvSpPr txBox="1"/>
          <p:nvPr/>
        </p:nvSpPr>
        <p:spPr>
          <a:xfrm>
            <a:off x="7177925" y="12563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房间成员请求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48344" y="4558258"/>
            <a:ext cx="36886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zh-CN" dirty="0"/>
              <a:t>加入房间请求</a:t>
            </a:r>
          </a:p>
          <a:p>
            <a:r>
              <a:rPr lang="en-US" altLang="zh-CN" dirty="0"/>
              <a:t>    PackType m_nType;   //</a:t>
            </a:r>
            <a:r>
              <a:rPr lang="zh-CN" altLang="zh-CN" dirty="0"/>
              <a:t>包类型</a:t>
            </a:r>
          </a:p>
          <a:p>
            <a:r>
              <a:rPr lang="en-US" altLang="zh-CN" dirty="0"/>
              <a:t>    int m_UserID;</a:t>
            </a:r>
            <a:endParaRPr lang="zh-CN" altLang="zh-CN" dirty="0"/>
          </a:p>
          <a:p>
            <a:r>
              <a:rPr lang="en-US" altLang="zh-CN" dirty="0"/>
              <a:t>    int m_RoomID;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加入房间回复</a:t>
            </a:r>
          </a:p>
          <a:p>
            <a:r>
              <a:rPr lang="en-US" altLang="zh-CN" dirty="0"/>
              <a:t>    PackType m_nType;   //</a:t>
            </a:r>
            <a:r>
              <a:rPr lang="zh-CN" altLang="zh-CN" dirty="0"/>
              <a:t>包类型</a:t>
            </a:r>
          </a:p>
          <a:p>
            <a:r>
              <a:rPr lang="en-US" altLang="zh-CN" dirty="0"/>
              <a:t>    int  m_lResult ;    //</a:t>
            </a:r>
            <a:r>
              <a:rPr lang="zh-CN" altLang="zh-CN" dirty="0"/>
              <a:t>注册结果</a:t>
            </a:r>
          </a:p>
          <a:p>
            <a:r>
              <a:rPr lang="en-US" altLang="zh-CN" dirty="0"/>
              <a:t>    int  m_roomID;</a:t>
            </a:r>
            <a:endParaRPr lang="zh-CN" altLang="zh-CN" dirty="0"/>
          </a:p>
        </p:txBody>
      </p:sp>
      <p:sp>
        <p:nvSpPr>
          <p:cNvPr id="33" name="文本框 32"/>
          <p:cNvSpPr txBox="1"/>
          <p:nvPr/>
        </p:nvSpPr>
        <p:spPr>
          <a:xfrm>
            <a:off x="4274117" y="5627915"/>
            <a:ext cx="3688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zh-CN" dirty="0"/>
              <a:t>房间成员请求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PackType m_nType;   //</a:t>
            </a:r>
            <a:r>
              <a:rPr lang="zh-CN" altLang="zh-CN" dirty="0"/>
              <a:t>包类型</a:t>
            </a:r>
          </a:p>
          <a:p>
            <a:r>
              <a:rPr lang="en-US" altLang="zh-CN" dirty="0"/>
              <a:t>    int m_UserID;</a:t>
            </a:r>
            <a:endParaRPr lang="zh-CN" altLang="zh-CN" dirty="0"/>
          </a:p>
          <a:p>
            <a:r>
              <a:rPr lang="en-US" altLang="zh-CN" dirty="0"/>
              <a:t>    char m_szUser[MAX_SIZE];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2731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9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70857" y="2270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退出房间</a:t>
            </a:r>
          </a:p>
        </p:txBody>
      </p:sp>
    </p:spTree>
    <p:extLst>
      <p:ext uri="{BB962C8B-B14F-4D97-AF65-F5344CB8AC3E}">
        <p14:creationId xmlns:p14="http://schemas.microsoft.com/office/powerpoint/2010/main" val="17470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0" y="5301343"/>
            <a:ext cx="3826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zh-CN" dirty="0"/>
              <a:t>离开房间请求</a:t>
            </a:r>
          </a:p>
          <a:p>
            <a:r>
              <a:rPr lang="en-US" altLang="zh-CN" dirty="0"/>
              <a:t>    PackType   m_nType;   //</a:t>
            </a:r>
            <a:r>
              <a:rPr lang="zh-CN" altLang="zh-CN" dirty="0"/>
              <a:t>包类型</a:t>
            </a:r>
          </a:p>
          <a:p>
            <a:r>
              <a:rPr lang="en-US" altLang="zh-CN" dirty="0"/>
              <a:t>    int    m_nUserId; //</a:t>
            </a:r>
            <a:r>
              <a:rPr lang="zh-CN" altLang="zh-CN" dirty="0"/>
              <a:t>用户</a:t>
            </a:r>
            <a:r>
              <a:rPr lang="en-US" altLang="zh-CN" dirty="0"/>
              <a:t>ID</a:t>
            </a:r>
            <a:endParaRPr lang="zh-CN" altLang="zh-CN" dirty="0"/>
          </a:p>
          <a:p>
            <a:r>
              <a:rPr lang="en-US" altLang="zh-CN" dirty="0"/>
              <a:t>    int    m_RoomId;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84579" y="5301343"/>
            <a:ext cx="3826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 //</a:t>
            </a:r>
            <a:r>
              <a:rPr lang="zh-CN" altLang="zh-CN" dirty="0"/>
              <a:t>离开房间回复</a:t>
            </a:r>
          </a:p>
          <a:p>
            <a:r>
              <a:rPr lang="en-US" altLang="zh-CN" dirty="0"/>
              <a:t>    PackType   m_nType;   //</a:t>
            </a:r>
            <a:r>
              <a:rPr lang="zh-CN" altLang="zh-CN" dirty="0"/>
              <a:t>包类型</a:t>
            </a:r>
          </a:p>
          <a:p>
            <a:r>
              <a:rPr lang="en-US" altLang="zh-CN" dirty="0"/>
              <a:t>    int m_UserID;</a:t>
            </a:r>
            <a:endParaRPr lang="zh-CN" altLang="zh-CN" dirty="0"/>
          </a:p>
          <a:p>
            <a:r>
              <a:rPr lang="en-US" altLang="zh-CN" dirty="0"/>
              <a:t>    char szUserName[MAX_SIZE];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1085354" y="1861457"/>
            <a:ext cx="596933" cy="604784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9" y="1692706"/>
            <a:ext cx="866775" cy="1209675"/>
          </a:xfrm>
          <a:prstGeom prst="rect">
            <a:avLst/>
          </a:prstGeom>
        </p:spPr>
      </p:pic>
      <p:pic>
        <p:nvPicPr>
          <p:cNvPr id="8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10440922" y="1799600"/>
            <a:ext cx="596933" cy="604784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2450753" y="2015894"/>
            <a:ext cx="26837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50753" y="1596896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发送退出房间请求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021286" y="2142973"/>
            <a:ext cx="3212194" cy="1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49168" y="1676791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发送客户端</a:t>
            </a:r>
            <a:r>
              <a:rPr lang="en-US" altLang="zh-CN" dirty="0"/>
              <a:t>1</a:t>
            </a:r>
            <a:r>
              <a:rPr lang="zh-CN" altLang="en-US" dirty="0"/>
              <a:t>离开</a:t>
            </a:r>
          </a:p>
        </p:txBody>
      </p:sp>
      <p:pic>
        <p:nvPicPr>
          <p:cNvPr id="15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10433132" y="2824781"/>
            <a:ext cx="596933" cy="604784"/>
          </a:xfrm>
          <a:prstGeom prst="rect">
            <a:avLst/>
          </a:prstGeom>
        </p:spPr>
      </p:pic>
      <p:pic>
        <p:nvPicPr>
          <p:cNvPr id="16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10433132" y="3908407"/>
            <a:ext cx="596933" cy="604784"/>
          </a:xfrm>
          <a:prstGeom prst="rect">
            <a:avLst/>
          </a:prstGeom>
        </p:spPr>
      </p:pic>
      <p:cxnSp>
        <p:nvCxnSpPr>
          <p:cNvPr id="18" name="直接箭头连接符 17"/>
          <p:cNvCxnSpPr>
            <a:endCxn id="15" idx="1"/>
          </p:cNvCxnSpPr>
          <p:nvPr/>
        </p:nvCxnSpPr>
        <p:spPr>
          <a:xfrm>
            <a:off x="7021286" y="2453419"/>
            <a:ext cx="3411846" cy="673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6" idx="1"/>
          </p:cNvCxnSpPr>
          <p:nvPr/>
        </p:nvCxnSpPr>
        <p:spPr>
          <a:xfrm>
            <a:off x="6989020" y="2789096"/>
            <a:ext cx="3444112" cy="142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61086" y="144780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233480" y="131924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233480" y="2477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298890" y="356283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07571" y="2942357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</a:t>
            </a:r>
            <a:r>
              <a:rPr lang="en-US" altLang="zh-CN" dirty="0"/>
              <a:t>1</a:t>
            </a:r>
            <a:r>
              <a:rPr lang="zh-CN" altLang="en-US" dirty="0"/>
              <a:t>回收</a:t>
            </a:r>
            <a:endParaRPr lang="en-US" altLang="zh-CN" dirty="0"/>
          </a:p>
          <a:p>
            <a:r>
              <a:rPr lang="zh-CN" altLang="en-US" dirty="0"/>
              <a:t>房间资源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672836" y="3136667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查找房间</a:t>
            </a:r>
            <a:r>
              <a:rPr lang="en-US" altLang="zh-CN" dirty="0"/>
              <a:t>, </a:t>
            </a:r>
            <a:r>
              <a:rPr lang="zh-CN" altLang="en-US" dirty="0"/>
              <a:t>得到用户列表</a:t>
            </a:r>
            <a:endParaRPr lang="en-US" altLang="zh-CN" dirty="0"/>
          </a:p>
          <a:p>
            <a:r>
              <a:rPr lang="zh-CN" altLang="en-US" dirty="0"/>
              <a:t>发给每个人客户</a:t>
            </a:r>
            <a:r>
              <a:rPr lang="en-US" altLang="zh-CN" dirty="0"/>
              <a:t>1</a:t>
            </a:r>
            <a:r>
              <a:rPr lang="zh-CN" altLang="en-US" dirty="0"/>
              <a:t>退出房间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868215" y="4685937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用户接收后</a:t>
            </a:r>
            <a:r>
              <a:rPr lang="en-US" altLang="zh-CN" dirty="0"/>
              <a:t>,</a:t>
            </a:r>
            <a:r>
              <a:rPr lang="zh-CN" altLang="en-US" dirty="0"/>
              <a:t>删除客户</a:t>
            </a:r>
            <a:r>
              <a:rPr lang="en-US" altLang="zh-CN" dirty="0"/>
              <a:t>1</a:t>
            </a:r>
            <a:r>
              <a:rPr lang="zh-CN" altLang="en-US" dirty="0"/>
              <a:t>的资源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950219" y="361890"/>
            <a:ext cx="7895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房间内成员为客户</a:t>
            </a:r>
            <a:r>
              <a:rPr lang="en-US" altLang="zh-CN" sz="3200" dirty="0"/>
              <a:t>1,2,3,4 , </a:t>
            </a:r>
            <a:r>
              <a:rPr lang="zh-CN" altLang="en-US" sz="3200" dirty="0"/>
              <a:t>客户</a:t>
            </a:r>
            <a:r>
              <a:rPr lang="en-US" altLang="zh-CN" sz="3200" dirty="0"/>
              <a:t>1</a:t>
            </a:r>
            <a:r>
              <a:rPr lang="zh-CN" altLang="en-US" sz="3200" dirty="0"/>
              <a:t>退出房间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904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文件传输</a:t>
            </a:r>
          </a:p>
        </p:txBody>
      </p:sp>
    </p:spTree>
    <p:extLst>
      <p:ext uri="{BB962C8B-B14F-4D97-AF65-F5344CB8AC3E}">
        <p14:creationId xmlns:p14="http://schemas.microsoft.com/office/powerpoint/2010/main" val="313768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813494" y="878995"/>
            <a:ext cx="868680" cy="88011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523" y="714763"/>
            <a:ext cx="866775" cy="120967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668289" y="936565"/>
            <a:ext cx="6573679" cy="2176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68288" y="493849"/>
            <a:ext cx="65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发送文件头 包括协议头</a:t>
            </a:r>
            <a:r>
              <a:rPr lang="en-US" altLang="zh-CN" dirty="0"/>
              <a:t>, </a:t>
            </a:r>
            <a:r>
              <a:rPr lang="zh-CN" altLang="en-US" dirty="0"/>
              <a:t>文件唯一标识 </a:t>
            </a:r>
            <a:r>
              <a:rPr lang="en-US" altLang="zh-CN" dirty="0"/>
              <a:t>, </a:t>
            </a:r>
            <a:r>
              <a:rPr lang="zh-CN" altLang="en-US" dirty="0"/>
              <a:t>文件名</a:t>
            </a:r>
            <a:r>
              <a:rPr lang="en-US" altLang="zh-CN" dirty="0"/>
              <a:t>, </a:t>
            </a:r>
            <a:r>
              <a:rPr lang="zh-CN" altLang="en-US" dirty="0"/>
              <a:t>文件大小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2668291" y="1698171"/>
            <a:ext cx="65736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668290" y="1232513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返回文件确认 包括协议头</a:t>
            </a:r>
            <a:r>
              <a:rPr lang="en-US" altLang="zh-CN" dirty="0"/>
              <a:t>, </a:t>
            </a:r>
            <a:r>
              <a:rPr lang="zh-CN" altLang="en-US" dirty="0"/>
              <a:t>文件唯一标识</a:t>
            </a:r>
            <a:r>
              <a:rPr lang="en-US" altLang="zh-CN" dirty="0"/>
              <a:t>, </a:t>
            </a:r>
            <a:r>
              <a:rPr lang="zh-CN" altLang="en-US" dirty="0"/>
              <a:t>结果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668290" y="2488966"/>
            <a:ext cx="6573681" cy="10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68287" y="2065011"/>
            <a:ext cx="657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发送文件块 包括协议头</a:t>
            </a:r>
            <a:r>
              <a:rPr lang="en-US" altLang="zh-CN" dirty="0"/>
              <a:t>, </a:t>
            </a:r>
            <a:r>
              <a:rPr lang="zh-CN" altLang="en-US" dirty="0"/>
              <a:t>文件唯一标识</a:t>
            </a:r>
            <a:r>
              <a:rPr lang="en-US" altLang="zh-CN" dirty="0"/>
              <a:t>, </a:t>
            </a:r>
            <a:r>
              <a:rPr lang="zh-CN" altLang="en-US" dirty="0"/>
              <a:t>文件内容</a:t>
            </a:r>
            <a:r>
              <a:rPr lang="en-US" altLang="zh-CN" dirty="0"/>
              <a:t>, </a:t>
            </a:r>
            <a:r>
              <a:rPr lang="zh-CN" altLang="en-US" dirty="0"/>
              <a:t>内容长度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668290" y="3037116"/>
            <a:ext cx="65736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865915" y="263742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668290" y="3755572"/>
            <a:ext cx="6573682" cy="1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668290" y="3341914"/>
            <a:ext cx="657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文件块确认 包括协议头</a:t>
            </a:r>
            <a:r>
              <a:rPr lang="en-US" altLang="zh-CN" dirty="0"/>
              <a:t>, </a:t>
            </a:r>
            <a:r>
              <a:rPr lang="zh-CN" altLang="en-US" dirty="0"/>
              <a:t>文件唯一标识</a:t>
            </a:r>
            <a:r>
              <a:rPr lang="en-US" altLang="zh-CN" dirty="0"/>
              <a:t>, </a:t>
            </a:r>
            <a:r>
              <a:rPr lang="zh-CN" altLang="en-US" dirty="0"/>
              <a:t>写入结果</a:t>
            </a:r>
            <a:r>
              <a:rPr lang="en-US" altLang="zh-CN" dirty="0"/>
              <a:t>, </a:t>
            </a:r>
            <a:r>
              <a:rPr lang="zh-CN" altLang="en-US" dirty="0"/>
              <a:t>写入长度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2668289" y="4614367"/>
            <a:ext cx="6573681" cy="10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668287" y="4192343"/>
            <a:ext cx="657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继续执行发送文件块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668289" y="5162517"/>
            <a:ext cx="65736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65914" y="476282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2668289" y="5880973"/>
            <a:ext cx="6573682" cy="1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668289" y="5467315"/>
            <a:ext cx="657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文件块确认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668289" y="616977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文件读取结束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40229" y="272143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客户端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335135" y="3236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25003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1" grpId="0"/>
      <p:bldP spid="28" grpId="0"/>
      <p:bldP spid="32" grpId="0"/>
      <p:bldP spid="34" grpId="0"/>
      <p:bldP spid="36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6217" y="612844"/>
            <a:ext cx="104720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创建新数据库 </a:t>
            </a:r>
            <a:r>
              <a:rPr lang="en-US" altLang="zh-CN" sz="2400" dirty="0"/>
              <a:t>WeChat</a:t>
            </a:r>
          </a:p>
          <a:p>
            <a:r>
              <a:rPr lang="en-US" altLang="zh-CN" sz="2400" dirty="0"/>
              <a:t>create database WeChat;</a:t>
            </a:r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添加数据表</a:t>
            </a:r>
            <a:r>
              <a:rPr lang="en-US" altLang="zh-CN" sz="2400" dirty="0"/>
              <a:t>t_user</a:t>
            </a:r>
          </a:p>
          <a:p>
            <a:r>
              <a:rPr lang="en-US" altLang="zh-CN" sz="2400" dirty="0"/>
              <a:t>create table t_user ( id bigint unsigned  AUTO_INCREMENT primary key, tel varchar (260) , password varchar(260)  , name varchar (260) , icon int , feeling varchar(260));</a:t>
            </a:r>
            <a:endParaRPr lang="zh-CN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zh-CN" sz="2400" dirty="0"/>
              <a:t>可以添加测试数据 </a:t>
            </a:r>
          </a:p>
          <a:p>
            <a:r>
              <a:rPr lang="en-US" altLang="zh-CN" sz="2400" dirty="0"/>
              <a:t>insert into t_user ( tel,password , name , icon , feeling  ) values ('12345','test', '12345' ,1,’</a:t>
            </a:r>
            <a:r>
              <a:rPr lang="zh-CN" altLang="zh-CN" sz="2400" dirty="0"/>
              <a:t>比较懒</a:t>
            </a:r>
            <a:r>
              <a:rPr lang="en-US" altLang="zh-CN" sz="2400" dirty="0"/>
              <a:t>,</a:t>
            </a:r>
            <a:r>
              <a:rPr lang="zh-CN" altLang="zh-CN" sz="2400" dirty="0"/>
              <a:t>什么也没写</a:t>
            </a:r>
            <a:r>
              <a:rPr lang="en-US" altLang="zh-CN" sz="2400" dirty="0"/>
              <a:t>’)</a:t>
            </a:r>
            <a:endParaRPr lang="zh-CN" altLang="zh-CN" sz="2400" dirty="0"/>
          </a:p>
          <a:p>
            <a:endParaRPr lang="zh-CN" altLang="zh-CN" sz="2400" dirty="0"/>
          </a:p>
          <a:p>
            <a:r>
              <a:rPr lang="en-US" altLang="zh-CN" sz="2400" dirty="0"/>
              <a:t>4.</a:t>
            </a:r>
            <a:r>
              <a:rPr lang="zh-CN" altLang="zh-CN" sz="2400" dirty="0"/>
              <a:t>好友表 </a:t>
            </a:r>
            <a:r>
              <a:rPr lang="en-US" altLang="zh-CN" sz="2400" dirty="0"/>
              <a:t>t_friend</a:t>
            </a:r>
            <a:endParaRPr lang="zh-CN" altLang="zh-CN" sz="2400" dirty="0"/>
          </a:p>
          <a:p>
            <a:r>
              <a:rPr lang="en-US" altLang="zh-CN" sz="2400" dirty="0"/>
              <a:t>create table t_friend ( idA bigint unsigned  , idB bigint unsigned);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481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7417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更改</a:t>
            </a:r>
            <a:r>
              <a:rPr lang="en-US" altLang="zh-CN" sz="3200" dirty="0"/>
              <a:t>Mysql</a:t>
            </a:r>
            <a:r>
              <a:rPr lang="zh-CN" altLang="en-US" sz="3200" dirty="0"/>
              <a:t>设置</a:t>
            </a:r>
            <a:r>
              <a:rPr lang="en-US" altLang="zh-CN" sz="3200" dirty="0"/>
              <a:t>, </a:t>
            </a:r>
            <a:r>
              <a:rPr lang="zh-CN" altLang="en-US" sz="3200" dirty="0"/>
              <a:t>让其支持中文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4025" y="948690"/>
            <a:ext cx="109486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一、更改</a:t>
            </a:r>
            <a:r>
              <a:rPr lang="en-US" altLang="zh-CN" sz="2400" dirty="0"/>
              <a:t>Mysql</a:t>
            </a:r>
            <a:r>
              <a:rPr lang="zh-CN" altLang="en-US" sz="2400" dirty="0"/>
              <a:t>的配置文件</a:t>
            </a:r>
            <a:endParaRPr lang="en-US" altLang="zh-CN" sz="2400" dirty="0"/>
          </a:p>
          <a:p>
            <a:r>
              <a:rPr lang="en-US" altLang="zh-CN" sz="2400" dirty="0"/>
              <a:t>show variables </a:t>
            </a:r>
            <a:r>
              <a:rPr lang="en-US" altLang="zh-CN" sz="2400"/>
              <a:t>like '%character%';        </a:t>
            </a:r>
            <a:r>
              <a:rPr lang="zh-CN" altLang="zh-CN" sz="2400" dirty="0"/>
              <a:t>默认是</a:t>
            </a:r>
            <a:r>
              <a:rPr lang="en-US" altLang="zh-CN" sz="2400" dirty="0"/>
              <a:t>latinl</a:t>
            </a:r>
            <a:r>
              <a:rPr lang="zh-CN" altLang="zh-CN" sz="2400" dirty="0"/>
              <a:t>。</a:t>
            </a:r>
          </a:p>
          <a:p>
            <a:r>
              <a:rPr lang="zh-CN" altLang="zh-CN" sz="2400" dirty="0"/>
              <a:t>如果你的</a:t>
            </a:r>
            <a:r>
              <a:rPr lang="en-US" altLang="zh-CN" sz="2400" dirty="0"/>
              <a:t>mysql </a:t>
            </a:r>
            <a:r>
              <a:rPr lang="zh-CN" altLang="zh-CN" sz="2400" dirty="0"/>
              <a:t>版本是 </a:t>
            </a:r>
            <a:r>
              <a:rPr lang="en-US" altLang="zh-CN" sz="2400" dirty="0"/>
              <a:t>5.7 </a:t>
            </a:r>
            <a:r>
              <a:rPr lang="zh-CN" altLang="zh-CN" sz="2400" dirty="0"/>
              <a:t>那么你要做的是下面这些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r>
              <a:rPr lang="en-US" altLang="zh-CN" sz="2400" dirty="0"/>
              <a:t>1.</a:t>
            </a:r>
            <a:r>
              <a:rPr lang="zh-CN" altLang="zh-CN" sz="2400" dirty="0"/>
              <a:t>用</a:t>
            </a:r>
            <a:r>
              <a:rPr lang="en-US" altLang="zh-CN" sz="2400" dirty="0"/>
              <a:t>vim</a:t>
            </a:r>
            <a:r>
              <a:rPr lang="zh-CN" altLang="zh-CN" sz="2400" dirty="0"/>
              <a:t>或</a:t>
            </a:r>
            <a:r>
              <a:rPr lang="en-US" altLang="zh-CN" sz="2400" dirty="0"/>
              <a:t>nano</a:t>
            </a:r>
            <a:r>
              <a:rPr lang="zh-CN" altLang="zh-CN" sz="2400" dirty="0"/>
              <a:t>编辑</a:t>
            </a:r>
            <a:r>
              <a:rPr lang="en-US" altLang="zh-CN" sz="2400" dirty="0"/>
              <a:t>   /etc/mysql/mysql.conf.d/mysqld.cnf</a:t>
            </a:r>
            <a:endParaRPr lang="zh-CN" altLang="zh-CN" sz="2400" dirty="0"/>
          </a:p>
          <a:p>
            <a:r>
              <a:rPr lang="en-US" altLang="zh-CN" sz="2400" dirty="0"/>
              <a:t>2.[mysqld]</a:t>
            </a:r>
            <a:r>
              <a:rPr lang="zh-CN" altLang="zh-CN" sz="2400" dirty="0"/>
              <a:t>后面添加</a:t>
            </a:r>
            <a:r>
              <a:rPr lang="en-US" altLang="zh-CN" sz="2400" dirty="0"/>
              <a:t>  character_set_server=utf8     </a:t>
            </a:r>
            <a:r>
              <a:rPr lang="zh-CN" altLang="zh-CN" sz="2400" dirty="0"/>
              <a:t>保存退出</a:t>
            </a:r>
          </a:p>
          <a:p>
            <a:r>
              <a:rPr lang="en-US" altLang="zh-CN" sz="2400" dirty="0"/>
              <a:t>3.#service mysql restart</a:t>
            </a:r>
            <a:endParaRPr lang="zh-CN" altLang="zh-CN" sz="2400" dirty="0"/>
          </a:p>
          <a:p>
            <a:r>
              <a:rPr lang="en-US" altLang="zh-CN" sz="2400" dirty="0"/>
              <a:t>4.</a:t>
            </a:r>
            <a:r>
              <a:rPr lang="zh-CN" altLang="zh-CN" sz="2400" dirty="0"/>
              <a:t>登录</a:t>
            </a:r>
            <a:r>
              <a:rPr lang="en-US" altLang="zh-CN" sz="2400" dirty="0"/>
              <a:t>mysql   #mysql -u root -p</a:t>
            </a:r>
            <a:r>
              <a:rPr lang="zh-CN" altLang="zh-CN" sz="2400" dirty="0"/>
              <a:t>后</a:t>
            </a:r>
            <a:r>
              <a:rPr lang="en-US" altLang="zh-CN" sz="2400" dirty="0"/>
              <a:t>    </a:t>
            </a:r>
          </a:p>
          <a:p>
            <a:r>
              <a:rPr lang="en-US" altLang="zh-CN" sz="2400" dirty="0"/>
              <a:t>mysql&gt;show variables like 'character%'</a:t>
            </a:r>
            <a:r>
              <a:rPr lang="zh-CN" altLang="zh-CN" sz="2400" dirty="0"/>
              <a:t>查看编码是否都变成了</a:t>
            </a:r>
            <a:r>
              <a:rPr lang="en-US" altLang="zh-CN" sz="2400" dirty="0"/>
              <a:t>utf8</a:t>
            </a:r>
            <a:r>
              <a:rPr lang="zh-CN" altLang="zh-CN" sz="2400" dirty="0"/>
              <a:t>，</a:t>
            </a:r>
            <a:endParaRPr lang="en-US" altLang="zh-CN" sz="2400" dirty="0"/>
          </a:p>
          <a:p>
            <a:r>
              <a:rPr lang="zh-CN" altLang="zh-CN" sz="2400" dirty="0"/>
              <a:t>如果还有</a:t>
            </a:r>
            <a:r>
              <a:rPr lang="en-US" altLang="zh-CN" sz="2400" dirty="0"/>
              <a:t>latin</a:t>
            </a:r>
            <a:r>
              <a:rPr lang="zh-CN" altLang="zh-CN" sz="2400" dirty="0"/>
              <a:t>编码则失败。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二、改变表对中文的支持 </a:t>
            </a:r>
            <a:endParaRPr lang="en-US" altLang="zh-CN" sz="2400" dirty="0"/>
          </a:p>
          <a:p>
            <a:r>
              <a:rPr lang="en-US" altLang="zh-CN" sz="2400" dirty="0"/>
              <a:t>alter table testtb convert to charset utf8;</a:t>
            </a:r>
            <a:endParaRPr lang="zh-CN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三、改变项目中连接数据库的编码</a:t>
            </a:r>
            <a:endParaRPr lang="en-US" altLang="zh-CN" sz="2400" dirty="0"/>
          </a:p>
          <a:p>
            <a:r>
              <a:rPr lang="zh-CN" altLang="zh-CN" sz="2400" dirty="0"/>
              <a:t>项目中将</a:t>
            </a:r>
            <a:r>
              <a:rPr lang="en-US" altLang="zh-CN" sz="2400" dirty="0"/>
              <a:t>mysql_set_character_set(conn , “utf8”); </a:t>
            </a:r>
            <a:r>
              <a:rPr lang="zh-CN" altLang="zh-CN" sz="2400" dirty="0"/>
              <a:t>编码改成</a:t>
            </a:r>
            <a:r>
              <a:rPr lang="en-US" altLang="zh-CN" sz="2400" dirty="0"/>
              <a:t>utf-8.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49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4029" y="348343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MD5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62672" y="1436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83971" y="1436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产品</a:t>
            </a:r>
          </a:p>
        </p:txBody>
      </p:sp>
      <p:cxnSp>
        <p:nvCxnSpPr>
          <p:cNvPr id="8" name="直接箭头连接符 7"/>
          <p:cNvCxnSpPr>
            <a:endCxn id="6" idx="1"/>
          </p:cNvCxnSpPr>
          <p:nvPr/>
        </p:nvCxnSpPr>
        <p:spPr>
          <a:xfrm>
            <a:off x="1449330" y="1621580"/>
            <a:ext cx="934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91025" y="14369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支付平台</a:t>
            </a:r>
          </a:p>
        </p:txBody>
      </p:sp>
      <p:cxnSp>
        <p:nvCxnSpPr>
          <p:cNvPr id="11" name="直接箭头连接符 10"/>
          <p:cNvCxnSpPr>
            <a:endCxn id="9" idx="1"/>
          </p:cNvCxnSpPr>
          <p:nvPr/>
        </p:nvCxnSpPr>
        <p:spPr>
          <a:xfrm>
            <a:off x="3162300" y="1621580"/>
            <a:ext cx="122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93550" y="790583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金额</a:t>
            </a:r>
            <a:r>
              <a:rPr lang="en-US" altLang="zh-CN" dirty="0"/>
              <a:t>:1</a:t>
            </a:r>
            <a:r>
              <a:rPr lang="zh-CN" altLang="en-US" dirty="0"/>
              <a:t>元</a:t>
            </a:r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:1234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6" idx="2"/>
          </p:cNvCxnSpPr>
          <p:nvPr/>
        </p:nvCxnSpPr>
        <p:spPr>
          <a:xfrm>
            <a:off x="2707137" y="1806246"/>
            <a:ext cx="598038" cy="9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490906" y="2714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坏人</a:t>
            </a:r>
          </a:p>
        </p:txBody>
      </p:sp>
      <p:cxnSp>
        <p:nvCxnSpPr>
          <p:cNvPr id="18" name="直接箭头连接符 17"/>
          <p:cNvCxnSpPr>
            <a:endCxn id="9" idx="2"/>
          </p:cNvCxnSpPr>
          <p:nvPr/>
        </p:nvCxnSpPr>
        <p:spPr>
          <a:xfrm flipV="1">
            <a:off x="4391025" y="1806246"/>
            <a:ext cx="553998" cy="9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94466" y="2077819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金额</a:t>
            </a:r>
            <a:r>
              <a:rPr lang="en-US" altLang="zh-CN" dirty="0"/>
              <a:t>:1</a:t>
            </a:r>
            <a:r>
              <a:rPr lang="zh-CN" altLang="en-US" dirty="0"/>
              <a:t>元</a:t>
            </a:r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:1234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703309" y="212941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金额</a:t>
            </a:r>
            <a:r>
              <a:rPr lang="en-US" altLang="zh-CN" dirty="0"/>
              <a:t>:10000</a:t>
            </a:r>
          </a:p>
          <a:p>
            <a:r>
              <a:rPr lang="zh-CN" altLang="en-US" dirty="0"/>
              <a:t>目标</a:t>
            </a:r>
            <a:r>
              <a:rPr lang="en-US" altLang="zh-CN" dirty="0"/>
              <a:t>:5678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916650" y="285465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明文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密文     </a:t>
            </a:r>
            <a:r>
              <a:rPr lang="en-US" altLang="zh-CN" dirty="0">
                <a:sym typeface="Wingdings" panose="05000000000000000000" pitchFamily="2" charset="2"/>
              </a:rPr>
              <a:t>2.</a:t>
            </a:r>
            <a:r>
              <a:rPr lang="zh-CN" altLang="en-US" dirty="0">
                <a:sym typeface="Wingdings" panose="05000000000000000000" pitchFamily="2" charset="2"/>
              </a:rPr>
              <a:t>信息一致性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zh-CN" altLang="en-US" dirty="0">
                <a:sym typeface="Wingdings" panose="05000000000000000000" pitchFamily="2" charset="2"/>
              </a:rPr>
              <a:t>完整性的验证 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696199" y="790583"/>
            <a:ext cx="1590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签证</a:t>
            </a:r>
            <a:endParaRPr lang="en-US" altLang="zh-CN" dirty="0"/>
          </a:p>
          <a:p>
            <a:r>
              <a:rPr lang="zh-CN" altLang="en-US" dirty="0"/>
              <a:t>验证信息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67447" y="36086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488746" y="36086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产品</a:t>
            </a:r>
          </a:p>
        </p:txBody>
      </p:sp>
      <p:cxnSp>
        <p:nvCxnSpPr>
          <p:cNvPr id="25" name="直接箭头连接符 24"/>
          <p:cNvCxnSpPr>
            <a:endCxn id="24" idx="1"/>
          </p:cNvCxnSpPr>
          <p:nvPr/>
        </p:nvCxnSpPr>
        <p:spPr>
          <a:xfrm>
            <a:off x="1554105" y="3793280"/>
            <a:ext cx="934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624348" y="3519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支付平台</a:t>
            </a:r>
          </a:p>
        </p:txBody>
      </p:sp>
      <p:cxnSp>
        <p:nvCxnSpPr>
          <p:cNvPr id="28" name="直接箭头连接符 27"/>
          <p:cNvCxnSpPr>
            <a:stCxn id="24" idx="2"/>
          </p:cNvCxnSpPr>
          <p:nvPr/>
        </p:nvCxnSpPr>
        <p:spPr>
          <a:xfrm>
            <a:off x="2811912" y="3977946"/>
            <a:ext cx="598038" cy="9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595681" y="48863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坏人</a:t>
            </a:r>
          </a:p>
        </p:txBody>
      </p:sp>
      <p:cxnSp>
        <p:nvCxnSpPr>
          <p:cNvPr id="30" name="直接箭头连接符 29"/>
          <p:cNvCxnSpPr>
            <a:endCxn id="26" idx="2"/>
          </p:cNvCxnSpPr>
          <p:nvPr/>
        </p:nvCxnSpPr>
        <p:spPr>
          <a:xfrm flipV="1">
            <a:off x="4624348" y="3888396"/>
            <a:ext cx="553998" cy="9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06665" y="4097012"/>
            <a:ext cx="259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金额</a:t>
            </a:r>
            <a:r>
              <a:rPr lang="en-US" altLang="zh-CN" dirty="0"/>
              <a:t>:1</a:t>
            </a:r>
            <a:r>
              <a:rPr lang="zh-CN" altLang="en-US" dirty="0"/>
              <a:t>元</a:t>
            </a:r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:1234</a:t>
            </a:r>
          </a:p>
          <a:p>
            <a:r>
              <a:rPr lang="zh-CN" altLang="en-US" dirty="0"/>
              <a:t>签证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AF1389675754…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987996" y="4347348"/>
            <a:ext cx="259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金额</a:t>
            </a:r>
            <a:r>
              <a:rPr lang="en-US" altLang="zh-CN" dirty="0"/>
              <a:t>:10000</a:t>
            </a:r>
          </a:p>
          <a:p>
            <a:r>
              <a:rPr lang="zh-CN" altLang="en-US" dirty="0"/>
              <a:t>目标</a:t>
            </a:r>
            <a:r>
              <a:rPr lang="en-US" altLang="zh-CN" dirty="0"/>
              <a:t>:5678</a:t>
            </a:r>
          </a:p>
          <a:p>
            <a:r>
              <a:rPr lang="zh-CN" altLang="en-US" dirty="0"/>
              <a:t>签证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AF1389675754…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60773" y="324493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加入</a:t>
            </a:r>
            <a:r>
              <a:rPr lang="en-US" altLang="zh-CN" dirty="0"/>
              <a:t>MD5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39121" y="5231742"/>
            <a:ext cx="400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明文</a:t>
            </a:r>
            <a:r>
              <a:rPr lang="en-US" altLang="zh-CN" dirty="0"/>
              <a:t>: </a:t>
            </a:r>
            <a:r>
              <a:rPr lang="zh-CN" altLang="en-US" dirty="0"/>
              <a:t>金额</a:t>
            </a:r>
            <a:r>
              <a:rPr lang="en-US" altLang="zh-CN" dirty="0"/>
              <a:t>=1_</a:t>
            </a:r>
            <a:r>
              <a:rPr lang="zh-CN" altLang="en-US" dirty="0"/>
              <a:t>目标</a:t>
            </a:r>
            <a:r>
              <a:rPr lang="en-US" altLang="zh-CN" dirty="0"/>
              <a:t>=1234_key=1234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78278" y="571129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密文</a:t>
            </a:r>
            <a:r>
              <a:rPr lang="en-US" altLang="zh-CN" dirty="0"/>
              <a:t>: 32</a:t>
            </a:r>
            <a:r>
              <a:rPr lang="zh-CN" altLang="en-US" dirty="0"/>
              <a:t>位的</a:t>
            </a:r>
            <a:r>
              <a:rPr lang="en-US" altLang="zh-CN" dirty="0"/>
              <a:t>16</a:t>
            </a:r>
            <a:r>
              <a:rPr lang="zh-CN" altLang="en-US" dirty="0"/>
              <a:t>进制数 </a:t>
            </a:r>
            <a:r>
              <a:rPr lang="en-US" altLang="zh-CN" dirty="0"/>
              <a:t>AF1389675754…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797440" y="3242065"/>
            <a:ext cx="5426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支付约定</a:t>
            </a:r>
            <a:r>
              <a:rPr lang="en-US" altLang="zh-CN" dirty="0"/>
              <a:t>, </a:t>
            </a:r>
            <a:r>
              <a:rPr lang="zh-CN" altLang="en-US" dirty="0"/>
              <a:t>如何求得</a:t>
            </a:r>
            <a:r>
              <a:rPr lang="en-US" altLang="zh-CN" dirty="0"/>
              <a:t>MD5</a:t>
            </a:r>
            <a:r>
              <a:rPr lang="zh-CN" altLang="en-US" dirty="0"/>
              <a:t>是知道的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支付平台根据拼凑规则</a:t>
            </a:r>
            <a:r>
              <a:rPr lang="en-US" altLang="zh-CN" dirty="0"/>
              <a:t>, </a:t>
            </a:r>
            <a:r>
              <a:rPr lang="zh-CN" altLang="en-US" dirty="0"/>
              <a:t>重新生成</a:t>
            </a:r>
            <a:r>
              <a:rPr lang="en-US" altLang="zh-CN" dirty="0"/>
              <a:t>MD5 , </a:t>
            </a:r>
            <a:r>
              <a:rPr lang="zh-CN" altLang="en-US" dirty="0"/>
              <a:t>比较不一致</a:t>
            </a:r>
            <a:endParaRPr lang="en-US" altLang="zh-CN" dirty="0"/>
          </a:p>
          <a:p>
            <a:r>
              <a:rPr lang="zh-CN" altLang="en-US" dirty="0"/>
              <a:t>支付请求被驳回</a:t>
            </a:r>
            <a:r>
              <a:rPr lang="en-US" altLang="zh-CN" dirty="0"/>
              <a:t>.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324754" y="4374010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破解</a:t>
            </a:r>
            <a:r>
              <a:rPr lang="en-US" altLang="zh-CN" dirty="0"/>
              <a:t>MD5 </a:t>
            </a:r>
          </a:p>
          <a:p>
            <a:r>
              <a:rPr lang="zh-CN" altLang="en-US" dirty="0"/>
              <a:t>彩虹表</a:t>
            </a:r>
          </a:p>
        </p:txBody>
      </p:sp>
    </p:spTree>
    <p:extLst>
      <p:ext uri="{BB962C8B-B14F-4D97-AF65-F5344CB8AC3E}">
        <p14:creationId xmlns:p14="http://schemas.microsoft.com/office/powerpoint/2010/main" val="74103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/>
      <p:bldP spid="16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9" grpId="0"/>
      <p:bldP spid="31" grpId="0"/>
      <p:bldP spid="32" grpId="0"/>
      <p:bldP spid="33" grpId="0"/>
      <p:bldP spid="34" grpId="0"/>
      <p:bldP spid="35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0858" y="23898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添加好友请求</a:t>
            </a:r>
          </a:p>
        </p:txBody>
      </p:sp>
    </p:spTree>
    <p:extLst>
      <p:ext uri="{BB962C8B-B14F-4D97-AF65-F5344CB8AC3E}">
        <p14:creationId xmlns:p14="http://schemas.microsoft.com/office/powerpoint/2010/main" val="266291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1536864" y="931866"/>
            <a:ext cx="596933" cy="60478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45" y="703212"/>
            <a:ext cx="866775" cy="1209675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10374253" y="931866"/>
            <a:ext cx="596933" cy="60478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574471" y="1231718"/>
            <a:ext cx="2583180" cy="2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677841" y="1208858"/>
            <a:ext cx="2926080" cy="2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74321" y="4773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178241" y="4773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591528" y="838965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添加好友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872151" y="703212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在线转发请求到客户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2494461" y="1780358"/>
            <a:ext cx="2663190" cy="1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36330" y="1372450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不在线</a:t>
            </a:r>
            <a:r>
              <a:rPr lang="en-US" altLang="zh-CN" dirty="0"/>
              <a:t>, </a:t>
            </a:r>
            <a:r>
              <a:rPr lang="zh-CN" altLang="en-US" dirty="0"/>
              <a:t>写回复返回失败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6677841" y="2374718"/>
            <a:ext cx="292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77841" y="1912887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写回复</a:t>
            </a:r>
            <a:r>
              <a:rPr lang="en-US" altLang="zh-CN" dirty="0"/>
              <a:t>, </a:t>
            </a:r>
            <a:r>
              <a:rPr lang="zh-CN" altLang="en-US" dirty="0"/>
              <a:t>告知是否同意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164800" y="208685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如果同意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服务器数据库</a:t>
            </a:r>
            <a:endParaRPr lang="en-US" altLang="zh-CN" dirty="0"/>
          </a:p>
          <a:p>
            <a:r>
              <a:rPr lang="zh-CN" altLang="en-US" dirty="0"/>
              <a:t>更新好友关系</a:t>
            </a:r>
            <a:endParaRPr lang="en-US" altLang="zh-CN" dirty="0"/>
          </a:p>
        </p:txBody>
      </p:sp>
      <p:cxnSp>
        <p:nvCxnSpPr>
          <p:cNvPr id="29" name="直接箭头连接符 28"/>
          <p:cNvCxnSpPr>
            <a:stCxn id="27" idx="1"/>
          </p:cNvCxnSpPr>
          <p:nvPr/>
        </p:nvCxnSpPr>
        <p:spPr>
          <a:xfrm flipH="1">
            <a:off x="2494461" y="2548515"/>
            <a:ext cx="26703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494461" y="208685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转发客户</a:t>
            </a:r>
            <a:r>
              <a:rPr lang="en-US" altLang="zh-CN" dirty="0"/>
              <a:t>2</a:t>
            </a:r>
            <a:r>
              <a:rPr lang="zh-CN" altLang="en-US" dirty="0"/>
              <a:t>的回复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06828" y="3276249"/>
            <a:ext cx="84449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网络传输内容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zh-CN" altLang="zh-CN" dirty="0"/>
              <a:t>请求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int m_nType;   //</a:t>
            </a:r>
            <a:r>
              <a:rPr lang="zh-CN" altLang="zh-CN" dirty="0"/>
              <a:t>包类型</a:t>
            </a:r>
          </a:p>
          <a:p>
            <a:r>
              <a:rPr lang="en-US" altLang="zh-CN" dirty="0"/>
              <a:t>    int m_userID;</a:t>
            </a:r>
            <a:endParaRPr lang="zh-CN" altLang="zh-CN" dirty="0"/>
          </a:p>
          <a:p>
            <a:r>
              <a:rPr lang="en-US" altLang="zh-CN" dirty="0"/>
              <a:t>    char m_szUserName[MAX_SIZE]; //</a:t>
            </a:r>
            <a:r>
              <a:rPr lang="zh-CN" altLang="zh-CN" dirty="0"/>
              <a:t>可以让客户</a:t>
            </a:r>
            <a:r>
              <a:rPr lang="en-US" altLang="zh-CN" dirty="0"/>
              <a:t>2</a:t>
            </a:r>
            <a:r>
              <a:rPr lang="zh-CN" altLang="zh-CN" dirty="0"/>
              <a:t>来显示谁请求</a:t>
            </a:r>
          </a:p>
          <a:p>
            <a:r>
              <a:rPr lang="en-US" altLang="zh-CN" dirty="0"/>
              <a:t>    char m_szAddFriendName[MAX_SIZE];//</a:t>
            </a:r>
            <a:r>
              <a:rPr lang="zh-CN" altLang="zh-CN" dirty="0"/>
              <a:t>因为要添加的朋友 </a:t>
            </a:r>
            <a:r>
              <a:rPr lang="en-US" altLang="zh-CN" dirty="0"/>
              <a:t>,</a:t>
            </a:r>
            <a:r>
              <a:rPr lang="zh-CN" altLang="zh-CN" dirty="0"/>
              <a:t>暂时不知道其</a:t>
            </a:r>
            <a:r>
              <a:rPr lang="en-US" altLang="zh-CN" dirty="0"/>
              <a:t>id</a:t>
            </a:r>
            <a:endParaRPr lang="zh-CN" altLang="zh-CN" dirty="0"/>
          </a:p>
          <a:p>
            <a:r>
              <a:rPr lang="zh-CN" altLang="zh-CN" dirty="0"/>
              <a:t>回复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int m_nType;   //</a:t>
            </a:r>
            <a:r>
              <a:rPr lang="zh-CN" altLang="zh-CN" dirty="0"/>
              <a:t>包类型</a:t>
            </a:r>
          </a:p>
          <a:p>
            <a:r>
              <a:rPr lang="en-US" altLang="zh-CN" dirty="0"/>
              <a:t>    int m_userID;</a:t>
            </a:r>
            <a:endParaRPr lang="zh-CN" altLang="zh-CN" dirty="0"/>
          </a:p>
          <a:p>
            <a:r>
              <a:rPr lang="en-US" altLang="zh-CN" dirty="0"/>
              <a:t>    int m_friendID;</a:t>
            </a:r>
            <a:endParaRPr lang="zh-CN" altLang="zh-CN" dirty="0"/>
          </a:p>
          <a:p>
            <a:r>
              <a:rPr lang="en-US" altLang="zh-CN" dirty="0"/>
              <a:t>    int m_result;</a:t>
            </a:r>
            <a:endParaRPr lang="zh-CN" altLang="zh-CN" dirty="0"/>
          </a:p>
          <a:p>
            <a:r>
              <a:rPr lang="en-US" altLang="zh-CN" dirty="0"/>
              <a:t>    char szAddFriendName[MAX_SIZE];</a:t>
            </a:r>
            <a:endParaRPr lang="zh-CN" altLang="zh-CN" dirty="0"/>
          </a:p>
        </p:txBody>
      </p:sp>
      <p:sp>
        <p:nvSpPr>
          <p:cNvPr id="34" name="文本框 33"/>
          <p:cNvSpPr txBox="1"/>
          <p:nvPr/>
        </p:nvSpPr>
        <p:spPr>
          <a:xfrm>
            <a:off x="8651769" y="3517719"/>
            <a:ext cx="3070071" cy="162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zh-CN" kern="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返回的结果</a:t>
            </a:r>
            <a:r>
              <a:rPr lang="en-US" altLang="zh-CN" kern="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kern="0" dirty="0">
                <a:solidFill>
                  <a:srgbClr val="008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添加好友结果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00008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#define</a:t>
            </a:r>
            <a:r>
              <a:rPr lang="en-US" altLang="zh-CN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8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no_this_user</a:t>
            </a:r>
            <a:r>
              <a:rPr lang="en-US" altLang="zh-CN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00008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00008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#define</a:t>
            </a:r>
            <a:r>
              <a:rPr lang="en-US" altLang="zh-CN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8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user_refused</a:t>
            </a:r>
            <a:r>
              <a:rPr lang="en-US" altLang="zh-CN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00008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1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00008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#define</a:t>
            </a:r>
            <a:r>
              <a:rPr lang="en-US" altLang="zh-CN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8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user_is_offline</a:t>
            </a:r>
            <a:r>
              <a:rPr lang="en-US" altLang="zh-CN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8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altLang="zh-CN" kern="0" dirty="0">
                <a:solidFill>
                  <a:srgbClr val="00008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#define</a:t>
            </a:r>
            <a:r>
              <a:rPr lang="en-US" altLang="zh-CN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8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add_success</a:t>
            </a:r>
            <a:r>
              <a:rPr lang="en-US" altLang="zh-CN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zh-CN" kern="0" dirty="0">
                <a:solidFill>
                  <a:srgbClr val="00008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3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45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4" grpId="0"/>
      <p:bldP spid="27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获取好友列表</a:t>
            </a:r>
          </a:p>
        </p:txBody>
      </p:sp>
    </p:spTree>
    <p:extLst>
      <p:ext uri="{BB962C8B-B14F-4D97-AF65-F5344CB8AC3E}">
        <p14:creationId xmlns:p14="http://schemas.microsoft.com/office/powerpoint/2010/main" val="329310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2203852" y="1891312"/>
            <a:ext cx="596933" cy="60478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524" y="1705315"/>
            <a:ext cx="866775" cy="1209675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9217102" y="1815595"/>
            <a:ext cx="596933" cy="60478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921265" y="2107571"/>
            <a:ext cx="26837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21265" y="1688573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登录或者设置个人信息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900269" y="3034034"/>
            <a:ext cx="2647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021286" y="2155357"/>
            <a:ext cx="2177143" cy="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949168" y="1676791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发送客户端</a:t>
            </a:r>
            <a:r>
              <a:rPr lang="en-US" altLang="zh-CN" dirty="0"/>
              <a:t>1</a:t>
            </a:r>
            <a:r>
              <a:rPr lang="zh-CN" altLang="en-US" dirty="0"/>
              <a:t>信息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834068" y="2592837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发送多个好友的信息</a:t>
            </a:r>
          </a:p>
        </p:txBody>
      </p:sp>
      <p:pic>
        <p:nvPicPr>
          <p:cNvPr id="25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9209312" y="2840776"/>
            <a:ext cx="596933" cy="604784"/>
          </a:xfrm>
          <a:prstGeom prst="rect">
            <a:avLst/>
          </a:prstGeom>
        </p:spPr>
      </p:pic>
      <p:pic>
        <p:nvPicPr>
          <p:cNvPr id="26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0" t="25199" r="25879" b="25196"/>
          <a:stretch/>
        </p:blipFill>
        <p:spPr>
          <a:xfrm>
            <a:off x="9209312" y="3924402"/>
            <a:ext cx="596933" cy="604784"/>
          </a:xfrm>
          <a:prstGeom prst="rect">
            <a:avLst/>
          </a:prstGeom>
        </p:spPr>
      </p:pic>
      <p:cxnSp>
        <p:nvCxnSpPr>
          <p:cNvPr id="29" name="直接箭头连接符 28"/>
          <p:cNvCxnSpPr/>
          <p:nvPr/>
        </p:nvCxnSpPr>
        <p:spPr>
          <a:xfrm flipH="1">
            <a:off x="2900269" y="3222966"/>
            <a:ext cx="2631803" cy="16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021286" y="2453419"/>
            <a:ext cx="2053785" cy="496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989020" y="2789096"/>
            <a:ext cx="2086051" cy="988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050091" y="138009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009660" y="142661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9003005" y="248334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075071" y="35715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89742" y="674915"/>
            <a:ext cx="1109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首先</a:t>
            </a:r>
            <a:r>
              <a:rPr lang="en-US" altLang="zh-CN" sz="2800" dirty="0"/>
              <a:t>,</a:t>
            </a:r>
            <a:r>
              <a:rPr lang="zh-CN" altLang="en-US" sz="2800" dirty="0"/>
              <a:t>客户端</a:t>
            </a:r>
            <a:r>
              <a:rPr lang="en-US" altLang="zh-CN" sz="2800" dirty="0"/>
              <a:t>1</a:t>
            </a:r>
            <a:r>
              <a:rPr lang="zh-CN" altLang="en-US" sz="2800" dirty="0"/>
              <a:t>与客户端</a:t>
            </a:r>
            <a:r>
              <a:rPr lang="en-US" altLang="zh-CN" sz="2800" dirty="0"/>
              <a:t>2,3,4 </a:t>
            </a:r>
            <a:r>
              <a:rPr lang="zh-CN" altLang="en-US" sz="2800" dirty="0"/>
              <a:t>是好友关系</a:t>
            </a:r>
            <a:r>
              <a:rPr lang="en-US" altLang="zh-CN" sz="2800" dirty="0"/>
              <a:t>, </a:t>
            </a:r>
            <a:r>
              <a:rPr lang="zh-CN" altLang="en-US" sz="2800" dirty="0"/>
              <a:t>然后客户端</a:t>
            </a:r>
            <a:r>
              <a:rPr lang="en-US" altLang="zh-CN" sz="2800" dirty="0"/>
              <a:t>1 </a:t>
            </a:r>
            <a:r>
              <a:rPr lang="zh-CN" altLang="en-US" sz="2800" dirty="0"/>
              <a:t>获取好友信息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4"/>
          <a:srcRect l="18515" t="2547"/>
          <a:stretch/>
        </p:blipFill>
        <p:spPr>
          <a:xfrm>
            <a:off x="10117656" y="1373101"/>
            <a:ext cx="2086440" cy="4825912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6949168" y="12528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上线请求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9407" y="22109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获得好友列表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2916402" y="3428263"/>
            <a:ext cx="2631803" cy="16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" y="1406292"/>
            <a:ext cx="2031030" cy="4265163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2833488" y="4637314"/>
            <a:ext cx="5113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网络传输内容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int m_nType;   //</a:t>
            </a:r>
            <a:r>
              <a:rPr lang="zh-CN" altLang="zh-CN" dirty="0"/>
              <a:t>包类型</a:t>
            </a:r>
          </a:p>
          <a:p>
            <a:r>
              <a:rPr lang="en-US" altLang="zh-CN" dirty="0"/>
              <a:t>int m_userID;</a:t>
            </a:r>
            <a:endParaRPr lang="zh-CN" altLang="zh-CN" dirty="0"/>
          </a:p>
          <a:p>
            <a:r>
              <a:rPr lang="en-US" altLang="zh-CN" dirty="0"/>
              <a:t>int m_iconID;</a:t>
            </a:r>
            <a:endParaRPr lang="zh-CN" altLang="zh-CN" dirty="0"/>
          </a:p>
          <a:p>
            <a:r>
              <a:rPr lang="en-US" altLang="zh-CN" dirty="0"/>
              <a:t>int m_state;</a:t>
            </a:r>
            <a:endParaRPr lang="zh-CN" altLang="zh-CN" dirty="0"/>
          </a:p>
          <a:p>
            <a:r>
              <a:rPr lang="en-US" altLang="zh-CN" dirty="0"/>
              <a:t>char m_szName[MAX_SIZE];</a:t>
            </a:r>
            <a:endParaRPr lang="zh-CN" altLang="zh-CN" dirty="0"/>
          </a:p>
          <a:p>
            <a:r>
              <a:rPr lang="en-US" altLang="zh-CN" dirty="0"/>
              <a:t>char m_feeling[MAX_SIZE];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95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  <p:bldP spid="45" grpId="0"/>
      <p:bldP spid="57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229" y="258581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聊天请求与回复</a:t>
            </a:r>
          </a:p>
        </p:txBody>
      </p:sp>
    </p:spTree>
    <p:extLst>
      <p:ext uri="{BB962C8B-B14F-4D97-AF65-F5344CB8AC3E}">
        <p14:creationId xmlns:p14="http://schemas.microsoft.com/office/powerpoint/2010/main" val="260330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1230</Words>
  <Application>Microsoft Office PowerPoint</Application>
  <PresentationFormat>宽屏</PresentationFormat>
  <Paragraphs>202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Calibri</vt:lpstr>
      <vt:lpstr>等线</vt:lpstr>
      <vt:lpstr>宋体</vt:lpstr>
      <vt:lpstr>Arial</vt:lpstr>
      <vt:lpstr>Calibri Light</vt:lpstr>
      <vt:lpstr>Office 主题</vt:lpstr>
      <vt:lpstr>数据库</vt:lpstr>
      <vt:lpstr>PowerPoint 演示文稿</vt:lpstr>
      <vt:lpstr>PowerPoint 演示文稿</vt:lpstr>
      <vt:lpstr>PowerPoint 演示文稿</vt:lpstr>
      <vt:lpstr>添加好友请求</vt:lpstr>
      <vt:lpstr>PowerPoint 演示文稿</vt:lpstr>
      <vt:lpstr>获取好友列表</vt:lpstr>
      <vt:lpstr>PowerPoint 演示文稿</vt:lpstr>
      <vt:lpstr>聊天请求与回复</vt:lpstr>
      <vt:lpstr>PowerPoint 演示文稿</vt:lpstr>
      <vt:lpstr>创建房间</vt:lpstr>
      <vt:lpstr>PowerPoint 演示文稿</vt:lpstr>
      <vt:lpstr>加入房间</vt:lpstr>
      <vt:lpstr>PowerPoint 演示文稿</vt:lpstr>
      <vt:lpstr>退出房间</vt:lpstr>
      <vt:lpstr>PowerPoint 演示文稿</vt:lpstr>
      <vt:lpstr>文件传输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文件传输</dc:title>
  <dc:creator>- -</dc:creator>
  <cp:lastModifiedBy>wu dali</cp:lastModifiedBy>
  <cp:revision>29</cp:revision>
  <dcterms:created xsi:type="dcterms:W3CDTF">2021-05-19T06:13:15Z</dcterms:created>
  <dcterms:modified xsi:type="dcterms:W3CDTF">2022-01-14T14:38:49Z</dcterms:modified>
</cp:coreProperties>
</file>