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219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87A2-E144-5B03-8559-1B258C0C4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87A5CD-0317-D5EF-862C-1DC3CD814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D754D-4F9A-D0E5-0E2C-15D7C45C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D231-8C56-49CA-B827-DF084C1E0819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34248-564C-D74D-419C-59F7AA78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B99D41-BFE4-7000-2513-36B00EE6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8D11-8955-4458-8DFE-44B48AD9A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7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52D2E-1C57-3DFD-9911-CC9CEDB2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98C34E-0051-3540-D3E8-4AB38011F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0B63C-A4A0-A1E8-6596-605B12EF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D231-8C56-49CA-B827-DF084C1E0819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405DF2-E90C-C811-D621-9CFC8701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530EE-F7C7-A1E5-D3E2-F8FF5FB5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8D11-8955-4458-8DFE-44B48AD9A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0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84200F-A706-AA2E-CCA6-B44A0CEC7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65514A-A08B-8878-BE70-6908C44BB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C6DCC-367A-4FAC-A6BC-06843EDE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D231-8C56-49CA-B827-DF084C1E0819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F3411-6D93-0743-FF1D-33D6C658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8E907-F653-A6FE-6685-2685072B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8D11-8955-4458-8DFE-44B48AD9A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16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6B46A-2443-E887-540B-28EB461F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9ABCD-9DA2-2078-C105-BE3C566A7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01295-0F2E-A8B5-1388-6F8642FA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D231-8C56-49CA-B827-DF084C1E0819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754377-B5B2-C249-786E-AE41A12F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5A15D-7492-8514-F541-988F1306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8D11-8955-4458-8DFE-44B48AD9A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94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699EC-1971-DFD4-C9DC-DED0A5C5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90F90A-0758-287B-5632-C73979655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5F9CB0-BEC9-3030-F050-7CC8967D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D231-8C56-49CA-B827-DF084C1E0819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D8005-2CAF-58C7-6DD8-64F08B93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E7205-5A89-C1B6-0C51-498B01B7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8D11-8955-4458-8DFE-44B48AD9A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929BB-67A5-3FA3-2989-942D22AB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640C4-F22B-6D46-C5A2-0A78AEF37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8CABC5-BD52-D561-279F-B6B75F99D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AFD1F7-8F49-725F-F1E0-3C4A0F2E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D231-8C56-49CA-B827-DF084C1E0819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AF66B4-2B1C-0022-6B10-80765E9F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967570-C7C9-2593-F73D-6DEFA8C8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8D11-8955-4458-8DFE-44B48AD9A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08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E406F-BD45-EBEA-AA87-947E1197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8CFAB4-2EE3-7977-C31F-DFB9D9ACC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F2D81B-1CF1-A24A-C01C-97764995B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942A71-1CE1-1B7F-984F-DFE1EB8C6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2B7D45-27C1-59EB-F406-D780482AB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D6548B-6500-F41A-67A4-F703C9AB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D231-8C56-49CA-B827-DF084C1E0819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E6E6D4-3C41-4068-F46E-25AAFCF8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C3A104-8016-163F-593D-322F4831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8D11-8955-4458-8DFE-44B48AD9A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9F651-F616-6585-236E-9DFD9731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F143BA-62E8-AEFA-C836-CA0E8FCC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D231-8C56-49CA-B827-DF084C1E0819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65C3E1-32BA-AF08-F57B-7017B473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7C1802-E591-09DC-4115-212735C5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8D11-8955-4458-8DFE-44B48AD9A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91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595EE5-39DE-0763-3EE7-F26EAB14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D231-8C56-49CA-B827-DF084C1E0819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4A8267-46D3-2A87-8809-8F58A33C0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240F5F-6F50-8B43-39D7-A1BB5FAB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8D11-8955-4458-8DFE-44B48AD9A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13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53CF2-2EAA-F960-A394-81DB8F8A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70730-A877-38CA-4902-6396EE7CF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EEFFC4-F5AB-AA7C-25C6-E5C4A1F94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5957CB-560C-AD33-EA52-EDDB7DDE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D231-8C56-49CA-B827-DF084C1E0819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28CFEF-9FA8-05C2-FF91-9BAB4E37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03468-45B0-C3BB-6A72-DC1FC5D8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8D11-8955-4458-8DFE-44B48AD9A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6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DC0D4-D655-62D2-8B37-EB4031AC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4D3857-14A6-215F-30BF-DE83912F5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B4F66-A6CF-086C-DAA8-3399DA45F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654E7B-82FD-C98C-FF4C-330458D6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D231-8C56-49CA-B827-DF084C1E0819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27822D-194F-0DE1-0B45-8EAD46F1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1E219B-2A0F-0C65-5050-247E9ABB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8D11-8955-4458-8DFE-44B48AD9A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94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81E83D-9C46-312F-ABC8-BFF06329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803385-1D6E-1C96-D453-9EE0126C6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144E0-9C47-CA76-196F-AC21BB940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0FD231-8C56-49CA-B827-DF084C1E0819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5AF01-64C9-0C8B-198D-64DC8CDC5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3D9E8-A967-3851-53C8-8EDDD5C7F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F78D11-8955-4458-8DFE-44B48AD9A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75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8F65FE1-D013-FDF3-E532-AA34C754F85B}"/>
              </a:ext>
            </a:extLst>
          </p:cNvPr>
          <p:cNvSpPr txBox="1"/>
          <p:nvPr/>
        </p:nvSpPr>
        <p:spPr>
          <a:xfrm>
            <a:off x="628074" y="561935"/>
            <a:ext cx="10116126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b="1"/>
              <a:t>Efficient Video Diffusion Models via</a:t>
            </a:r>
          </a:p>
          <a:p>
            <a:r>
              <a:rPr lang="en-US" altLang="ko-KR" sz="4000" b="1"/>
              <a:t>Content-Frame Motion-Latent Decomposition</a:t>
            </a:r>
            <a:endParaRPr lang="ko-KR" altLang="en-US" sz="4000" b="1"/>
          </a:p>
        </p:txBody>
      </p:sp>
    </p:spTree>
    <p:extLst>
      <p:ext uri="{BB962C8B-B14F-4D97-AF65-F5344CB8AC3E}">
        <p14:creationId xmlns:p14="http://schemas.microsoft.com/office/powerpoint/2010/main" val="24962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476C5F9-CD3A-F947-C2E1-4A8A412DA15B}"/>
              </a:ext>
            </a:extLst>
          </p:cNvPr>
          <p:cNvSpPr txBox="1">
            <a:spLocks/>
          </p:cNvSpPr>
          <p:nvPr/>
        </p:nvSpPr>
        <p:spPr>
          <a:xfrm>
            <a:off x="397625" y="340188"/>
            <a:ext cx="10515600" cy="51602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/>
              <a:t>1. Autoencoder</a:t>
            </a:r>
            <a:endParaRPr lang="ko-KR" altLang="en-US" sz="32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F65FE1-D013-FDF3-E532-AA34C754F85B}"/>
                  </a:ext>
                </a:extLst>
              </p:cNvPr>
              <p:cNvSpPr txBox="1"/>
              <p:nvPr/>
            </p:nvSpPr>
            <p:spPr>
              <a:xfrm>
                <a:off x="628074" y="1209635"/>
                <a:ext cx="6888496" cy="3365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28600" indent="-228600">
                  <a:lnSpc>
                    <a:spcPct val="150000"/>
                  </a:lnSpc>
                  <a:buAutoNum type="arabicPeriod"/>
                </a:pP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encoder </a:t>
                </a:r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을 통해서는 </a:t>
                </a: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content frame </a:t>
                </a:r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와 </a:t>
                </a: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motion </a:t>
                </a:r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표현이 </a:t>
                </a: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output </a:t>
                </a:r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이 된다</a:t>
                </a: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.</a:t>
                </a:r>
                <a:br>
                  <a:rPr lang="en-US" altLang="ko-KR" sz="1100">
                    <a:latin typeface="+mn-ea"/>
                    <a:sym typeface="Wingdings" panose="05000000000000000000" pitchFamily="2" charset="2"/>
                  </a:rPr>
                </a:br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이때의 조건은 </a:t>
                </a: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video </a:t>
                </a:r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가 되므로 이를 수식적으로 쓰게 되면</a:t>
                </a: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, 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r>
                      <a:rPr lang="en-US" altLang="ko-KR" sz="11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e>
                    </m:d>
                    <m:r>
                      <a:rPr lang="en-US" altLang="ko-KR" sz="11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sz="11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가</m:t>
                    </m:r>
                  </m:oMath>
                </a14:m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된다</a:t>
                </a: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.</a:t>
                </a:r>
                <a:br>
                  <a:rPr lang="en-US" altLang="ko-KR" sz="1100">
                    <a:latin typeface="+mn-ea"/>
                    <a:sym typeface="Wingdings" panose="05000000000000000000" pitchFamily="2" charset="2"/>
                  </a:rPr>
                </a:br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이는 또한 수식적으로 </a:t>
                </a: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r>
                      <a:rPr lang="en-US" altLang="ko-KR" sz="11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= 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d>
                      <m:dPr>
                        <m:begChr m:val="|"/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1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z</m:t>
                    </m:r>
                    <m:d>
                      <m:dPr>
                        <m:begChr m:val="|"/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e>
                    </m:d>
                  </m:oMath>
                </a14:m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이 된다</a:t>
                </a: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.</a:t>
                </a:r>
              </a:p>
              <a:p>
                <a:pPr marL="228600" indent="-228600">
                  <a:lnSpc>
                    <a:spcPct val="150000"/>
                  </a:lnSpc>
                  <a:buAutoNum type="arabicPeriod"/>
                </a:pP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d>
                      <m:dPr>
                        <m:begChr m:val="|"/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의 </a:t>
                </a: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modeling </a:t>
                </a:r>
                <a:r>
                  <a:rPr lang="en-US" altLang="ko-KR" sz="1100" b="1">
                    <a:solidFill>
                      <a:srgbClr val="0000FF"/>
                    </a:solidFill>
                    <a:latin typeface="+mn-ea"/>
                    <a:sym typeface="Wingdings" panose="05000000000000000000" pitchFamily="2" charset="2"/>
                  </a:rPr>
                  <a:t>(content frame diffusion model)</a:t>
                </a:r>
                <a:br>
                  <a:rPr lang="en-US" altLang="ko-KR" sz="1100">
                    <a:latin typeface="+mn-ea"/>
                    <a:sym typeface="Wingdings" panose="05000000000000000000" pitchFamily="2" charset="2"/>
                  </a:rPr>
                </a:br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주어진</a:t>
                </a: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 video </a:t>
                </a:r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에 대한 </a:t>
                </a: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context frame </a:t>
                </a:r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을 뽑는 과정이다</a:t>
                </a: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.</a:t>
                </a:r>
                <a:br>
                  <a:rPr lang="en-US" altLang="ko-KR" sz="1100">
                    <a:latin typeface="+mn-ea"/>
                    <a:sym typeface="Wingdings" panose="05000000000000000000" pitchFamily="2" charset="2"/>
                  </a:rPr>
                </a:br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이를 위해 공학적으로는</a:t>
                </a:r>
                <a:br>
                  <a:rPr lang="en-US" altLang="ko-KR" sz="110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(1) video transformer </a:t>
                </a:r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을 통해서 </a:t>
                </a: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video </a:t>
                </a:r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에서 </a:t>
                </a: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latent </a:t>
                </a:r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를 뽑고</a:t>
                </a:r>
                <a:br>
                  <a:rPr lang="en-US" altLang="ko-KR" sz="110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(2) importance weight </a:t>
                </a:r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를 구해 </a:t>
                </a: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latent </a:t>
                </a:r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와의</a:t>
                </a: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연산을 통한 </a:t>
                </a: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weighted sum </a:t>
                </a:r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을 통해 </a:t>
                </a: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content frame </a:t>
                </a:r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을 얻게 된다</a:t>
                </a: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.</a:t>
                </a:r>
              </a:p>
              <a:p>
                <a:pPr marL="228600" indent="-228600">
                  <a:lnSpc>
                    <a:spcPct val="150000"/>
                  </a:lnSpc>
                  <a:buAutoNum type="arabicPeriod"/>
                </a:pP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1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z</m:t>
                    </m:r>
                    <m:d>
                      <m:dPr>
                        <m:begChr m:val="|"/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e>
                    </m:d>
                  </m:oMath>
                </a14:m>
                <a:br>
                  <a:rPr lang="en-US" altLang="ko-KR" sz="110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video </a:t>
                </a:r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와 </a:t>
                </a: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context frame </a:t>
                </a:r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이 있을 때 </a:t>
                </a: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motion latent </a:t>
                </a:r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을 뽑는 과정이다</a:t>
                </a: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.</a:t>
                </a:r>
                <a:br>
                  <a:rPr lang="en-US" altLang="ko-KR" sz="1100">
                    <a:latin typeface="+mn-ea"/>
                    <a:sym typeface="Wingdings" panose="05000000000000000000" pitchFamily="2" charset="2"/>
                  </a:rPr>
                </a:br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여기서 </a:t>
                </a: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content frame </a:t>
                </a:r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이 또다시 </a:t>
                </a: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input </a:t>
                </a:r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으로 쓰이기 때문에 </a:t>
                </a: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2. </a:t>
                </a:r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에서 구해진 </a:t>
                </a: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content frame </a:t>
                </a:r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을 각각 </a:t>
                </a: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x,y </a:t>
                </a:r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축으로 평균을 내어 이 값을 통해 </a:t>
                </a: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z (motion vector) </a:t>
                </a:r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을 </a:t>
                </a: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output </a:t>
                </a:r>
                <a:r>
                  <a:rPr lang="ko-KR" altLang="en-US" sz="1100">
                    <a:latin typeface="+mn-ea"/>
                    <a:sym typeface="Wingdings" panose="05000000000000000000" pitchFamily="2" charset="2"/>
                  </a:rPr>
                  <a:t>으로 내게 된다</a:t>
                </a:r>
                <a:r>
                  <a:rPr lang="en-US" altLang="ko-KR" sz="1100">
                    <a:latin typeface="+mn-ea"/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F65FE1-D013-FDF3-E532-AA34C754F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4" y="1209635"/>
                <a:ext cx="6888496" cy="3365345"/>
              </a:xfrm>
              <a:prstGeom prst="rect">
                <a:avLst/>
              </a:prstGeom>
              <a:blipFill>
                <a:blip r:embed="rId2"/>
                <a:stretch>
                  <a:fillRect l="-88" b="-3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8D56CDE-2911-6B9C-DFA7-A14DB26C7890}"/>
              </a:ext>
            </a:extLst>
          </p:cNvPr>
          <p:cNvSpPr txBox="1"/>
          <p:nvPr/>
        </p:nvSpPr>
        <p:spPr>
          <a:xfrm>
            <a:off x="397625" y="860589"/>
            <a:ext cx="7246859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  <a:sym typeface="Wingdings" panose="05000000000000000000" pitchFamily="2" charset="2"/>
              </a:rPr>
              <a:t>1. Encoder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F65FE1-D013-FDF3-E532-AA34C754F85B}"/>
              </a:ext>
            </a:extLst>
          </p:cNvPr>
          <p:cNvSpPr txBox="1"/>
          <p:nvPr/>
        </p:nvSpPr>
        <p:spPr>
          <a:xfrm>
            <a:off x="628073" y="5059271"/>
            <a:ext cx="7167411" cy="5674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>
                <a:latin typeface="+mn-ea"/>
                <a:sym typeface="Wingdings" panose="05000000000000000000" pitchFamily="2" charset="2"/>
              </a:rPr>
              <a:t>decoder</a:t>
            </a:r>
            <a:r>
              <a:rPr lang="ko-KR" altLang="en-US" sz="1100">
                <a:latin typeface="+mn-ea"/>
                <a:sym typeface="Wingdings" panose="05000000000000000000" pitchFamily="2" charset="2"/>
              </a:rPr>
              <a:t> 은 일반적인 방식의 </a:t>
            </a:r>
            <a:r>
              <a:rPr lang="en-US" altLang="ko-KR" sz="1100">
                <a:latin typeface="+mn-ea"/>
                <a:sym typeface="Wingdings" panose="05000000000000000000" pitchFamily="2" charset="2"/>
              </a:rPr>
              <a:t>video reconstruction</a:t>
            </a:r>
            <a:r>
              <a:rPr lang="ko-KR" altLang="en-US" sz="110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100">
                <a:latin typeface="+mn-ea"/>
                <a:sym typeface="Wingdings" panose="05000000000000000000" pitchFamily="2" charset="2"/>
              </a:rPr>
              <a:t>training</a:t>
            </a:r>
            <a:r>
              <a:rPr lang="ko-KR" altLang="en-US" sz="1100">
                <a:latin typeface="+mn-ea"/>
                <a:sym typeface="Wingdings" panose="05000000000000000000" pitchFamily="2" charset="2"/>
              </a:rPr>
              <a:t> 을 통해서 학습이 되게 된다</a:t>
            </a:r>
            <a:r>
              <a:rPr lang="en-US" altLang="ko-KR" sz="1100">
                <a:latin typeface="+mn-ea"/>
                <a:sym typeface="Wingdings" panose="05000000000000000000" pitchFamily="2" charset="2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>
                <a:latin typeface="+mn-ea"/>
                <a:sym typeface="Wingdings" panose="05000000000000000000" pitchFamily="2" charset="2"/>
              </a:rPr>
              <a:t>base </a:t>
            </a:r>
            <a:r>
              <a:rPr lang="ko-KR" altLang="en-US" sz="1100">
                <a:latin typeface="+mn-ea"/>
                <a:sym typeface="Wingdings" panose="05000000000000000000" pitchFamily="2" charset="2"/>
              </a:rPr>
              <a:t>로 사용되는 </a:t>
            </a:r>
            <a:r>
              <a:rPr lang="en-US" altLang="ko-KR" sz="1100">
                <a:latin typeface="+mn-ea"/>
                <a:sym typeface="Wingdings" panose="05000000000000000000" pitchFamily="2" charset="2"/>
              </a:rPr>
              <a:t>video transformer </a:t>
            </a:r>
            <a:r>
              <a:rPr lang="ko-KR" altLang="en-US" sz="1100">
                <a:latin typeface="+mn-ea"/>
                <a:sym typeface="Wingdings" panose="05000000000000000000" pitchFamily="2" charset="2"/>
              </a:rPr>
              <a:t>은 </a:t>
            </a:r>
            <a:r>
              <a:rPr lang="en-US" altLang="ko-KR" sz="1100">
                <a:latin typeface="+mn-ea"/>
                <a:sym typeface="Wingdings" panose="05000000000000000000" pitchFamily="2" charset="2"/>
              </a:rPr>
              <a:t>encoder </a:t>
            </a:r>
            <a:r>
              <a:rPr lang="ko-KR" altLang="en-US" sz="1100">
                <a:latin typeface="+mn-ea"/>
                <a:sym typeface="Wingdings" panose="05000000000000000000" pitchFamily="2" charset="2"/>
              </a:rPr>
              <a:t>에서 사용되는 </a:t>
            </a:r>
            <a:r>
              <a:rPr lang="en-US" altLang="ko-KR" sz="1100">
                <a:latin typeface="+mn-ea"/>
                <a:sym typeface="Wingdings" panose="05000000000000000000" pitchFamily="2" charset="2"/>
              </a:rPr>
              <a:t>base model </a:t>
            </a:r>
            <a:r>
              <a:rPr lang="ko-KR" altLang="en-US" sz="1100">
                <a:latin typeface="+mn-ea"/>
                <a:sym typeface="Wingdings" panose="05000000000000000000" pitchFamily="2" charset="2"/>
              </a:rPr>
              <a:t>과 동일한 </a:t>
            </a:r>
            <a:r>
              <a:rPr lang="en-US" altLang="ko-KR" sz="1100">
                <a:latin typeface="+mn-ea"/>
                <a:sym typeface="Wingdings" panose="05000000000000000000" pitchFamily="2" charset="2"/>
              </a:rPr>
              <a:t>model </a:t>
            </a:r>
            <a:r>
              <a:rPr lang="ko-KR" altLang="en-US" sz="1100">
                <a:latin typeface="+mn-ea"/>
                <a:sym typeface="Wingdings" panose="05000000000000000000" pitchFamily="2" charset="2"/>
              </a:rPr>
              <a:t>이다</a:t>
            </a:r>
            <a:r>
              <a:rPr lang="en-US" altLang="ko-KR" sz="1100">
                <a:latin typeface="+mn-ea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D56CDE-2911-6B9C-DFA7-A14DB26C7890}"/>
              </a:ext>
            </a:extLst>
          </p:cNvPr>
          <p:cNvSpPr txBox="1"/>
          <p:nvPr/>
        </p:nvSpPr>
        <p:spPr>
          <a:xfrm>
            <a:off x="397625" y="4710225"/>
            <a:ext cx="7246859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  <a:sym typeface="Wingdings" panose="05000000000000000000" pitchFamily="2" charset="2"/>
              </a:rPr>
              <a:t>2. Decoder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B1DBFDB-801D-AA4F-9ECC-0A070E7E2F16}"/>
              </a:ext>
            </a:extLst>
          </p:cNvPr>
          <p:cNvGrpSpPr/>
          <p:nvPr/>
        </p:nvGrpSpPr>
        <p:grpSpPr>
          <a:xfrm>
            <a:off x="7626973" y="856213"/>
            <a:ext cx="4070262" cy="5617844"/>
            <a:chOff x="7626973" y="856213"/>
            <a:chExt cx="4070262" cy="561784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1B88B47-4173-AACB-1B06-24057F4957EC}"/>
                </a:ext>
              </a:extLst>
            </p:cNvPr>
            <p:cNvGrpSpPr/>
            <p:nvPr/>
          </p:nvGrpSpPr>
          <p:grpSpPr>
            <a:xfrm>
              <a:off x="7626973" y="856213"/>
              <a:ext cx="4070262" cy="5617844"/>
              <a:chOff x="3425372" y="1717184"/>
              <a:chExt cx="2727779" cy="3764928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FCAFBBD3-33EE-40CC-C291-F86CEC41A1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6" t="1569" r="48792" b="1571"/>
              <a:stretch/>
            </p:blipFill>
            <p:spPr>
              <a:xfrm>
                <a:off x="3425372" y="3770296"/>
                <a:ext cx="2727778" cy="1711816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D7116806-1566-DA4C-FC90-DF715269B5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0145" t="1569" r="727" b="1571"/>
              <a:stretch/>
            </p:blipFill>
            <p:spPr>
              <a:xfrm>
                <a:off x="3511097" y="1717184"/>
                <a:ext cx="2642054" cy="1711816"/>
              </a:xfrm>
              <a:prstGeom prst="rect">
                <a:avLst/>
              </a:prstGeom>
            </p:spPr>
          </p:pic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EF5A70D1-D5F3-F1DC-6093-32C1E1EDAE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2586" y="3429000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BFF931AD-1C72-7DE9-0D5C-D49E27549F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52811" y="3429000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596A3D15-3DEB-21CA-539E-829585D624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4786" y="3429000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7A7C059-B10D-87D2-4964-72994A1928AD}"/>
                    </a:ext>
                  </a:extLst>
                </p:cNvPr>
                <p:cNvSpPr txBox="1"/>
                <p:nvPr/>
              </p:nvSpPr>
              <p:spPr>
                <a:xfrm>
                  <a:off x="9511460" y="5740905"/>
                  <a:ext cx="429202" cy="3510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ko-KR" altLang="en-US" sz="11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𝑩</m:t>
                            </m:r>
                          </m:sub>
                        </m:sSub>
                      </m:oMath>
                    </m:oMathPara>
                  </a14:m>
                  <a:endParaRPr lang="en-US" altLang="ko-KR" sz="1100" b="1">
                    <a:solidFill>
                      <a:srgbClr val="0000FF"/>
                    </a:solidFill>
                    <a:latin typeface="+mn-ea"/>
                    <a:sym typeface="Wingdings" panose="05000000000000000000" pitchFamily="2" charset="2"/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7A7C059-B10D-87D2-4964-72994A1928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1460" y="5740905"/>
                  <a:ext cx="429202" cy="35105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9F48881-0C0F-A7BF-3A3E-CC96AB850FA6}"/>
                    </a:ext>
                  </a:extLst>
                </p:cNvPr>
                <p:cNvSpPr txBox="1"/>
                <p:nvPr/>
              </p:nvSpPr>
              <p:spPr>
                <a:xfrm>
                  <a:off x="9511460" y="1209635"/>
                  <a:ext cx="429202" cy="3510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ko-KR" altLang="en-US" sz="11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𝝍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𝑩</m:t>
                            </m:r>
                          </m:sub>
                        </m:sSub>
                      </m:oMath>
                    </m:oMathPara>
                  </a14:m>
                  <a:endParaRPr lang="en-US" altLang="ko-KR" sz="1100" b="1">
                    <a:solidFill>
                      <a:srgbClr val="0000FF"/>
                    </a:solidFill>
                    <a:latin typeface="+mn-ea"/>
                    <a:sym typeface="Wingdings" panose="05000000000000000000" pitchFamily="2" charset="2"/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9F48881-0C0F-A7BF-3A3E-CC96AB850F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1460" y="1209635"/>
                  <a:ext cx="429202" cy="35105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695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476C5F9-CD3A-F947-C2E1-4A8A412DA15B}"/>
              </a:ext>
            </a:extLst>
          </p:cNvPr>
          <p:cNvSpPr txBox="1">
            <a:spLocks/>
          </p:cNvSpPr>
          <p:nvPr/>
        </p:nvSpPr>
        <p:spPr>
          <a:xfrm>
            <a:off x="397625" y="340188"/>
            <a:ext cx="10515600" cy="51602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/>
              <a:t>2. Content Frame Diffusion Model</a:t>
            </a:r>
            <a:endParaRPr lang="ko-KR" altLang="en-US" sz="32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E6DA01-A39D-D900-2DA2-5F95C2FCADAC}"/>
              </a:ext>
            </a:extLst>
          </p:cNvPr>
          <p:cNvSpPr txBox="1"/>
          <p:nvPr/>
        </p:nvSpPr>
        <p:spPr>
          <a:xfrm>
            <a:off x="628074" y="1209635"/>
            <a:ext cx="6888496" cy="8213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>
                <a:latin typeface="+mn-ea"/>
                <a:sym typeface="Wingdings" panose="05000000000000000000" pitchFamily="2" charset="2"/>
              </a:rPr>
              <a:t>image generating diffusion model </a:t>
            </a:r>
            <a:r>
              <a:rPr lang="ko-KR" altLang="en-US" sz="1100">
                <a:latin typeface="+mn-ea"/>
                <a:sym typeface="Wingdings" panose="05000000000000000000" pitchFamily="2" charset="2"/>
              </a:rPr>
              <a:t>을 </a:t>
            </a:r>
            <a:r>
              <a:rPr lang="en-US" altLang="ko-KR" sz="1100">
                <a:latin typeface="+mn-ea"/>
                <a:sym typeface="Wingdings" panose="05000000000000000000" pitchFamily="2" charset="2"/>
              </a:rPr>
              <a:t>fine tuning</a:t>
            </a:r>
            <a:r>
              <a:rPr lang="ko-KR" altLang="en-US" sz="1100">
                <a:latin typeface="+mn-ea"/>
                <a:sym typeface="Wingdings" panose="05000000000000000000" pitchFamily="2" charset="2"/>
              </a:rPr>
              <a:t> 함으로써 </a:t>
            </a:r>
            <a:r>
              <a:rPr lang="en-US" altLang="ko-KR" sz="1100">
                <a:latin typeface="+mn-ea"/>
                <a:sym typeface="Wingdings" panose="05000000000000000000" pitchFamily="2" charset="2"/>
              </a:rPr>
              <a:t>content frame diffusion model </a:t>
            </a:r>
            <a:r>
              <a:rPr lang="ko-KR" altLang="en-US" sz="1100">
                <a:latin typeface="+mn-ea"/>
                <a:sym typeface="Wingdings" panose="05000000000000000000" pitchFamily="2" charset="2"/>
              </a:rPr>
              <a:t>을 만들어 나간다</a:t>
            </a:r>
            <a:r>
              <a:rPr lang="en-US" altLang="ko-KR" sz="1100">
                <a:latin typeface="+mn-ea"/>
                <a:sym typeface="Wingdings" panose="05000000000000000000" pitchFamily="2" charset="2"/>
              </a:rPr>
              <a:t>. </a:t>
            </a:r>
            <a:r>
              <a:rPr lang="ko-KR" altLang="en-US" sz="1100">
                <a:latin typeface="+mn-ea"/>
                <a:sym typeface="Wingdings" panose="05000000000000000000" pitchFamily="2" charset="2"/>
              </a:rPr>
              <a:t>기존의 </a:t>
            </a:r>
            <a:r>
              <a:rPr lang="en-US" altLang="ko-KR" sz="1100">
                <a:latin typeface="+mn-ea"/>
                <a:sym typeface="Wingdings" panose="05000000000000000000" pitchFamily="2" charset="2"/>
              </a:rPr>
              <a:t>pretrained model </a:t>
            </a:r>
            <a:r>
              <a:rPr lang="ko-KR" altLang="en-US" sz="1100">
                <a:latin typeface="+mn-ea"/>
                <a:sym typeface="Wingdings" panose="05000000000000000000" pitchFamily="2" charset="2"/>
              </a:rPr>
              <a:t>을 이용해서 효율적으로 모델을 구축할 수 있다는 장점이 있다</a:t>
            </a:r>
            <a:r>
              <a:rPr lang="en-US" altLang="ko-KR" sz="1100">
                <a:latin typeface="+mn-ea"/>
                <a:sym typeface="Wingdings" panose="05000000000000000000" pitchFamily="2" charset="2"/>
              </a:rPr>
              <a:t>. (</a:t>
            </a:r>
            <a:r>
              <a:rPr lang="ko-KR" altLang="en-US" sz="1100">
                <a:latin typeface="+mn-ea"/>
                <a:sym typeface="Wingdings" panose="05000000000000000000" pitchFamily="2" charset="2"/>
              </a:rPr>
              <a:t>경량화는 아님</a:t>
            </a:r>
            <a:r>
              <a:rPr lang="en-US" altLang="ko-KR" sz="1100">
                <a:latin typeface="+mn-ea"/>
                <a:sym typeface="Wingdings" panose="05000000000000000000" pitchFamily="2" charset="2"/>
              </a:rPr>
              <a:t>..)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9D46ECA-2AC9-B8C6-0B0B-4B431F985FCC}"/>
              </a:ext>
            </a:extLst>
          </p:cNvPr>
          <p:cNvGrpSpPr/>
          <p:nvPr/>
        </p:nvGrpSpPr>
        <p:grpSpPr>
          <a:xfrm>
            <a:off x="7626973" y="856213"/>
            <a:ext cx="4070262" cy="5617844"/>
            <a:chOff x="7626973" y="856213"/>
            <a:chExt cx="4070262" cy="5617844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A2EE9BC-1D3F-0181-819D-C15E06B449D6}"/>
                </a:ext>
              </a:extLst>
            </p:cNvPr>
            <p:cNvGrpSpPr/>
            <p:nvPr/>
          </p:nvGrpSpPr>
          <p:grpSpPr>
            <a:xfrm>
              <a:off x="7626973" y="856213"/>
              <a:ext cx="4070262" cy="5617844"/>
              <a:chOff x="3425372" y="1717184"/>
              <a:chExt cx="2727779" cy="3764928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FE10EB12-B256-2EE1-2E38-C376C9FE48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86" t="1569" r="48792" b="1571"/>
              <a:stretch/>
            </p:blipFill>
            <p:spPr>
              <a:xfrm>
                <a:off x="3425372" y="3770296"/>
                <a:ext cx="2727778" cy="1711816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172ADC44-4222-7E68-420C-E2E1E9999D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0145" t="1569" r="727" b="1571"/>
              <a:stretch/>
            </p:blipFill>
            <p:spPr>
              <a:xfrm>
                <a:off x="3511097" y="1717184"/>
                <a:ext cx="2642054" cy="1711816"/>
              </a:xfrm>
              <a:prstGeom prst="rect">
                <a:avLst/>
              </a:prstGeom>
            </p:spPr>
          </p:pic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DA04C2CC-FCD9-FF0D-5B5D-9A477D37EB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2586" y="3429000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B9AE2E71-0944-2FDB-8483-800F3408CB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52811" y="3429000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033F765C-6FB3-76F6-05AF-7BBB24745B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4786" y="3429000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BF733CB-EF83-9227-50A6-D3F848E26B1F}"/>
                    </a:ext>
                  </a:extLst>
                </p:cNvPr>
                <p:cNvSpPr txBox="1"/>
                <p:nvPr/>
              </p:nvSpPr>
              <p:spPr>
                <a:xfrm>
                  <a:off x="9511460" y="5740905"/>
                  <a:ext cx="429202" cy="3510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ko-KR" altLang="en-US" sz="11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𝑩</m:t>
                            </m:r>
                          </m:sub>
                        </m:sSub>
                      </m:oMath>
                    </m:oMathPara>
                  </a14:m>
                  <a:endParaRPr lang="en-US" altLang="ko-KR" sz="1100" b="1">
                    <a:solidFill>
                      <a:srgbClr val="0000FF"/>
                    </a:solidFill>
                    <a:latin typeface="+mn-ea"/>
                    <a:sym typeface="Wingdings" panose="05000000000000000000" pitchFamily="2" charset="2"/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BF733CB-EF83-9227-50A6-D3F848E26B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1460" y="5740905"/>
                  <a:ext cx="429202" cy="35105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350D91F-D826-9203-24FF-A77481F69BC4}"/>
                    </a:ext>
                  </a:extLst>
                </p:cNvPr>
                <p:cNvSpPr txBox="1"/>
                <p:nvPr/>
              </p:nvSpPr>
              <p:spPr>
                <a:xfrm>
                  <a:off x="9511460" y="1209635"/>
                  <a:ext cx="429202" cy="3510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ko-KR" altLang="en-US" sz="11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𝝍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𝑩</m:t>
                            </m:r>
                          </m:sub>
                        </m:sSub>
                      </m:oMath>
                    </m:oMathPara>
                  </a14:m>
                  <a:endParaRPr lang="en-US" altLang="ko-KR" sz="1100" b="1">
                    <a:solidFill>
                      <a:srgbClr val="0000FF"/>
                    </a:solidFill>
                    <a:latin typeface="+mn-ea"/>
                    <a:sym typeface="Wingdings" panose="05000000000000000000" pitchFamily="2" charset="2"/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350D91F-D826-9203-24FF-A77481F69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1460" y="1209635"/>
                  <a:ext cx="429202" cy="35105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6D1AE9D5-9A9C-7B6D-F62E-2D4899297346}"/>
              </a:ext>
            </a:extLst>
          </p:cNvPr>
          <p:cNvSpPr/>
          <p:nvPr/>
        </p:nvSpPr>
        <p:spPr>
          <a:xfrm>
            <a:off x="8128000" y="3888509"/>
            <a:ext cx="1782618" cy="178261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A85DF0-6C9F-0B2C-7E70-8765DBA86D6B}"/>
              </a:ext>
            </a:extLst>
          </p:cNvPr>
          <p:cNvSpPr txBox="1"/>
          <p:nvPr/>
        </p:nvSpPr>
        <p:spPr>
          <a:xfrm>
            <a:off x="7594600" y="4141256"/>
            <a:ext cx="1545645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i="1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Content</a:t>
            </a:r>
            <a:r>
              <a:rPr lang="ko-KR" altLang="en-US" sz="1100" b="1" i="1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100" b="1" i="1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Frame</a:t>
            </a:r>
            <a:r>
              <a:rPr lang="ko-KR" altLang="en-US" sz="1100" b="1" i="1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100" b="1" i="1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DM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0B7B0F-F39A-D7C3-7150-295344CAC2B3}"/>
                  </a:ext>
                </a:extLst>
              </p:cNvPr>
              <p:cNvSpPr txBox="1"/>
              <p:nvPr/>
            </p:nvSpPr>
            <p:spPr>
              <a:xfrm>
                <a:off x="397625" y="860589"/>
                <a:ext cx="7246859" cy="3738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>
                    <a:latin typeface="+mn-ea"/>
                    <a:sym typeface="Wingdings" panose="05000000000000000000" pitchFamily="2" charset="2"/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</m:acc>
                    <m:d>
                      <m:dPr>
                        <m:begChr m:val="|"/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𝒄</m:t>
                        </m:r>
                      </m:e>
                    </m:d>
                  </m:oMath>
                </a14:m>
                <a:endParaRPr lang="en-US" altLang="ko-KR" sz="1400" b="1">
                  <a:latin typeface="+mn-ea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0B7B0F-F39A-D7C3-7150-295344CAC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25" y="860589"/>
                <a:ext cx="7246859" cy="373885"/>
              </a:xfrm>
              <a:prstGeom prst="rect">
                <a:avLst/>
              </a:prstGeom>
              <a:blipFill>
                <a:blip r:embed="rId5"/>
                <a:stretch>
                  <a:fillRect l="-252" b="-145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53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476C5F9-CD3A-F947-C2E1-4A8A412DA15B}"/>
              </a:ext>
            </a:extLst>
          </p:cNvPr>
          <p:cNvSpPr txBox="1">
            <a:spLocks/>
          </p:cNvSpPr>
          <p:nvPr/>
        </p:nvSpPr>
        <p:spPr>
          <a:xfrm>
            <a:off x="397625" y="340188"/>
            <a:ext cx="10515600" cy="51602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/>
              <a:t>3. Motion Diffusion Model</a:t>
            </a:r>
            <a:endParaRPr lang="ko-KR" altLang="en-US" sz="32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E6DA01-A39D-D900-2DA2-5F95C2FCADAC}"/>
              </a:ext>
            </a:extLst>
          </p:cNvPr>
          <p:cNvSpPr txBox="1"/>
          <p:nvPr/>
        </p:nvSpPr>
        <p:spPr>
          <a:xfrm>
            <a:off x="628074" y="1209635"/>
            <a:ext cx="6888496" cy="18370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>
                <a:latin typeface="+mn-ea"/>
                <a:sym typeface="Wingdings" panose="05000000000000000000" pitchFamily="2" charset="2"/>
              </a:rPr>
              <a:t>lightweight diffusion model </a:t>
            </a:r>
            <a:r>
              <a:rPr lang="ko-KR" altLang="en-US" sz="1100">
                <a:latin typeface="+mn-ea"/>
                <a:sym typeface="Wingdings" panose="05000000000000000000" pitchFamily="2" charset="2"/>
              </a:rPr>
              <a:t>을 구축하는 것을 목표로 하며</a:t>
            </a:r>
            <a:r>
              <a:rPr lang="en-US" altLang="ko-KR" sz="1100">
                <a:latin typeface="+mn-ea"/>
                <a:sym typeface="Wingdings" panose="05000000000000000000" pitchFamily="2" charset="2"/>
              </a:rPr>
              <a:t>,</a:t>
            </a:r>
            <a:br>
              <a:rPr lang="en-US" altLang="ko-KR" sz="1100">
                <a:latin typeface="+mn-ea"/>
                <a:sym typeface="Wingdings" panose="05000000000000000000" pitchFamily="2" charset="2"/>
              </a:rPr>
            </a:br>
            <a:r>
              <a:rPr lang="ko-KR" altLang="en-US" sz="110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이를 위해 </a:t>
            </a:r>
            <a:r>
              <a:rPr lang="en-US" altLang="ko-KR" sz="110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DiT </a:t>
            </a:r>
            <a:r>
              <a:rPr lang="ko-KR" altLang="en-US" sz="110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모델을 이용한다</a:t>
            </a:r>
            <a:r>
              <a:rPr lang="en-US" altLang="ko-KR" sz="110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. (…?)</a:t>
            </a:r>
            <a:br>
              <a:rPr lang="en-US" altLang="ko-KR" sz="110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</a:br>
            <a:r>
              <a:rPr lang="ko-KR" altLang="en-US" sz="1100">
                <a:latin typeface="+mn-ea"/>
                <a:sym typeface="Wingdings" panose="05000000000000000000" pitchFamily="2" charset="2"/>
              </a:rPr>
              <a:t>앞에서 만들어진 </a:t>
            </a:r>
            <a:r>
              <a:rPr lang="en-US" altLang="ko-KR" sz="1100">
                <a:latin typeface="+mn-ea"/>
                <a:sym typeface="Wingdings" panose="05000000000000000000" pitchFamily="2" charset="2"/>
              </a:rPr>
              <a:t>content frame </a:t>
            </a:r>
            <a:r>
              <a:rPr lang="ko-KR" altLang="en-US" sz="1100">
                <a:latin typeface="+mn-ea"/>
                <a:sym typeface="Wingdings" panose="05000000000000000000" pitchFamily="2" charset="2"/>
              </a:rPr>
              <a:t>을 </a:t>
            </a:r>
            <a:r>
              <a:rPr lang="en-US" altLang="ko-KR" sz="1100">
                <a:latin typeface="+mn-ea"/>
                <a:sym typeface="Wingdings" panose="05000000000000000000" pitchFamily="2" charset="2"/>
              </a:rPr>
              <a:t>DiT </a:t>
            </a:r>
            <a:r>
              <a:rPr lang="ko-KR" altLang="en-US" sz="1100">
                <a:latin typeface="+mn-ea"/>
                <a:sym typeface="Wingdings" panose="05000000000000000000" pitchFamily="2" charset="2"/>
              </a:rPr>
              <a:t>의 </a:t>
            </a:r>
            <a:r>
              <a:rPr lang="en-US" altLang="ko-KR" sz="1100">
                <a:latin typeface="+mn-ea"/>
                <a:sym typeface="Wingdings" panose="05000000000000000000" pitchFamily="2" charset="2"/>
              </a:rPr>
              <a:t>input </a:t>
            </a:r>
            <a:r>
              <a:rPr lang="ko-KR" altLang="en-US" sz="1100">
                <a:latin typeface="+mn-ea"/>
                <a:sym typeface="Wingdings" panose="05000000000000000000" pitchFamily="2" charset="2"/>
              </a:rPr>
              <a:t>으로 해서 여기서 얻어진 </a:t>
            </a:r>
            <a:r>
              <a:rPr lang="en-US" altLang="ko-KR" sz="1100">
                <a:latin typeface="+mn-ea"/>
                <a:sym typeface="Wingdings" panose="05000000000000000000" pitchFamily="2" charset="2"/>
              </a:rPr>
              <a:t>output</a:t>
            </a:r>
            <a:r>
              <a:rPr lang="ko-KR" altLang="en-US" sz="1100">
                <a:latin typeface="+mn-ea"/>
                <a:sym typeface="Wingdings" panose="05000000000000000000" pitchFamily="2" charset="2"/>
              </a:rPr>
              <a:t> 을 사용한다</a:t>
            </a:r>
            <a:r>
              <a:rPr lang="en-US" altLang="ko-KR" sz="1100">
                <a:latin typeface="+mn-ea"/>
                <a:sym typeface="Wingdings" panose="05000000000000000000" pitchFamily="2" charset="2"/>
              </a:rPr>
              <a:t>.</a:t>
            </a:r>
            <a:br>
              <a:rPr lang="en-US" altLang="ko-KR" sz="1100">
                <a:latin typeface="+mn-ea"/>
                <a:sym typeface="Wingdings" panose="05000000000000000000" pitchFamily="2" charset="2"/>
              </a:rPr>
            </a:br>
            <a:r>
              <a:rPr lang="ko-KR" altLang="en-US" sz="1100">
                <a:latin typeface="+mn-ea"/>
                <a:sym typeface="Wingdings" panose="05000000000000000000" pitchFamily="2" charset="2"/>
              </a:rPr>
              <a:t>모델의 학습은 일반적인 </a:t>
            </a:r>
            <a:r>
              <a:rPr lang="en-US" altLang="ko-KR" sz="1100">
                <a:latin typeface="+mn-ea"/>
                <a:sym typeface="Wingdings" panose="05000000000000000000" pitchFamily="2" charset="2"/>
              </a:rPr>
              <a:t>diffusion model </a:t>
            </a:r>
            <a:r>
              <a:rPr lang="ko-KR" altLang="en-US" sz="1100">
                <a:latin typeface="+mn-ea"/>
                <a:sym typeface="Wingdings" panose="05000000000000000000" pitchFamily="2" charset="2"/>
              </a:rPr>
              <a:t>의 </a:t>
            </a:r>
            <a:r>
              <a:rPr lang="en-US" altLang="ko-KR" sz="1100">
                <a:latin typeface="+mn-ea"/>
                <a:sym typeface="Wingdings" panose="05000000000000000000" pitchFamily="2" charset="2"/>
              </a:rPr>
              <a:t>object </a:t>
            </a:r>
            <a:r>
              <a:rPr lang="ko-KR" altLang="en-US" sz="1100">
                <a:latin typeface="+mn-ea"/>
                <a:sym typeface="Wingdings" panose="05000000000000000000" pitchFamily="2" charset="2"/>
              </a:rPr>
              <a:t>방식으로 이루어진다</a:t>
            </a:r>
            <a:r>
              <a:rPr lang="en-US" altLang="ko-KR" sz="1100">
                <a:latin typeface="+mn-ea"/>
                <a:sym typeface="Wingdings" panose="05000000000000000000" pitchFamily="2" charset="2"/>
              </a:rPr>
              <a:t>.</a:t>
            </a:r>
            <a:br>
              <a:rPr lang="en-US" altLang="ko-KR" sz="1100">
                <a:latin typeface="+mn-ea"/>
                <a:sym typeface="Wingdings" panose="05000000000000000000" pitchFamily="2" charset="2"/>
              </a:rPr>
            </a:br>
            <a:r>
              <a:rPr lang="ko-KR" altLang="en-US" sz="1100">
                <a:latin typeface="+mn-ea"/>
                <a:sym typeface="Wingdings" panose="05000000000000000000" pitchFamily="2" charset="2"/>
              </a:rPr>
              <a:t>이 때 </a:t>
            </a:r>
            <a:r>
              <a:rPr lang="en-US" altLang="ko-KR" sz="1100">
                <a:latin typeface="+mn-ea"/>
                <a:sym typeface="Wingdings" panose="05000000000000000000" pitchFamily="2" charset="2"/>
              </a:rPr>
              <a:t>content frame </a:t>
            </a:r>
            <a:r>
              <a:rPr lang="ko-KR" altLang="en-US" sz="1100">
                <a:latin typeface="+mn-ea"/>
                <a:sym typeface="Wingdings" panose="05000000000000000000" pitchFamily="2" charset="2"/>
              </a:rPr>
              <a:t>이 잘 구축이 되어 있으면 </a:t>
            </a:r>
            <a:r>
              <a:rPr lang="en-US" altLang="ko-KR" sz="1100">
                <a:latin typeface="+mn-ea"/>
                <a:sym typeface="Wingdings" panose="05000000000000000000" pitchFamily="2" charset="2"/>
              </a:rPr>
              <a:t>motion feature </a:t>
            </a:r>
            <a:r>
              <a:rPr lang="ko-KR" altLang="en-US" sz="1100">
                <a:latin typeface="+mn-ea"/>
                <a:sym typeface="Wingdings" panose="05000000000000000000" pitchFamily="2" charset="2"/>
              </a:rPr>
              <a:t>도 잘 형성된다는 것을 알 수 있었고</a:t>
            </a:r>
            <a:r>
              <a:rPr lang="en-US" altLang="ko-KR" sz="1100">
                <a:latin typeface="+mn-ea"/>
                <a:sym typeface="Wingdings" panose="05000000000000000000" pitchFamily="2" charset="2"/>
              </a:rPr>
              <a:t>,</a:t>
            </a:r>
            <a:br>
              <a:rPr lang="en-US" altLang="ko-KR" sz="1100">
                <a:latin typeface="+mn-ea"/>
                <a:sym typeface="Wingdings" panose="05000000000000000000" pitchFamily="2" charset="2"/>
              </a:rPr>
            </a:br>
            <a:r>
              <a:rPr lang="en-US" altLang="ko-KR" sz="1100">
                <a:latin typeface="+mn-ea"/>
                <a:sym typeface="Wingdings" panose="05000000000000000000" pitchFamily="2" charset="2"/>
              </a:rPr>
              <a:t>motion</a:t>
            </a:r>
            <a:r>
              <a:rPr lang="ko-KR" altLang="en-US" sz="110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100">
                <a:latin typeface="+mn-ea"/>
                <a:sym typeface="Wingdings" panose="05000000000000000000" pitchFamily="2" charset="2"/>
              </a:rPr>
              <a:t>feature </a:t>
            </a:r>
            <a:r>
              <a:rPr lang="ko-KR" altLang="en-US" sz="1100">
                <a:latin typeface="+mn-ea"/>
                <a:sym typeface="Wingdings" panose="05000000000000000000" pitchFamily="2" charset="2"/>
              </a:rPr>
              <a:t>가 저차원에서 표현이 되어서 빨리 수렴할 수 있음을 알 수 있다</a:t>
            </a:r>
            <a:r>
              <a:rPr lang="en-US" altLang="ko-KR" sz="1100">
                <a:latin typeface="+mn-ea"/>
                <a:sym typeface="Wingdings" panose="05000000000000000000" pitchFamily="2" charset="2"/>
              </a:rPr>
              <a:t>.</a:t>
            </a:r>
            <a:br>
              <a:rPr lang="en-US" altLang="ko-KR" sz="1100">
                <a:latin typeface="+mn-ea"/>
                <a:sym typeface="Wingdings" panose="05000000000000000000" pitchFamily="2" charset="2"/>
              </a:rPr>
            </a:br>
            <a:r>
              <a:rPr lang="ko-KR" altLang="en-US" sz="1100">
                <a:latin typeface="+mn-ea"/>
                <a:sym typeface="Wingdings" panose="05000000000000000000" pitchFamily="2" charset="2"/>
              </a:rPr>
              <a:t>또한 보다 빠른 수렴을 위해서는 </a:t>
            </a:r>
            <a:r>
              <a:rPr lang="en-US" altLang="ko-KR" sz="1100">
                <a:latin typeface="+mn-ea"/>
                <a:sym typeface="Wingdings" panose="05000000000000000000" pitchFamily="2" charset="2"/>
              </a:rPr>
              <a:t>patch size </a:t>
            </a:r>
            <a:r>
              <a:rPr lang="ko-KR" altLang="en-US" sz="1100">
                <a:latin typeface="+mn-ea"/>
                <a:sym typeface="Wingdings" panose="05000000000000000000" pitchFamily="2" charset="2"/>
              </a:rPr>
              <a:t>를 키우는 것도 가능하다</a:t>
            </a:r>
            <a:r>
              <a:rPr lang="en-US" altLang="ko-KR" sz="1100">
                <a:latin typeface="+mn-ea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9D46ECA-2AC9-B8C6-0B0B-4B431F985FCC}"/>
              </a:ext>
            </a:extLst>
          </p:cNvPr>
          <p:cNvGrpSpPr/>
          <p:nvPr/>
        </p:nvGrpSpPr>
        <p:grpSpPr>
          <a:xfrm>
            <a:off x="7626973" y="856213"/>
            <a:ext cx="4070262" cy="5617844"/>
            <a:chOff x="7626973" y="856213"/>
            <a:chExt cx="4070262" cy="5617844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A2EE9BC-1D3F-0181-819D-C15E06B449D6}"/>
                </a:ext>
              </a:extLst>
            </p:cNvPr>
            <p:cNvGrpSpPr/>
            <p:nvPr/>
          </p:nvGrpSpPr>
          <p:grpSpPr>
            <a:xfrm>
              <a:off x="7626973" y="856213"/>
              <a:ext cx="4070262" cy="5617844"/>
              <a:chOff x="3425372" y="1717184"/>
              <a:chExt cx="2727779" cy="3764928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FE10EB12-B256-2EE1-2E38-C376C9FE48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86" t="1569" r="48792" b="1571"/>
              <a:stretch/>
            </p:blipFill>
            <p:spPr>
              <a:xfrm>
                <a:off x="3425372" y="3770296"/>
                <a:ext cx="2727778" cy="1711816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172ADC44-4222-7E68-420C-E2E1E9999D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0145" t="1569" r="727" b="1571"/>
              <a:stretch/>
            </p:blipFill>
            <p:spPr>
              <a:xfrm>
                <a:off x="3511097" y="1717184"/>
                <a:ext cx="2642054" cy="1711816"/>
              </a:xfrm>
              <a:prstGeom prst="rect">
                <a:avLst/>
              </a:prstGeom>
            </p:spPr>
          </p:pic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DA04C2CC-FCD9-FF0D-5B5D-9A477D37EB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2586" y="3429000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B9AE2E71-0944-2FDB-8483-800F3408CB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52811" y="3429000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033F765C-6FB3-76F6-05AF-7BBB24745B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4786" y="3429000"/>
                <a:ext cx="0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BF733CB-EF83-9227-50A6-D3F848E26B1F}"/>
                    </a:ext>
                  </a:extLst>
                </p:cNvPr>
                <p:cNvSpPr txBox="1"/>
                <p:nvPr/>
              </p:nvSpPr>
              <p:spPr>
                <a:xfrm>
                  <a:off x="9511460" y="5740905"/>
                  <a:ext cx="429202" cy="3510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ko-KR" altLang="en-US" sz="11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𝑩</m:t>
                            </m:r>
                          </m:sub>
                        </m:sSub>
                      </m:oMath>
                    </m:oMathPara>
                  </a14:m>
                  <a:endParaRPr lang="en-US" altLang="ko-KR" sz="1100" b="1">
                    <a:solidFill>
                      <a:srgbClr val="0000FF"/>
                    </a:solidFill>
                    <a:latin typeface="+mn-ea"/>
                    <a:sym typeface="Wingdings" panose="05000000000000000000" pitchFamily="2" charset="2"/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BF733CB-EF83-9227-50A6-D3F848E26B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1460" y="5740905"/>
                  <a:ext cx="429202" cy="35105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350D91F-D826-9203-24FF-A77481F69BC4}"/>
                    </a:ext>
                  </a:extLst>
                </p:cNvPr>
                <p:cNvSpPr txBox="1"/>
                <p:nvPr/>
              </p:nvSpPr>
              <p:spPr>
                <a:xfrm>
                  <a:off x="9511460" y="1209635"/>
                  <a:ext cx="429202" cy="3510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ko-KR" altLang="en-US" sz="11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𝝍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𝑩</m:t>
                            </m:r>
                          </m:sub>
                        </m:sSub>
                      </m:oMath>
                    </m:oMathPara>
                  </a14:m>
                  <a:endParaRPr lang="en-US" altLang="ko-KR" sz="1100" b="1">
                    <a:solidFill>
                      <a:srgbClr val="0000FF"/>
                    </a:solidFill>
                    <a:latin typeface="+mn-ea"/>
                    <a:sym typeface="Wingdings" panose="05000000000000000000" pitchFamily="2" charset="2"/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350D91F-D826-9203-24FF-A77481F69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1460" y="1209635"/>
                  <a:ext cx="429202" cy="35105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6D1AE9D5-9A9C-7B6D-F62E-2D4899297346}"/>
              </a:ext>
            </a:extLst>
          </p:cNvPr>
          <p:cNvSpPr/>
          <p:nvPr/>
        </p:nvSpPr>
        <p:spPr>
          <a:xfrm>
            <a:off x="9914616" y="3888509"/>
            <a:ext cx="1782618" cy="178261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A85DF0-6C9F-0B2C-7E70-8765DBA86D6B}"/>
              </a:ext>
            </a:extLst>
          </p:cNvPr>
          <p:cNvSpPr txBox="1"/>
          <p:nvPr/>
        </p:nvSpPr>
        <p:spPr>
          <a:xfrm>
            <a:off x="10033102" y="4141256"/>
            <a:ext cx="1545645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i="1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Motion</a:t>
            </a:r>
            <a:r>
              <a:rPr lang="ko-KR" altLang="en-US" sz="1100" b="1" i="1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100" b="1" i="1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Diffusion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5D2B30-C605-88C0-CDF6-4DB4B155CB3C}"/>
                  </a:ext>
                </a:extLst>
              </p:cNvPr>
              <p:cNvSpPr txBox="1"/>
              <p:nvPr/>
            </p:nvSpPr>
            <p:spPr>
              <a:xfrm>
                <a:off x="397625" y="860589"/>
                <a:ext cx="7246859" cy="3738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>
                    <a:latin typeface="+mn-ea"/>
                    <a:sym typeface="Wingdings" panose="05000000000000000000" pitchFamily="2" charset="2"/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</m:acc>
                    <m:d>
                      <m:dPr>
                        <m:begChr m:val="|"/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𝒛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𝒄</m:t>
                        </m:r>
                      </m:e>
                    </m:d>
                  </m:oMath>
                </a14:m>
                <a:endParaRPr lang="en-US" altLang="ko-KR" sz="1400" b="1">
                  <a:latin typeface="+mn-ea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5D2B30-C605-88C0-CDF6-4DB4B155C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25" y="860589"/>
                <a:ext cx="7246859" cy="373885"/>
              </a:xfrm>
              <a:prstGeom prst="rect">
                <a:avLst/>
              </a:prstGeom>
              <a:blipFill>
                <a:blip r:embed="rId5"/>
                <a:stretch>
                  <a:fillRect l="-252" b="-145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72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374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박수연</dc:creator>
  <cp:lastModifiedBy>박수연</cp:lastModifiedBy>
  <cp:revision>1</cp:revision>
  <dcterms:created xsi:type="dcterms:W3CDTF">2024-05-06T04:00:15Z</dcterms:created>
  <dcterms:modified xsi:type="dcterms:W3CDTF">2024-05-06T04:32:41Z</dcterms:modified>
</cp:coreProperties>
</file>