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01" r:id="rId2"/>
    <p:sldId id="803" r:id="rId3"/>
    <p:sldId id="812" r:id="rId4"/>
    <p:sldId id="699" r:id="rId5"/>
  </p:sldIdLst>
  <p:sldSz cx="12192000" cy="6858000"/>
  <p:notesSz cx="6797675" cy="9926638"/>
  <p:embeddedFontLst>
    <p:embeddedFont>
      <p:font typeface="나눔고딕" pitchFamily="2" charset="-127"/>
      <p:regular r:id="rId8"/>
      <p:bold r:id="rId9"/>
    </p:embeddedFont>
    <p:embeddedFont>
      <p:font typeface="나눔고딕 ExtraBold" panose="020B0600000101010101" charset="-127"/>
      <p:bold r:id="rId10"/>
    </p:embeddedFont>
    <p:embeddedFont>
      <p:font typeface="나눔바른고딕OTF" panose="020B0600000101010101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1pPr>
    <a:lvl2pPr marL="0" marR="0" indent="457200" algn="l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2pPr>
    <a:lvl3pPr marL="0" marR="0" indent="914400" algn="l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3pPr>
    <a:lvl4pPr marL="0" marR="0" indent="1371600" algn="l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4pPr>
    <a:lvl5pPr marL="0" marR="0" indent="1828800" algn="l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5pPr>
    <a:lvl6pPr marL="0" marR="0" indent="2286000" algn="l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6pPr>
    <a:lvl7pPr marL="0" marR="0" indent="2743200" algn="l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7pPr>
    <a:lvl8pPr marL="0" marR="0" indent="3200400" algn="l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8pPr>
    <a:lvl9pPr marL="0" marR="0" indent="3657600" algn="l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7E7E7"/>
    <a:srgbClr val="B091E8"/>
    <a:srgbClr val="CFE2F3"/>
    <a:srgbClr val="3F1B7F"/>
    <a:srgbClr val="797979"/>
    <a:srgbClr val="EECF96"/>
    <a:srgbClr val="DE9F2E"/>
    <a:srgbClr val="F1D7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2242" autoAdjust="0"/>
  </p:normalViewPr>
  <p:slideViewPr>
    <p:cSldViewPr snapToGrid="0">
      <p:cViewPr>
        <p:scale>
          <a:sx n="75" d="100"/>
          <a:sy n="75" d="100"/>
        </p:scale>
        <p:origin x="2298" y="8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1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D3384-E18D-484E-AFA3-AFB68E3C99CA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29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DD47F-6E39-873D-BDAF-B6EAD41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42" y="821362"/>
            <a:ext cx="11359466" cy="666878"/>
          </a:xfrm>
        </p:spPr>
        <p:txBody>
          <a:bodyPr>
            <a:noAutofit/>
          </a:bodyPr>
          <a:lstStyle>
            <a:lvl1pPr>
              <a:defRPr kumimoji="1" lang="ko-KR" altLang="en-US" sz="45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나눔바른고딕OTF" panose="02020603020101020101" pitchFamily="18" charset="-127"/>
                <a:cs typeface="Arial" panose="020B0604020202020204" pitchFamily="34" charset="0"/>
                <a:sym typeface="나눔고딕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F0DB59-8CE3-BD5F-67B7-500643A26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39B830-B719-CA62-C8DB-05452B812004}"/>
              </a:ext>
            </a:extLst>
          </p:cNvPr>
          <p:cNvSpPr/>
          <p:nvPr userDrawn="1"/>
        </p:nvSpPr>
        <p:spPr>
          <a:xfrm>
            <a:off x="0" y="6498000"/>
            <a:ext cx="12191999" cy="36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B091E8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4749438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98818F-70FA-41FC-AB25-66012917D05B}"/>
              </a:ext>
            </a:extLst>
          </p:cNvPr>
          <p:cNvSpPr/>
          <p:nvPr userDrawn="1"/>
        </p:nvSpPr>
        <p:spPr>
          <a:xfrm>
            <a:off x="0" y="0"/>
            <a:ext cx="12191999" cy="432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B091E8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ADD47F-6E39-873D-BDAF-B6EAD41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42" y="4527233"/>
            <a:ext cx="11359466" cy="666878"/>
          </a:xfrm>
        </p:spPr>
        <p:txBody>
          <a:bodyPr>
            <a:noAutofit/>
          </a:bodyPr>
          <a:lstStyle>
            <a:lvl1pPr>
              <a:defRPr kumimoji="1" lang="ko-KR" alt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나눔바른고딕OTF" panose="02020603020101020101" pitchFamily="18" charset="-127"/>
                <a:cs typeface="Arial" panose="020B0604020202020204" pitchFamily="34" charset="0"/>
                <a:sym typeface="나눔고딕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F0DB59-8CE3-BD5F-67B7-500643A26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436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DD47F-6E39-873D-BDAF-B6EAD41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42" y="497512"/>
            <a:ext cx="11359466" cy="666878"/>
          </a:xfrm>
        </p:spPr>
        <p:txBody>
          <a:bodyPr>
            <a:normAutofit/>
          </a:bodyPr>
          <a:lstStyle>
            <a:lvl1pPr>
              <a:defRPr kumimoji="1" lang="ko-KR" altLang="en-US" sz="3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나눔바른고딕OTF" panose="02020603020101020101" pitchFamily="18" charset="-127"/>
                <a:cs typeface="Arial" panose="020B0604020202020204" pitchFamily="34" charset="0"/>
                <a:sym typeface="나눔고딕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F0DB59-8CE3-BD5F-67B7-500643A26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FD03F9-DD82-F950-C863-58A26EC93597}"/>
              </a:ext>
            </a:extLst>
          </p:cNvPr>
          <p:cNvSpPr/>
          <p:nvPr userDrawn="1"/>
        </p:nvSpPr>
        <p:spPr>
          <a:xfrm>
            <a:off x="173620" y="524951"/>
            <a:ext cx="108000" cy="612000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3F1B7F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B091E8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997B21-BDC1-4F7E-A36A-90B2619E6CB8}"/>
              </a:ext>
            </a:extLst>
          </p:cNvPr>
          <p:cNvSpPr/>
          <p:nvPr userDrawn="1"/>
        </p:nvSpPr>
        <p:spPr>
          <a:xfrm>
            <a:off x="0" y="6498000"/>
            <a:ext cx="12191999" cy="36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B091E8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85487646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4AD596-6727-1F42-A1F4-A472684F52B7}"/>
              </a:ext>
            </a:extLst>
          </p:cNvPr>
          <p:cNvSpPr/>
          <p:nvPr userDrawn="1"/>
        </p:nvSpPr>
        <p:spPr>
          <a:xfrm>
            <a:off x="0" y="0"/>
            <a:ext cx="12192000" cy="6876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B091E8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B6FD6E-8E41-B69B-5297-9616BDB20550}"/>
              </a:ext>
            </a:extLst>
          </p:cNvPr>
          <p:cNvSpPr>
            <a:spLocks/>
          </p:cNvSpPr>
          <p:nvPr userDrawn="1"/>
        </p:nvSpPr>
        <p:spPr>
          <a:xfrm>
            <a:off x="159580" y="117000"/>
            <a:ext cx="11872840" cy="6624000"/>
          </a:xfrm>
          <a:prstGeom prst="rect">
            <a:avLst/>
          </a:prstGeom>
          <a:noFill/>
          <a:ln w="381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203063822"/>
      </p:ext>
    </p:extLst>
  </p:cSld>
  <p:clrMapOvr>
    <a:masterClrMapping/>
  </p:clrMapOvr>
  <p:transition spd="med"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err="1"/>
              <a:t>본문</a:t>
            </a:r>
            <a:r>
              <a:t> 첫 </a:t>
            </a:r>
            <a:r>
              <a:rPr err="1"/>
              <a:t>번째</a:t>
            </a:r>
            <a:r>
              <a:t> 줄</a:t>
            </a:r>
          </a:p>
          <a:p>
            <a:pPr lvl="1"/>
            <a:r>
              <a:rPr err="1"/>
              <a:t>본문</a:t>
            </a:r>
            <a:r>
              <a:t> 두 </a:t>
            </a:r>
            <a:r>
              <a:rPr err="1"/>
              <a:t>번째</a:t>
            </a:r>
            <a:r>
              <a:t> 줄</a:t>
            </a:r>
          </a:p>
          <a:p>
            <a:pPr lvl="2"/>
            <a:r>
              <a:rPr err="1"/>
              <a:t>본문</a:t>
            </a:r>
            <a:r>
              <a:t> 세 </a:t>
            </a:r>
            <a:r>
              <a:rPr err="1"/>
              <a:t>번째</a:t>
            </a:r>
            <a:r>
              <a:t> 줄</a:t>
            </a:r>
          </a:p>
          <a:p>
            <a:pPr lvl="3"/>
            <a:r>
              <a:rPr err="1"/>
              <a:t>본문</a:t>
            </a:r>
            <a:r>
              <a:t> 네 </a:t>
            </a:r>
            <a:r>
              <a:rPr err="1"/>
              <a:t>번째</a:t>
            </a:r>
            <a:r>
              <a:t> 줄</a:t>
            </a:r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줄</a:t>
            </a:r>
          </a:p>
        </p:txBody>
      </p:sp>
      <p:sp>
        <p:nvSpPr>
          <p:cNvPr id="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845372" y="6404292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lnSpc>
                <a:spcPct val="100000"/>
              </a:lnSpc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54" r:id="rId3"/>
    <p:sldLayoutId id="2147483652" r:id="rId4"/>
  </p:sldLayoutIdLst>
  <p:transition spd="med"/>
  <p:hf sldNum="0" hdr="0" ftr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88AA8-9CC2-4F1F-82C3-3DC8D435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67" y="1551741"/>
            <a:ext cx="11359466" cy="469359"/>
          </a:xfrm>
          <a:noFill/>
        </p:spPr>
        <p:txBody>
          <a:bodyPr wrap="square" rtlCol="0">
            <a:spAutoFit/>
          </a:bodyPr>
          <a:lstStyle/>
          <a:p>
            <a:pPr algn="ctr" hangingPunct="0">
              <a:lnSpc>
                <a:spcPct val="130000"/>
              </a:lnSpc>
            </a:pPr>
            <a:r>
              <a:rPr lang="en-US" altLang="ko-KR" sz="2000">
                <a:latin typeface="나눔바른고딕OTF" panose="020B0600000101010101" charset="-127"/>
                <a:ea typeface="나눔바른고딕OTF" panose="020B0600000101010101" charset="-127"/>
                <a:cs typeface="Times New Roman" panose="02020603050405020304" pitchFamily="18" charset="0"/>
              </a:rPr>
              <a:t>Paint by Example_Exemplar based Image Editing with Diffusion Models</a:t>
            </a:r>
            <a:endParaRPr lang="ko-KR" altLang="en-US" sz="2000">
              <a:latin typeface="나눔바른고딕OTF" panose="020B0600000101010101" charset="-127"/>
              <a:ea typeface="나눔바른고딕OTF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AE33181-44CD-E90C-C58C-E5AAEE45E49B}"/>
              </a:ext>
            </a:extLst>
          </p:cNvPr>
          <p:cNvSpPr txBox="1">
            <a:spLocks/>
          </p:cNvSpPr>
          <p:nvPr/>
        </p:nvSpPr>
        <p:spPr>
          <a:xfrm>
            <a:off x="416267" y="4259194"/>
            <a:ext cx="11359466" cy="35625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ko-KR" altLang="en-US" sz="4500" b="1" i="0" u="none" strike="noStrike" cap="none" spc="0" normalizeH="0" baseline="0" dirty="0">
                <a:ln>
                  <a:noFill/>
                </a:ln>
                <a:solidFill>
                  <a:srgbClr val="3F1B7F"/>
                </a:solidFill>
                <a:effectLst/>
                <a:uFillTx/>
                <a:latin typeface="Arial" panose="020B0604020202020204" pitchFamily="34" charset="0"/>
                <a:ea typeface="나눔바른고딕OTF" panose="02020603020101020101" pitchFamily="18" charset="-127"/>
                <a:cs typeface="Arial" panose="020B0604020202020204" pitchFamily="34" charset="0"/>
                <a:sym typeface="나눔고딕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pPr algn="ctr" hangingPunct="0">
              <a:lnSpc>
                <a:spcPct val="130000"/>
              </a:lnSpc>
            </a:pPr>
            <a:r>
              <a:rPr lang="en-US" altLang="ko-KR" sz="1400">
                <a:solidFill>
                  <a:schemeClr val="tx1"/>
                </a:solidFill>
                <a:latin typeface="나눔바른고딕OTF" panose="020B0600000101010101" charset="-127"/>
                <a:ea typeface="나눔바른고딕OTF" panose="020B0600000101010101" charset="-127"/>
                <a:cs typeface="Times New Roman" panose="02020603050405020304" pitchFamily="18" charset="0"/>
              </a:rPr>
              <a:t>2022314182 / </a:t>
            </a:r>
            <a:r>
              <a:rPr lang="ko-KR" altLang="en-US" sz="1400">
                <a:solidFill>
                  <a:schemeClr val="tx1"/>
                </a:solidFill>
                <a:latin typeface="나눔바른고딕OTF" panose="020B0600000101010101" charset="-127"/>
                <a:ea typeface="나눔바른고딕OTF" panose="020B0600000101010101" charset="-127"/>
                <a:cs typeface="Times New Roman" panose="02020603050405020304" pitchFamily="18" charset="0"/>
              </a:rPr>
              <a:t>박 수 연</a:t>
            </a:r>
            <a:endParaRPr lang="en-US" sz="1400">
              <a:solidFill>
                <a:schemeClr val="tx1"/>
              </a:solidFill>
              <a:latin typeface="나눔바른고딕OTF" panose="020B0600000101010101" charset="-127"/>
              <a:ea typeface="나눔바른고딕OTF" panose="020B0600000101010101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520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C32CEB3-1C11-4D77-95AC-4E89A6A3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1800" b="0"/>
              <a:t>1. Self</a:t>
            </a:r>
            <a:r>
              <a:rPr lang="ko-KR" altLang="en-US" sz="1800" b="0"/>
              <a:t> </a:t>
            </a:r>
            <a:r>
              <a:rPr lang="en-US" altLang="ko-KR" sz="1800" b="0"/>
              <a:t>Supervised Training </a:t>
            </a:r>
            <a:r>
              <a:rPr lang="ko-KR" altLang="en-US" sz="1800" b="0"/>
              <a:t>이란</a:t>
            </a:r>
            <a:endParaRPr lang="ko-KR" alt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B4800-992C-7977-8212-508C76D3C821}"/>
              </a:ext>
            </a:extLst>
          </p:cNvPr>
          <p:cNvSpPr txBox="1"/>
          <p:nvPr/>
        </p:nvSpPr>
        <p:spPr>
          <a:xfrm>
            <a:off x="323142" y="1385951"/>
            <a:ext cx="5112457" cy="346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100"/>
              <a:t>전체적인 모델의 구조는 다음과 같다</a:t>
            </a:r>
            <a:r>
              <a:rPr lang="en-US" altLang="ko-KR" sz="110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F8C269-E030-1C30-A0D7-18B6F6AECCB8}"/>
              </a:ext>
            </a:extLst>
          </p:cNvPr>
          <p:cNvGrpSpPr/>
          <p:nvPr/>
        </p:nvGrpSpPr>
        <p:grpSpPr>
          <a:xfrm>
            <a:off x="5812015" y="1427741"/>
            <a:ext cx="5870593" cy="3173890"/>
            <a:chOff x="2777509" y="2499182"/>
            <a:chExt cx="5870593" cy="3173890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1DC97FE4-9200-1E04-0397-41CB16C9C504}"/>
                </a:ext>
              </a:extLst>
            </p:cNvPr>
            <p:cNvCxnSpPr>
              <a:cxnSpLocks/>
              <a:stCxn id="17" idx="3"/>
              <a:endCxn id="8" idx="1"/>
            </p:cNvCxnSpPr>
            <p:nvPr/>
          </p:nvCxnSpPr>
          <p:spPr>
            <a:xfrm>
              <a:off x="3672635" y="5225509"/>
              <a:ext cx="4080341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8" name="그림 7" descr="포유류, 판다, 야외, 대왕판다이(가) 표시된 사진&#10;&#10;자동 생성된 설명">
              <a:extLst>
                <a:ext uri="{FF2B5EF4-FFF2-40B4-BE49-F238E27FC236}">
                  <a16:creationId xmlns:a16="http://schemas.microsoft.com/office/drawing/2014/main" id="{8B10ED69-022B-7D89-DE70-24AB39CCC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2976" y="4777946"/>
              <a:ext cx="895126" cy="895126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B2FC729-41A5-2C83-A149-F8EA509228E4}"/>
                </a:ext>
              </a:extLst>
            </p:cNvPr>
            <p:cNvGrpSpPr/>
            <p:nvPr/>
          </p:nvGrpSpPr>
          <p:grpSpPr>
            <a:xfrm>
              <a:off x="3966215" y="3634576"/>
              <a:ext cx="1643076" cy="796916"/>
              <a:chOff x="2814624" y="4958989"/>
              <a:chExt cx="2327757" cy="1128997"/>
            </a:xfrm>
          </p:grpSpPr>
          <p:pic>
            <p:nvPicPr>
              <p:cNvPr id="23" name="그림 22" descr="개 품종, 야외, 애완동물, 개이(가) 표시된 사진&#10;&#10;자동 생성된 설명">
                <a:extLst>
                  <a:ext uri="{FF2B5EF4-FFF2-40B4-BE49-F238E27FC236}">
                    <a16:creationId xmlns:a16="http://schemas.microsoft.com/office/drawing/2014/main" id="{485E5B04-1970-2F9A-9103-509824A2E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4624" y="4960909"/>
                <a:ext cx="1127077" cy="1127077"/>
              </a:xfrm>
              <a:prstGeom prst="rect">
                <a:avLst/>
              </a:prstGeom>
            </p:spPr>
          </p:pic>
          <p:pic>
            <p:nvPicPr>
              <p:cNvPr id="24" name="그림 23" descr="스케치, 흑백, 예술이(가) 표시된 사진&#10;&#10;자동 생성된 설명">
                <a:extLst>
                  <a:ext uri="{FF2B5EF4-FFF2-40B4-BE49-F238E27FC236}">
                    <a16:creationId xmlns:a16="http://schemas.microsoft.com/office/drawing/2014/main" id="{FB9DD2B8-67BF-53BA-E76F-5321B9736C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5304" y="4958989"/>
                <a:ext cx="1127077" cy="1127077"/>
              </a:xfrm>
              <a:prstGeom prst="rect">
                <a:avLst/>
              </a:prstGeom>
            </p:spPr>
          </p:pic>
        </p:grpSp>
        <p:pic>
          <p:nvPicPr>
            <p:cNvPr id="11" name="그림 10" descr="포유류, 대왕판다, 판다, 야외이(가) 표시된 사진&#10;&#10;자동 생성된 설명">
              <a:extLst>
                <a:ext uri="{FF2B5EF4-FFF2-40B4-BE49-F238E27FC236}">
                  <a16:creationId xmlns:a16="http://schemas.microsoft.com/office/drawing/2014/main" id="{83495500-BF6B-684F-AA1D-7F2563931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007" y="2499182"/>
              <a:ext cx="998468" cy="66408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6F0128-A4E8-8003-8837-C50C5D6E9B18}"/>
                </a:ext>
              </a:extLst>
            </p:cNvPr>
            <p:cNvSpPr txBox="1"/>
            <p:nvPr/>
          </p:nvSpPr>
          <p:spPr>
            <a:xfrm>
              <a:off x="5868757" y="3510068"/>
              <a:ext cx="1396969" cy="346247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R="0" algn="ctr" defTabSz="9144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US" altLang="ko-KR" sz="1100">
                  <a:solidFill>
                    <a:schemeClr val="bg1"/>
                  </a:solidFill>
                </a:rPr>
                <a:t>CLIP Image Encoder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74F91CB-C9E6-4D82-4B07-491DD9474D8F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6567241" y="3163268"/>
              <a:ext cx="1" cy="1889118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65265D6-0B2B-249E-8B46-FB8A3726A27B}"/>
                </a:ext>
              </a:extLst>
            </p:cNvPr>
            <p:cNvGrpSpPr/>
            <p:nvPr/>
          </p:nvGrpSpPr>
          <p:grpSpPr>
            <a:xfrm>
              <a:off x="6117063" y="4882474"/>
              <a:ext cx="922911" cy="686070"/>
              <a:chOff x="5606339" y="4460048"/>
              <a:chExt cx="922911" cy="686070"/>
            </a:xfrm>
          </p:grpSpPr>
          <p:sp>
            <p:nvSpPr>
              <p:cNvPr id="20" name="순서도: 수동 연산 19">
                <a:extLst>
                  <a:ext uri="{FF2B5EF4-FFF2-40B4-BE49-F238E27FC236}">
                    <a16:creationId xmlns:a16="http://schemas.microsoft.com/office/drawing/2014/main" id="{96B31FDF-773F-F7DF-036D-0F989F39F18D}"/>
                  </a:ext>
                </a:extLst>
              </p:cNvPr>
              <p:cNvSpPr/>
              <p:nvPr/>
            </p:nvSpPr>
            <p:spPr>
              <a:xfrm rot="16200000">
                <a:off x="5497304" y="4569083"/>
                <a:ext cx="686070" cy="468000"/>
              </a:xfrm>
              <a:prstGeom prst="flowChartManualOperation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순서도: 수동 연산 21">
                <a:extLst>
                  <a:ext uri="{FF2B5EF4-FFF2-40B4-BE49-F238E27FC236}">
                    <a16:creationId xmlns:a16="http://schemas.microsoft.com/office/drawing/2014/main" id="{5C6FBFEF-32C4-A7DF-7593-AB949FC279C7}"/>
                  </a:ext>
                </a:extLst>
              </p:cNvPr>
              <p:cNvSpPr/>
              <p:nvPr/>
            </p:nvSpPr>
            <p:spPr>
              <a:xfrm rot="5400000" flipH="1">
                <a:off x="5952215" y="4569083"/>
                <a:ext cx="686070" cy="468000"/>
              </a:xfrm>
              <a:prstGeom prst="flowChartManualOperation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5671A9-30AE-74DF-D6DA-36CAAD7C1BC7}"/>
                </a:ext>
              </a:extLst>
            </p:cNvPr>
            <p:cNvSpPr txBox="1"/>
            <p:nvPr/>
          </p:nvSpPr>
          <p:spPr>
            <a:xfrm>
              <a:off x="6233338" y="5052386"/>
              <a:ext cx="667808" cy="346247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R="0" algn="ctr" defTabSz="9144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US" altLang="ko-KR" sz="1100">
                  <a:solidFill>
                    <a:schemeClr val="bg1"/>
                  </a:solidFill>
                </a:rPr>
                <a:t>unet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23BFE4-6BC6-4B35-A0AF-C12A473D006C}"/>
                </a:ext>
              </a:extLst>
            </p:cNvPr>
            <p:cNvSpPr txBox="1"/>
            <p:nvPr/>
          </p:nvSpPr>
          <p:spPr>
            <a:xfrm>
              <a:off x="5868757" y="3882853"/>
              <a:ext cx="1396969" cy="346247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R="0" algn="ctr" defTabSz="9144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US" altLang="ko-KR" sz="1100">
                  <a:solidFill>
                    <a:schemeClr val="bg1"/>
                  </a:solidFill>
                </a:rPr>
                <a:t>MLP</a:t>
              </a:r>
            </a:p>
          </p:txBody>
        </p:sp>
        <p:pic>
          <p:nvPicPr>
            <p:cNvPr id="17" name="그림 16" descr="다채로움, 예술, 모자이크이(가) 표시된 사진&#10;&#10;자동 생성된 설명">
              <a:extLst>
                <a:ext uri="{FF2B5EF4-FFF2-40B4-BE49-F238E27FC236}">
                  <a16:creationId xmlns:a16="http://schemas.microsoft.com/office/drawing/2014/main" id="{B2ABDD23-0CAE-2442-07D9-FF335A60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509" y="4777946"/>
              <a:ext cx="895126" cy="895126"/>
            </a:xfrm>
            <a:prstGeom prst="rect">
              <a:avLst/>
            </a:prstGeom>
          </p:spPr>
        </p:pic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B5B48459-EBF4-70AF-D589-E75ABA2C5FB0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rot="16200000" flipH="1">
              <a:off x="5105880" y="4214325"/>
              <a:ext cx="693055" cy="1329312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8EA84A0-E37B-1F53-1DE8-CDFA34E89A5E}"/>
                </a:ext>
              </a:extLst>
            </p:cNvPr>
            <p:cNvSpPr/>
            <p:nvPr/>
          </p:nvSpPr>
          <p:spPr>
            <a:xfrm>
              <a:off x="3966215" y="3542627"/>
              <a:ext cx="1643071" cy="989827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고딕"/>
                <a:ea typeface="나눔고딕"/>
                <a:cs typeface="나눔고딕"/>
                <a:sym typeface="나눔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58373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C32CEB3-1C11-4D77-95AC-4E89A6A3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42" y="497512"/>
            <a:ext cx="5258530" cy="666878"/>
          </a:xfrm>
        </p:spPr>
        <p:txBody>
          <a:bodyPr>
            <a:noAutofit/>
          </a:bodyPr>
          <a:lstStyle/>
          <a:p>
            <a:r>
              <a:rPr lang="en-US" altLang="ko-KR" sz="1800" b="0"/>
              <a:t>2.Training</a:t>
            </a:r>
            <a:r>
              <a:rPr lang="ko-KR" altLang="en-US" sz="1800" b="0"/>
              <a:t> </a:t>
            </a:r>
            <a:r>
              <a:rPr lang="en-US" altLang="ko-KR" sz="1800" b="0"/>
              <a:t>Data</a:t>
            </a:r>
            <a:endParaRPr lang="ko-KR" alt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B4800-992C-7977-8212-508C76D3C821}"/>
              </a:ext>
            </a:extLst>
          </p:cNvPr>
          <p:cNvSpPr txBox="1"/>
          <p:nvPr/>
        </p:nvSpPr>
        <p:spPr>
          <a:xfrm>
            <a:off x="323142" y="1385951"/>
            <a:ext cx="9366958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100"/>
              <a:t>reference</a:t>
            </a:r>
            <a:r>
              <a:rPr lang="ko-KR" altLang="en-US" sz="1100"/>
              <a:t> 의 이미지를 따로 구축할 수 없다 보니 하나의 데이터를 이용해서 </a:t>
            </a:r>
            <a:r>
              <a:rPr lang="en-US" altLang="ko-KR" sz="1100"/>
              <a:t>source </a:t>
            </a:r>
            <a:r>
              <a:rPr lang="ko-KR" altLang="en-US" sz="1100"/>
              <a:t>와</a:t>
            </a:r>
            <a:r>
              <a:rPr lang="en-US" altLang="ko-KR" sz="1100"/>
              <a:t> ref </a:t>
            </a:r>
            <a:r>
              <a:rPr lang="ko-KR" altLang="en-US" sz="1100"/>
              <a:t>이미지를 모두 구축하였다</a:t>
            </a:r>
            <a:r>
              <a:rPr lang="en-US" altLang="ko-KR" sz="1100"/>
              <a:t>. </a:t>
            </a:r>
            <a:r>
              <a:rPr lang="ko-KR" altLang="en-US" sz="1100"/>
              <a:t>이렇게 하게 되면</a:t>
            </a:r>
            <a:r>
              <a:rPr lang="en-US" altLang="ko-KR" sz="1100"/>
              <a:t>, Training data set </a:t>
            </a:r>
            <a:r>
              <a:rPr lang="ko-KR" altLang="en-US" sz="1100"/>
              <a:t>이 너무 약해서 </a:t>
            </a:r>
            <a:r>
              <a:rPr lang="en-US" altLang="ko-KR" sz="1100"/>
              <a:t>test </a:t>
            </a:r>
            <a:r>
              <a:rPr lang="ko-KR" altLang="en-US" sz="1100"/>
              <a:t>에서 뭉개지는 일이 발생한다</a:t>
            </a:r>
            <a:r>
              <a:rPr lang="en-US" altLang="ko-KR" sz="1100"/>
              <a:t>.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100"/>
              <a:t>이를 방지하고자</a:t>
            </a:r>
            <a:r>
              <a:rPr lang="en-US" altLang="ko-KR" sz="1100"/>
              <a:t>, data augmenting </a:t>
            </a:r>
            <a:r>
              <a:rPr lang="ko-KR" altLang="en-US" sz="1100"/>
              <a:t>을 진행한다</a:t>
            </a:r>
            <a:r>
              <a:rPr lang="en-US" altLang="ko-KR" sz="1100"/>
              <a:t>.</a:t>
            </a:r>
          </a:p>
          <a:p>
            <a:pPr marL="228600" marR="0" indent="-2286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ko-KR" sz="1100"/>
              <a:t>Mask shape augmentation</a:t>
            </a:r>
            <a:br>
              <a:rPr lang="en-US" altLang="ko-KR" sz="1100"/>
            </a:br>
            <a:r>
              <a:rPr lang="en-US" altLang="ko-KR" sz="1100"/>
              <a:t>bounding box </a:t>
            </a:r>
            <a:r>
              <a:rPr lang="ko-KR" altLang="en-US" sz="1100"/>
              <a:t>를 이용하게 되면 사각 모양의 </a:t>
            </a:r>
            <a:r>
              <a:rPr lang="en-US" altLang="ko-KR" sz="1100"/>
              <a:t>mask </a:t>
            </a:r>
            <a:r>
              <a:rPr lang="ko-KR" altLang="en-US" sz="1100"/>
              <a:t>만 만들어지지만 이렇게 되면 </a:t>
            </a:r>
            <a:r>
              <a:rPr lang="en-US" altLang="ko-KR" sz="1100"/>
              <a:t>reference </a:t>
            </a:r>
            <a:r>
              <a:rPr lang="ko-KR" altLang="en-US" sz="1100"/>
              <a:t>이미지가 사각형에 맞게 발생이 된다</a:t>
            </a:r>
            <a:r>
              <a:rPr lang="en-US" altLang="ko-KR" sz="1100"/>
              <a:t>. </a:t>
            </a:r>
            <a:r>
              <a:rPr lang="ko-KR" altLang="en-US" sz="1100"/>
              <a:t>이런 일을 방지하기 위하여</a:t>
            </a:r>
            <a:r>
              <a:rPr lang="en-US" altLang="ko-KR" sz="1100"/>
              <a:t>, random shape mask </a:t>
            </a:r>
            <a:r>
              <a:rPr lang="ko-KR" altLang="en-US" sz="1100"/>
              <a:t>를 만들어 주게 된다</a:t>
            </a:r>
            <a:r>
              <a:rPr lang="en-US" altLang="ko-KR" sz="1100"/>
              <a:t>.</a:t>
            </a:r>
            <a:br>
              <a:rPr lang="en-US" altLang="ko-KR" sz="1100"/>
            </a:br>
            <a:r>
              <a:rPr lang="ko-KR" altLang="en-US" sz="1100"/>
              <a:t>이를 위해서 </a:t>
            </a:r>
            <a:br>
              <a:rPr lang="en-US" altLang="ko-KR" sz="1100"/>
            </a:br>
            <a:r>
              <a:rPr lang="en-US" altLang="ko-KR" sz="1100"/>
              <a:t>- Bessel curve </a:t>
            </a:r>
            <a:r>
              <a:rPr lang="ko-KR" altLang="en-US" sz="1100"/>
              <a:t>를 이용해서 </a:t>
            </a:r>
            <a:r>
              <a:rPr lang="en-US" altLang="ko-KR" sz="1100"/>
              <a:t>point </a:t>
            </a:r>
            <a:r>
              <a:rPr lang="ko-KR" altLang="en-US" sz="1100"/>
              <a:t>를 찍고 적합한 </a:t>
            </a:r>
            <a:r>
              <a:rPr lang="en-US" altLang="ko-KR" sz="1100"/>
              <a:t>point </a:t>
            </a:r>
            <a:r>
              <a:rPr lang="ko-KR" altLang="en-US" sz="1100"/>
              <a:t>를 잡아준다</a:t>
            </a:r>
            <a:br>
              <a:rPr lang="en-US" altLang="ko-KR" sz="1100"/>
            </a:br>
            <a:r>
              <a:rPr lang="en-US" altLang="ko-KR" sz="1100"/>
              <a:t>- </a:t>
            </a:r>
            <a:r>
              <a:rPr lang="ko-KR" altLang="en-US" sz="1100"/>
              <a:t>이후 </a:t>
            </a:r>
            <a:r>
              <a:rPr lang="en-US" altLang="ko-KR" sz="1100"/>
              <a:t>point </a:t>
            </a:r>
            <a:r>
              <a:rPr lang="ko-KR" altLang="en-US" sz="1100"/>
              <a:t>를 이어서 </a:t>
            </a:r>
            <a:r>
              <a:rPr lang="en-US" altLang="ko-KR" sz="1100"/>
              <a:t>arbitrary mask </a:t>
            </a:r>
            <a:r>
              <a:rPr lang="ko-KR" altLang="en-US" sz="1100"/>
              <a:t>를 만들어준다</a:t>
            </a:r>
            <a:r>
              <a:rPr lang="en-US" altLang="ko-KR" sz="1100"/>
              <a:t>.</a:t>
            </a:r>
          </a:p>
          <a:p>
            <a:pPr marL="228600" marR="0" indent="-2286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ko-KR" sz="1100"/>
              <a:t>Random Distortion</a:t>
            </a:r>
            <a:br>
              <a:rPr lang="en-US" altLang="ko-KR" sz="1100"/>
            </a:br>
            <a:r>
              <a:rPr lang="en-US" altLang="ko-KR" sz="1100"/>
              <a:t>- mask</a:t>
            </a:r>
            <a:r>
              <a:rPr lang="ko-KR" altLang="en-US" sz="1100"/>
              <a:t> 를 보다 다양하게 해주기 위해서 </a:t>
            </a:r>
            <a:r>
              <a:rPr lang="en-US" altLang="ko-KR" sz="1100"/>
              <a:t>random distortion </a:t>
            </a:r>
            <a:r>
              <a:rPr lang="ko-KR" altLang="en-US" sz="1100"/>
              <a:t>도 해준다</a:t>
            </a:r>
            <a:r>
              <a:rPr lang="en-US" altLang="ko-KR" sz="1100"/>
              <a:t>.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100">
                <a:sym typeface="Wingdings" panose="05000000000000000000" pitchFamily="2" charset="2"/>
              </a:rPr>
              <a:t> </a:t>
            </a:r>
            <a:r>
              <a:rPr lang="ko-KR" altLang="en-US" sz="1100">
                <a:sym typeface="Wingdings" panose="05000000000000000000" pitchFamily="2" charset="2"/>
              </a:rPr>
              <a:t>이런 </a:t>
            </a:r>
            <a:r>
              <a:rPr lang="en-US" altLang="ko-KR" sz="1100">
                <a:sym typeface="Wingdings" panose="05000000000000000000" pitchFamily="2" charset="2"/>
              </a:rPr>
              <a:t>2</a:t>
            </a:r>
            <a:r>
              <a:rPr lang="ko-KR" altLang="en-US" sz="1100">
                <a:sym typeface="Wingdings" panose="05000000000000000000" pitchFamily="2" charset="2"/>
              </a:rPr>
              <a:t>가지 과정을 통해서</a:t>
            </a:r>
            <a:r>
              <a:rPr lang="en-US" altLang="ko-KR" sz="1100">
                <a:sym typeface="Wingdings" panose="05000000000000000000" pitchFamily="2" charset="2"/>
              </a:rPr>
              <a:t>mask </a:t>
            </a:r>
            <a:r>
              <a:rPr lang="ko-KR" altLang="en-US" sz="1100">
                <a:sym typeface="Wingdings" panose="05000000000000000000" pitchFamily="2" charset="2"/>
              </a:rPr>
              <a:t>를 다양하게 만들어 준다</a:t>
            </a:r>
            <a:r>
              <a:rPr lang="en-US" altLang="ko-KR" sz="1100">
                <a:sym typeface="Wingdings" panose="05000000000000000000" pitchFamily="2" charset="2"/>
              </a:rPr>
              <a:t>.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049340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174E5A-BB66-CD81-2D2B-104FF4515CED}"/>
              </a:ext>
            </a:extLst>
          </p:cNvPr>
          <p:cNvSpPr txBox="1"/>
          <p:nvPr/>
        </p:nvSpPr>
        <p:spPr>
          <a:xfrm>
            <a:off x="1837224" y="2782670"/>
            <a:ext cx="851755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sym typeface="나눔고딕"/>
              </a:rPr>
              <a:t>THANK YOU</a:t>
            </a:r>
            <a:endParaRPr kumimoji="0" lang="ko-KR" altLang="en-US" sz="25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sym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505710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사용자 지정 1">
      <a:majorFont>
        <a:latin typeface="Arial"/>
        <a:ea typeface="Yu Gothic UI Semibold"/>
        <a:cs typeface="맑은 고딕"/>
      </a:majorFont>
      <a:minorFont>
        <a:latin typeface="Arial"/>
        <a:ea typeface="Yu Gothic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86465</TotalTime>
  <Words>171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나눔고딕 ExtraBold</vt:lpstr>
      <vt:lpstr>나눔고딕</vt:lpstr>
      <vt:lpstr>맑은 고딕</vt:lpstr>
      <vt:lpstr>나눔바른고딕OTF</vt:lpstr>
      <vt:lpstr>Office 테마</vt:lpstr>
      <vt:lpstr>Paint by Example_Exemplar based Image Editing with Diffusion Models</vt:lpstr>
      <vt:lpstr>1. Self Supervised Training 이란</vt:lpstr>
      <vt:lpstr>2.Training Data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SooYeon Park</dc:creator>
  <cp:lastModifiedBy>박수연</cp:lastModifiedBy>
  <cp:revision>395</cp:revision>
  <cp:lastPrinted>2022-09-28T12:03:28Z</cp:lastPrinted>
  <dcterms:created xsi:type="dcterms:W3CDTF">1601-01-01T00:00:00Z</dcterms:created>
  <dcterms:modified xsi:type="dcterms:W3CDTF">2023-06-05T01:11:48Z</dcterms:modified>
</cp:coreProperties>
</file>