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8"/>
  </p:notesMasterIdLst>
  <p:sldIdLst>
    <p:sldId id="256" r:id="rId2"/>
    <p:sldId id="257" r:id="rId3"/>
    <p:sldId id="258" r:id="rId4"/>
    <p:sldId id="296" r:id="rId5"/>
    <p:sldId id="310" r:id="rId6"/>
    <p:sldId id="314" r:id="rId7"/>
    <p:sldId id="313" r:id="rId8"/>
    <p:sldId id="297" r:id="rId9"/>
    <p:sldId id="259" r:id="rId10"/>
    <p:sldId id="298" r:id="rId11"/>
    <p:sldId id="299" r:id="rId12"/>
    <p:sldId id="300" r:id="rId13"/>
    <p:sldId id="302" r:id="rId14"/>
    <p:sldId id="260" r:id="rId15"/>
    <p:sldId id="261" r:id="rId16"/>
    <p:sldId id="303" r:id="rId17"/>
    <p:sldId id="304" r:id="rId18"/>
    <p:sldId id="264" r:id="rId19"/>
    <p:sldId id="305" r:id="rId20"/>
    <p:sldId id="306" r:id="rId21"/>
    <p:sldId id="307" r:id="rId22"/>
    <p:sldId id="282" r:id="rId23"/>
    <p:sldId id="308" r:id="rId24"/>
    <p:sldId id="309" r:id="rId25"/>
    <p:sldId id="315" r:id="rId26"/>
    <p:sldId id="316" r:id="rId27"/>
  </p:sldIdLst>
  <p:sldSz cx="9144000" cy="5143500" type="screen16x9"/>
  <p:notesSz cx="6858000" cy="9144000"/>
  <p:embeddedFontLst>
    <p:embeddedFont>
      <p:font typeface="Calibri" panose="020F0502020204030204" pitchFamily="34" charset="0"/>
      <p:regular r:id="rId29"/>
      <p:bold r:id="rId30"/>
      <p:italic r:id="rId31"/>
      <p:boldItalic r:id="rId32"/>
    </p:embeddedFont>
    <p:embeddedFont>
      <p:font typeface="Lora" pitchFamily="2" charset="0"/>
      <p:regular r:id="rId33"/>
      <p:bold r:id="rId34"/>
      <p:italic r:id="rId35"/>
      <p:boldItalic r:id="rId36"/>
    </p:embeddedFont>
    <p:embeddedFont>
      <p:font typeface="PT serif" panose="020A0603040505020204" pitchFamily="18" charset="0"/>
      <p:regular r:id="rId37"/>
      <p:bold r:id="rId38"/>
      <p:italic r:id="rId39"/>
      <p:boldItalic r:id="rId40"/>
    </p:embeddedFont>
    <p:embeddedFont>
      <p:font typeface="Quattrocento Sans" panose="020B0502050000020003"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5B2040-0373-4AB5-8C16-54180E59C3D7}">
  <a:tblStyle styleId="{DA5B2040-0373-4AB5-8C16-54180E59C3D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83C8C0-4F54-423C-8FE9-BE38F65F23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d5a3b4cb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d5a3b4cb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3892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181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None/>
              <a:defRPr sz="1400">
                <a:highlight>
                  <a:schemeClr val="accent1"/>
                </a:highlight>
              </a:defRPr>
            </a:lvl1pPr>
            <a:lvl2pPr lvl="1" rtl="0">
              <a:spcBef>
                <a:spcPts val="0"/>
              </a:spcBef>
              <a:spcAft>
                <a:spcPts val="0"/>
              </a:spcAft>
              <a:buClr>
                <a:schemeClr val="dk2"/>
              </a:buClr>
              <a:buSzPts val="1400"/>
              <a:buNone/>
              <a:defRPr sz="1400">
                <a:solidFill>
                  <a:schemeClr val="dk2"/>
                </a:solidFill>
                <a:highlight>
                  <a:schemeClr val="accent1"/>
                </a:highlight>
              </a:defRPr>
            </a:lvl2pPr>
            <a:lvl3pPr lvl="2" rtl="0">
              <a:spcBef>
                <a:spcPts val="0"/>
              </a:spcBef>
              <a:spcAft>
                <a:spcPts val="0"/>
              </a:spcAft>
              <a:buClr>
                <a:schemeClr val="dk2"/>
              </a:buClr>
              <a:buSzPts val="1400"/>
              <a:buNone/>
              <a:defRPr sz="1400">
                <a:solidFill>
                  <a:schemeClr val="dk2"/>
                </a:solidFill>
                <a:highlight>
                  <a:schemeClr val="accent1"/>
                </a:highlight>
              </a:defRPr>
            </a:lvl3pPr>
            <a:lvl4pPr lvl="3" rtl="0">
              <a:spcBef>
                <a:spcPts val="0"/>
              </a:spcBef>
              <a:spcAft>
                <a:spcPts val="0"/>
              </a:spcAft>
              <a:buClr>
                <a:schemeClr val="dk2"/>
              </a:buClr>
              <a:buSzPts val="1400"/>
              <a:buNone/>
              <a:defRPr sz="1400">
                <a:solidFill>
                  <a:schemeClr val="dk2"/>
                </a:solidFill>
                <a:highlight>
                  <a:schemeClr val="accent1"/>
                </a:highlight>
              </a:defRPr>
            </a:lvl4pPr>
            <a:lvl5pPr lvl="4" rtl="0">
              <a:spcBef>
                <a:spcPts val="0"/>
              </a:spcBef>
              <a:spcAft>
                <a:spcPts val="0"/>
              </a:spcAft>
              <a:buClr>
                <a:schemeClr val="dk2"/>
              </a:buClr>
              <a:buSzPts val="1400"/>
              <a:buNone/>
              <a:defRPr sz="1400">
                <a:solidFill>
                  <a:schemeClr val="dk2"/>
                </a:solidFill>
                <a:highlight>
                  <a:schemeClr val="accent1"/>
                </a:highlight>
              </a:defRPr>
            </a:lvl5pPr>
            <a:lvl6pPr lvl="5" rtl="0">
              <a:spcBef>
                <a:spcPts val="0"/>
              </a:spcBef>
              <a:spcAft>
                <a:spcPts val="0"/>
              </a:spcAft>
              <a:buClr>
                <a:schemeClr val="dk2"/>
              </a:buClr>
              <a:buSzPts val="1400"/>
              <a:buNone/>
              <a:defRPr sz="1400">
                <a:solidFill>
                  <a:schemeClr val="dk2"/>
                </a:solidFill>
                <a:highlight>
                  <a:schemeClr val="accent1"/>
                </a:highlight>
              </a:defRPr>
            </a:lvl6pPr>
            <a:lvl7pPr lvl="6" rtl="0">
              <a:spcBef>
                <a:spcPts val="0"/>
              </a:spcBef>
              <a:spcAft>
                <a:spcPts val="0"/>
              </a:spcAft>
              <a:buClr>
                <a:schemeClr val="dk2"/>
              </a:buClr>
              <a:buSzPts val="1400"/>
              <a:buNone/>
              <a:defRPr sz="1400">
                <a:solidFill>
                  <a:schemeClr val="dk2"/>
                </a:solidFill>
                <a:highlight>
                  <a:schemeClr val="accent1"/>
                </a:highlight>
              </a:defRPr>
            </a:lvl7pPr>
            <a:lvl8pPr lvl="7" rtl="0">
              <a:spcBef>
                <a:spcPts val="0"/>
              </a:spcBef>
              <a:spcAft>
                <a:spcPts val="0"/>
              </a:spcAft>
              <a:buClr>
                <a:schemeClr val="dk2"/>
              </a:buClr>
              <a:buSzPts val="1400"/>
              <a:buNone/>
              <a:defRPr sz="1400">
                <a:solidFill>
                  <a:schemeClr val="dk2"/>
                </a:solidFill>
                <a:highlight>
                  <a:schemeClr val="accent1"/>
                </a:highlight>
              </a:defRPr>
            </a:lvl8pPr>
            <a:lvl9pPr lvl="8" rtl="0">
              <a:spcBef>
                <a:spcPts val="0"/>
              </a:spcBef>
              <a:spcAft>
                <a:spcPts val="0"/>
              </a:spcAft>
              <a:buClr>
                <a:schemeClr val="dk2"/>
              </a:buClr>
              <a:buSzPts val="1400"/>
              <a:buNone/>
              <a:defRPr sz="1400">
                <a:solidFill>
                  <a:schemeClr val="dk2"/>
                </a:solidFill>
                <a:highlight>
                  <a:schemeClr val="accent1"/>
                </a:highlight>
              </a:defRPr>
            </a:lvl9pPr>
          </a:lstStyle>
          <a:p>
            <a:endParaRPr/>
          </a:p>
        </p:txBody>
      </p:sp>
      <p:cxnSp>
        <p:nvCxnSpPr>
          <p:cNvPr id="15" name="Google Shape;15;p3"/>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6" name="Google Shape;16;p3"/>
          <p:cNvSpPr/>
          <p:nvPr/>
        </p:nvSpPr>
        <p:spPr>
          <a:xfrm>
            <a:off x="1117950" y="228825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18" name="Google Shape;18;p3"/>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
        <p:nvSpPr>
          <p:cNvPr id="19" name="Google Shape;19;p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2105050" y="2238000"/>
            <a:ext cx="4933800" cy="819900"/>
          </a:xfrm>
          <a:prstGeom prst="rect">
            <a:avLst/>
          </a:prstGeom>
        </p:spPr>
        <p:txBody>
          <a:bodyPr spcFirstLastPara="1" wrap="square" lIns="91425" tIns="91425" rIns="91425" bIns="91425" anchor="b" anchorCtr="0">
            <a:noAutofit/>
          </a:bodyPr>
          <a:lstStyle>
            <a:lvl1pPr marL="457200" lvl="0" indent="-381000" algn="ctr" rtl="0">
              <a:spcBef>
                <a:spcPts val="600"/>
              </a:spcBef>
              <a:spcAft>
                <a:spcPts val="0"/>
              </a:spcAft>
              <a:buSzPts val="2400"/>
              <a:buFont typeface="Lora"/>
              <a:buChar char="◉"/>
              <a:defRPr sz="2400" i="1">
                <a:latin typeface="Lora"/>
                <a:ea typeface="Lora"/>
                <a:cs typeface="Lora"/>
                <a:sym typeface="Lora"/>
              </a:defRPr>
            </a:lvl1pPr>
            <a:lvl2pPr marL="914400" lvl="1" indent="-355600" algn="ctr" rtl="0">
              <a:spcBef>
                <a:spcPts val="0"/>
              </a:spcBef>
              <a:spcAft>
                <a:spcPts val="0"/>
              </a:spcAft>
              <a:buSzPts val="2000"/>
              <a:buFont typeface="Lora"/>
              <a:buChar char="○"/>
              <a:defRPr i="1">
                <a:latin typeface="Lora"/>
                <a:ea typeface="Lora"/>
                <a:cs typeface="Lora"/>
                <a:sym typeface="Lora"/>
              </a:defRPr>
            </a:lvl2pPr>
            <a:lvl3pPr marL="1371600" lvl="2" indent="-355600" algn="ctr" rtl="0">
              <a:spcBef>
                <a:spcPts val="0"/>
              </a:spcBef>
              <a:spcAft>
                <a:spcPts val="0"/>
              </a:spcAft>
              <a:buSzPts val="2000"/>
              <a:buFont typeface="Lora"/>
              <a:buChar char="■"/>
              <a:defRPr i="1">
                <a:latin typeface="Lora"/>
                <a:ea typeface="Lora"/>
                <a:cs typeface="Lora"/>
                <a:sym typeface="Lora"/>
              </a:defRPr>
            </a:lvl3pPr>
            <a:lvl4pPr marL="1828800" lvl="3" indent="-381000" algn="ctr" rtl="0">
              <a:spcBef>
                <a:spcPts val="0"/>
              </a:spcBef>
              <a:spcAft>
                <a:spcPts val="0"/>
              </a:spcAft>
              <a:buSzPts val="2400"/>
              <a:buFont typeface="Lora"/>
              <a:buChar char="●"/>
              <a:defRPr sz="2400" i="1">
                <a:latin typeface="Lora"/>
                <a:ea typeface="Lora"/>
                <a:cs typeface="Lora"/>
                <a:sym typeface="Lora"/>
              </a:defRPr>
            </a:lvl4pPr>
            <a:lvl5pPr marL="2286000" lvl="4" indent="-381000" algn="ctr" rtl="0">
              <a:spcBef>
                <a:spcPts val="0"/>
              </a:spcBef>
              <a:spcAft>
                <a:spcPts val="0"/>
              </a:spcAft>
              <a:buSzPts val="2400"/>
              <a:buFont typeface="Lora"/>
              <a:buChar char="○"/>
              <a:defRPr sz="2400" i="1">
                <a:latin typeface="Lora"/>
                <a:ea typeface="Lora"/>
                <a:cs typeface="Lora"/>
                <a:sym typeface="Lora"/>
              </a:defRPr>
            </a:lvl5pPr>
            <a:lvl6pPr marL="2743200" lvl="5" indent="-381000" algn="ctr" rtl="0">
              <a:spcBef>
                <a:spcPts val="0"/>
              </a:spcBef>
              <a:spcAft>
                <a:spcPts val="0"/>
              </a:spcAft>
              <a:buSzPts val="2400"/>
              <a:buFont typeface="Lora"/>
              <a:buChar char="■"/>
              <a:defRPr sz="2400" i="1">
                <a:latin typeface="Lora"/>
                <a:ea typeface="Lora"/>
                <a:cs typeface="Lora"/>
                <a:sym typeface="Lora"/>
              </a:defRPr>
            </a:lvl6pPr>
            <a:lvl7pPr marL="3200400" lvl="6" indent="-381000" algn="ctr" rtl="0">
              <a:spcBef>
                <a:spcPts val="0"/>
              </a:spcBef>
              <a:spcAft>
                <a:spcPts val="0"/>
              </a:spcAft>
              <a:buSzPts val="2400"/>
              <a:buFont typeface="Lora"/>
              <a:buChar char="●"/>
              <a:defRPr sz="2400" i="1">
                <a:latin typeface="Lora"/>
                <a:ea typeface="Lora"/>
                <a:cs typeface="Lora"/>
                <a:sym typeface="Lora"/>
              </a:defRPr>
            </a:lvl7pPr>
            <a:lvl8pPr marL="3657600" lvl="7" indent="-381000" algn="ctr" rtl="0">
              <a:spcBef>
                <a:spcPts val="0"/>
              </a:spcBef>
              <a:spcAft>
                <a:spcPts val="0"/>
              </a:spcAft>
              <a:buSzPts val="2400"/>
              <a:buFont typeface="Lora"/>
              <a:buChar char="○"/>
              <a:defRPr sz="2400" i="1">
                <a:latin typeface="Lora"/>
                <a:ea typeface="Lora"/>
                <a:cs typeface="Lora"/>
                <a:sym typeface="Lora"/>
              </a:defRPr>
            </a:lvl8pPr>
            <a:lvl9pPr marL="4114800" lvl="8" indent="-381000" algn="ctr">
              <a:spcBef>
                <a:spcPts val="0"/>
              </a:spcBef>
              <a:spcAft>
                <a:spcPts val="0"/>
              </a:spcAft>
              <a:buSzPts val="2400"/>
              <a:buFont typeface="Lora"/>
              <a:buChar char="■"/>
              <a:defRPr sz="2400" i="1">
                <a:latin typeface="Lora"/>
                <a:ea typeface="Lora"/>
                <a:cs typeface="Lora"/>
                <a:sym typeface="Lora"/>
              </a:defRPr>
            </a:lvl9pPr>
          </a:lstStyle>
          <a:p>
            <a:endParaRPr/>
          </a:p>
        </p:txBody>
      </p:sp>
      <p:cxnSp>
        <p:nvCxnSpPr>
          <p:cNvPr id="22" name="Google Shape;22;p4"/>
          <p:cNvCxnSpPr/>
          <p:nvPr/>
        </p:nvCxnSpPr>
        <p:spPr>
          <a:xfrm>
            <a:off x="4584075" y="3676500"/>
            <a:ext cx="0" cy="1480500"/>
          </a:xfrm>
          <a:prstGeom prst="straightConnector1">
            <a:avLst/>
          </a:prstGeom>
          <a:noFill/>
          <a:ln w="9525" cap="flat" cmpd="sng">
            <a:solidFill>
              <a:srgbClr val="CCCCCC"/>
            </a:solidFill>
            <a:prstDash val="solid"/>
            <a:round/>
            <a:headEnd type="none" w="med" len="med"/>
            <a:tailEnd type="none" w="med" len="med"/>
          </a:ln>
        </p:spPr>
      </p:cxnSp>
      <p:sp>
        <p:nvSpPr>
          <p:cNvPr id="23" name="Google Shape;23;p4"/>
          <p:cNvSpPr/>
          <p:nvPr/>
        </p:nvSpPr>
        <p:spPr>
          <a:xfrm>
            <a:off x="428850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p:nvPr/>
        </p:nvSpPr>
        <p:spPr>
          <a:xfrm>
            <a:off x="3593400" y="3412652"/>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latin typeface="Lora"/>
                <a:ea typeface="Lora"/>
                <a:cs typeface="Lora"/>
                <a:sym typeface="Lora"/>
              </a:rPr>
              <a:t>“</a:t>
            </a:r>
            <a:endParaRPr sz="3600" b="1">
              <a:latin typeface="Lora"/>
              <a:ea typeface="Lora"/>
              <a:cs typeface="Lora"/>
              <a:sym typeface="Lora"/>
            </a:endParaRPr>
          </a:p>
        </p:txBody>
      </p:sp>
      <p:sp>
        <p:nvSpPr>
          <p:cNvPr id="25" name="Google Shape;25;p4"/>
          <p:cNvSpPr txBox="1">
            <a:spLocks noGrp="1"/>
          </p:cNvSpPr>
          <p:nvPr>
            <p:ph type="sldNum" idx="12"/>
          </p:nvPr>
        </p:nvSpPr>
        <p:spPr>
          <a:xfrm>
            <a:off x="4297650" y="1"/>
            <a:ext cx="548700" cy="393600"/>
          </a:xfrm>
          <a:prstGeom prst="rect">
            <a:avLst/>
          </a:prstGeom>
        </p:spPr>
        <p:txBody>
          <a:bodyPr spcFirstLastPara="1" wrap="square" lIns="91425" tIns="91425" rIns="91425" bIns="91425" anchor="t"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5" name="Google Shape;35;p6"/>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7" name="Google Shape;37;p6"/>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8" name="Google Shape;38;p6"/>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6"/>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0" name="Google Shape;40;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3" name="Google Shape;43;p7"/>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4" name="Google Shape;44;p7"/>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5" name="Google Shape;45;p7"/>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cxnSp>
        <p:nvCxnSpPr>
          <p:cNvPr id="46" name="Google Shape;46;p7"/>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47" name="Google Shape;47;p7"/>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7"/>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9" name="Google Shape;49;p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115290" y="2003888"/>
            <a:ext cx="7682345"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b="1" dirty="0">
                <a:effectLst/>
                <a:latin typeface="Times New Roman" panose="02020603050405020304" pitchFamily="18" charset="0"/>
                <a:ea typeface="Times New Roman" panose="02020603050405020304" pitchFamily="18" charset="0"/>
              </a:rPr>
              <a:t>CoSSC - Comparative Study of  Stellar Classification using DR-16 and DR-17 Datasets</a:t>
            </a:r>
            <a:endParaRPr dirty="0"/>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913179CA-6B38-F38C-7C59-F38C21BEB24E}"/>
              </a:ext>
            </a:extLst>
          </p:cNvPr>
          <p:cNvSpPr txBox="1"/>
          <p:nvPr/>
        </p:nvSpPr>
        <p:spPr>
          <a:xfrm>
            <a:off x="8797635" y="4759036"/>
            <a:ext cx="242455" cy="246221"/>
          </a:xfrm>
          <a:prstGeom prst="rect">
            <a:avLst/>
          </a:prstGeom>
          <a:noFill/>
        </p:spPr>
        <p:txBody>
          <a:bodyPr wrap="square" rtlCol="0">
            <a:spAutoFit/>
          </a:bodyPr>
          <a:lstStyle/>
          <a:p>
            <a:r>
              <a:rPr lang="en-IN" sz="1000" dirty="0">
                <a:latin typeface="Lora" pitchFamily="2" charset="0"/>
              </a:rPr>
              <a:t>1</a:t>
            </a:r>
          </a:p>
        </p:txBody>
      </p:sp>
      <p:sp>
        <p:nvSpPr>
          <p:cNvPr id="3" name="TextBox 2">
            <a:extLst>
              <a:ext uri="{FF2B5EF4-FFF2-40B4-BE49-F238E27FC236}">
                <a16:creationId xmlns:a16="http://schemas.microsoft.com/office/drawing/2014/main" id="{5626CBFF-F219-B921-33C3-27685C53A974}"/>
              </a:ext>
            </a:extLst>
          </p:cNvPr>
          <p:cNvSpPr txBox="1"/>
          <p:nvPr/>
        </p:nvSpPr>
        <p:spPr>
          <a:xfrm>
            <a:off x="604676" y="4038699"/>
            <a:ext cx="8192959" cy="1051057"/>
          </a:xfrm>
          <a:prstGeom prst="rect">
            <a:avLst/>
          </a:prstGeom>
          <a:noFill/>
        </p:spPr>
        <p:txBody>
          <a:bodyPr wrap="square" rtlCol="0">
            <a:spAutoFit/>
          </a:bodyPr>
          <a:lstStyle/>
          <a:p>
            <a:pPr algn="ctr">
              <a:lnSpc>
                <a:spcPct val="115000"/>
              </a:lnSpc>
            </a:pPr>
            <a:r>
              <a:rPr lang="en-IN" sz="1100" dirty="0">
                <a:solidFill>
                  <a:srgbClr val="000000"/>
                </a:solidFill>
                <a:effectLst/>
                <a:latin typeface="Loral"/>
                <a:ea typeface="Calibri" panose="020F0502020204030204" pitchFamily="34" charset="0"/>
              </a:rPr>
              <a:t>By </a:t>
            </a:r>
            <a:r>
              <a:rPr lang="en-US" dirty="0">
                <a:solidFill>
                  <a:srgbClr val="000000"/>
                </a:solidFill>
                <a:effectLst/>
                <a:latin typeface="Loral"/>
                <a:ea typeface="Calibri" panose="020F0502020204030204" pitchFamily="34" charset="0"/>
              </a:rPr>
              <a:t>Vishal R, Sarvesh E and Sanjeevaditya T.M</a:t>
            </a:r>
            <a:endParaRPr lang="en-IN" dirty="0">
              <a:solidFill>
                <a:srgbClr val="000000"/>
              </a:solidFill>
              <a:effectLst/>
              <a:latin typeface="Loral"/>
              <a:ea typeface="Calibri" panose="020F0502020204030204" pitchFamily="34" charset="0"/>
            </a:endParaRPr>
          </a:p>
          <a:p>
            <a:pPr algn="ctr">
              <a:lnSpc>
                <a:spcPct val="115000"/>
              </a:lnSpc>
            </a:pPr>
            <a:r>
              <a:rPr lang="en-US" dirty="0">
                <a:solidFill>
                  <a:srgbClr val="000000"/>
                </a:solidFill>
                <a:effectLst/>
                <a:latin typeface="Loral"/>
                <a:ea typeface="Calibri" panose="020F0502020204030204" pitchFamily="34" charset="0"/>
              </a:rPr>
              <a:t>Department of Computer Science and Engineering, College of Engineering, Guindy, Anna University,</a:t>
            </a:r>
            <a:endParaRPr lang="en-IN" dirty="0">
              <a:solidFill>
                <a:srgbClr val="000000"/>
              </a:solidFill>
              <a:effectLst/>
              <a:latin typeface="Loral"/>
              <a:ea typeface="Calibri" panose="020F0502020204030204" pitchFamily="34" charset="0"/>
            </a:endParaRPr>
          </a:p>
          <a:p>
            <a:pPr algn="ctr">
              <a:lnSpc>
                <a:spcPct val="115000"/>
              </a:lnSpc>
            </a:pPr>
            <a:r>
              <a:rPr lang="en-US" dirty="0">
                <a:solidFill>
                  <a:srgbClr val="000000"/>
                </a:solidFill>
                <a:effectLst/>
                <a:latin typeface="Loral"/>
                <a:ea typeface="Calibri" panose="020F0502020204030204" pitchFamily="34" charset="0"/>
              </a:rPr>
              <a:t>Chennai, India</a:t>
            </a:r>
            <a:endParaRPr lang="en-IN" dirty="0">
              <a:solidFill>
                <a:srgbClr val="000000"/>
              </a:solidFill>
              <a:effectLst/>
              <a:latin typeface="Loral"/>
              <a:ea typeface="Calibri" panose="020F0502020204030204" pitchFamily="34" charset="0"/>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0C1A25-76D0-95C7-606D-C0FF9776BF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5">
            <a:extLst>
              <a:ext uri="{FF2B5EF4-FFF2-40B4-BE49-F238E27FC236}">
                <a16:creationId xmlns:a16="http://schemas.microsoft.com/office/drawing/2014/main" id="{81999ED2-F583-9713-9758-A02E015C61B4}"/>
              </a:ext>
            </a:extLst>
          </p:cNvPr>
          <p:cNvPicPr>
            <a:picLocks noChangeAspect="1"/>
          </p:cNvPicPr>
          <p:nvPr/>
        </p:nvPicPr>
        <p:blipFill>
          <a:blip r:embed="rId2"/>
          <a:stretch>
            <a:fillRect/>
          </a:stretch>
        </p:blipFill>
        <p:spPr>
          <a:xfrm>
            <a:off x="816429" y="214173"/>
            <a:ext cx="7726798" cy="4535678"/>
          </a:xfrm>
          <a:prstGeom prst="rect">
            <a:avLst/>
          </a:prstGeom>
        </p:spPr>
      </p:pic>
    </p:spTree>
    <p:extLst>
      <p:ext uri="{BB962C8B-B14F-4D97-AF65-F5344CB8AC3E}">
        <p14:creationId xmlns:p14="http://schemas.microsoft.com/office/powerpoint/2010/main" val="353229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84571" y="2273450"/>
            <a:ext cx="3787800" cy="1159800"/>
          </a:xfrm>
          <a:prstGeom prst="rect">
            <a:avLst/>
          </a:prstGeom>
        </p:spPr>
        <p:txBody>
          <a:bodyPr spcFirstLastPara="1" wrap="square" lIns="91425" tIns="91425" rIns="91425" bIns="91425" anchor="b" anchorCtr="0">
            <a:noAutofit/>
          </a:bodyPr>
          <a:lstStyle/>
          <a:p>
            <a:pPr algn="ctr"/>
            <a:r>
              <a:rPr lang="en-IN" dirty="0">
                <a:latin typeface="Times New Roman" panose="02020603050405020304" pitchFamily="18" charset="0"/>
                <a:cs typeface="Times New Roman" panose="02020603050405020304" pitchFamily="18" charset="0"/>
              </a:rPr>
              <a:t>Numerical summary of columns in DR-16 dataset</a:t>
            </a:r>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2</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177600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0C1A25-76D0-95C7-606D-C0FF9776BF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2" name="Picture 1">
            <a:extLst>
              <a:ext uri="{FF2B5EF4-FFF2-40B4-BE49-F238E27FC236}">
                <a16:creationId xmlns:a16="http://schemas.microsoft.com/office/drawing/2014/main" id="{A58F9B87-3C5D-7921-C3ED-E3AEB8D14412}"/>
              </a:ext>
            </a:extLst>
          </p:cNvPr>
          <p:cNvPicPr>
            <a:picLocks noChangeAspect="1"/>
          </p:cNvPicPr>
          <p:nvPr/>
        </p:nvPicPr>
        <p:blipFill>
          <a:blip r:embed="rId2"/>
          <a:stretch>
            <a:fillRect/>
          </a:stretch>
        </p:blipFill>
        <p:spPr>
          <a:xfrm>
            <a:off x="716478" y="386683"/>
            <a:ext cx="8101099" cy="4756817"/>
          </a:xfrm>
          <a:prstGeom prst="rect">
            <a:avLst/>
          </a:prstGeom>
        </p:spPr>
      </p:pic>
    </p:spTree>
    <p:extLst>
      <p:ext uri="{BB962C8B-B14F-4D97-AF65-F5344CB8AC3E}">
        <p14:creationId xmlns:p14="http://schemas.microsoft.com/office/powerpoint/2010/main" val="2068677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73FA78-E527-6CA7-21F1-881E1311A7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3" name="Picture 2">
            <a:extLst>
              <a:ext uri="{FF2B5EF4-FFF2-40B4-BE49-F238E27FC236}">
                <a16:creationId xmlns:a16="http://schemas.microsoft.com/office/drawing/2014/main" id="{F8C502D3-75FB-F42A-073F-A4AAD48A04C4}"/>
              </a:ext>
            </a:extLst>
          </p:cNvPr>
          <p:cNvPicPr>
            <a:picLocks noChangeAspect="1"/>
          </p:cNvPicPr>
          <p:nvPr/>
        </p:nvPicPr>
        <p:blipFill>
          <a:blip r:embed="rId2"/>
          <a:stretch>
            <a:fillRect/>
          </a:stretch>
        </p:blipFill>
        <p:spPr>
          <a:xfrm>
            <a:off x="1381884" y="393649"/>
            <a:ext cx="6023370" cy="3737172"/>
          </a:xfrm>
          <a:prstGeom prst="rect">
            <a:avLst/>
          </a:prstGeom>
        </p:spPr>
      </p:pic>
      <p:sp>
        <p:nvSpPr>
          <p:cNvPr id="6" name="TextBox 5">
            <a:extLst>
              <a:ext uri="{FF2B5EF4-FFF2-40B4-BE49-F238E27FC236}">
                <a16:creationId xmlns:a16="http://schemas.microsoft.com/office/drawing/2014/main" id="{B444174C-A799-00D1-4C31-69DD2565BEDD}"/>
              </a:ext>
            </a:extLst>
          </p:cNvPr>
          <p:cNvSpPr txBox="1"/>
          <p:nvPr/>
        </p:nvSpPr>
        <p:spPr>
          <a:xfrm>
            <a:off x="2182091" y="4226631"/>
            <a:ext cx="5223163" cy="523220"/>
          </a:xfrm>
          <a:prstGeom prst="rect">
            <a:avLst/>
          </a:prstGeom>
          <a:noFill/>
        </p:spPr>
        <p:txBody>
          <a:bodyPr wrap="square">
            <a:spAutoFit/>
          </a:bodyPr>
          <a:lstStyle/>
          <a:p>
            <a:r>
              <a:rPr lang="en-US" dirty="0"/>
              <a:t>Frequency of data points in each class (GALAXY – galaxies, QSO – Quasars, STAR- stars)</a:t>
            </a:r>
          </a:p>
        </p:txBody>
      </p:sp>
    </p:spTree>
    <p:extLst>
      <p:ext uri="{BB962C8B-B14F-4D97-AF65-F5344CB8AC3E}">
        <p14:creationId xmlns:p14="http://schemas.microsoft.com/office/powerpoint/2010/main" val="4021650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body" idx="1"/>
          </p:nvPr>
        </p:nvSpPr>
        <p:spPr>
          <a:xfrm>
            <a:off x="2105100" y="1815437"/>
            <a:ext cx="4933800" cy="819900"/>
          </a:xfrm>
          <a:prstGeom prst="rect">
            <a:avLst/>
          </a:prstGeom>
        </p:spPr>
        <p:txBody>
          <a:bodyPr spcFirstLastPara="1" wrap="square" lIns="91425" tIns="91425" rIns="91425" bIns="91425" anchor="b" anchorCtr="0">
            <a:noAutofit/>
          </a:bodyPr>
          <a:lstStyle/>
          <a:p>
            <a:pPr marL="0" lvl="0" indent="0" algn="ctr" rtl="0">
              <a:spcBef>
                <a:spcPts val="600"/>
              </a:spcBef>
              <a:spcAft>
                <a:spcPts val="0"/>
              </a:spcAft>
              <a:buNone/>
            </a:pPr>
            <a:r>
              <a:rPr lang="en-US" sz="2400" dirty="0">
                <a:effectLst/>
                <a:latin typeface="Times New Roman" panose="02020603050405020304" pitchFamily="18" charset="0"/>
                <a:ea typeface="Calibri" panose="020F0502020204030204" pitchFamily="34" charset="0"/>
              </a:rPr>
              <a:t>Machine Learning Algorithms for Stellar Classification</a:t>
            </a:r>
            <a:endParaRPr dirty="0"/>
          </a:p>
        </p:txBody>
      </p:sp>
      <p:sp>
        <p:nvSpPr>
          <p:cNvPr id="119" name="Google Shape;119;p16"/>
          <p:cNvSpPr txBox="1">
            <a:spLocks noGrp="1"/>
          </p:cNvSpPr>
          <p:nvPr>
            <p:ph type="sldNum" idx="12"/>
          </p:nvPr>
        </p:nvSpPr>
        <p:spPr>
          <a:xfrm>
            <a:off x="4297650" y="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429741" y="924720"/>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effectLst/>
                <a:latin typeface="Times New Roman" panose="02020603050405020304" pitchFamily="18" charset="0"/>
                <a:ea typeface="Calibri" panose="020F0502020204030204" pitchFamily="34" charset="0"/>
              </a:rPr>
              <a:t>Machine Learning Algorithms for Stellar Classification</a:t>
            </a:r>
            <a:endParaRPr dirty="0">
              <a:highlight>
                <a:schemeClr val="accent1"/>
              </a:highlight>
            </a:endParaRPr>
          </a:p>
        </p:txBody>
      </p:sp>
      <p:sp>
        <p:nvSpPr>
          <p:cNvPr id="125" name="Google Shape;125;p17"/>
          <p:cNvSpPr txBox="1">
            <a:spLocks noGrp="1"/>
          </p:cNvSpPr>
          <p:nvPr>
            <p:ph type="body" idx="1"/>
          </p:nvPr>
        </p:nvSpPr>
        <p:spPr>
          <a:xfrm>
            <a:off x="1131083" y="1715475"/>
            <a:ext cx="6807572" cy="2408275"/>
          </a:xfrm>
          <a:prstGeom prst="rect">
            <a:avLst/>
          </a:prstGeom>
        </p:spPr>
        <p:txBody>
          <a:bodyPr spcFirstLastPara="1" wrap="square" lIns="91425" tIns="91425" rIns="91425" bIns="91425" anchor="t" anchorCtr="0">
            <a:noAutofit/>
          </a:bodyPr>
          <a:lstStyle/>
          <a:p>
            <a:pPr marL="285750" indent="-285750" algn="just">
              <a:lnSpc>
                <a:spcPct val="150000"/>
              </a:lnSpc>
              <a:spcAft>
                <a:spcPts val="800"/>
              </a:spcAf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Random Forest Classifier</a:t>
            </a:r>
          </a:p>
          <a:p>
            <a:pPr marL="285750" indent="-285750" algn="just">
              <a:lnSpc>
                <a:spcPct val="150000"/>
              </a:lnSpc>
              <a:spcAft>
                <a:spcPts val="800"/>
              </a:spcAf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Multi-Layer Perceptron</a:t>
            </a:r>
          </a:p>
          <a:p>
            <a:pPr marL="285750" indent="-285750" algn="just">
              <a:lnSpc>
                <a:spcPct val="150000"/>
              </a:lnSpc>
              <a:spcAft>
                <a:spcPts val="800"/>
              </a:spcAf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Decision Tree Classifier</a:t>
            </a:r>
          </a:p>
          <a:p>
            <a:pPr marL="285750" indent="-285750" algn="just">
              <a:lnSpc>
                <a:spcPct val="150000"/>
              </a:lnSpc>
              <a:spcAft>
                <a:spcPts val="800"/>
              </a:spcAf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Logistic Regression</a:t>
            </a:r>
          </a:p>
          <a:p>
            <a:pPr marL="285750" indent="-285750" algn="just">
              <a:lnSpc>
                <a:spcPct val="150000"/>
              </a:lnSpc>
              <a:spcAft>
                <a:spcPts val="800"/>
              </a:spcAf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Support Vector Machine</a:t>
            </a:r>
          </a:p>
          <a:p>
            <a:pPr marL="285750" indent="-285750" algn="just">
              <a:lnSpc>
                <a:spcPct val="150000"/>
              </a:lnSpc>
              <a:spcAft>
                <a:spcPts val="800"/>
              </a:spcAf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0" lvl="0" indent="0" algn="l" rtl="0">
              <a:spcBef>
                <a:spcPts val="600"/>
              </a:spcBef>
              <a:spcAft>
                <a:spcPts val="0"/>
              </a:spcAft>
              <a:buClr>
                <a:schemeClr val="dk1"/>
              </a:buClr>
              <a:buSzPts val="1100"/>
              <a:buFont typeface="Arial"/>
              <a:buNone/>
            </a:pPr>
            <a:endParaRPr dirty="0"/>
          </a:p>
          <a:p>
            <a:pPr marL="0" lvl="0" indent="0" algn="l" rtl="0">
              <a:spcBef>
                <a:spcPts val="600"/>
              </a:spcBef>
              <a:spcAft>
                <a:spcPts val="0"/>
              </a:spcAft>
              <a:buClr>
                <a:schemeClr val="dk1"/>
              </a:buClr>
              <a:buSzPts val="1100"/>
              <a:buFont typeface="Arial"/>
              <a:buNone/>
            </a:pPr>
            <a:r>
              <a:rPr lang="en" dirty="0"/>
              <a:t>Your audience will listen to you or read the content, but won’t do both. </a:t>
            </a:r>
            <a:endParaRPr dirty="0"/>
          </a:p>
          <a:p>
            <a:pPr marL="0" lvl="0" indent="0" algn="l" rtl="0">
              <a:spcBef>
                <a:spcPts val="600"/>
              </a:spcBef>
              <a:spcAft>
                <a:spcPts val="0"/>
              </a:spcAft>
              <a:buNone/>
            </a:pP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36C862-4EB9-FF76-2B07-83A7D8BB9B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3" name="Picture 2">
            <a:extLst>
              <a:ext uri="{FF2B5EF4-FFF2-40B4-BE49-F238E27FC236}">
                <a16:creationId xmlns:a16="http://schemas.microsoft.com/office/drawing/2014/main" id="{07A6B267-AA12-D913-8908-23E6ACB2F0DB}"/>
              </a:ext>
            </a:extLst>
          </p:cNvPr>
          <p:cNvPicPr>
            <a:picLocks noChangeAspect="1"/>
          </p:cNvPicPr>
          <p:nvPr/>
        </p:nvPicPr>
        <p:blipFill>
          <a:blip r:embed="rId2"/>
          <a:stretch>
            <a:fillRect/>
          </a:stretch>
        </p:blipFill>
        <p:spPr>
          <a:xfrm>
            <a:off x="1651867" y="337949"/>
            <a:ext cx="6066025" cy="4024745"/>
          </a:xfrm>
          <a:prstGeom prst="rect">
            <a:avLst/>
          </a:prstGeom>
        </p:spPr>
      </p:pic>
      <p:sp>
        <p:nvSpPr>
          <p:cNvPr id="5" name="TextBox 4">
            <a:extLst>
              <a:ext uri="{FF2B5EF4-FFF2-40B4-BE49-F238E27FC236}">
                <a16:creationId xmlns:a16="http://schemas.microsoft.com/office/drawing/2014/main" id="{0EC1E116-06D2-6151-0DE0-DF2697CFDA85}"/>
              </a:ext>
            </a:extLst>
          </p:cNvPr>
          <p:cNvSpPr txBox="1"/>
          <p:nvPr/>
        </p:nvSpPr>
        <p:spPr>
          <a:xfrm>
            <a:off x="3096491" y="4497774"/>
            <a:ext cx="4572000" cy="307777"/>
          </a:xfrm>
          <a:prstGeom prst="rect">
            <a:avLst/>
          </a:prstGeom>
          <a:noFill/>
        </p:spPr>
        <p:txBody>
          <a:bodyPr wrap="square">
            <a:spAutoFit/>
          </a:bodyPr>
          <a:lstStyle/>
          <a:p>
            <a:r>
              <a:rPr lang="en-US" dirty="0"/>
              <a:t>Proposed Workflow of the project</a:t>
            </a:r>
          </a:p>
        </p:txBody>
      </p:sp>
    </p:spTree>
    <p:extLst>
      <p:ext uri="{BB962C8B-B14F-4D97-AF65-F5344CB8AC3E}">
        <p14:creationId xmlns:p14="http://schemas.microsoft.com/office/powerpoint/2010/main" val="3605146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CB416E-3504-0AA5-9E81-87356EA30B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3" name="Picture 2">
            <a:extLst>
              <a:ext uri="{FF2B5EF4-FFF2-40B4-BE49-F238E27FC236}">
                <a16:creationId xmlns:a16="http://schemas.microsoft.com/office/drawing/2014/main" id="{EC49DBA5-02BB-9B99-AC6E-24B16D2D5B2D}"/>
              </a:ext>
            </a:extLst>
          </p:cNvPr>
          <p:cNvPicPr>
            <a:picLocks noChangeAspect="1"/>
          </p:cNvPicPr>
          <p:nvPr/>
        </p:nvPicPr>
        <p:blipFill>
          <a:blip r:embed="rId2"/>
          <a:stretch>
            <a:fillRect/>
          </a:stretch>
        </p:blipFill>
        <p:spPr>
          <a:xfrm>
            <a:off x="591801" y="498764"/>
            <a:ext cx="5187950" cy="4322618"/>
          </a:xfrm>
          <a:prstGeom prst="rect">
            <a:avLst/>
          </a:prstGeom>
        </p:spPr>
      </p:pic>
      <p:sp>
        <p:nvSpPr>
          <p:cNvPr id="5" name="TextBox 4">
            <a:extLst>
              <a:ext uri="{FF2B5EF4-FFF2-40B4-BE49-F238E27FC236}">
                <a16:creationId xmlns:a16="http://schemas.microsoft.com/office/drawing/2014/main" id="{7D5B7D39-B93D-0CBC-3F74-74A0F2C667B5}"/>
              </a:ext>
            </a:extLst>
          </p:cNvPr>
          <p:cNvSpPr txBox="1"/>
          <p:nvPr/>
        </p:nvSpPr>
        <p:spPr>
          <a:xfrm>
            <a:off x="6151418" y="2202418"/>
            <a:ext cx="3138055" cy="738664"/>
          </a:xfrm>
          <a:prstGeom prst="rect">
            <a:avLst/>
          </a:prstGeom>
          <a:noFill/>
        </p:spPr>
        <p:txBody>
          <a:bodyPr wrap="square">
            <a:spAutoFit/>
          </a:bodyPr>
          <a:lstStyle/>
          <a:p>
            <a:r>
              <a:rPr lang="en-US" dirty="0"/>
              <a:t>Pair plots between the pair of columns chosen for training the model</a:t>
            </a:r>
          </a:p>
        </p:txBody>
      </p:sp>
    </p:spTree>
    <p:extLst>
      <p:ext uri="{BB962C8B-B14F-4D97-AF65-F5344CB8AC3E}">
        <p14:creationId xmlns:p14="http://schemas.microsoft.com/office/powerpoint/2010/main" val="3056204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1381250" y="896112"/>
            <a:ext cx="4125932"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000" dirty="0">
                <a:latin typeface="Times New Roman" panose="02020603050405020304" pitchFamily="18" charset="0"/>
                <a:cs typeface="Times New Roman" panose="02020603050405020304" pitchFamily="18" charset="0"/>
              </a:rPr>
              <a:t>Proposed Workflow</a:t>
            </a:r>
            <a:endParaRPr dirty="0"/>
          </a:p>
        </p:txBody>
      </p:sp>
      <p:sp>
        <p:nvSpPr>
          <p:cNvPr id="171" name="Google Shape;171;p20"/>
          <p:cNvSpPr txBox="1">
            <a:spLocks noGrp="1"/>
          </p:cNvSpPr>
          <p:nvPr>
            <p:ph type="body" idx="1"/>
          </p:nvPr>
        </p:nvSpPr>
        <p:spPr>
          <a:xfrm>
            <a:off x="348315" y="1566766"/>
            <a:ext cx="4299884" cy="2956544"/>
          </a:xfrm>
          <a:prstGeom prst="rect">
            <a:avLst/>
          </a:prstGeom>
        </p:spPr>
        <p:txBody>
          <a:bodyPr spcFirstLastPara="1" wrap="square" lIns="91425" tIns="91425" rIns="91425" bIns="91425" anchor="t" anchorCtr="0">
            <a:noAutofit/>
          </a:bodyPr>
          <a:lstStyle/>
          <a:p>
            <a:pPr>
              <a:lnSpc>
                <a:spcPct val="150000"/>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 data is cleaned through various steps, which is then succeeded by Feature Engineering. </a:t>
            </a:r>
          </a:p>
          <a:p>
            <a:pPr>
              <a:lnSpc>
                <a:spcPct val="150000"/>
              </a:lnSpc>
            </a:pP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Out of the available 18 columns provided in the actual dataset provided by Sloan Digital Sky Survey’s DR17 , the columns ‘u’, ‘g’, ‘r’,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‘z’ and ‘redshift’ are used as input columns and ‘class’ as output column for the model to be trained. </a:t>
            </a:r>
          </a:p>
        </p:txBody>
      </p:sp>
      <p:sp>
        <p:nvSpPr>
          <p:cNvPr id="172" name="Google Shape;172;p20"/>
          <p:cNvSpPr txBox="1">
            <a:spLocks noGrp="1"/>
          </p:cNvSpPr>
          <p:nvPr>
            <p:ph type="body" idx="2"/>
          </p:nvPr>
        </p:nvSpPr>
        <p:spPr>
          <a:xfrm>
            <a:off x="4800600" y="1483838"/>
            <a:ext cx="4204854" cy="3122400"/>
          </a:xfrm>
          <a:prstGeom prst="rect">
            <a:avLst/>
          </a:prstGeom>
        </p:spPr>
        <p:txBody>
          <a:bodyPr spcFirstLastPara="1" wrap="square" lIns="91425" tIns="91425" rIns="91425" bIns="91425" anchor="t" anchorCtr="0">
            <a:noAutofit/>
          </a:bodyPr>
          <a:lstStyle/>
          <a:p>
            <a:pPr>
              <a:lnSpc>
                <a:spcPct val="150000"/>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Chi-Squared and Fisher filter feature selection algorithms are explored to find the essential features for the model.</a:t>
            </a:r>
          </a:p>
          <a:p>
            <a:pPr>
              <a:lnSpc>
                <a:spcPct val="150000"/>
              </a:lnSpc>
            </a:pP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IN" sz="1400" dirty="0">
                <a:latin typeface="Times New Roman" panose="02020603050405020304" pitchFamily="18" charset="0"/>
                <a:cs typeface="Times New Roman" panose="02020603050405020304" pitchFamily="18" charset="0"/>
              </a:rPr>
              <a:t>The data is then visualized to look in for correlation between attributes in the dataset.</a:t>
            </a:r>
          </a:p>
          <a:p>
            <a:pPr>
              <a:lnSpc>
                <a:spcPct val="150000"/>
              </a:lnSpc>
            </a:pP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174" name="Google Shape;174;p20"/>
          <p:cNvGrpSpPr/>
          <p:nvPr/>
        </p:nvGrpSpPr>
        <p:grpSpPr>
          <a:xfrm>
            <a:off x="916458" y="1019750"/>
            <a:ext cx="214625" cy="214625"/>
            <a:chOff x="2594050" y="1631825"/>
            <a:chExt cx="439625" cy="439625"/>
          </a:xfrm>
        </p:grpSpPr>
        <p:sp>
          <p:nvSpPr>
            <p:cNvPr id="175" name="Google Shape;175;p2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029F6-EFC4-8326-F869-74482E56603D}"/>
              </a:ext>
            </a:extLst>
          </p:cNvPr>
          <p:cNvSpPr>
            <a:spLocks noGrp="1"/>
          </p:cNvSpPr>
          <p:nvPr>
            <p:ph type="title"/>
          </p:nvPr>
        </p:nvSpPr>
        <p:spPr/>
        <p:txBody>
          <a:bodyPr/>
          <a:lstStyle/>
          <a:p>
            <a:r>
              <a:rPr lang="en-IN" sz="2000" dirty="0">
                <a:latin typeface="Times New Roman" panose="02020603050405020304" pitchFamily="18" charset="0"/>
                <a:cs typeface="Times New Roman" panose="02020603050405020304" pitchFamily="18" charset="0"/>
              </a:rPr>
              <a:t>Proposed Workflow</a:t>
            </a:r>
            <a:endParaRPr lang="en-IN" dirty="0"/>
          </a:p>
        </p:txBody>
      </p:sp>
      <p:sp>
        <p:nvSpPr>
          <p:cNvPr id="3" name="Text Placeholder 2">
            <a:extLst>
              <a:ext uri="{FF2B5EF4-FFF2-40B4-BE49-F238E27FC236}">
                <a16:creationId xmlns:a16="http://schemas.microsoft.com/office/drawing/2014/main" id="{3BDEE439-3E00-5D70-2A0A-3F1A41D8EBA7}"/>
              </a:ext>
            </a:extLst>
          </p:cNvPr>
          <p:cNvSpPr>
            <a:spLocks noGrp="1"/>
          </p:cNvSpPr>
          <p:nvPr>
            <p:ph type="body" idx="1"/>
          </p:nvPr>
        </p:nvSpPr>
        <p:spPr>
          <a:xfrm>
            <a:off x="443346" y="2021051"/>
            <a:ext cx="3616036" cy="3122400"/>
          </a:xfrm>
        </p:spPr>
        <p:txBody>
          <a:bodyPr/>
          <a:lstStyle/>
          <a:p>
            <a:r>
              <a:rPr lang="en-US" sz="14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After data visualization, to proceed forward, splitting of dataset into training and testing parts in the ratio of 3:1 is done and then scaling of  the data to normal range of 0-1 for better efficiency of the model is found. </a:t>
            </a:r>
            <a:endParaRPr lang="en-IN" sz="1400" dirty="0">
              <a:solidFill>
                <a:schemeClr val="tx1"/>
              </a:solidFill>
              <a:effectLst/>
            </a:endParaRPr>
          </a:p>
          <a:p>
            <a:endParaRPr lang="en-IN" dirty="0"/>
          </a:p>
        </p:txBody>
      </p:sp>
      <p:sp>
        <p:nvSpPr>
          <p:cNvPr id="5" name="Text Placeholder 4">
            <a:extLst>
              <a:ext uri="{FF2B5EF4-FFF2-40B4-BE49-F238E27FC236}">
                <a16:creationId xmlns:a16="http://schemas.microsoft.com/office/drawing/2014/main" id="{4E09B282-F560-D208-48A7-02C483162F28}"/>
              </a:ext>
            </a:extLst>
          </p:cNvPr>
          <p:cNvSpPr>
            <a:spLocks noGrp="1"/>
          </p:cNvSpPr>
          <p:nvPr>
            <p:ph type="body" idx="3"/>
          </p:nvPr>
        </p:nvSpPr>
        <p:spPr>
          <a:xfrm>
            <a:off x="4256690" y="2089169"/>
            <a:ext cx="4641273" cy="3122400"/>
          </a:xfrm>
        </p:spPr>
        <p:txBody>
          <a:bodyPr/>
          <a:lstStyle/>
          <a:p>
            <a:r>
              <a:rPr lang="en-US" sz="14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Finally, the trained dataset is fed into the model with an aim of making it adapt and learn the patterns present in the data. This in turn aids in the prediction of the result and compares the existing values to find its accuracy.</a:t>
            </a:r>
            <a:endParaRPr lang="en-IN" sz="1600" dirty="0">
              <a:solidFill>
                <a:schemeClr val="tx1"/>
              </a:solidFill>
              <a:effectLst/>
            </a:endParaRPr>
          </a:p>
          <a:p>
            <a:endParaRPr lang="en-IN" dirty="0"/>
          </a:p>
        </p:txBody>
      </p:sp>
      <p:sp>
        <p:nvSpPr>
          <p:cNvPr id="6" name="Slide Number Placeholder 5">
            <a:extLst>
              <a:ext uri="{FF2B5EF4-FFF2-40B4-BE49-F238E27FC236}">
                <a16:creationId xmlns:a16="http://schemas.microsoft.com/office/drawing/2014/main" id="{8AAB4004-A410-B9A7-8AC1-78F0787210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2200997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p:nvPr/>
        </p:nvSpPr>
        <p:spPr>
          <a:xfrm>
            <a:off x="5650" y="4163500"/>
            <a:ext cx="9144000" cy="97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txBox="1">
            <a:spLocks noGrp="1"/>
          </p:cNvSpPr>
          <p:nvPr>
            <p:ph type="title"/>
          </p:nvPr>
        </p:nvSpPr>
        <p:spPr>
          <a:xfrm>
            <a:off x="1395105" y="910905"/>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latin typeface="Times New Roman" panose="02020603050405020304" pitchFamily="18" charset="0"/>
                <a:cs typeface="Times New Roman" panose="02020603050405020304" pitchFamily="18" charset="0"/>
              </a:rPr>
              <a:t>Introduction</a:t>
            </a:r>
            <a:endParaRPr dirty="0"/>
          </a:p>
        </p:txBody>
      </p:sp>
      <p:grpSp>
        <p:nvGrpSpPr>
          <p:cNvPr id="87" name="Google Shape;87;p13"/>
          <p:cNvGrpSpPr/>
          <p:nvPr/>
        </p:nvGrpSpPr>
        <p:grpSpPr>
          <a:xfrm>
            <a:off x="916458" y="1021392"/>
            <a:ext cx="214625" cy="214625"/>
            <a:chOff x="2594050" y="1631825"/>
            <a:chExt cx="439625" cy="439625"/>
          </a:xfrm>
        </p:grpSpPr>
        <p:sp>
          <p:nvSpPr>
            <p:cNvPr id="88" name="Google Shape;88;p1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1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13"/>
          <p:cNvSpPr txBox="1"/>
          <p:nvPr/>
        </p:nvSpPr>
        <p:spPr>
          <a:xfrm>
            <a:off x="916458" y="1358398"/>
            <a:ext cx="3530851" cy="1123486"/>
          </a:xfrm>
          <a:prstGeom prst="rect">
            <a:avLst/>
          </a:prstGeom>
          <a:noFill/>
          <a:ln>
            <a:noFill/>
          </a:ln>
        </p:spPr>
        <p:txBody>
          <a:bodyPr spcFirstLastPara="1" wrap="square" lIns="91425" tIns="91425" rIns="91425" bIns="91425" anchor="t" anchorCtr="0">
            <a:noAutofit/>
          </a:bodyPr>
          <a:lstStyle/>
          <a:p>
            <a:pPr marL="285750" indent="-285750" algn="just">
              <a:lnSpc>
                <a:spcPct val="150000"/>
              </a:lnSpc>
              <a:spcAft>
                <a:spcPts val="800"/>
              </a:spcAft>
              <a:buFont typeface="Arial" panose="020B0604020202020204" pitchFamily="34" charset="0"/>
              <a:buChar char="•"/>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Realizing the need of the hour about bringing in an efficient method of cataloguing, our team has produced an updated version of classifying stars, galaxies and quasars using precise accumulated inputs. </a:t>
            </a:r>
          </a:p>
          <a:p>
            <a:pPr marL="285750" indent="-285750" algn="just">
              <a:lnSpc>
                <a:spcPct val="150000"/>
              </a:lnSpc>
              <a:spcAft>
                <a:spcPts val="800"/>
              </a:spcAft>
              <a:buFont typeface="Arial" panose="020B0604020202020204" pitchFamily="34" charset="0"/>
              <a:buChar char="•"/>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With an aim of aiding humanitarian advancement, the project’s foresight is to implement the program as a staple in research space stations. </a:t>
            </a:r>
          </a:p>
          <a:p>
            <a:pPr marL="285750" indent="-285750" algn="just">
              <a:lnSpc>
                <a:spcPct val="150000"/>
              </a:lnSpc>
              <a:spcAft>
                <a:spcPts val="800"/>
              </a:spcAft>
              <a:buFont typeface="Arial" panose="020B0604020202020204" pitchFamily="34" charset="0"/>
              <a:buChar char="•"/>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l" rtl="0">
              <a:spcBef>
                <a:spcPts val="600"/>
              </a:spcBef>
              <a:spcAft>
                <a:spcPts val="0"/>
              </a:spcAft>
              <a:buNone/>
            </a:pPr>
            <a:endParaRPr sz="1200" dirty="0">
              <a:latin typeface="Quattrocento Sans"/>
              <a:ea typeface="Quattrocento Sans"/>
              <a:cs typeface="Quattrocento Sans"/>
              <a:sym typeface="Quattrocento Sans"/>
            </a:endParaRPr>
          </a:p>
        </p:txBody>
      </p:sp>
      <p:sp>
        <p:nvSpPr>
          <p:cNvPr id="93" name="Google Shape;93;p13"/>
          <p:cNvSpPr txBox="1"/>
          <p:nvPr/>
        </p:nvSpPr>
        <p:spPr>
          <a:xfrm>
            <a:off x="5016893" y="1543514"/>
            <a:ext cx="3367500" cy="2207100"/>
          </a:xfrm>
          <a:prstGeom prst="rect">
            <a:avLst/>
          </a:prstGeom>
          <a:noFill/>
          <a:ln>
            <a:noFill/>
          </a:ln>
        </p:spPr>
        <p:txBody>
          <a:bodyPr spcFirstLastPara="1" wrap="square" lIns="91425" tIns="91425" rIns="91425" bIns="91425" anchor="t" anchorCtr="0">
            <a:noAutofit/>
          </a:bodyPr>
          <a:lstStyle/>
          <a:p>
            <a:pPr marL="285750" indent="-285750" algn="just">
              <a:lnSpc>
                <a:spcPct val="150000"/>
              </a:lnSpc>
              <a:spcAft>
                <a:spcPts val="800"/>
              </a:spcAft>
              <a:buFont typeface="Arial" panose="020B0604020202020204" pitchFamily="34" charset="0"/>
              <a:buChar char="•"/>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The predetermined result assists in the process of selecting the appropriate algorithm, thus reducing the time consumption of a complex process.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We also worked on providing a detailed analysis on the variation of results when trained in the recent (DR-17) dataset.</a:t>
            </a:r>
          </a:p>
        </p:txBody>
      </p:sp>
      <p:sp>
        <p:nvSpPr>
          <p:cNvPr id="95" name="Google Shape;95;p13"/>
          <p:cNvSpPr txBox="1">
            <a:spLocks noGrp="1"/>
          </p:cNvSpPr>
          <p:nvPr>
            <p:ph type="sldNum" idx="12"/>
          </p:nvPr>
        </p:nvSpPr>
        <p:spPr>
          <a:xfrm>
            <a:off x="8384393" y="4675909"/>
            <a:ext cx="707534" cy="46754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FD3F2A8-E4FD-BDF5-9BB1-FB74D79A83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3" name="Picture 2">
            <a:extLst>
              <a:ext uri="{FF2B5EF4-FFF2-40B4-BE49-F238E27FC236}">
                <a16:creationId xmlns:a16="http://schemas.microsoft.com/office/drawing/2014/main" id="{95E56F3E-9E13-A2BB-B6D8-A0D244A7C2E5}"/>
              </a:ext>
            </a:extLst>
          </p:cNvPr>
          <p:cNvPicPr>
            <a:picLocks noChangeAspect="1"/>
          </p:cNvPicPr>
          <p:nvPr/>
        </p:nvPicPr>
        <p:blipFill>
          <a:blip r:embed="rId2"/>
          <a:stretch>
            <a:fillRect/>
          </a:stretch>
        </p:blipFill>
        <p:spPr>
          <a:xfrm>
            <a:off x="305123" y="408667"/>
            <a:ext cx="4184819" cy="2029733"/>
          </a:xfrm>
          <a:prstGeom prst="rect">
            <a:avLst/>
          </a:prstGeom>
        </p:spPr>
      </p:pic>
      <p:pic>
        <p:nvPicPr>
          <p:cNvPr id="4" name="Picture 3">
            <a:extLst>
              <a:ext uri="{FF2B5EF4-FFF2-40B4-BE49-F238E27FC236}">
                <a16:creationId xmlns:a16="http://schemas.microsoft.com/office/drawing/2014/main" id="{FA5CE67B-A66B-D412-C443-E02EF15C5548}"/>
              </a:ext>
            </a:extLst>
          </p:cNvPr>
          <p:cNvPicPr>
            <a:picLocks noChangeAspect="1"/>
          </p:cNvPicPr>
          <p:nvPr/>
        </p:nvPicPr>
        <p:blipFill>
          <a:blip r:embed="rId3"/>
          <a:stretch>
            <a:fillRect/>
          </a:stretch>
        </p:blipFill>
        <p:spPr>
          <a:xfrm>
            <a:off x="4489942" y="2555205"/>
            <a:ext cx="4519305" cy="2194646"/>
          </a:xfrm>
          <a:prstGeom prst="rect">
            <a:avLst/>
          </a:prstGeom>
        </p:spPr>
      </p:pic>
      <p:sp>
        <p:nvSpPr>
          <p:cNvPr id="6" name="TextBox 5">
            <a:extLst>
              <a:ext uri="{FF2B5EF4-FFF2-40B4-BE49-F238E27FC236}">
                <a16:creationId xmlns:a16="http://schemas.microsoft.com/office/drawing/2014/main" id="{CB94A4D5-0A25-547E-9EA3-0A49E9CAA9D0}"/>
              </a:ext>
            </a:extLst>
          </p:cNvPr>
          <p:cNvSpPr txBox="1"/>
          <p:nvPr/>
        </p:nvSpPr>
        <p:spPr>
          <a:xfrm>
            <a:off x="4654060" y="1193467"/>
            <a:ext cx="4572000" cy="307777"/>
          </a:xfrm>
          <a:prstGeom prst="rect">
            <a:avLst/>
          </a:prstGeom>
          <a:noFill/>
        </p:spPr>
        <p:txBody>
          <a:bodyPr wrap="square">
            <a:spAutoFit/>
          </a:bodyPr>
          <a:lstStyle/>
          <a:p>
            <a:r>
              <a:rPr lang="en-US" dirty="0"/>
              <a:t>Accuracy metrics of models trained in DR-16 dataset</a:t>
            </a:r>
          </a:p>
        </p:txBody>
      </p:sp>
      <p:sp>
        <p:nvSpPr>
          <p:cNvPr id="8" name="TextBox 7">
            <a:extLst>
              <a:ext uri="{FF2B5EF4-FFF2-40B4-BE49-F238E27FC236}">
                <a16:creationId xmlns:a16="http://schemas.microsoft.com/office/drawing/2014/main" id="{85CEC0A6-B13C-574E-57DA-04A871C4D5FA}"/>
              </a:ext>
            </a:extLst>
          </p:cNvPr>
          <p:cNvSpPr txBox="1"/>
          <p:nvPr/>
        </p:nvSpPr>
        <p:spPr>
          <a:xfrm>
            <a:off x="90751" y="3434198"/>
            <a:ext cx="4613562" cy="307777"/>
          </a:xfrm>
          <a:prstGeom prst="rect">
            <a:avLst/>
          </a:prstGeom>
          <a:noFill/>
        </p:spPr>
        <p:txBody>
          <a:bodyPr wrap="square">
            <a:spAutoFit/>
          </a:bodyPr>
          <a:lstStyle/>
          <a:p>
            <a:r>
              <a:rPr lang="en-US" dirty="0"/>
              <a:t>Accuracy metrics of models trained in DR-17 dataset</a:t>
            </a:r>
          </a:p>
        </p:txBody>
      </p:sp>
    </p:spTree>
    <p:extLst>
      <p:ext uri="{BB962C8B-B14F-4D97-AF65-F5344CB8AC3E}">
        <p14:creationId xmlns:p14="http://schemas.microsoft.com/office/powerpoint/2010/main" val="2950872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A26585-3D36-7BE1-2C9E-FE918E2E4F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3" name="Picture 2">
            <a:extLst>
              <a:ext uri="{FF2B5EF4-FFF2-40B4-BE49-F238E27FC236}">
                <a16:creationId xmlns:a16="http://schemas.microsoft.com/office/drawing/2014/main" id="{764D4BCE-556B-0A38-7C20-627842463EE7}"/>
              </a:ext>
            </a:extLst>
          </p:cNvPr>
          <p:cNvPicPr>
            <a:picLocks noChangeAspect="1"/>
          </p:cNvPicPr>
          <p:nvPr/>
        </p:nvPicPr>
        <p:blipFill>
          <a:blip r:embed="rId2"/>
          <a:stretch>
            <a:fillRect/>
          </a:stretch>
        </p:blipFill>
        <p:spPr>
          <a:xfrm>
            <a:off x="300386" y="318148"/>
            <a:ext cx="8543227" cy="3849661"/>
          </a:xfrm>
          <a:prstGeom prst="rect">
            <a:avLst/>
          </a:prstGeom>
        </p:spPr>
      </p:pic>
      <p:sp>
        <p:nvSpPr>
          <p:cNvPr id="5" name="TextBox 4">
            <a:extLst>
              <a:ext uri="{FF2B5EF4-FFF2-40B4-BE49-F238E27FC236}">
                <a16:creationId xmlns:a16="http://schemas.microsoft.com/office/drawing/2014/main" id="{46E0138A-53C7-4FA5-EC34-07F7DDDB418B}"/>
              </a:ext>
            </a:extLst>
          </p:cNvPr>
          <p:cNvSpPr txBox="1"/>
          <p:nvPr/>
        </p:nvSpPr>
        <p:spPr>
          <a:xfrm>
            <a:off x="741218" y="4369272"/>
            <a:ext cx="7952509" cy="523220"/>
          </a:xfrm>
          <a:prstGeom prst="rect">
            <a:avLst/>
          </a:prstGeom>
          <a:noFill/>
        </p:spPr>
        <p:txBody>
          <a:bodyPr wrap="square">
            <a:spAutoFit/>
          </a:bodyPr>
          <a:lstStyle/>
          <a:p>
            <a:r>
              <a:rPr lang="en-US" dirty="0"/>
              <a:t>Comparison of model scoring metrics value for each of the model trained in DR-16 and DR-17 dataset</a:t>
            </a:r>
          </a:p>
        </p:txBody>
      </p:sp>
    </p:spTree>
    <p:extLst>
      <p:ext uri="{BB962C8B-B14F-4D97-AF65-F5344CB8AC3E}">
        <p14:creationId xmlns:p14="http://schemas.microsoft.com/office/powerpoint/2010/main" val="2033429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38"/>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 dirty="0"/>
            </a:br>
            <a:r>
              <a:rPr lang="en" dirty="0"/>
              <a:t>Results</a:t>
            </a:r>
            <a:endParaRPr dirty="0"/>
          </a:p>
        </p:txBody>
      </p:sp>
      <p:sp>
        <p:nvSpPr>
          <p:cNvPr id="452" name="Google Shape;452;p38"/>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3</a:t>
            </a:r>
            <a:endParaRPr sz="2400" dirty="0">
              <a:latin typeface="Lora"/>
              <a:ea typeface="Lora"/>
              <a:cs typeface="Lora"/>
              <a:sym typeface="Lora"/>
            </a:endParaRPr>
          </a:p>
        </p:txBody>
      </p:sp>
      <p:sp>
        <p:nvSpPr>
          <p:cNvPr id="2" name="TextBox 1">
            <a:extLst>
              <a:ext uri="{FF2B5EF4-FFF2-40B4-BE49-F238E27FC236}">
                <a16:creationId xmlns:a16="http://schemas.microsoft.com/office/drawing/2014/main" id="{61ECD63B-C073-12EA-25A7-122C7E858825}"/>
              </a:ext>
            </a:extLst>
          </p:cNvPr>
          <p:cNvSpPr txBox="1"/>
          <p:nvPr/>
        </p:nvSpPr>
        <p:spPr>
          <a:xfrm>
            <a:off x="8617527" y="4799887"/>
            <a:ext cx="367146" cy="246221"/>
          </a:xfrm>
          <a:prstGeom prst="rect">
            <a:avLst/>
          </a:prstGeom>
          <a:noFill/>
        </p:spPr>
        <p:txBody>
          <a:bodyPr wrap="square" rtlCol="0">
            <a:spAutoFit/>
          </a:bodyPr>
          <a:lstStyle/>
          <a:p>
            <a:r>
              <a:rPr lang="en-IN" sz="1000" dirty="0">
                <a:latin typeface="Lora" pitchFamily="2" charset="0"/>
              </a:rPr>
              <a:t>22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6030E-3A3D-3453-B0EF-6BFF7B89C2D5}"/>
              </a:ext>
            </a:extLst>
          </p:cNvPr>
          <p:cNvSpPr>
            <a:spLocks noGrp="1"/>
          </p:cNvSpPr>
          <p:nvPr>
            <p:ph type="title"/>
          </p:nvPr>
        </p:nvSpPr>
        <p:spPr/>
        <p:txBody>
          <a:bodyPr/>
          <a:lstStyle/>
          <a:p>
            <a:r>
              <a:rPr lang="en-IN" sz="2000" dirty="0">
                <a:latin typeface="Times New Roman" panose="02020603050405020304" pitchFamily="18" charset="0"/>
                <a:cs typeface="Times New Roman" panose="02020603050405020304" pitchFamily="18" charset="0"/>
              </a:rPr>
              <a:t>Results and Conclusions</a:t>
            </a:r>
            <a:endParaRPr lang="en-IN" dirty="0"/>
          </a:p>
        </p:txBody>
      </p:sp>
      <p:sp>
        <p:nvSpPr>
          <p:cNvPr id="3" name="Text Placeholder 2">
            <a:extLst>
              <a:ext uri="{FF2B5EF4-FFF2-40B4-BE49-F238E27FC236}">
                <a16:creationId xmlns:a16="http://schemas.microsoft.com/office/drawing/2014/main" id="{88CFD7DA-56FD-6C64-7203-BD98522C5697}"/>
              </a:ext>
            </a:extLst>
          </p:cNvPr>
          <p:cNvSpPr>
            <a:spLocks noGrp="1"/>
          </p:cNvSpPr>
          <p:nvPr>
            <p:ph type="body" idx="1"/>
          </p:nvPr>
        </p:nvSpPr>
        <p:spPr/>
        <p:txBody>
          <a:bodyPr/>
          <a:lstStyle/>
          <a:p>
            <a:pPr>
              <a:lnSpc>
                <a:spcPct val="160000"/>
              </a:lnSpc>
            </a:pPr>
            <a:r>
              <a:rPr lang="en-US" sz="1400" dirty="0">
                <a:effectLst/>
                <a:latin typeface="Times New Roman" panose="02020603050405020304" pitchFamily="18" charset="0"/>
                <a:ea typeface="Times New Roman" panose="02020603050405020304" pitchFamily="18" charset="0"/>
              </a:rPr>
              <a:t>With the accuracies of all five models in hand, the comparative study has provided an insight that Random Forest Classifier fits well in the given dataset with an accuracy of 0.9742 and is followed by Decision Tree Classifier with an accuracy of 96.465. </a:t>
            </a:r>
          </a:p>
          <a:p>
            <a:pPr>
              <a:lnSpc>
                <a:spcPct val="160000"/>
              </a:lnSpc>
            </a:pPr>
            <a:r>
              <a:rPr lang="en-US" sz="1400" dirty="0">
                <a:effectLst/>
                <a:latin typeface="Times New Roman" panose="02020603050405020304" pitchFamily="18" charset="0"/>
                <a:ea typeface="Times New Roman" panose="02020603050405020304" pitchFamily="18" charset="0"/>
              </a:rPr>
              <a:t>But all 5 algorithms have an accuracy of more than 95%. Also, the test scores of all the algorithms are greater than 90% showing that all 5 models are performing better for DR-17 dataset.</a:t>
            </a:r>
          </a:p>
          <a:p>
            <a:endParaRPr lang="en-IN" dirty="0"/>
          </a:p>
        </p:txBody>
      </p:sp>
      <p:sp>
        <p:nvSpPr>
          <p:cNvPr id="4" name="Slide Number Placeholder 3">
            <a:extLst>
              <a:ext uri="{FF2B5EF4-FFF2-40B4-BE49-F238E27FC236}">
                <a16:creationId xmlns:a16="http://schemas.microsoft.com/office/drawing/2014/main" id="{1A4C47DE-F902-55F3-04EB-1896D67F62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1942246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6030E-3A3D-3453-B0EF-6BFF7B89C2D5}"/>
              </a:ext>
            </a:extLst>
          </p:cNvPr>
          <p:cNvSpPr>
            <a:spLocks noGrp="1"/>
          </p:cNvSpPr>
          <p:nvPr>
            <p:ph type="title"/>
          </p:nvPr>
        </p:nvSpPr>
        <p:spPr/>
        <p:txBody>
          <a:bodyPr/>
          <a:lstStyle/>
          <a:p>
            <a:r>
              <a:rPr lang="en-IN" sz="2000" dirty="0">
                <a:latin typeface="Times New Roman" panose="02020603050405020304" pitchFamily="18" charset="0"/>
                <a:cs typeface="Times New Roman" panose="02020603050405020304" pitchFamily="18" charset="0"/>
              </a:rPr>
              <a:t>Results and Conclusions</a:t>
            </a:r>
            <a:endParaRPr lang="en-IN" dirty="0"/>
          </a:p>
        </p:txBody>
      </p:sp>
      <p:sp>
        <p:nvSpPr>
          <p:cNvPr id="3" name="Text Placeholder 2">
            <a:extLst>
              <a:ext uri="{FF2B5EF4-FFF2-40B4-BE49-F238E27FC236}">
                <a16:creationId xmlns:a16="http://schemas.microsoft.com/office/drawing/2014/main" id="{88CFD7DA-56FD-6C64-7203-BD98522C5697}"/>
              </a:ext>
            </a:extLst>
          </p:cNvPr>
          <p:cNvSpPr>
            <a:spLocks noGrp="1"/>
          </p:cNvSpPr>
          <p:nvPr>
            <p:ph type="body" idx="1"/>
          </p:nvPr>
        </p:nvSpPr>
        <p:spPr/>
        <p:txBody>
          <a:bodyPr/>
          <a:lstStyle/>
          <a:p>
            <a:pPr>
              <a:lnSpc>
                <a:spcPct val="160000"/>
              </a:lnSpc>
            </a:pPr>
            <a:r>
              <a:rPr lang="en-US" sz="1400" dirty="0">
                <a:latin typeface="Times New Roman" panose="02020603050405020304" pitchFamily="18" charset="0"/>
                <a:ea typeface="Times New Roman" panose="02020603050405020304" pitchFamily="18" charset="0"/>
              </a:rPr>
              <a:t>The</a:t>
            </a:r>
            <a:r>
              <a:rPr lang="en-US" sz="1400" dirty="0">
                <a:effectLst/>
                <a:latin typeface="Times New Roman" panose="02020603050405020304" pitchFamily="18" charset="0"/>
                <a:ea typeface="Times New Roman" panose="02020603050405020304" pitchFamily="18" charset="0"/>
              </a:rPr>
              <a:t> accuracy metrics are seen to be lower for all models when trained in DR-17 when compared to those trained in DR-16.</a:t>
            </a:r>
          </a:p>
          <a:p>
            <a:pPr>
              <a:lnSpc>
                <a:spcPct val="160000"/>
              </a:lnSpc>
            </a:pPr>
            <a:r>
              <a:rPr lang="en-US" sz="1400" dirty="0">
                <a:effectLst/>
                <a:latin typeface="Times New Roman" panose="02020603050405020304" pitchFamily="18" charset="0"/>
                <a:ea typeface="Times New Roman" panose="02020603050405020304" pitchFamily="18" charset="0"/>
              </a:rPr>
              <a:t>The precision value for the ‘Quasar’ class in the Quasar-Non quasar prediction went from 0.99 for the DR-16 dataset to 0.94 for the DR-17 dataset. </a:t>
            </a:r>
          </a:p>
          <a:p>
            <a:pPr>
              <a:lnSpc>
                <a:spcPct val="160000"/>
              </a:lnSpc>
            </a:pPr>
            <a:r>
              <a:rPr lang="en-US" sz="1400" dirty="0">
                <a:effectLst/>
                <a:latin typeface="Times New Roman" panose="02020603050405020304" pitchFamily="18" charset="0"/>
                <a:ea typeface="Times New Roman" panose="02020603050405020304" pitchFamily="18" charset="0"/>
              </a:rPr>
              <a:t>This has an adverse effect on the accuracy value of the model fit in the DR-17 dataset. The drop in Quasar-Non quasar prediction can be explained by the large spread of Quasar data.</a:t>
            </a:r>
          </a:p>
          <a:p>
            <a:endParaRPr lang="en-IN" dirty="0"/>
          </a:p>
        </p:txBody>
      </p:sp>
      <p:sp>
        <p:nvSpPr>
          <p:cNvPr id="4" name="Slide Number Placeholder 3">
            <a:extLst>
              <a:ext uri="{FF2B5EF4-FFF2-40B4-BE49-F238E27FC236}">
                <a16:creationId xmlns:a16="http://schemas.microsoft.com/office/drawing/2014/main" id="{1A4C47DE-F902-55F3-04EB-1896D67F62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2997750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FC356-0E96-0DB4-86CF-26439BA5E61F}"/>
              </a:ext>
            </a:extLst>
          </p:cNvPr>
          <p:cNvSpPr>
            <a:spLocks noGrp="1"/>
          </p:cNvSpPr>
          <p:nvPr>
            <p:ph type="title"/>
          </p:nvPr>
        </p:nvSpPr>
        <p:spPr/>
        <p:txBody>
          <a:bodyPr/>
          <a:lstStyle/>
          <a:p>
            <a:r>
              <a:rPr lang="en-IN" dirty="0"/>
              <a:t>References</a:t>
            </a:r>
          </a:p>
        </p:txBody>
      </p:sp>
      <p:sp>
        <p:nvSpPr>
          <p:cNvPr id="3" name="Text Placeholder 2">
            <a:extLst>
              <a:ext uri="{FF2B5EF4-FFF2-40B4-BE49-F238E27FC236}">
                <a16:creationId xmlns:a16="http://schemas.microsoft.com/office/drawing/2014/main" id="{F0DC3EBE-6176-1C2D-0B02-E4CD0AF38D1A}"/>
              </a:ext>
            </a:extLst>
          </p:cNvPr>
          <p:cNvSpPr>
            <a:spLocks noGrp="1"/>
          </p:cNvSpPr>
          <p:nvPr>
            <p:ph type="body" idx="1"/>
          </p:nvPr>
        </p:nvSpPr>
        <p:spPr>
          <a:xfrm>
            <a:off x="1381250" y="1450215"/>
            <a:ext cx="6809700" cy="3112200"/>
          </a:xfrm>
        </p:spPr>
        <p:txBody>
          <a:bodyPr/>
          <a:lstStyle/>
          <a:p>
            <a:pPr marL="0" lvl="0" indent="0" algn="just">
              <a:lnSpc>
                <a:spcPct val="115000"/>
              </a:lnSpc>
              <a:buNone/>
            </a:pP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1. </a:t>
            </a:r>
            <a:r>
              <a:rPr lang="en-US" sz="1200" dirty="0" err="1">
                <a:solidFill>
                  <a:srgbClr val="222222"/>
                </a:solidFill>
                <a:effectLst/>
                <a:highlight>
                  <a:srgbClr val="FFFFFF"/>
                </a:highlight>
                <a:latin typeface="Times New Roman" panose="02020603050405020304" pitchFamily="18" charset="0"/>
                <a:ea typeface="Times New Roman" panose="02020603050405020304" pitchFamily="18" charset="0"/>
              </a:rPr>
              <a:t>Zendehboudi</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A., </a:t>
            </a:r>
            <a:r>
              <a:rPr lang="en-US" sz="1200" dirty="0" err="1">
                <a:solidFill>
                  <a:srgbClr val="222222"/>
                </a:solidFill>
                <a:effectLst/>
                <a:highlight>
                  <a:srgbClr val="FFFFFF"/>
                </a:highlight>
                <a:latin typeface="Times New Roman" panose="02020603050405020304" pitchFamily="18" charset="0"/>
                <a:ea typeface="Times New Roman" panose="02020603050405020304" pitchFamily="18" charset="0"/>
              </a:rPr>
              <a:t>Baseer</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M. A., &amp;</a:t>
            </a:r>
            <a:r>
              <a:rPr lang="en-US" sz="1200" dirty="0" err="1">
                <a:solidFill>
                  <a:srgbClr val="222222"/>
                </a:solidFill>
                <a:effectLst/>
                <a:highlight>
                  <a:srgbClr val="FFFFFF"/>
                </a:highlight>
                <a:latin typeface="Times New Roman" panose="02020603050405020304" pitchFamily="18" charset="0"/>
                <a:ea typeface="Times New Roman" panose="02020603050405020304" pitchFamily="18" charset="0"/>
              </a:rPr>
              <a:t>Saidur</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R. (2018). Application of support vector machine models for forecasting solar and wind energy resources: A review. </a:t>
            </a:r>
            <a:r>
              <a:rPr lang="en-US" sz="1200" i="1" dirty="0">
                <a:solidFill>
                  <a:srgbClr val="222222"/>
                </a:solidFill>
                <a:effectLst/>
                <a:highlight>
                  <a:srgbClr val="FFFFFF"/>
                </a:highlight>
                <a:latin typeface="Times New Roman" panose="02020603050405020304" pitchFamily="18" charset="0"/>
                <a:ea typeface="Times New Roman" panose="02020603050405020304" pitchFamily="18" charset="0"/>
              </a:rPr>
              <a:t>Journal of cleaner production</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a:t>
            </a:r>
            <a:r>
              <a:rPr lang="en-US" sz="1200" i="1" dirty="0">
                <a:solidFill>
                  <a:srgbClr val="222222"/>
                </a:solidFill>
                <a:effectLst/>
                <a:highlight>
                  <a:srgbClr val="FFFFFF"/>
                </a:highlight>
                <a:latin typeface="Times New Roman" panose="02020603050405020304" pitchFamily="18" charset="0"/>
                <a:ea typeface="Times New Roman" panose="02020603050405020304" pitchFamily="18" charset="0"/>
              </a:rPr>
              <a:t>199</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272-285.</a:t>
            </a:r>
            <a:endParaRPr lang="en-IN" sz="1200" dirty="0">
              <a:effectLst/>
              <a:latin typeface="Calibri" panose="020F0502020204030204" pitchFamily="34" charset="0"/>
              <a:ea typeface="Calibri" panose="020F0502020204030204" pitchFamily="34" charset="0"/>
            </a:endParaRPr>
          </a:p>
          <a:p>
            <a:pPr marL="0" lvl="0" indent="0" algn="just">
              <a:lnSpc>
                <a:spcPct val="115000"/>
              </a:lnSpc>
              <a:buNone/>
            </a:pP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2. </a:t>
            </a:r>
            <a:r>
              <a:rPr lang="en-US" sz="1200" dirty="0" err="1">
                <a:solidFill>
                  <a:srgbClr val="222222"/>
                </a:solidFill>
                <a:effectLst/>
                <a:highlight>
                  <a:srgbClr val="FFFFFF"/>
                </a:highlight>
                <a:latin typeface="Times New Roman" panose="02020603050405020304" pitchFamily="18" charset="0"/>
                <a:ea typeface="Times New Roman" panose="02020603050405020304" pitchFamily="18" charset="0"/>
              </a:rPr>
              <a:t>Sethy</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P. K., </a:t>
            </a:r>
            <a:r>
              <a:rPr lang="en-US" sz="1200" dirty="0" err="1">
                <a:solidFill>
                  <a:srgbClr val="222222"/>
                </a:solidFill>
                <a:effectLst/>
                <a:highlight>
                  <a:srgbClr val="FFFFFF"/>
                </a:highlight>
                <a:latin typeface="Times New Roman" panose="02020603050405020304" pitchFamily="18" charset="0"/>
                <a:ea typeface="Times New Roman" panose="02020603050405020304" pitchFamily="18" charset="0"/>
              </a:rPr>
              <a:t>Barpanda</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N. K., Rath, A. K., &amp; Behera, S. K. (2020). Deep feature-based rice leaf disease identification using support vector machine. </a:t>
            </a:r>
            <a:r>
              <a:rPr lang="en-US" sz="1200" i="1" dirty="0">
                <a:solidFill>
                  <a:srgbClr val="222222"/>
                </a:solidFill>
                <a:effectLst/>
                <a:highlight>
                  <a:srgbClr val="FFFFFF"/>
                </a:highlight>
                <a:latin typeface="Times New Roman" panose="02020603050405020304" pitchFamily="18" charset="0"/>
                <a:ea typeface="Times New Roman" panose="02020603050405020304" pitchFamily="18" charset="0"/>
              </a:rPr>
              <a:t>Computers and Electronics in Agriculture</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a:t>
            </a:r>
            <a:r>
              <a:rPr lang="en-US" sz="1200" i="1" dirty="0">
                <a:solidFill>
                  <a:srgbClr val="222222"/>
                </a:solidFill>
                <a:effectLst/>
                <a:highlight>
                  <a:srgbClr val="FFFFFF"/>
                </a:highlight>
                <a:latin typeface="Times New Roman" panose="02020603050405020304" pitchFamily="18" charset="0"/>
                <a:ea typeface="Times New Roman" panose="02020603050405020304" pitchFamily="18" charset="0"/>
              </a:rPr>
              <a:t>175</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105527.</a:t>
            </a:r>
            <a:endParaRPr lang="en-IN" sz="1200" dirty="0">
              <a:effectLst/>
              <a:latin typeface="Calibri" panose="020F0502020204030204" pitchFamily="34" charset="0"/>
              <a:ea typeface="Calibri" panose="020F0502020204030204" pitchFamily="34" charset="0"/>
            </a:endParaRPr>
          </a:p>
          <a:p>
            <a:pPr marL="0" lvl="0" indent="0" algn="just">
              <a:lnSpc>
                <a:spcPct val="115000"/>
              </a:lnSpc>
              <a:buNone/>
            </a:pP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3. Singh, V., </a:t>
            </a:r>
            <a:r>
              <a:rPr lang="en-US" sz="1200" dirty="0" err="1">
                <a:solidFill>
                  <a:srgbClr val="222222"/>
                </a:solidFill>
                <a:effectLst/>
                <a:highlight>
                  <a:srgbClr val="FFFFFF"/>
                </a:highlight>
                <a:latin typeface="Times New Roman" panose="02020603050405020304" pitchFamily="18" charset="0"/>
                <a:ea typeface="Times New Roman" panose="02020603050405020304" pitchFamily="18" charset="0"/>
              </a:rPr>
              <a:t>Poonia</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R. C., Kumar, S., </a:t>
            </a:r>
            <a:r>
              <a:rPr lang="en-US" sz="1200" dirty="0" err="1">
                <a:solidFill>
                  <a:srgbClr val="222222"/>
                </a:solidFill>
                <a:effectLst/>
                <a:highlight>
                  <a:srgbClr val="FFFFFF"/>
                </a:highlight>
                <a:latin typeface="Times New Roman" panose="02020603050405020304" pitchFamily="18" charset="0"/>
                <a:ea typeface="Times New Roman" panose="02020603050405020304" pitchFamily="18" charset="0"/>
              </a:rPr>
              <a:t>Dass</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P., Agarwal, P., Bhatnagar, V., &amp; Raja, L. (2020). Prediction of COVID-19 corona virus pandemic based on time series data using Support Vector Machine. </a:t>
            </a:r>
            <a:r>
              <a:rPr lang="en-US" sz="1200" i="1" dirty="0">
                <a:solidFill>
                  <a:srgbClr val="222222"/>
                </a:solidFill>
                <a:effectLst/>
                <a:highlight>
                  <a:srgbClr val="FFFFFF"/>
                </a:highlight>
                <a:latin typeface="Times New Roman" panose="02020603050405020304" pitchFamily="18" charset="0"/>
                <a:ea typeface="Times New Roman" panose="02020603050405020304" pitchFamily="18" charset="0"/>
              </a:rPr>
              <a:t>Journal of Discrete Mathematical Sciences and Cryptography</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a:t>
            </a:r>
            <a:r>
              <a:rPr lang="en-US" sz="1200" i="1" dirty="0">
                <a:solidFill>
                  <a:srgbClr val="222222"/>
                </a:solidFill>
                <a:effectLst/>
                <a:highlight>
                  <a:srgbClr val="FFFFFF"/>
                </a:highlight>
                <a:latin typeface="Times New Roman" panose="02020603050405020304" pitchFamily="18" charset="0"/>
                <a:ea typeface="Times New Roman" panose="02020603050405020304" pitchFamily="18" charset="0"/>
              </a:rPr>
              <a:t>23</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(8), 1583-1597.</a:t>
            </a:r>
            <a:endParaRPr lang="en-IN" sz="1200" dirty="0">
              <a:effectLst/>
              <a:latin typeface="Calibri" panose="020F0502020204030204" pitchFamily="34" charset="0"/>
              <a:ea typeface="Calibri" panose="020F0502020204030204" pitchFamily="34" charset="0"/>
            </a:endParaRPr>
          </a:p>
          <a:p>
            <a:pPr marL="0" lvl="0" indent="0" algn="just">
              <a:lnSpc>
                <a:spcPct val="115000"/>
              </a:lnSpc>
              <a:buNone/>
            </a:pPr>
            <a:r>
              <a:rPr lang="en-US" sz="1200" dirty="0">
                <a:solidFill>
                  <a:srgbClr val="232323"/>
                </a:solidFill>
                <a:effectLst/>
                <a:latin typeface="Times New Roman" panose="02020603050405020304" pitchFamily="18" charset="0"/>
                <a:ea typeface="Times New Roman" panose="02020603050405020304" pitchFamily="18" charset="0"/>
              </a:rPr>
              <a:t>4. https://www.sdss.org/dr16/algorithms/qso_catalog/</a:t>
            </a:r>
            <a:endParaRPr lang="en-IN" sz="1200" dirty="0">
              <a:effectLst/>
              <a:latin typeface="Calibri" panose="020F0502020204030204" pitchFamily="34" charset="0"/>
              <a:ea typeface="Calibri" panose="020F0502020204030204" pitchFamily="34" charset="0"/>
            </a:endParaRPr>
          </a:p>
          <a:p>
            <a:pPr marL="0" lvl="0" indent="0" algn="just">
              <a:lnSpc>
                <a:spcPct val="115000"/>
              </a:lnSpc>
              <a:buNone/>
            </a:pPr>
            <a:r>
              <a:rPr lang="en-US" sz="1200" dirty="0">
                <a:effectLst/>
                <a:latin typeface="Times New Roman" panose="02020603050405020304" pitchFamily="18" charset="0"/>
                <a:ea typeface="Times New Roman" panose="02020603050405020304" pitchFamily="18" charset="0"/>
              </a:rPr>
              <a:t>5. https://pweb.cfa.harvard.edu/research/sloan-digital-sky-survey-sdss </a:t>
            </a:r>
            <a:endParaRPr lang="en-IN" sz="1200" dirty="0">
              <a:effectLst/>
              <a:latin typeface="Calibri" panose="020F0502020204030204" pitchFamily="34" charset="0"/>
              <a:ea typeface="Calibri" panose="020F0502020204030204" pitchFamily="34" charset="0"/>
            </a:endParaRPr>
          </a:p>
          <a:p>
            <a:pPr marL="0" lvl="0" indent="0" algn="just">
              <a:lnSpc>
                <a:spcPct val="115000"/>
              </a:lnSpc>
              <a:buNone/>
            </a:pPr>
            <a:r>
              <a:rPr lang="en-US" sz="1200" dirty="0">
                <a:effectLst/>
                <a:highlight>
                  <a:srgbClr val="FFFFFF"/>
                </a:highlight>
                <a:latin typeface="Times New Roman" panose="02020603050405020304" pitchFamily="18" charset="0"/>
                <a:ea typeface="Times New Roman" panose="02020603050405020304" pitchFamily="18" charset="0"/>
              </a:rPr>
              <a:t>6. </a:t>
            </a:r>
            <a:r>
              <a:rPr lang="en-US" sz="1200" dirty="0" err="1">
                <a:effectLst/>
                <a:highlight>
                  <a:srgbClr val="FFFFFF"/>
                </a:highlight>
                <a:latin typeface="Times New Roman" panose="02020603050405020304" pitchFamily="18" charset="0"/>
                <a:ea typeface="Times New Roman" panose="02020603050405020304" pitchFamily="18" charset="0"/>
              </a:rPr>
              <a:t>Iyer</a:t>
            </a:r>
            <a:r>
              <a:rPr lang="en-US" sz="1200" dirty="0">
                <a:effectLst/>
                <a:highlight>
                  <a:srgbClr val="FFFFFF"/>
                </a:highlight>
                <a:latin typeface="Times New Roman" panose="02020603050405020304" pitchFamily="18" charset="0"/>
                <a:ea typeface="Times New Roman" panose="02020603050405020304" pitchFamily="18" charset="0"/>
              </a:rPr>
              <a:t>, G. R. C., &amp;</a:t>
            </a:r>
            <a:r>
              <a:rPr lang="en-US" sz="1200" dirty="0" err="1">
                <a:effectLst/>
                <a:highlight>
                  <a:srgbClr val="FFFFFF"/>
                </a:highlight>
                <a:latin typeface="Times New Roman" panose="02020603050405020304" pitchFamily="18" charset="0"/>
                <a:ea typeface="Times New Roman" panose="02020603050405020304" pitchFamily="18" charset="0"/>
              </a:rPr>
              <a:t>Vastare</a:t>
            </a:r>
            <a:r>
              <a:rPr lang="en-US" sz="1200" dirty="0">
                <a:effectLst/>
                <a:highlight>
                  <a:srgbClr val="FFFFFF"/>
                </a:highlight>
                <a:latin typeface="Times New Roman" panose="02020603050405020304" pitchFamily="18" charset="0"/>
                <a:ea typeface="Times New Roman" panose="02020603050405020304" pitchFamily="18" charset="0"/>
              </a:rPr>
              <a:t>, K. C. Deep Learning for Star-Galaxy Classification.</a:t>
            </a:r>
            <a:endParaRPr lang="en-IN" sz="1200" dirty="0">
              <a:effectLst/>
              <a:latin typeface="Calibri" panose="020F0502020204030204" pitchFamily="34" charset="0"/>
              <a:ea typeface="Calibri" panose="020F0502020204030204" pitchFamily="34" charset="0"/>
            </a:endParaRPr>
          </a:p>
          <a:p>
            <a:pPr marL="0" lvl="0" indent="0" algn="just">
              <a:lnSpc>
                <a:spcPct val="115000"/>
              </a:lnSpc>
              <a:buNone/>
            </a:pP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7. Caniglia, G., </a:t>
            </a:r>
            <a:r>
              <a:rPr lang="en-US" sz="1200" dirty="0" err="1">
                <a:solidFill>
                  <a:srgbClr val="222222"/>
                </a:solidFill>
                <a:effectLst/>
                <a:highlight>
                  <a:srgbClr val="FFFFFF"/>
                </a:highlight>
                <a:latin typeface="Times New Roman" panose="02020603050405020304" pitchFamily="18" charset="0"/>
                <a:ea typeface="Times New Roman" panose="02020603050405020304" pitchFamily="18" charset="0"/>
              </a:rPr>
              <a:t>Krokos</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M., </a:t>
            </a:r>
            <a:r>
              <a:rPr lang="en-US" sz="1200" dirty="0" err="1">
                <a:solidFill>
                  <a:srgbClr val="222222"/>
                </a:solidFill>
                <a:effectLst/>
                <a:highlight>
                  <a:srgbClr val="FFFFFF"/>
                </a:highlight>
                <a:latin typeface="Times New Roman" panose="02020603050405020304" pitchFamily="18" charset="0"/>
                <a:ea typeface="Times New Roman" panose="02020603050405020304" pitchFamily="18" charset="0"/>
              </a:rPr>
              <a:t>Becciani</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U., </a:t>
            </a:r>
            <a:r>
              <a:rPr lang="en-US" sz="1200" dirty="0" err="1">
                <a:solidFill>
                  <a:srgbClr val="222222"/>
                </a:solidFill>
                <a:effectLst/>
                <a:highlight>
                  <a:srgbClr val="FFFFFF"/>
                </a:highlight>
                <a:latin typeface="Times New Roman" panose="02020603050405020304" pitchFamily="18" charset="0"/>
                <a:ea typeface="Times New Roman" panose="02020603050405020304" pitchFamily="18" charset="0"/>
              </a:rPr>
              <a:t>Gheller</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C., Nichol, R., </a:t>
            </a:r>
            <a:r>
              <a:rPr lang="en-US" sz="1200" dirty="0" err="1">
                <a:solidFill>
                  <a:srgbClr val="222222"/>
                </a:solidFill>
                <a:effectLst/>
                <a:highlight>
                  <a:srgbClr val="FFFFFF"/>
                </a:highlight>
                <a:latin typeface="Times New Roman" panose="02020603050405020304" pitchFamily="18" charset="0"/>
                <a:ea typeface="Times New Roman" panose="02020603050405020304" pitchFamily="18" charset="0"/>
              </a:rPr>
              <a:t>Comparato</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M., ... &amp; Vitello, F. (2009, July). Visual discovery in large-scale astrophysical datasets; experiences using the </a:t>
            </a:r>
            <a:r>
              <a:rPr lang="en-US" sz="1200" dirty="0" err="1">
                <a:solidFill>
                  <a:srgbClr val="222222"/>
                </a:solidFill>
                <a:effectLst/>
                <a:highlight>
                  <a:srgbClr val="FFFFFF"/>
                </a:highlight>
                <a:latin typeface="Times New Roman" panose="02020603050405020304" pitchFamily="18" charset="0"/>
                <a:ea typeface="Times New Roman" panose="02020603050405020304" pitchFamily="18" charset="0"/>
              </a:rPr>
              <a:t>sloan</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digital sky survey. In </a:t>
            </a:r>
            <a:r>
              <a:rPr lang="en-US" sz="1200" i="1" dirty="0">
                <a:solidFill>
                  <a:srgbClr val="222222"/>
                </a:solidFill>
                <a:effectLst/>
                <a:highlight>
                  <a:srgbClr val="FFFFFF"/>
                </a:highlight>
                <a:latin typeface="Times New Roman" panose="02020603050405020304" pitchFamily="18" charset="0"/>
                <a:ea typeface="Times New Roman" panose="02020603050405020304" pitchFamily="18" charset="0"/>
              </a:rPr>
              <a:t>2009 Second International Conference in </a:t>
            </a:r>
            <a:r>
              <a:rPr lang="en-US" sz="1200" i="1" dirty="0" err="1">
                <a:solidFill>
                  <a:srgbClr val="222222"/>
                </a:solidFill>
                <a:effectLst/>
                <a:highlight>
                  <a:srgbClr val="FFFFFF"/>
                </a:highlight>
                <a:latin typeface="Times New Roman" panose="02020603050405020304" pitchFamily="18" charset="0"/>
                <a:ea typeface="Times New Roman" panose="02020603050405020304" pitchFamily="18" charset="0"/>
              </a:rPr>
              <a:t>Visualisation</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(pp. 10-15). IEEE.</a:t>
            </a:r>
            <a:endParaRPr lang="en-IN" sz="1200" dirty="0">
              <a:effectLst/>
              <a:latin typeface="Calibri" panose="020F0502020204030204" pitchFamily="34" charset="0"/>
              <a:ea typeface="Calibri" panose="020F0502020204030204" pitchFamily="34" charset="0"/>
            </a:endParaRPr>
          </a:p>
          <a:p>
            <a:endParaRPr lang="en-IN" sz="1400" dirty="0">
              <a:solidFill>
                <a:srgbClr val="222222"/>
              </a:solidFill>
              <a:highlight>
                <a:srgbClr val="FFFFFF"/>
              </a:highlight>
              <a:latin typeface="Calibri" panose="020F0502020204030204" pitchFamily="34" charset="0"/>
              <a:ea typeface="Times New Roman" panose="02020603050405020304" pitchFamily="18" charset="0"/>
            </a:endParaRPr>
          </a:p>
          <a:p>
            <a:endParaRPr lang="en-IN" sz="1400" dirty="0">
              <a:effectLst/>
              <a:latin typeface="Calibri" panose="020F0502020204030204" pitchFamily="34" charset="0"/>
              <a:ea typeface="Calibri" panose="020F0502020204030204" pitchFamily="34" charset="0"/>
            </a:endParaRPr>
          </a:p>
          <a:p>
            <a:endParaRPr lang="en-US" sz="3200" dirty="0">
              <a:effectLst/>
              <a:latin typeface="Times New Roman" panose="02020603050405020304" pitchFamily="18" charset="0"/>
              <a:ea typeface="Times New Roman" panose="02020603050405020304" pitchFamily="18" charset="0"/>
            </a:endParaRPr>
          </a:p>
          <a:p>
            <a:endParaRPr lang="en-US" sz="2800" dirty="0">
              <a:effectLst/>
              <a:latin typeface="Times New Roman" panose="02020603050405020304" pitchFamily="18" charset="0"/>
              <a:ea typeface="Times New Roman" panose="02020603050405020304" pitchFamily="18" charset="0"/>
            </a:endParaRPr>
          </a:p>
          <a:p>
            <a:pPr marL="76200" indent="0" algn="just">
              <a:buNone/>
            </a:pPr>
            <a:endParaRPr lang="en-US" sz="2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06CB9406-9F6D-FB36-BF73-C08E748188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121320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FC356-0E96-0DB4-86CF-26439BA5E61F}"/>
              </a:ext>
            </a:extLst>
          </p:cNvPr>
          <p:cNvSpPr>
            <a:spLocks noGrp="1"/>
          </p:cNvSpPr>
          <p:nvPr>
            <p:ph type="title"/>
          </p:nvPr>
        </p:nvSpPr>
        <p:spPr/>
        <p:txBody>
          <a:bodyPr/>
          <a:lstStyle/>
          <a:p>
            <a:r>
              <a:rPr lang="en-IN" dirty="0"/>
              <a:t>References</a:t>
            </a:r>
          </a:p>
        </p:txBody>
      </p:sp>
      <p:sp>
        <p:nvSpPr>
          <p:cNvPr id="3" name="Text Placeholder 2">
            <a:extLst>
              <a:ext uri="{FF2B5EF4-FFF2-40B4-BE49-F238E27FC236}">
                <a16:creationId xmlns:a16="http://schemas.microsoft.com/office/drawing/2014/main" id="{F0DC3EBE-6176-1C2D-0B02-E4CD0AF38D1A}"/>
              </a:ext>
            </a:extLst>
          </p:cNvPr>
          <p:cNvSpPr>
            <a:spLocks noGrp="1"/>
          </p:cNvSpPr>
          <p:nvPr>
            <p:ph type="body" idx="1"/>
          </p:nvPr>
        </p:nvSpPr>
        <p:spPr>
          <a:xfrm>
            <a:off x="1381250" y="1190606"/>
            <a:ext cx="6809700" cy="3112200"/>
          </a:xfrm>
        </p:spPr>
        <p:txBody>
          <a:bodyPr/>
          <a:lstStyle/>
          <a:p>
            <a:pPr marL="0" lvl="0" indent="0" algn="just">
              <a:lnSpc>
                <a:spcPct val="115000"/>
              </a:lnSpc>
              <a:buNone/>
            </a:pPr>
            <a:r>
              <a:rPr lang="en-GB" sz="1200" dirty="0">
                <a:solidFill>
                  <a:srgbClr val="222222"/>
                </a:solidFill>
                <a:highlight>
                  <a:srgbClr val="FFFFFF"/>
                </a:highlight>
                <a:latin typeface="Times New Roman" panose="02020603050405020304" pitchFamily="18" charset="0"/>
                <a:ea typeface="Times New Roman" panose="02020603050405020304" pitchFamily="18" charset="0"/>
              </a:rPr>
              <a:t>8</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Bai, Y., Liu, J., Wang, S., &amp; Yang, F. (2018). Machine Learning Applied to Star–Galaxy–QSO Classification and Stellar Effective Temperature Regression. </a:t>
            </a:r>
            <a:r>
              <a:rPr lang="en-US" sz="1200" i="1" dirty="0">
                <a:solidFill>
                  <a:srgbClr val="222222"/>
                </a:solidFill>
                <a:effectLst/>
                <a:highlight>
                  <a:srgbClr val="FFFFFF"/>
                </a:highlight>
                <a:latin typeface="Times New Roman" panose="02020603050405020304" pitchFamily="18" charset="0"/>
                <a:ea typeface="Times New Roman" panose="02020603050405020304" pitchFamily="18" charset="0"/>
              </a:rPr>
              <a:t>The Astronomical Journal</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a:t>
            </a:r>
            <a:r>
              <a:rPr lang="en-US" sz="1200" i="1" dirty="0">
                <a:solidFill>
                  <a:srgbClr val="222222"/>
                </a:solidFill>
                <a:effectLst/>
                <a:highlight>
                  <a:srgbClr val="FFFFFF"/>
                </a:highlight>
                <a:latin typeface="Times New Roman" panose="02020603050405020304" pitchFamily="18" charset="0"/>
                <a:ea typeface="Times New Roman" panose="02020603050405020304" pitchFamily="18" charset="0"/>
              </a:rPr>
              <a:t>157</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(1), 9.</a:t>
            </a:r>
            <a:endParaRPr lang="en-IN" sz="1200" dirty="0">
              <a:effectLst/>
              <a:latin typeface="Calibri" panose="020F0502020204030204" pitchFamily="34" charset="0"/>
              <a:ea typeface="Calibri" panose="020F0502020204030204" pitchFamily="34" charset="0"/>
            </a:endParaRPr>
          </a:p>
          <a:p>
            <a:pPr marL="0" lvl="0" indent="0" algn="just">
              <a:lnSpc>
                <a:spcPct val="115000"/>
              </a:lnSpc>
              <a:buNone/>
            </a:pPr>
            <a:r>
              <a:rPr lang="en-GB" sz="1200" dirty="0">
                <a:solidFill>
                  <a:srgbClr val="222222"/>
                </a:solidFill>
                <a:highlight>
                  <a:srgbClr val="FFFFFF"/>
                </a:highlight>
                <a:latin typeface="Times New Roman" panose="02020603050405020304" pitchFamily="18" charset="0"/>
                <a:ea typeface="Times New Roman" panose="02020603050405020304" pitchFamily="18" charset="0"/>
              </a:rPr>
              <a:t>9</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Brice, M., &amp;</a:t>
            </a:r>
            <a:r>
              <a:rPr lang="en-US" sz="1200" dirty="0" err="1">
                <a:solidFill>
                  <a:srgbClr val="222222"/>
                </a:solidFill>
                <a:effectLst/>
                <a:highlight>
                  <a:srgbClr val="FFFFFF"/>
                </a:highlight>
                <a:latin typeface="Times New Roman" panose="02020603050405020304" pitchFamily="18" charset="0"/>
                <a:ea typeface="Times New Roman" panose="02020603050405020304" pitchFamily="18" charset="0"/>
              </a:rPr>
              <a:t>Andonie</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R. (2019, July). Classification of stars using stellar spectra collected by the Sloan Digital Sky Survey. In </a:t>
            </a:r>
            <a:r>
              <a:rPr lang="en-US" sz="1200" i="1" dirty="0">
                <a:solidFill>
                  <a:srgbClr val="222222"/>
                </a:solidFill>
                <a:effectLst/>
                <a:highlight>
                  <a:srgbClr val="FFFFFF"/>
                </a:highlight>
                <a:latin typeface="Times New Roman" panose="02020603050405020304" pitchFamily="18" charset="0"/>
                <a:ea typeface="Times New Roman" panose="02020603050405020304" pitchFamily="18" charset="0"/>
              </a:rPr>
              <a:t>2019 International Joint Conference on Neural Networks (IJCNN)</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(pp. 1-8). IEEE.</a:t>
            </a:r>
            <a:endParaRPr lang="en-IN" sz="1200" dirty="0">
              <a:effectLst/>
              <a:latin typeface="Calibri" panose="020F0502020204030204" pitchFamily="34" charset="0"/>
              <a:ea typeface="Calibri" panose="020F0502020204030204" pitchFamily="34" charset="0"/>
            </a:endParaRPr>
          </a:p>
          <a:p>
            <a:pPr marL="0" lvl="0" indent="0" algn="just">
              <a:lnSpc>
                <a:spcPct val="115000"/>
              </a:lnSpc>
              <a:buNone/>
            </a:pPr>
            <a:r>
              <a:rPr lang="en-GB" sz="1200" dirty="0">
                <a:solidFill>
                  <a:srgbClr val="222222"/>
                </a:solidFill>
                <a:highlight>
                  <a:srgbClr val="FFFFFF"/>
                </a:highlight>
                <a:latin typeface="Times New Roman" panose="02020603050405020304" pitchFamily="18" charset="0"/>
                <a:ea typeface="Times New Roman" panose="02020603050405020304" pitchFamily="18" charset="0"/>
              </a:rPr>
              <a:t>10</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a:t>
            </a:r>
            <a:r>
              <a:rPr lang="en-US" sz="1200" dirty="0" err="1">
                <a:solidFill>
                  <a:srgbClr val="222222"/>
                </a:solidFill>
                <a:effectLst/>
                <a:highlight>
                  <a:srgbClr val="FFFFFF"/>
                </a:highlight>
                <a:latin typeface="Times New Roman" panose="02020603050405020304" pitchFamily="18" charset="0"/>
                <a:ea typeface="Times New Roman" panose="02020603050405020304" pitchFamily="18" charset="0"/>
              </a:rPr>
              <a:t>Pedregosa</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F., </a:t>
            </a:r>
            <a:r>
              <a:rPr lang="en-US" sz="1200" dirty="0" err="1">
                <a:solidFill>
                  <a:srgbClr val="222222"/>
                </a:solidFill>
                <a:effectLst/>
                <a:highlight>
                  <a:srgbClr val="FFFFFF"/>
                </a:highlight>
                <a:latin typeface="Times New Roman" panose="02020603050405020304" pitchFamily="18" charset="0"/>
                <a:ea typeface="Times New Roman" panose="02020603050405020304" pitchFamily="18" charset="0"/>
              </a:rPr>
              <a:t>Varoquaux</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G., </a:t>
            </a:r>
            <a:r>
              <a:rPr lang="en-US" sz="1200" dirty="0" err="1">
                <a:solidFill>
                  <a:srgbClr val="222222"/>
                </a:solidFill>
                <a:effectLst/>
                <a:highlight>
                  <a:srgbClr val="FFFFFF"/>
                </a:highlight>
                <a:latin typeface="Times New Roman" panose="02020603050405020304" pitchFamily="18" charset="0"/>
                <a:ea typeface="Times New Roman" panose="02020603050405020304" pitchFamily="18" charset="0"/>
              </a:rPr>
              <a:t>Gramfort</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A., Michel, V., </a:t>
            </a:r>
            <a:r>
              <a:rPr lang="en-US" sz="1200" dirty="0" err="1">
                <a:solidFill>
                  <a:srgbClr val="222222"/>
                </a:solidFill>
                <a:effectLst/>
                <a:highlight>
                  <a:srgbClr val="FFFFFF"/>
                </a:highlight>
                <a:latin typeface="Times New Roman" panose="02020603050405020304" pitchFamily="18" charset="0"/>
                <a:ea typeface="Times New Roman" panose="02020603050405020304" pitchFamily="18" charset="0"/>
              </a:rPr>
              <a:t>Thirion</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B., Grisel, O., &amp;</a:t>
            </a:r>
            <a:r>
              <a:rPr lang="en-US" sz="1200" dirty="0" err="1">
                <a:solidFill>
                  <a:srgbClr val="222222"/>
                </a:solidFill>
                <a:effectLst/>
                <a:highlight>
                  <a:srgbClr val="FFFFFF"/>
                </a:highlight>
                <a:latin typeface="Times New Roman" panose="02020603050405020304" pitchFamily="18" charset="0"/>
                <a:ea typeface="Times New Roman" panose="02020603050405020304" pitchFamily="18" charset="0"/>
              </a:rPr>
              <a:t>Duchesnay</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E. (2011). Scikit-learn: Machine learning in Python. </a:t>
            </a:r>
            <a:r>
              <a:rPr lang="en-US" sz="1200" i="1" dirty="0">
                <a:solidFill>
                  <a:srgbClr val="222222"/>
                </a:solidFill>
                <a:effectLst/>
                <a:highlight>
                  <a:srgbClr val="FFFFFF"/>
                </a:highlight>
                <a:latin typeface="Times New Roman" panose="02020603050405020304" pitchFamily="18" charset="0"/>
                <a:ea typeface="Times New Roman" panose="02020603050405020304" pitchFamily="18" charset="0"/>
              </a:rPr>
              <a:t>the Journal of machine Learning research</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a:t>
            </a:r>
            <a:r>
              <a:rPr lang="en-US" sz="1200" i="1" dirty="0">
                <a:solidFill>
                  <a:srgbClr val="222222"/>
                </a:solidFill>
                <a:effectLst/>
                <a:highlight>
                  <a:srgbClr val="FFFFFF"/>
                </a:highlight>
                <a:latin typeface="Times New Roman" panose="02020603050405020304" pitchFamily="18" charset="0"/>
                <a:ea typeface="Times New Roman" panose="02020603050405020304" pitchFamily="18" charset="0"/>
              </a:rPr>
              <a:t>12</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2825-2830.</a:t>
            </a:r>
            <a:endParaRPr lang="en-IN" sz="1200" dirty="0">
              <a:effectLst/>
              <a:latin typeface="Calibri" panose="020F0502020204030204" pitchFamily="34" charset="0"/>
              <a:ea typeface="Calibri" panose="020F0502020204030204" pitchFamily="34" charset="0"/>
            </a:endParaRPr>
          </a:p>
          <a:p>
            <a:pPr marL="0" lvl="0" indent="0" algn="just">
              <a:lnSpc>
                <a:spcPct val="115000"/>
              </a:lnSpc>
              <a:buNone/>
            </a:pPr>
            <a:r>
              <a:rPr lang="en-GB" sz="1200" dirty="0">
                <a:solidFill>
                  <a:srgbClr val="000000"/>
                </a:solidFill>
                <a:highlight>
                  <a:srgbClr val="FFFFFF"/>
                </a:highlight>
                <a:latin typeface="Times New Roman" panose="02020603050405020304" pitchFamily="18" charset="0"/>
                <a:ea typeface="Times New Roman" panose="02020603050405020304" pitchFamily="18" charset="0"/>
              </a:rPr>
              <a:t>11</a:t>
            </a:r>
            <a:r>
              <a:rPr lang="en-US" sz="1200" dirty="0">
                <a:solidFill>
                  <a:srgbClr val="000000"/>
                </a:solidFill>
                <a:effectLst/>
                <a:highlight>
                  <a:srgbClr val="FFFFFF"/>
                </a:highlight>
                <a:latin typeface="Times New Roman" panose="02020603050405020304" pitchFamily="18" charset="0"/>
                <a:ea typeface="Times New Roman" panose="02020603050405020304" pitchFamily="18" charset="0"/>
              </a:rPr>
              <a:t>. Turner, C. R., </a:t>
            </a:r>
            <a:r>
              <a:rPr lang="en-US" sz="1200" dirty="0" err="1">
                <a:solidFill>
                  <a:srgbClr val="000000"/>
                </a:solidFill>
                <a:effectLst/>
                <a:highlight>
                  <a:srgbClr val="FFFFFF"/>
                </a:highlight>
                <a:latin typeface="Times New Roman" panose="02020603050405020304" pitchFamily="18" charset="0"/>
                <a:ea typeface="Times New Roman" panose="02020603050405020304" pitchFamily="18" charset="0"/>
              </a:rPr>
              <a:t>Fuggetta</a:t>
            </a:r>
            <a:r>
              <a:rPr lang="en-US" sz="1200" dirty="0">
                <a:solidFill>
                  <a:srgbClr val="000000"/>
                </a:solidFill>
                <a:effectLst/>
                <a:highlight>
                  <a:srgbClr val="FFFFFF"/>
                </a:highlight>
                <a:latin typeface="Times New Roman" panose="02020603050405020304" pitchFamily="18" charset="0"/>
                <a:ea typeface="Times New Roman" panose="02020603050405020304" pitchFamily="18" charset="0"/>
              </a:rPr>
              <a:t>, A., Lavazza, L., &amp; Wolf, A. L. (1999). A conceptual basis for feature engineering. </a:t>
            </a:r>
            <a:r>
              <a:rPr lang="en-US" sz="1200" i="1" dirty="0">
                <a:solidFill>
                  <a:srgbClr val="000000"/>
                </a:solidFill>
                <a:effectLst/>
                <a:highlight>
                  <a:srgbClr val="FFFFFF"/>
                </a:highlight>
                <a:latin typeface="Times New Roman" panose="02020603050405020304" pitchFamily="18" charset="0"/>
                <a:ea typeface="Times New Roman" panose="02020603050405020304" pitchFamily="18" charset="0"/>
              </a:rPr>
              <a:t>Journal of Systems and Software</a:t>
            </a:r>
            <a:r>
              <a:rPr lang="en-US" sz="12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en-US" sz="1200" i="1" dirty="0">
                <a:solidFill>
                  <a:srgbClr val="000000"/>
                </a:solidFill>
                <a:effectLst/>
                <a:highlight>
                  <a:srgbClr val="FFFFFF"/>
                </a:highlight>
                <a:latin typeface="Times New Roman" panose="02020603050405020304" pitchFamily="18" charset="0"/>
                <a:ea typeface="Times New Roman" panose="02020603050405020304" pitchFamily="18" charset="0"/>
              </a:rPr>
              <a:t>49</a:t>
            </a:r>
            <a:r>
              <a:rPr lang="en-US" sz="1200" dirty="0">
                <a:solidFill>
                  <a:srgbClr val="000000"/>
                </a:solidFill>
                <a:effectLst/>
                <a:highlight>
                  <a:srgbClr val="FFFFFF"/>
                </a:highlight>
                <a:latin typeface="Times New Roman" panose="02020603050405020304" pitchFamily="18" charset="0"/>
                <a:ea typeface="Times New Roman" panose="02020603050405020304" pitchFamily="18" charset="0"/>
              </a:rPr>
              <a:t>(1), 3-15.</a:t>
            </a:r>
            <a:endParaRPr lang="en-IN" sz="1200" dirty="0">
              <a:effectLst/>
              <a:latin typeface="Calibri" panose="020F0502020204030204" pitchFamily="34" charset="0"/>
              <a:ea typeface="Calibri" panose="020F0502020204030204" pitchFamily="34" charset="0"/>
            </a:endParaRPr>
          </a:p>
          <a:p>
            <a:pPr marL="0" lvl="0" indent="0" algn="just">
              <a:lnSpc>
                <a:spcPct val="115000"/>
              </a:lnSpc>
              <a:buNone/>
            </a:pPr>
            <a:r>
              <a:rPr lang="en-GB" sz="1200" dirty="0">
                <a:solidFill>
                  <a:srgbClr val="000000"/>
                </a:solidFill>
                <a:highlight>
                  <a:srgbClr val="FFFFFF"/>
                </a:highlight>
                <a:latin typeface="Times New Roman" panose="02020603050405020304" pitchFamily="18" charset="0"/>
                <a:ea typeface="Times New Roman" panose="02020603050405020304" pitchFamily="18" charset="0"/>
              </a:rPr>
              <a:t>12.</a:t>
            </a:r>
            <a:r>
              <a:rPr lang="en-US" sz="1200" dirty="0">
                <a:solidFill>
                  <a:srgbClr val="000000"/>
                </a:solidFill>
                <a:effectLst/>
                <a:highlight>
                  <a:srgbClr val="FFFFFF"/>
                </a:highlight>
                <a:latin typeface="Times New Roman" panose="02020603050405020304" pitchFamily="18" charset="0"/>
                <a:ea typeface="Times New Roman" panose="02020603050405020304" pitchFamily="18" charset="0"/>
              </a:rPr>
              <a:t> Li, J., Cheng, K., Wang, S., </a:t>
            </a:r>
            <a:r>
              <a:rPr lang="en-US" sz="1200" dirty="0" err="1">
                <a:solidFill>
                  <a:srgbClr val="000000"/>
                </a:solidFill>
                <a:effectLst/>
                <a:highlight>
                  <a:srgbClr val="FFFFFF"/>
                </a:highlight>
                <a:latin typeface="Times New Roman" panose="02020603050405020304" pitchFamily="18" charset="0"/>
                <a:ea typeface="Times New Roman" panose="02020603050405020304" pitchFamily="18" charset="0"/>
              </a:rPr>
              <a:t>Morstatter</a:t>
            </a:r>
            <a:r>
              <a:rPr lang="en-US" sz="1200" dirty="0">
                <a:solidFill>
                  <a:srgbClr val="000000"/>
                </a:solidFill>
                <a:effectLst/>
                <a:highlight>
                  <a:srgbClr val="FFFFFF"/>
                </a:highlight>
                <a:latin typeface="Times New Roman" panose="02020603050405020304" pitchFamily="18" charset="0"/>
                <a:ea typeface="Times New Roman" panose="02020603050405020304" pitchFamily="18" charset="0"/>
              </a:rPr>
              <a:t>, F., Trevino, R. P., Tang, J., &amp; Liu, H. (2017). Feature selection: A data perspective. </a:t>
            </a:r>
            <a:r>
              <a:rPr lang="en-US" sz="1200" i="1" dirty="0">
                <a:solidFill>
                  <a:srgbClr val="000000"/>
                </a:solidFill>
                <a:effectLst/>
                <a:highlight>
                  <a:srgbClr val="FFFFFF"/>
                </a:highlight>
                <a:latin typeface="Times New Roman" panose="02020603050405020304" pitchFamily="18" charset="0"/>
                <a:ea typeface="Times New Roman" panose="02020603050405020304" pitchFamily="18" charset="0"/>
              </a:rPr>
              <a:t>ACM computing surveys (CSUR)</a:t>
            </a:r>
            <a:r>
              <a:rPr lang="en-US" sz="12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en-US" sz="1200" i="1" dirty="0">
                <a:solidFill>
                  <a:srgbClr val="000000"/>
                </a:solidFill>
                <a:effectLst/>
                <a:highlight>
                  <a:srgbClr val="FFFFFF"/>
                </a:highlight>
                <a:latin typeface="Times New Roman" panose="02020603050405020304" pitchFamily="18" charset="0"/>
                <a:ea typeface="Times New Roman" panose="02020603050405020304" pitchFamily="18" charset="0"/>
              </a:rPr>
              <a:t>50</a:t>
            </a:r>
            <a:r>
              <a:rPr lang="en-US" sz="1200" dirty="0">
                <a:solidFill>
                  <a:srgbClr val="000000"/>
                </a:solidFill>
                <a:effectLst/>
                <a:highlight>
                  <a:srgbClr val="FFFFFF"/>
                </a:highlight>
                <a:latin typeface="Times New Roman" panose="02020603050405020304" pitchFamily="18" charset="0"/>
                <a:ea typeface="Times New Roman" panose="02020603050405020304" pitchFamily="18" charset="0"/>
              </a:rPr>
              <a:t>(6), 1-45.</a:t>
            </a:r>
            <a:endParaRPr lang="en-IN" sz="1200" dirty="0">
              <a:effectLst/>
              <a:latin typeface="Calibri" panose="020F0502020204030204" pitchFamily="34" charset="0"/>
              <a:ea typeface="Calibri" panose="020F0502020204030204" pitchFamily="34" charset="0"/>
            </a:endParaRPr>
          </a:p>
          <a:p>
            <a:pPr marL="0" lvl="0" indent="0" algn="just">
              <a:lnSpc>
                <a:spcPct val="115000"/>
              </a:lnSpc>
              <a:buNone/>
            </a:pPr>
            <a:r>
              <a:rPr lang="en-GB" sz="1200" dirty="0">
                <a:solidFill>
                  <a:srgbClr val="000000"/>
                </a:solidFill>
                <a:highlight>
                  <a:srgbClr val="FFFFFF"/>
                </a:highlight>
                <a:latin typeface="Times New Roman" panose="02020603050405020304" pitchFamily="18" charset="0"/>
                <a:ea typeface="Times New Roman" panose="02020603050405020304" pitchFamily="18" charset="0"/>
              </a:rPr>
              <a:t>13</a:t>
            </a:r>
            <a:r>
              <a:rPr lang="en-US" sz="1200" dirty="0">
                <a:solidFill>
                  <a:srgbClr val="000000"/>
                </a:solidFill>
                <a:effectLst/>
                <a:highlight>
                  <a:srgbClr val="FFFFFF"/>
                </a:highlight>
                <a:latin typeface="Times New Roman" panose="02020603050405020304" pitchFamily="18" charset="0"/>
                <a:ea typeface="Times New Roman" panose="02020603050405020304" pitchFamily="18" charset="0"/>
              </a:rPr>
              <a:t>. Bai, Y., Chen, M., Zhou, P., Zhao, T., Lee, J., </a:t>
            </a:r>
            <a:r>
              <a:rPr lang="en-US" sz="1200" dirty="0" err="1">
                <a:solidFill>
                  <a:srgbClr val="000000"/>
                </a:solidFill>
                <a:effectLst/>
                <a:highlight>
                  <a:srgbClr val="FFFFFF"/>
                </a:highlight>
                <a:latin typeface="Times New Roman" panose="02020603050405020304" pitchFamily="18" charset="0"/>
                <a:ea typeface="Times New Roman" panose="02020603050405020304" pitchFamily="18" charset="0"/>
              </a:rPr>
              <a:t>Kakade</a:t>
            </a:r>
            <a:r>
              <a:rPr lang="en-US" sz="1200" dirty="0">
                <a:solidFill>
                  <a:srgbClr val="000000"/>
                </a:solidFill>
                <a:effectLst/>
                <a:highlight>
                  <a:srgbClr val="FFFFFF"/>
                </a:highlight>
                <a:latin typeface="Times New Roman" panose="02020603050405020304" pitchFamily="18" charset="0"/>
                <a:ea typeface="Times New Roman" panose="02020603050405020304" pitchFamily="18" charset="0"/>
              </a:rPr>
              <a:t>, S., ... &amp;</a:t>
            </a:r>
            <a:r>
              <a:rPr lang="en-US" sz="1200" dirty="0" err="1">
                <a:solidFill>
                  <a:srgbClr val="000000"/>
                </a:solidFill>
                <a:effectLst/>
                <a:highlight>
                  <a:srgbClr val="FFFFFF"/>
                </a:highlight>
                <a:latin typeface="Times New Roman" panose="02020603050405020304" pitchFamily="18" charset="0"/>
                <a:ea typeface="Times New Roman" panose="02020603050405020304" pitchFamily="18" charset="0"/>
              </a:rPr>
              <a:t>Xiong</a:t>
            </a:r>
            <a:r>
              <a:rPr lang="en-US" sz="1200" dirty="0">
                <a:solidFill>
                  <a:srgbClr val="000000"/>
                </a:solidFill>
                <a:effectLst/>
                <a:highlight>
                  <a:srgbClr val="FFFFFF"/>
                </a:highlight>
                <a:latin typeface="Times New Roman" panose="02020603050405020304" pitchFamily="18" charset="0"/>
                <a:ea typeface="Times New Roman" panose="02020603050405020304" pitchFamily="18" charset="0"/>
              </a:rPr>
              <a:t>, C. (2021, July). How Important is the Train-Validation Split in Meta-Learning?. In </a:t>
            </a:r>
            <a:r>
              <a:rPr lang="en-US" sz="1200" i="1" dirty="0">
                <a:solidFill>
                  <a:srgbClr val="000000"/>
                </a:solidFill>
                <a:effectLst/>
                <a:highlight>
                  <a:srgbClr val="FFFFFF"/>
                </a:highlight>
                <a:latin typeface="Times New Roman" panose="02020603050405020304" pitchFamily="18" charset="0"/>
                <a:ea typeface="Times New Roman" panose="02020603050405020304" pitchFamily="18" charset="0"/>
              </a:rPr>
              <a:t>International Conference on Machine Learning</a:t>
            </a:r>
            <a:r>
              <a:rPr lang="en-US" sz="1200" dirty="0">
                <a:solidFill>
                  <a:srgbClr val="000000"/>
                </a:solidFill>
                <a:effectLst/>
                <a:highlight>
                  <a:srgbClr val="FFFFFF"/>
                </a:highlight>
                <a:latin typeface="Times New Roman" panose="02020603050405020304" pitchFamily="18" charset="0"/>
                <a:ea typeface="Times New Roman" panose="02020603050405020304" pitchFamily="18" charset="0"/>
              </a:rPr>
              <a:t> (pp. 543-553). PMLR.</a:t>
            </a:r>
            <a:endParaRPr lang="en-IN" sz="1200" dirty="0">
              <a:effectLst/>
              <a:latin typeface="Calibri" panose="020F0502020204030204" pitchFamily="34" charset="0"/>
              <a:ea typeface="Calibri" panose="020F0502020204030204" pitchFamily="34" charset="0"/>
            </a:endParaRPr>
          </a:p>
          <a:p>
            <a:pPr marL="0" lvl="0" indent="0" algn="just">
              <a:lnSpc>
                <a:spcPct val="115000"/>
              </a:lnSpc>
              <a:spcAft>
                <a:spcPts val="800"/>
              </a:spcAft>
              <a:buNone/>
            </a:pPr>
            <a:r>
              <a:rPr lang="en-GB" sz="1200" dirty="0">
                <a:solidFill>
                  <a:srgbClr val="000000"/>
                </a:solidFill>
                <a:highlight>
                  <a:srgbClr val="FFFFFF"/>
                </a:highlight>
                <a:latin typeface="Times New Roman" panose="02020603050405020304" pitchFamily="18" charset="0"/>
                <a:ea typeface="Times New Roman" panose="02020603050405020304" pitchFamily="18" charset="0"/>
              </a:rPr>
              <a:t>14</a:t>
            </a:r>
            <a:r>
              <a:rPr lang="en-US" sz="1200" dirty="0">
                <a:solidFill>
                  <a:srgbClr val="000000"/>
                </a:solidFill>
                <a:effectLst/>
                <a:highlight>
                  <a:srgbClr val="FFFFFF"/>
                </a:highlight>
                <a:latin typeface="Times New Roman" panose="02020603050405020304" pitchFamily="18" charset="0"/>
                <a:ea typeface="Times New Roman" panose="02020603050405020304" pitchFamily="18" charset="0"/>
              </a:rPr>
              <a:t>. , S., </a:t>
            </a:r>
            <a:r>
              <a:rPr lang="en-US" sz="1200" dirty="0" err="1">
                <a:solidFill>
                  <a:srgbClr val="000000"/>
                </a:solidFill>
                <a:effectLst/>
                <a:highlight>
                  <a:srgbClr val="FFFFFF"/>
                </a:highlight>
                <a:latin typeface="Times New Roman" panose="02020603050405020304" pitchFamily="18" charset="0"/>
                <a:ea typeface="Times New Roman" panose="02020603050405020304" pitchFamily="18" charset="0"/>
              </a:rPr>
              <a:t>Karreth</a:t>
            </a:r>
            <a:r>
              <a:rPr lang="en-US" sz="1200" dirty="0">
                <a:solidFill>
                  <a:srgbClr val="000000"/>
                </a:solidFill>
                <a:effectLst/>
                <a:highlight>
                  <a:srgbClr val="FFFFFF"/>
                </a:highlight>
                <a:latin typeface="Times New Roman" panose="02020603050405020304" pitchFamily="18" charset="0"/>
                <a:ea typeface="Times New Roman" panose="02020603050405020304" pitchFamily="18" charset="0"/>
              </a:rPr>
              <a:t>, J., </a:t>
            </a:r>
            <a:r>
              <a:rPr lang="en-US" sz="1200" dirty="0" err="1">
                <a:solidFill>
                  <a:srgbClr val="000000"/>
                </a:solidFill>
                <a:effectLst/>
                <a:highlight>
                  <a:srgbClr val="FFFFFF"/>
                </a:highlight>
                <a:latin typeface="Times New Roman" panose="02020603050405020304" pitchFamily="18" charset="0"/>
                <a:ea typeface="Times New Roman" panose="02020603050405020304" pitchFamily="18" charset="0"/>
              </a:rPr>
              <a:t>Beger</a:t>
            </a:r>
            <a:r>
              <a:rPr lang="en-US" sz="1200" dirty="0">
                <a:solidFill>
                  <a:srgbClr val="000000"/>
                </a:solidFill>
                <a:effectLst/>
                <a:highlight>
                  <a:srgbClr val="FFFFFF"/>
                </a:highlight>
                <a:latin typeface="Times New Roman" panose="02020603050405020304" pitchFamily="18" charset="0"/>
                <a:ea typeface="Times New Roman" panose="02020603050405020304" pitchFamily="18" charset="0"/>
              </a:rPr>
              <a:t>, A., &amp; Williams, R. (2019). </a:t>
            </a:r>
            <a:r>
              <a:rPr lang="en-US" sz="1200" dirty="0" err="1">
                <a:solidFill>
                  <a:srgbClr val="000000"/>
                </a:solidFill>
                <a:effectLst/>
                <a:highlight>
                  <a:srgbClr val="FFFFFF"/>
                </a:highlight>
                <a:latin typeface="Times New Roman" panose="02020603050405020304" pitchFamily="18" charset="0"/>
                <a:ea typeface="Times New Roman" panose="02020603050405020304" pitchFamily="18" charset="0"/>
              </a:rPr>
              <a:t>BayesPostEst</a:t>
            </a:r>
            <a:r>
              <a:rPr lang="en-US" sz="1200" dirty="0">
                <a:solidFill>
                  <a:srgbClr val="000000"/>
                </a:solidFill>
                <a:effectLst/>
                <a:highlight>
                  <a:srgbClr val="FFFFFF"/>
                </a:highlight>
                <a:latin typeface="Times New Roman" panose="02020603050405020304" pitchFamily="18" charset="0"/>
                <a:ea typeface="Times New Roman" panose="02020603050405020304" pitchFamily="18" charset="0"/>
              </a:rPr>
              <a:t>: An r package to generate postestimation quantities for Bayesian MCMC estimation. </a:t>
            </a:r>
            <a:r>
              <a:rPr lang="en-US" sz="1200" i="1" dirty="0">
                <a:solidFill>
                  <a:srgbClr val="000000"/>
                </a:solidFill>
                <a:effectLst/>
                <a:highlight>
                  <a:srgbClr val="FFFFFF"/>
                </a:highlight>
                <a:latin typeface="Times New Roman" panose="02020603050405020304" pitchFamily="18" charset="0"/>
                <a:ea typeface="Times New Roman" panose="02020603050405020304" pitchFamily="18" charset="0"/>
              </a:rPr>
              <a:t>Journal of Open Source Software</a:t>
            </a:r>
            <a:r>
              <a:rPr lang="en-US" sz="12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en-US" sz="1200" i="1" dirty="0">
                <a:solidFill>
                  <a:srgbClr val="000000"/>
                </a:solidFill>
                <a:effectLst/>
                <a:highlight>
                  <a:srgbClr val="FFFFFF"/>
                </a:highlight>
                <a:latin typeface="Times New Roman" panose="02020603050405020304" pitchFamily="18" charset="0"/>
                <a:ea typeface="Times New Roman" panose="02020603050405020304" pitchFamily="18" charset="0"/>
              </a:rPr>
              <a:t>4</a:t>
            </a:r>
            <a:r>
              <a:rPr lang="en-US" sz="1200" dirty="0">
                <a:solidFill>
                  <a:srgbClr val="000000"/>
                </a:solidFill>
                <a:effectLst/>
                <a:highlight>
                  <a:srgbClr val="FFFFFF"/>
                </a:highlight>
                <a:latin typeface="Times New Roman" panose="02020603050405020304" pitchFamily="18" charset="0"/>
                <a:ea typeface="Times New Roman" panose="02020603050405020304" pitchFamily="18" charset="0"/>
              </a:rPr>
              <a:t>(42), 1722.</a:t>
            </a:r>
            <a:endParaRPr lang="en-IN" sz="1200" dirty="0">
              <a:effectLst/>
              <a:latin typeface="Calibri" panose="020F0502020204030204" pitchFamily="34" charset="0"/>
              <a:ea typeface="Calibri" panose="020F0502020204030204" pitchFamily="34" charset="0"/>
            </a:endParaRPr>
          </a:p>
          <a:p>
            <a:endParaRPr lang="en-US" sz="1600" dirty="0">
              <a:effectLst/>
              <a:latin typeface="Times New Roman" panose="02020603050405020304" pitchFamily="18" charset="0"/>
              <a:ea typeface="Times New Roman" panose="02020603050405020304" pitchFamily="18" charset="0"/>
            </a:endParaRPr>
          </a:p>
          <a:p>
            <a:endParaRPr lang="en-US" sz="1400" dirty="0">
              <a:solidFill>
                <a:srgbClr val="222222"/>
              </a:solidFill>
              <a:effectLst/>
              <a:highlight>
                <a:srgbClr val="FFFFFF"/>
              </a:highlight>
              <a:latin typeface="Times New Roman" panose="02020603050405020304" pitchFamily="18" charset="0"/>
              <a:ea typeface="Times New Roman" panose="02020603050405020304" pitchFamily="18" charset="0"/>
            </a:endParaRPr>
          </a:p>
          <a:p>
            <a:endParaRPr lang="en-US" sz="1600" dirty="0">
              <a:latin typeface="Times New Roman" panose="02020603050405020304" pitchFamily="18" charset="0"/>
              <a:ea typeface="Times New Roman" panose="02020603050405020304" pitchFamily="18" charset="0"/>
            </a:endParaRPr>
          </a:p>
          <a:p>
            <a:endParaRPr lang="en-IN" sz="1400" dirty="0">
              <a:effectLst/>
              <a:latin typeface="Calibri" panose="020F0502020204030204" pitchFamily="34" charset="0"/>
              <a:ea typeface="Calibri" panose="020F0502020204030204" pitchFamily="34" charset="0"/>
            </a:endParaRPr>
          </a:p>
          <a:p>
            <a:pPr marL="76200" indent="0">
              <a:buNone/>
            </a:pPr>
            <a:endParaRPr lang="en-US" sz="1400" dirty="0">
              <a:effectLst/>
              <a:latin typeface="Times New Roman" panose="02020603050405020304" pitchFamily="18" charset="0"/>
              <a:ea typeface="Times New Roman" panose="02020603050405020304" pitchFamily="18" charset="0"/>
            </a:endParaRPr>
          </a:p>
          <a:p>
            <a:endParaRPr lang="en-US" sz="1600" dirty="0">
              <a:effectLst/>
              <a:latin typeface="Times New Roman" panose="02020603050405020304" pitchFamily="18" charset="0"/>
              <a:ea typeface="Times New Roman" panose="02020603050405020304" pitchFamily="18" charset="0"/>
            </a:endParaRPr>
          </a:p>
          <a:p>
            <a:endParaRPr lang="en-IN" sz="1400" dirty="0">
              <a:solidFill>
                <a:srgbClr val="222222"/>
              </a:solidFill>
              <a:highlight>
                <a:srgbClr val="FFFFFF"/>
              </a:highlight>
              <a:latin typeface="Calibri" panose="020F0502020204030204" pitchFamily="34" charset="0"/>
              <a:ea typeface="Times New Roman" panose="02020603050405020304" pitchFamily="18" charset="0"/>
            </a:endParaRPr>
          </a:p>
          <a:p>
            <a:endParaRPr lang="en-IN" sz="1400" dirty="0">
              <a:effectLst/>
              <a:latin typeface="Calibri" panose="020F0502020204030204" pitchFamily="34" charset="0"/>
              <a:ea typeface="Calibri" panose="020F0502020204030204" pitchFamily="34" charset="0"/>
            </a:endParaRPr>
          </a:p>
          <a:p>
            <a:endParaRPr lang="en-US" sz="3200" dirty="0">
              <a:effectLst/>
              <a:latin typeface="Times New Roman" panose="02020603050405020304" pitchFamily="18" charset="0"/>
              <a:ea typeface="Times New Roman" panose="02020603050405020304" pitchFamily="18" charset="0"/>
            </a:endParaRPr>
          </a:p>
          <a:p>
            <a:endParaRPr lang="en-US" sz="2800" dirty="0">
              <a:effectLst/>
              <a:latin typeface="Times New Roman" panose="02020603050405020304" pitchFamily="18" charset="0"/>
              <a:ea typeface="Times New Roman" panose="02020603050405020304" pitchFamily="18" charset="0"/>
            </a:endParaRPr>
          </a:p>
          <a:p>
            <a:pPr marL="76200" indent="0" algn="just">
              <a:buNone/>
            </a:pPr>
            <a:endParaRPr lang="en-US" sz="2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06CB9406-9F6D-FB36-BF73-C08E748188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1347474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subTitle" idx="4294967295"/>
          </p:nvPr>
        </p:nvSpPr>
        <p:spPr>
          <a:xfrm>
            <a:off x="372292" y="1922596"/>
            <a:ext cx="4010892" cy="784800"/>
          </a:xfrm>
          <a:prstGeom prst="rect">
            <a:avLst/>
          </a:prstGeom>
        </p:spPr>
        <p:txBody>
          <a:bodyPr spcFirstLastPara="1" wrap="square" lIns="91425" tIns="91425" rIns="91425" bIns="91425" anchor="t" anchorCtr="0">
            <a:noAutofit/>
          </a:bodyPr>
          <a:lstStyle/>
          <a:p>
            <a:pPr marL="285750" indent="-285750">
              <a:lnSpc>
                <a:spcPct val="150000"/>
              </a:lnSpc>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The paper </a:t>
            </a:r>
            <a:r>
              <a:rPr lang="en-US" sz="1600" i="1" dirty="0">
                <a:effectLst/>
                <a:latin typeface="Times New Roman" panose="02020603050405020304" pitchFamily="18" charset="0"/>
                <a:ea typeface="Times New Roman" panose="02020603050405020304" pitchFamily="18" charset="0"/>
              </a:rPr>
              <a:t>Visual Discovery in Large-Scale Astrophysical Datasets; Experiences Using the Sloan Digital Sky Survey</a:t>
            </a:r>
            <a:r>
              <a:rPr lang="en-US" sz="1600" dirty="0">
                <a:effectLst/>
                <a:latin typeface="Times New Roman" panose="02020603050405020304" pitchFamily="18" charset="0"/>
                <a:ea typeface="Times New Roman" panose="02020603050405020304" pitchFamily="18" charset="0"/>
              </a:rPr>
              <a:t> reports the experience of researchers in the field of developing visual discovery tools for the Sloan Digital Sky Survey</a:t>
            </a:r>
          </a:p>
          <a:p>
            <a:pPr marL="0" lvl="0" indent="0" algn="l" rtl="0">
              <a:spcBef>
                <a:spcPts val="600"/>
              </a:spcBef>
              <a:spcAft>
                <a:spcPts val="0"/>
              </a:spcAft>
              <a:buNone/>
            </a:pPr>
            <a:endParaRPr b="1" dirty="0"/>
          </a:p>
        </p:txBody>
      </p:sp>
      <p:cxnSp>
        <p:nvCxnSpPr>
          <p:cNvPr id="101" name="Google Shape;101;p14"/>
          <p:cNvCxnSpPr>
            <a:cxnSpLocks/>
          </p:cNvCxnSpPr>
          <p:nvPr/>
        </p:nvCxnSpPr>
        <p:spPr>
          <a:xfrm>
            <a:off x="6450" y="1428750"/>
            <a:ext cx="914877"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1011383" y="943409"/>
            <a:ext cx="5805055" cy="97068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4000" dirty="0">
                <a:latin typeface="Times New Roman" panose="02020603050405020304" pitchFamily="18" charset="0"/>
                <a:cs typeface="Times New Roman" panose="02020603050405020304" pitchFamily="18" charset="0"/>
              </a:rPr>
              <a:t>Literature Works</a:t>
            </a:r>
            <a:endParaRPr sz="4000" dirty="0"/>
          </a:p>
        </p:txBody>
      </p:sp>
      <p:cxnSp>
        <p:nvCxnSpPr>
          <p:cNvPr id="104" name="Google Shape;104;p14"/>
          <p:cNvCxnSpPr>
            <a:cxnSpLocks/>
          </p:cNvCxnSpPr>
          <p:nvPr/>
        </p:nvCxnSpPr>
        <p:spPr>
          <a:xfrm>
            <a:off x="5119255" y="1428750"/>
            <a:ext cx="4024645"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4" name="Picture 3">
            <a:extLst>
              <a:ext uri="{FF2B5EF4-FFF2-40B4-BE49-F238E27FC236}">
                <a16:creationId xmlns:a16="http://schemas.microsoft.com/office/drawing/2014/main" id="{0B017934-3630-2466-6980-5B5F348176AC}"/>
              </a:ext>
            </a:extLst>
          </p:cNvPr>
          <p:cNvPicPr>
            <a:picLocks noChangeAspect="1"/>
          </p:cNvPicPr>
          <p:nvPr/>
        </p:nvPicPr>
        <p:blipFill>
          <a:blip r:embed="rId3"/>
          <a:stretch>
            <a:fillRect/>
          </a:stretch>
        </p:blipFill>
        <p:spPr>
          <a:xfrm>
            <a:off x="4572000" y="1913798"/>
            <a:ext cx="4090771" cy="2810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subTitle" idx="4294967295"/>
          </p:nvPr>
        </p:nvSpPr>
        <p:spPr>
          <a:xfrm>
            <a:off x="1038200" y="2068067"/>
            <a:ext cx="7067599" cy="2455441"/>
          </a:xfrm>
          <a:prstGeom prst="rect">
            <a:avLst/>
          </a:prstGeom>
        </p:spPr>
        <p:txBody>
          <a:bodyPr spcFirstLastPara="1" wrap="square" lIns="91425" tIns="91425" rIns="91425" bIns="91425" anchor="t" anchorCtr="0">
            <a:noAutofit/>
          </a:bodyPr>
          <a:lstStyle/>
          <a:p>
            <a:pPr marL="0" indent="0">
              <a:buNone/>
            </a:pPr>
            <a:r>
              <a:rPr lang="en-US" dirty="0">
                <a:effectLst/>
                <a:latin typeface="Times New Roman" panose="02020603050405020304" pitchFamily="18" charset="0"/>
                <a:ea typeface="Times New Roman" panose="02020603050405020304" pitchFamily="18" charset="0"/>
              </a:rPr>
              <a:t>The researchers of the paper </a:t>
            </a:r>
            <a:r>
              <a:rPr lang="en-US" i="1" dirty="0">
                <a:effectLst/>
                <a:latin typeface="Times New Roman" panose="02020603050405020304" pitchFamily="18" charset="0"/>
                <a:ea typeface="Times New Roman" panose="02020603050405020304" pitchFamily="18" charset="0"/>
              </a:rPr>
              <a:t>Classification of Stars using Stellar Spectra collected by the Sloan Digital Sky Survey </a:t>
            </a:r>
            <a:r>
              <a:rPr lang="en-US" dirty="0">
                <a:effectLst/>
                <a:latin typeface="Times New Roman" panose="02020603050405020304" pitchFamily="18" charset="0"/>
                <a:ea typeface="Times New Roman" panose="02020603050405020304" pitchFamily="18" charset="0"/>
              </a:rPr>
              <a:t>adopt the procedure of applying redshift corrections to the spectra and reduce the number of flux measurements by feature selection.</a:t>
            </a:r>
            <a:endParaRPr lang="en-IN" dirty="0"/>
          </a:p>
          <a:p>
            <a:pPr marL="0" lvl="0" indent="0" algn="l" rtl="0">
              <a:spcBef>
                <a:spcPts val="600"/>
              </a:spcBef>
              <a:spcAft>
                <a:spcPts val="0"/>
              </a:spcAft>
              <a:buNone/>
            </a:pPr>
            <a:endParaRPr sz="3200" b="1" dirty="0"/>
          </a:p>
        </p:txBody>
      </p:sp>
      <p:cxnSp>
        <p:nvCxnSpPr>
          <p:cNvPr id="101" name="Google Shape;101;p14"/>
          <p:cNvCxnSpPr>
            <a:cxnSpLocks/>
          </p:cNvCxnSpPr>
          <p:nvPr/>
        </p:nvCxnSpPr>
        <p:spPr>
          <a:xfrm>
            <a:off x="6450" y="1428750"/>
            <a:ext cx="914877"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1011383" y="943409"/>
            <a:ext cx="5805055" cy="97068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4000" dirty="0">
                <a:latin typeface="Times New Roman" panose="02020603050405020304" pitchFamily="18" charset="0"/>
                <a:cs typeface="Times New Roman" panose="02020603050405020304" pitchFamily="18" charset="0"/>
              </a:rPr>
              <a:t>Literature Works</a:t>
            </a:r>
            <a:endParaRPr sz="4000" dirty="0"/>
          </a:p>
        </p:txBody>
      </p:sp>
      <p:cxnSp>
        <p:nvCxnSpPr>
          <p:cNvPr id="104" name="Google Shape;104;p14"/>
          <p:cNvCxnSpPr>
            <a:cxnSpLocks/>
          </p:cNvCxnSpPr>
          <p:nvPr/>
        </p:nvCxnSpPr>
        <p:spPr>
          <a:xfrm>
            <a:off x="5119255" y="1428750"/>
            <a:ext cx="4024645"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3434915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B8BBB-AA63-2EA4-092A-065E87B38EAF}"/>
              </a:ext>
            </a:extLst>
          </p:cNvPr>
          <p:cNvSpPr>
            <a:spLocks noGrp="1"/>
          </p:cNvSpPr>
          <p:nvPr>
            <p:ph type="title"/>
          </p:nvPr>
        </p:nvSpPr>
        <p:spPr>
          <a:xfrm>
            <a:off x="1381250" y="951530"/>
            <a:ext cx="3878400" cy="435600"/>
          </a:xfrm>
        </p:spPr>
        <p:txBody>
          <a:bodyPr/>
          <a:lstStyle/>
          <a:p>
            <a:r>
              <a:rPr lang="en-IN" b="1" i="0" dirty="0">
                <a:solidFill>
                  <a:srgbClr val="333333"/>
                </a:solidFill>
                <a:effectLst/>
                <a:latin typeface="PT serif" panose="020B0604020202020204" pitchFamily="18" charset="0"/>
              </a:rPr>
              <a:t>Works referenced for utilising algorithms</a:t>
            </a:r>
            <a:endParaRPr lang="en-IN" dirty="0"/>
          </a:p>
        </p:txBody>
      </p:sp>
      <p:sp>
        <p:nvSpPr>
          <p:cNvPr id="3" name="Text Placeholder 2">
            <a:extLst>
              <a:ext uri="{FF2B5EF4-FFF2-40B4-BE49-F238E27FC236}">
                <a16:creationId xmlns:a16="http://schemas.microsoft.com/office/drawing/2014/main" id="{1FB0907D-E49D-1C71-9E49-99485C69A92D}"/>
              </a:ext>
            </a:extLst>
          </p:cNvPr>
          <p:cNvSpPr>
            <a:spLocks noGrp="1"/>
          </p:cNvSpPr>
          <p:nvPr>
            <p:ph type="body" idx="1"/>
          </p:nvPr>
        </p:nvSpPr>
        <p:spPr>
          <a:xfrm>
            <a:off x="1381250" y="1907415"/>
            <a:ext cx="6809700" cy="3112200"/>
          </a:xfrm>
        </p:spPr>
        <p:txBody>
          <a:bodyPr/>
          <a:lstStyle/>
          <a:p>
            <a:pPr algn="just"/>
            <a:r>
              <a:rPr lang="en-US" sz="1600" dirty="0">
                <a:effectLst/>
                <a:latin typeface="Times New Roman" panose="02020603050405020304" pitchFamily="18" charset="0"/>
                <a:ea typeface="Times New Roman" panose="02020603050405020304" pitchFamily="18" charset="0"/>
              </a:rPr>
              <a:t>Mahesh et al. (2005) used Random Forest Classifier for remote sensing classification to present results obtained and compare its performance with SVMs in terms of classification accuracy, training time and user-defined parameters. </a:t>
            </a:r>
          </a:p>
          <a:p>
            <a:pPr marL="76200" indent="0">
              <a:buNone/>
            </a:pPr>
            <a:endParaRPr lang="en-US" sz="1600" dirty="0">
              <a:latin typeface="Times New Roman" panose="02020603050405020304" pitchFamily="18" charset="0"/>
              <a:ea typeface="Times New Roman" panose="02020603050405020304" pitchFamily="18" charset="0"/>
            </a:endParaRPr>
          </a:p>
          <a:p>
            <a:pPr algn="just"/>
            <a:r>
              <a:rPr lang="en-US" sz="1600" dirty="0" err="1">
                <a:effectLst/>
                <a:latin typeface="Times New Roman" panose="02020603050405020304" pitchFamily="18" charset="0"/>
                <a:ea typeface="Times New Roman" panose="02020603050405020304" pitchFamily="18" charset="0"/>
              </a:rPr>
              <a:t>Zerina</a:t>
            </a:r>
            <a:r>
              <a:rPr lang="en-US" sz="1600" dirty="0">
                <a:effectLst/>
                <a:latin typeface="Times New Roman" panose="02020603050405020304" pitchFamily="18" charset="0"/>
                <a:ea typeface="Times New Roman" panose="02020603050405020304" pitchFamily="18" charset="0"/>
              </a:rPr>
              <a:t> et al. worked on Congestive Heart Failure detection using Random Forest Classifier. The paper discloses methods of implementing Machine learning algorithms to classify normal and congestive heart failure (CHF).</a:t>
            </a:r>
          </a:p>
          <a:p>
            <a:endParaRPr lang="en-US" sz="1400" dirty="0">
              <a:effectLst/>
              <a:latin typeface="Times New Roman" panose="02020603050405020304" pitchFamily="18" charset="0"/>
              <a:ea typeface="Times New Roman" panose="02020603050405020304" pitchFamily="18" charset="0"/>
            </a:endParaRPr>
          </a:p>
          <a:p>
            <a:endParaRPr lang="en-US" sz="1800" dirty="0">
              <a:latin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519FE2D6-11B6-492F-9533-0B89AE82239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2889424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B8BBB-AA63-2EA4-092A-065E87B38EAF}"/>
              </a:ext>
            </a:extLst>
          </p:cNvPr>
          <p:cNvSpPr>
            <a:spLocks noGrp="1"/>
          </p:cNvSpPr>
          <p:nvPr>
            <p:ph type="title"/>
          </p:nvPr>
        </p:nvSpPr>
        <p:spPr>
          <a:xfrm>
            <a:off x="1381250" y="951530"/>
            <a:ext cx="3878400" cy="435600"/>
          </a:xfrm>
        </p:spPr>
        <p:txBody>
          <a:bodyPr/>
          <a:lstStyle/>
          <a:p>
            <a:r>
              <a:rPr lang="en-IN" b="1" i="0" dirty="0">
                <a:solidFill>
                  <a:srgbClr val="333333"/>
                </a:solidFill>
                <a:effectLst/>
                <a:latin typeface="PT serif" panose="020B0604020202020204" pitchFamily="18" charset="0"/>
              </a:rPr>
              <a:t>Works referenced for utilising algorithms</a:t>
            </a:r>
            <a:endParaRPr lang="en-IN" dirty="0"/>
          </a:p>
        </p:txBody>
      </p:sp>
      <p:sp>
        <p:nvSpPr>
          <p:cNvPr id="3" name="Text Placeholder 2">
            <a:extLst>
              <a:ext uri="{FF2B5EF4-FFF2-40B4-BE49-F238E27FC236}">
                <a16:creationId xmlns:a16="http://schemas.microsoft.com/office/drawing/2014/main" id="{1FB0907D-E49D-1C71-9E49-99485C69A92D}"/>
              </a:ext>
            </a:extLst>
          </p:cNvPr>
          <p:cNvSpPr>
            <a:spLocks noGrp="1"/>
          </p:cNvSpPr>
          <p:nvPr>
            <p:ph type="body" idx="1"/>
          </p:nvPr>
        </p:nvSpPr>
        <p:spPr>
          <a:xfrm>
            <a:off x="1381250" y="1734233"/>
            <a:ext cx="6809700" cy="3112200"/>
          </a:xfrm>
        </p:spPr>
        <p:txBody>
          <a:bodyPr/>
          <a:lstStyle/>
          <a:p>
            <a:pPr algn="just"/>
            <a:r>
              <a:rPr lang="en-US" sz="1600" dirty="0" err="1">
                <a:effectLst/>
                <a:latin typeface="Times New Roman" panose="02020603050405020304" pitchFamily="18" charset="0"/>
                <a:ea typeface="Times New Roman" panose="02020603050405020304" pitchFamily="18" charset="0"/>
              </a:rPr>
              <a:t>Prabrira</a:t>
            </a:r>
            <a:r>
              <a:rPr lang="en-US" sz="1600" dirty="0">
                <a:effectLst/>
                <a:latin typeface="Times New Roman" panose="02020603050405020304" pitchFamily="18" charset="0"/>
                <a:ea typeface="Times New Roman" panose="02020603050405020304" pitchFamily="18" charset="0"/>
              </a:rPr>
              <a:t> et al address the growing issue of rice infestation prevalent in the Indian subcontinent through the paper they published which uses SVM to identify rice leaf disease. The paper consists of comparison between 13 CNN models and how deep features of resnet50 and SVM have proven to be the optimal algorithm. </a:t>
            </a:r>
          </a:p>
          <a:p>
            <a:pPr marL="76200" indent="0" algn="just">
              <a:buNone/>
            </a:pPr>
            <a:endParaRPr lang="en-US" sz="1600" dirty="0">
              <a:latin typeface="Times New Roman" panose="02020603050405020304" pitchFamily="18" charset="0"/>
              <a:ea typeface="Times New Roman" panose="02020603050405020304" pitchFamily="18" charset="0"/>
            </a:endParaRPr>
          </a:p>
          <a:p>
            <a:pPr algn="just"/>
            <a:r>
              <a:rPr lang="en-US" sz="1600" dirty="0">
                <a:effectLst/>
                <a:latin typeface="Times New Roman" panose="02020603050405020304" pitchFamily="18" charset="0"/>
                <a:ea typeface="Times New Roman" panose="02020603050405020304" pitchFamily="18" charset="0"/>
              </a:rPr>
              <a:t>Luigi et al investigate the various works available and provide suggestions regarding development. The research concludes with an efficiency report of LASSO [Least Absolute Shrinkage Selection Operator</a:t>
            </a:r>
            <a:r>
              <a:rPr lang="en-US" sz="1600" dirty="0">
                <a:effectLst/>
                <a:latin typeface="Times New Roman" panose="02020603050405020304" pitchFamily="18" charset="0"/>
                <a:ea typeface="Calibri" panose="020F0502020204030204" pitchFamily="34" charset="0"/>
              </a:rPr>
              <a:t>]</a:t>
            </a:r>
            <a:r>
              <a:rPr lang="en-US" sz="1600" dirty="0">
                <a:effectLst/>
                <a:latin typeface="Times New Roman" panose="02020603050405020304" pitchFamily="18" charset="0"/>
                <a:ea typeface="Times New Roman" panose="02020603050405020304" pitchFamily="18" charset="0"/>
              </a:rPr>
              <a:t> penalization instead of the standard stepwise procedures in terms of methodological development. </a:t>
            </a:r>
            <a:endParaRPr lang="en-IN" sz="1600" dirty="0">
              <a:effectLst/>
              <a:latin typeface="Calibri" panose="020F0502020204030204" pitchFamily="34" charset="0"/>
              <a:ea typeface="Calibri" panose="020F0502020204030204" pitchFamily="34" charset="0"/>
            </a:endParaRPr>
          </a:p>
          <a:p>
            <a:endParaRPr lang="en-US" sz="1400" dirty="0">
              <a:effectLst/>
              <a:latin typeface="Times New Roman" panose="02020603050405020304" pitchFamily="18" charset="0"/>
              <a:ea typeface="Times New Roman" panose="02020603050405020304" pitchFamily="18" charset="0"/>
            </a:endParaRPr>
          </a:p>
          <a:p>
            <a:endParaRPr lang="en-US" sz="1800" dirty="0">
              <a:latin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519FE2D6-11B6-492F-9533-0B89AE82239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661073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B8BBB-AA63-2EA4-092A-065E87B38EAF}"/>
              </a:ext>
            </a:extLst>
          </p:cNvPr>
          <p:cNvSpPr>
            <a:spLocks noGrp="1"/>
          </p:cNvSpPr>
          <p:nvPr>
            <p:ph type="title"/>
          </p:nvPr>
        </p:nvSpPr>
        <p:spPr>
          <a:xfrm>
            <a:off x="1381249" y="896112"/>
            <a:ext cx="4250623" cy="435600"/>
          </a:xfrm>
        </p:spPr>
        <p:txBody>
          <a:bodyPr/>
          <a:lstStyle/>
          <a:p>
            <a:r>
              <a:rPr lang="en-IN" b="1" i="0" dirty="0">
                <a:solidFill>
                  <a:srgbClr val="333333"/>
                </a:solidFill>
                <a:effectLst/>
                <a:latin typeface="PT serif" panose="020B0604020202020204" pitchFamily="18" charset="0"/>
              </a:rPr>
              <a:t>Works referenced for utilising algorithms</a:t>
            </a:r>
            <a:endParaRPr lang="en-IN" dirty="0"/>
          </a:p>
        </p:txBody>
      </p:sp>
      <p:sp>
        <p:nvSpPr>
          <p:cNvPr id="3" name="Text Placeholder 2">
            <a:extLst>
              <a:ext uri="{FF2B5EF4-FFF2-40B4-BE49-F238E27FC236}">
                <a16:creationId xmlns:a16="http://schemas.microsoft.com/office/drawing/2014/main" id="{1FB0907D-E49D-1C71-9E49-99485C69A92D}"/>
              </a:ext>
            </a:extLst>
          </p:cNvPr>
          <p:cNvSpPr>
            <a:spLocks noGrp="1"/>
          </p:cNvSpPr>
          <p:nvPr>
            <p:ph type="body" idx="1"/>
          </p:nvPr>
        </p:nvSpPr>
        <p:spPr>
          <a:xfrm>
            <a:off x="1381249" y="1699598"/>
            <a:ext cx="6809700" cy="3112200"/>
          </a:xfrm>
        </p:spPr>
        <p:txBody>
          <a:bodyPr/>
          <a:lstStyle/>
          <a:p>
            <a:pPr algn="just">
              <a:lnSpc>
                <a:spcPct val="115000"/>
              </a:lnSpc>
              <a:spcAft>
                <a:spcPts val="800"/>
              </a:spcAft>
            </a:pPr>
            <a:r>
              <a:rPr lang="en-US" sz="1600" dirty="0" err="1">
                <a:effectLst/>
                <a:latin typeface="Times New Roman" panose="02020603050405020304" pitchFamily="18" charset="0"/>
                <a:ea typeface="Times New Roman" panose="02020603050405020304" pitchFamily="18" charset="0"/>
              </a:rPr>
              <a:t>Shaohua</a:t>
            </a:r>
            <a:r>
              <a:rPr lang="en-US" sz="1600" dirty="0">
                <a:effectLst/>
                <a:latin typeface="Times New Roman" panose="02020603050405020304" pitchFamily="18" charset="0"/>
                <a:ea typeface="Times New Roman" panose="02020603050405020304" pitchFamily="18" charset="0"/>
              </a:rPr>
              <a:t> et al used Deep Multi-Layer perceptron classifier for Behavior analysis to estimate Parkinson’s Disease (PD) severity using smartphones. The aim of this paper is to identify the severity in PD patients’ actions by analyzing their speech and movement patterns, as measured with a smartphone accelerometer in their pocket at different times of the day.</a:t>
            </a:r>
          </a:p>
          <a:p>
            <a:pPr algn="just">
              <a:lnSpc>
                <a:spcPct val="115000"/>
              </a:lnSpc>
              <a:spcAft>
                <a:spcPts val="800"/>
              </a:spcAft>
            </a:pPr>
            <a:r>
              <a:rPr lang="en-US" sz="1600" dirty="0">
                <a:effectLst/>
                <a:latin typeface="Times New Roman" panose="02020603050405020304" pitchFamily="18" charset="0"/>
                <a:ea typeface="Times New Roman" panose="02020603050405020304" pitchFamily="18" charset="0"/>
              </a:rPr>
              <a:t>Shubham et al [13] worked on Chronic Kidney Disease (CKD) diagnosis using a Multi-layer perceptron classifier. They proposed a Multi-Layer Perceptron Classifier to predict whether a patient suffers from CKD or not.</a:t>
            </a:r>
            <a:endParaRPr lang="en-IN" sz="1600" dirty="0">
              <a:effectLst/>
              <a:latin typeface="Calibri" panose="020F0502020204030204" pitchFamily="34" charset="0"/>
              <a:ea typeface="Calibri" panose="020F0502020204030204" pitchFamily="34" charset="0"/>
            </a:endParaRPr>
          </a:p>
          <a:p>
            <a:endParaRPr lang="en-US" sz="1800" dirty="0">
              <a:latin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519FE2D6-11B6-492F-9533-0B89AE82239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1196392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98DA14-DCF1-79D0-2FB8-B557C54B10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3" name="Picture 2">
            <a:extLst>
              <a:ext uri="{FF2B5EF4-FFF2-40B4-BE49-F238E27FC236}">
                <a16:creationId xmlns:a16="http://schemas.microsoft.com/office/drawing/2014/main" id="{5CB4A95F-6378-06C5-23C3-D125A348E945}"/>
              </a:ext>
            </a:extLst>
          </p:cNvPr>
          <p:cNvPicPr>
            <a:picLocks noChangeAspect="1"/>
          </p:cNvPicPr>
          <p:nvPr/>
        </p:nvPicPr>
        <p:blipFill>
          <a:blip r:embed="rId2"/>
          <a:stretch>
            <a:fillRect/>
          </a:stretch>
        </p:blipFill>
        <p:spPr>
          <a:xfrm>
            <a:off x="970351" y="226291"/>
            <a:ext cx="7203298" cy="4335318"/>
          </a:xfrm>
          <a:prstGeom prst="rect">
            <a:avLst/>
          </a:prstGeom>
        </p:spPr>
      </p:pic>
      <p:sp>
        <p:nvSpPr>
          <p:cNvPr id="5" name="TextBox 4">
            <a:extLst>
              <a:ext uri="{FF2B5EF4-FFF2-40B4-BE49-F238E27FC236}">
                <a16:creationId xmlns:a16="http://schemas.microsoft.com/office/drawing/2014/main" id="{F0110AF8-B0D6-A303-78E5-5EDDFC73E718}"/>
              </a:ext>
            </a:extLst>
          </p:cNvPr>
          <p:cNvSpPr txBox="1"/>
          <p:nvPr/>
        </p:nvSpPr>
        <p:spPr>
          <a:xfrm>
            <a:off x="2182091" y="4638874"/>
            <a:ext cx="4572000" cy="307777"/>
          </a:xfrm>
          <a:prstGeom prst="rect">
            <a:avLst/>
          </a:prstGeom>
          <a:noFill/>
        </p:spPr>
        <p:txBody>
          <a:bodyPr wrap="square">
            <a:spAutoFit/>
          </a:bodyPr>
          <a:lstStyle/>
          <a:p>
            <a:pPr algn="ctr"/>
            <a:r>
              <a:rPr lang="en-IN" dirty="0">
                <a:latin typeface="Times New Roman" panose="02020603050405020304" pitchFamily="18" charset="0"/>
                <a:cs typeface="Times New Roman" panose="02020603050405020304" pitchFamily="18" charset="0"/>
              </a:rPr>
              <a:t>Dataset description of DR-16 and DR-17 dataset</a:t>
            </a:r>
          </a:p>
        </p:txBody>
      </p:sp>
    </p:spTree>
    <p:extLst>
      <p:ext uri="{BB962C8B-B14F-4D97-AF65-F5344CB8AC3E}">
        <p14:creationId xmlns:p14="http://schemas.microsoft.com/office/powerpoint/2010/main" val="4181983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84571" y="2273450"/>
            <a:ext cx="3787800" cy="1159800"/>
          </a:xfrm>
          <a:prstGeom prst="rect">
            <a:avLst/>
          </a:prstGeom>
        </p:spPr>
        <p:txBody>
          <a:bodyPr spcFirstLastPara="1" wrap="square" lIns="91425" tIns="91425" rIns="91425" bIns="91425" anchor="b" anchorCtr="0">
            <a:noAutofit/>
          </a:bodyPr>
          <a:lstStyle/>
          <a:p>
            <a:pPr algn="ctr"/>
            <a:r>
              <a:rPr lang="en-IN" dirty="0">
                <a:latin typeface="Times New Roman" panose="02020603050405020304" pitchFamily="18" charset="0"/>
                <a:cs typeface="Times New Roman" panose="02020603050405020304" pitchFamily="18" charset="0"/>
              </a:rPr>
              <a:t>Numerical summary of columns in DR-17 dataset</a:t>
            </a:r>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Lora"/>
                <a:ea typeface="Lora"/>
                <a:cs typeface="Lora"/>
                <a:sym typeface="Lora"/>
              </a:rPr>
              <a:t>1</a:t>
            </a:r>
            <a:endParaRPr sz="240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1677</Words>
  <Application>Microsoft Office PowerPoint</Application>
  <PresentationFormat>On-screen Show (16:9)</PresentationFormat>
  <Paragraphs>123</Paragraphs>
  <Slides>26</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Quattrocento Sans</vt:lpstr>
      <vt:lpstr>Times New Roman</vt:lpstr>
      <vt:lpstr>PT serif</vt:lpstr>
      <vt:lpstr>Calibri</vt:lpstr>
      <vt:lpstr>Arial</vt:lpstr>
      <vt:lpstr>Loral</vt:lpstr>
      <vt:lpstr>Lora</vt:lpstr>
      <vt:lpstr>Viola template</vt:lpstr>
      <vt:lpstr>CoSSC - Comparative Study of  Stellar Classification using DR-16 and DR-17 Datasets</vt:lpstr>
      <vt:lpstr>Introduction</vt:lpstr>
      <vt:lpstr>Literature Works</vt:lpstr>
      <vt:lpstr>Literature Works</vt:lpstr>
      <vt:lpstr>Works referenced for utilising algorithms</vt:lpstr>
      <vt:lpstr>Works referenced for utilising algorithms</vt:lpstr>
      <vt:lpstr>Works referenced for utilising algorithms</vt:lpstr>
      <vt:lpstr>PowerPoint Presentation</vt:lpstr>
      <vt:lpstr>Numerical summary of columns in DR-17 dataset</vt:lpstr>
      <vt:lpstr>PowerPoint Presentation</vt:lpstr>
      <vt:lpstr>Numerical summary of columns in DR-16 dataset</vt:lpstr>
      <vt:lpstr>PowerPoint Presentation</vt:lpstr>
      <vt:lpstr>PowerPoint Presentation</vt:lpstr>
      <vt:lpstr>PowerPoint Presentation</vt:lpstr>
      <vt:lpstr>Machine Learning Algorithms for Stellar Classification</vt:lpstr>
      <vt:lpstr>PowerPoint Presentation</vt:lpstr>
      <vt:lpstr>PowerPoint Presentation</vt:lpstr>
      <vt:lpstr>Proposed Workflow</vt:lpstr>
      <vt:lpstr>Proposed Workflow</vt:lpstr>
      <vt:lpstr>PowerPoint Presentation</vt:lpstr>
      <vt:lpstr>PowerPoint Presentation</vt:lpstr>
      <vt:lpstr> Results</vt:lpstr>
      <vt:lpstr>Results and Conclusions</vt:lpstr>
      <vt:lpstr>Results and Conclusions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CoSSC - Comparative Study of  Stellar Classification using DR-16 and DR-17 Datasets</dc:title>
  <cp:lastModifiedBy>vishal ravichandran</cp:lastModifiedBy>
  <cp:revision>4</cp:revision>
  <dcterms:modified xsi:type="dcterms:W3CDTF">2023-02-17T06:34:56Z</dcterms:modified>
</cp:coreProperties>
</file>