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8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57C1F-A21C-4084-B497-8FDFD596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445409-F20A-42DC-873B-D495FA2F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BD36F-2DB7-460B-BE3A-EB982581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4C88DD-DDB5-49FD-8207-308A54FC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E110F-4BE8-40F5-9A19-AF6029A7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2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CE8D8-9DE1-4F35-8915-D0EED277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C45F9A-EE12-46A8-A7F1-46EBBB14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32AF30-B75C-4BD3-A95D-2E39EBD7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904A-B2B5-4CF3-8655-B863E33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E5DC4-34FE-4D86-BACE-F5589277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8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B796D8-4A20-4966-B44B-9E627340B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0BCD1-5694-4F89-8D5C-08C43A9B8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7F244-CF1C-4A7E-80F2-D5FE617B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89803-282F-457D-BEDC-2CA11E09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1C6CF-A33D-44C2-A625-8A05BEAD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1E3E1-C2AB-48FB-96DD-7494050B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8DEA0-E92E-4D45-8C4E-930DD587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66DFA-C582-4BAB-9687-A3E16B2C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0E9C1-3AA9-4479-9256-C719F129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24CC30-3641-4409-8974-634D4425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78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E79F0-287F-4516-A20B-9371834F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E7238C-F131-438D-94DE-F241E14F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DD76B-2F9F-4B61-8E9F-8620E91F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7CFDF-3671-4C1A-A093-08ED1668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6B8F8-8F92-42F1-835D-8D90AAB9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22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651F9-077B-470B-B09A-86219351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58E43-F716-4FDB-8FD2-04B61CE80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3F474-9AC6-4505-816A-FEB4D5304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E765F0-41A5-4AB6-832E-B04A0133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17640C-29F1-4685-8438-7A07F3C3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31D58-6F27-4105-8268-C1EF65D5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5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E0FDD-01B7-42D6-9B50-08C38E68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21145E-282C-4FF1-A51B-D78C9F40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E4CAD-6BB8-4DE3-AB01-47C1C680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4E5756-C752-4840-83DD-4BA69AFAC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8EB8EB-59A8-4B70-AB77-08C0A5B7A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3CFEE2-071B-420D-A1EF-7E51F8A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DD1B4B-9FD6-4BC7-BD9F-E12030F4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FE3D7F-63A6-4B3D-97BD-E991297B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804F-AF67-4DA4-9B97-553A2E1C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E7711C-7475-4E7F-9002-00E9FE4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71A8FF-239F-4FDD-9735-DEAF03CC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B55268-A7F0-472F-BCFC-47BCF6FA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02E58C-E94A-4463-8628-26425DF5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602CE4-6F1D-4A11-A4F0-D0B7B299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5240F2-26CF-4066-8907-22E6ED1E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DFD-E792-4F19-BCA9-AC4D9D23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C714-1AFE-48DE-ABB4-ECF10335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CC563A-F950-4A01-BFFE-48B0DF476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FFC22-3FB6-427D-93BB-C24EBA75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D37171-DC4D-4CB5-80D3-E7FA3D05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0EBDE5-DAA1-48E8-945D-6B8F2788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4CA8-DB2C-491D-A1C7-BC956999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70930D-45B2-4867-B07D-D3319F7A7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2E5802-07C6-430A-8E2B-CFD933BA8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0E8D9D-7969-4B50-9D78-7CFBFB46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1BF851-0EE8-42DA-ABE8-127722D1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79CF2-6F8C-419D-B2C5-5F8E0F8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7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7AD24-5275-47E6-A573-1477F2C9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89D32-DC1D-4968-936F-B8754DC8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AB1904-5D95-4D06-BB12-DF0F87358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CD08-EB64-42FE-95B0-59CCF42B7BA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1C9FA7-7E5A-4124-A7FA-4A8DA54B9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071ED-A75A-4788-B9EA-CF9D5FCCF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9249E-77B4-4035-846E-DC6780B39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github.com/ethereum/wiki/wiki/%5BRussian%5D-%D0%A0%D1%83%D0%BA%D0%BE%D0%B2%D0%BE%D0%B4%D1%81%D1%82%D0%B2%D0%BE-%D0%BF%D0%BE-Solidity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ssianblogs.com/article/30971138827/" TargetMode="External"/><Relationship Id="rId5" Type="http://schemas.openxmlformats.org/officeDocument/2006/relationships/hyperlink" Target="https://habr.com/ru/post/572004/" TargetMode="External"/><Relationship Id="rId4" Type="http://schemas.openxmlformats.org/officeDocument/2006/relationships/hyperlink" Target="https://habr.com/ru/post/57245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0">
              <a:srgbClr val="414141"/>
            </a:gs>
            <a:gs pos="17000">
              <a:schemeClr val="accent3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9B7E4C-2383-42E6-93E2-8416D0F8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302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83F9E-D830-4C07-8FB3-269B5375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" y="745724"/>
            <a:ext cx="5279254" cy="146481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платформы проведения аукционных торгов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82901-3009-4E64-8618-79DE5E10A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064" y="5415379"/>
            <a:ext cx="4358936" cy="969885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Автор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ru-RU" sz="1600" dirty="0">
                <a:solidFill>
                  <a:schemeClr val="bg1"/>
                </a:solidFill>
              </a:rPr>
              <a:t>Алексей Андреевич</a:t>
            </a:r>
          </a:p>
          <a:p>
            <a:r>
              <a:rPr lang="ru-RU" sz="1600" dirty="0">
                <a:solidFill>
                  <a:schemeClr val="bg1"/>
                </a:solidFill>
              </a:rPr>
              <a:t>Ментор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ru-RU" sz="1600" dirty="0">
                <a:solidFill>
                  <a:schemeClr val="bg1"/>
                </a:solidFill>
              </a:rPr>
              <a:t>Илья Сергеевич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3F2918B-94BA-4B52-8746-509217C5BD02}"/>
              </a:ext>
            </a:extLst>
          </p:cNvPr>
          <p:cNvCxnSpPr/>
          <p:nvPr/>
        </p:nvCxnSpPr>
        <p:spPr>
          <a:xfrm>
            <a:off x="443885" y="550416"/>
            <a:ext cx="4660776" cy="0"/>
          </a:xfrm>
          <a:prstGeom prst="line">
            <a:avLst/>
          </a:prstGeom>
          <a:ln w="57150">
            <a:solidFill>
              <a:srgbClr val="AEA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Объект 42">
            <a:extLst>
              <a:ext uri="{FF2B5EF4-FFF2-40B4-BE49-F238E27FC236}">
                <a16:creationId xmlns:a16="http://schemas.microsoft.com/office/drawing/2014/main" id="{1E87DBE2-998F-40D0-BD7F-7D868F85D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r="4411"/>
          <a:stretch/>
        </p:blipFill>
        <p:spPr>
          <a:xfrm>
            <a:off x="0" y="10"/>
            <a:ext cx="8450297" cy="6857990"/>
          </a:xfrm>
          <a:prstGeom prst="rect">
            <a:avLst/>
          </a:prstGeom>
        </p:spPr>
      </p:pic>
      <p:sp>
        <p:nvSpPr>
          <p:cNvPr id="60" name="Content Placeholder 51">
            <a:extLst>
              <a:ext uri="{FF2B5EF4-FFF2-40B4-BE49-F238E27FC236}">
                <a16:creationId xmlns:a16="http://schemas.microsoft.com/office/drawing/2014/main" id="{E9E5561F-5119-463F-A166-09167FA4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</a:rPr>
              <a:t>Сперва нам было необходимо изучить </a:t>
            </a:r>
            <a:r>
              <a:rPr lang="en-US" sz="2400" dirty="0">
                <a:solidFill>
                  <a:srgbClr val="FFFFFF"/>
                </a:solidFill>
              </a:rPr>
              <a:t>Remix IDE </a:t>
            </a:r>
            <a:r>
              <a:rPr lang="ru-RU" sz="2400" dirty="0">
                <a:solidFill>
                  <a:srgbClr val="FFFFFF"/>
                </a:solidFill>
              </a:rPr>
              <a:t>и научиться работать с ним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  <a:r>
              <a:rPr lang="ru-RU" sz="2400" dirty="0">
                <a:solidFill>
                  <a:srgbClr val="FFFFFF"/>
                </a:solidFill>
              </a:rPr>
              <a:t>Он представляет из себя среду разработки и тестирования ваших смарт контрактов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как правило написанных на высокоуровневом языке программирования </a:t>
            </a:r>
            <a:r>
              <a:rPr lang="en-US" sz="2400" dirty="0">
                <a:solidFill>
                  <a:srgbClr val="FFFFFF"/>
                </a:solidFill>
              </a:rPr>
              <a:t>Solidity.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620126E-1C18-4C73-BD57-1E4BE911DF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 r="8241"/>
          <a:stretch/>
        </p:blipFill>
        <p:spPr>
          <a:xfrm>
            <a:off x="6225997" y="10"/>
            <a:ext cx="5962785" cy="685799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stA="0" endPos="65000" dist="50800" dir="5400000" sy="-100000" algn="bl" rotWithShape="0"/>
            <a:softEdge rad="596900"/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2279050-4EF9-4A7D-8D79-EC677D13E116}"/>
              </a:ext>
            </a:extLst>
          </p:cNvPr>
          <p:cNvSpPr txBox="1"/>
          <p:nvPr/>
        </p:nvSpPr>
        <p:spPr>
          <a:xfrm>
            <a:off x="838200" y="681037"/>
            <a:ext cx="442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</a:rPr>
              <a:t>Погружение в </a:t>
            </a:r>
            <a:r>
              <a:rPr lang="en-US" sz="3600" dirty="0">
                <a:solidFill>
                  <a:schemeClr val="bg2"/>
                </a:solidFill>
              </a:rPr>
              <a:t>Remix</a:t>
            </a:r>
            <a:endParaRPr lang="ru-RU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0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Объект 42">
            <a:extLst>
              <a:ext uri="{FF2B5EF4-FFF2-40B4-BE49-F238E27FC236}">
                <a16:creationId xmlns:a16="http://schemas.microsoft.com/office/drawing/2014/main" id="{1E87DBE2-998F-40D0-BD7F-7D868F85D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r="4411"/>
          <a:stretch/>
        </p:blipFill>
        <p:spPr>
          <a:xfrm>
            <a:off x="0" y="10"/>
            <a:ext cx="8450297" cy="6857990"/>
          </a:xfrm>
          <a:prstGeom prst="rect">
            <a:avLst/>
          </a:prstGeom>
        </p:spPr>
      </p:pic>
      <p:sp>
        <p:nvSpPr>
          <p:cNvPr id="60" name="Content Placeholder 51">
            <a:extLst>
              <a:ext uri="{FF2B5EF4-FFF2-40B4-BE49-F238E27FC236}">
                <a16:creationId xmlns:a16="http://schemas.microsoft.com/office/drawing/2014/main" id="{E9E5561F-5119-463F-A166-09167FA4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19785"/>
            <a:ext cx="4423808" cy="244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</a:rPr>
              <a:t>Вторым шагом было создание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нашего первого смарт-контракта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хоть и довольно простого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r>
              <a:rPr lang="ru-RU" sz="2400" dirty="0">
                <a:solidFill>
                  <a:srgbClr val="FFFFFF"/>
                </a:solidFill>
              </a:rPr>
              <a:t> Он позволял пользователю задать его имя и возраст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а затем возвращал значения обратно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620126E-1C18-4C73-BD57-1E4BE911DF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 r="8241"/>
          <a:stretch/>
        </p:blipFill>
        <p:spPr>
          <a:xfrm>
            <a:off x="6225997" y="10"/>
            <a:ext cx="5962785" cy="685799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stA="0" endPos="65000" dist="50800" dir="5400000" sy="-100000" algn="bl" rotWithShape="0"/>
            <a:softEdge rad="596900"/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2279050-4EF9-4A7D-8D79-EC677D13E116}"/>
              </a:ext>
            </a:extLst>
          </p:cNvPr>
          <p:cNvSpPr txBox="1"/>
          <p:nvPr/>
        </p:nvSpPr>
        <p:spPr>
          <a:xfrm>
            <a:off x="236317" y="669462"/>
            <a:ext cx="719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</a:rPr>
              <a:t>Создание первого смарт-контракта</a:t>
            </a:r>
          </a:p>
        </p:txBody>
      </p:sp>
    </p:spTree>
    <p:extLst>
      <p:ext uri="{BB962C8B-B14F-4D97-AF65-F5344CB8AC3E}">
        <p14:creationId xmlns:p14="http://schemas.microsoft.com/office/powerpoint/2010/main" val="349162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Объект 42">
            <a:extLst>
              <a:ext uri="{FF2B5EF4-FFF2-40B4-BE49-F238E27FC236}">
                <a16:creationId xmlns:a16="http://schemas.microsoft.com/office/drawing/2014/main" id="{1E87DBE2-998F-40D0-BD7F-7D868F85D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r="4411"/>
          <a:stretch/>
        </p:blipFill>
        <p:spPr>
          <a:xfrm>
            <a:off x="0" y="10"/>
            <a:ext cx="8450297" cy="6857990"/>
          </a:xfrm>
          <a:prstGeom prst="rect">
            <a:avLst/>
          </a:prstGeom>
        </p:spPr>
      </p:pic>
      <p:pic>
        <p:nvPicPr>
          <p:cNvPr id="3" name="Объект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64DD0D-9FC2-4505-B198-566FE2098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16"/>
          <a:stretch/>
        </p:blipFill>
        <p:spPr>
          <a:xfrm>
            <a:off x="236317" y="2141315"/>
            <a:ext cx="6232383" cy="4143738"/>
          </a:xfr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620126E-1C18-4C73-BD57-1E4BE911D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 r="8241"/>
          <a:stretch/>
        </p:blipFill>
        <p:spPr>
          <a:xfrm>
            <a:off x="6225997" y="10"/>
            <a:ext cx="5962785" cy="685799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stA="0" endPos="65000" dist="50800" dir="5400000" sy="-100000" algn="bl" rotWithShape="0"/>
            <a:softEdge rad="596900"/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2279050-4EF9-4A7D-8D79-EC677D13E116}"/>
              </a:ext>
            </a:extLst>
          </p:cNvPr>
          <p:cNvSpPr txBox="1"/>
          <p:nvPr/>
        </p:nvSpPr>
        <p:spPr>
          <a:xfrm>
            <a:off x="236317" y="669462"/>
            <a:ext cx="7194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</a:rPr>
              <a:t>Создание первого смарт-контракта</a:t>
            </a:r>
          </a:p>
          <a:p>
            <a:r>
              <a:rPr lang="ru-RU" sz="2400" dirty="0">
                <a:solidFill>
                  <a:schemeClr val="bg2"/>
                </a:solidFill>
              </a:rPr>
              <a:t>Демонстрация работы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4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Объект 42">
            <a:extLst>
              <a:ext uri="{FF2B5EF4-FFF2-40B4-BE49-F238E27FC236}">
                <a16:creationId xmlns:a16="http://schemas.microsoft.com/office/drawing/2014/main" id="{1E87DBE2-998F-40D0-BD7F-7D868F85D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r="4411"/>
          <a:stretch/>
        </p:blipFill>
        <p:spPr>
          <a:xfrm>
            <a:off x="0" y="10"/>
            <a:ext cx="8450297" cy="6857990"/>
          </a:xfrm>
          <a:prstGeom prst="rect">
            <a:avLst/>
          </a:prstGeom>
        </p:spPr>
      </p:pic>
      <p:sp>
        <p:nvSpPr>
          <p:cNvPr id="60" name="Content Placeholder 51">
            <a:extLst>
              <a:ext uri="{FF2B5EF4-FFF2-40B4-BE49-F238E27FC236}">
                <a16:creationId xmlns:a16="http://schemas.microsoft.com/office/drawing/2014/main" id="{E9E5561F-5119-463F-A166-09167FA4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17" y="1504709"/>
            <a:ext cx="6314954" cy="4965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</a:rPr>
              <a:t>Далее нам предстояло изучить сам </a:t>
            </a:r>
            <a:r>
              <a:rPr lang="en-US" sz="2400" dirty="0">
                <a:solidFill>
                  <a:srgbClr val="FFFFFF"/>
                </a:solidFill>
              </a:rPr>
              <a:t>Solidity, </a:t>
            </a:r>
            <a:r>
              <a:rPr lang="ru-RU" sz="2400" dirty="0">
                <a:solidFill>
                  <a:srgbClr val="FFFFFF"/>
                </a:solidFill>
              </a:rPr>
              <a:t>а также модификаторы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переменные видимости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ru-RU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</a:rPr>
              <a:t>Для этого были задействованы следующие интернет-ресурсы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r>
              <a:rPr lang="en-US" sz="1600" dirty="0">
                <a:hlinkClick r:id="rId3"/>
              </a:rPr>
              <a:t>[Russian] </a:t>
            </a:r>
            <a:r>
              <a:rPr lang="ru-RU" sz="1600" dirty="0">
                <a:hlinkClick r:id="rId3"/>
              </a:rPr>
              <a:t>Руководство по </a:t>
            </a:r>
            <a:r>
              <a:rPr lang="en-US" sz="1600" dirty="0">
                <a:hlinkClick r:id="rId3"/>
              </a:rPr>
              <a:t>Solidity · </a:t>
            </a:r>
            <a:r>
              <a:rPr lang="en-US" sz="1600" dirty="0" err="1">
                <a:hlinkClick r:id="rId3"/>
              </a:rPr>
              <a:t>ethereum</a:t>
            </a:r>
            <a:r>
              <a:rPr lang="en-US" sz="1600" dirty="0">
                <a:hlinkClick r:id="rId3"/>
              </a:rPr>
              <a:t>/wiki </a:t>
            </a:r>
            <a:r>
              <a:rPr lang="en-US" sz="1600" dirty="0" err="1">
                <a:hlinkClick r:id="rId3"/>
              </a:rPr>
              <a:t>Wiki</a:t>
            </a:r>
            <a:r>
              <a:rPr lang="en-US" sz="1600" dirty="0">
                <a:hlinkClick r:id="rId3"/>
              </a:rPr>
              <a:t> (github.com)</a:t>
            </a:r>
            <a:endParaRPr lang="en-US" sz="1600" dirty="0"/>
          </a:p>
          <a:p>
            <a:r>
              <a:rPr lang="ru-RU" sz="1600" dirty="0">
                <a:hlinkClick r:id="rId4"/>
              </a:rPr>
              <a:t>Учебник по </a:t>
            </a:r>
            <a:r>
              <a:rPr lang="ru-RU" sz="1600" dirty="0" err="1">
                <a:hlinkClick r:id="rId4"/>
              </a:rPr>
              <a:t>Solidity</a:t>
            </a:r>
            <a:r>
              <a:rPr lang="ru-RU" sz="1600" dirty="0">
                <a:hlinkClick r:id="rId4"/>
              </a:rPr>
              <a:t>. Все об адресах / </a:t>
            </a:r>
            <a:r>
              <a:rPr lang="ru-RU" sz="1600" dirty="0" err="1">
                <a:hlinkClick r:id="rId4"/>
              </a:rPr>
              <a:t>Хабр</a:t>
            </a:r>
            <a:r>
              <a:rPr lang="ru-RU" sz="1600" dirty="0">
                <a:hlinkClick r:id="rId4"/>
              </a:rPr>
              <a:t> (habr.com)</a:t>
            </a:r>
            <a:endParaRPr lang="en-US" sz="1600" dirty="0"/>
          </a:p>
          <a:p>
            <a:r>
              <a:rPr lang="ru-RU" sz="1600" dirty="0">
                <a:hlinkClick r:id="rId5"/>
              </a:rPr>
              <a:t>Учебник по </a:t>
            </a:r>
            <a:r>
              <a:rPr lang="ru-RU" sz="1600" dirty="0" err="1">
                <a:hlinkClick r:id="rId5"/>
              </a:rPr>
              <a:t>Solidity</a:t>
            </a:r>
            <a:r>
              <a:rPr lang="ru-RU" sz="1600" dirty="0">
                <a:hlinkClick r:id="rId5"/>
              </a:rPr>
              <a:t>: Все о модификаторах / </a:t>
            </a:r>
            <a:r>
              <a:rPr lang="ru-RU" sz="1600" dirty="0" err="1">
                <a:hlinkClick r:id="rId5"/>
              </a:rPr>
              <a:t>Хабр</a:t>
            </a:r>
            <a:r>
              <a:rPr lang="ru-RU" sz="1600" dirty="0">
                <a:hlinkClick r:id="rId5"/>
              </a:rPr>
              <a:t> (habr.com)</a:t>
            </a:r>
            <a:endParaRPr lang="en-US" sz="1600" dirty="0"/>
          </a:p>
          <a:p>
            <a:r>
              <a:rPr lang="ru-RU" sz="1100" dirty="0">
                <a:hlinkClick r:id="rId6"/>
              </a:rPr>
              <a:t>Расширенные функции </a:t>
            </a:r>
            <a:r>
              <a:rPr lang="ru-RU" sz="1100" dirty="0" err="1">
                <a:hlinkClick r:id="rId6"/>
              </a:rPr>
              <a:t>Solidity</a:t>
            </a:r>
            <a:r>
              <a:rPr lang="ru-RU" sz="1100" dirty="0">
                <a:hlinkClick r:id="rId6"/>
              </a:rPr>
              <a:t>, написанные смарт-контрактами - Русские Блоги (russianblogs.com)</a:t>
            </a:r>
            <a:endParaRPr lang="ru-RU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     </a:t>
            </a:r>
            <a:r>
              <a:rPr lang="ru-RU" sz="1600" dirty="0">
                <a:solidFill>
                  <a:srgbClr val="FFFFFF"/>
                </a:solidFill>
              </a:rPr>
              <a:t>И многие другие</a:t>
            </a:r>
            <a:r>
              <a:rPr lang="en-US" sz="1600" dirty="0">
                <a:solidFill>
                  <a:srgbClr val="FFFFFF"/>
                </a:solidFill>
              </a:rPr>
              <a:t>…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620126E-1C18-4C73-BD57-1E4BE911DF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 r="8241"/>
          <a:stretch/>
        </p:blipFill>
        <p:spPr>
          <a:xfrm>
            <a:off x="6225997" y="10"/>
            <a:ext cx="5962785" cy="685799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stA="0" endPos="65000" dist="50800" dir="5400000" sy="-100000" algn="bl" rotWithShape="0"/>
            <a:softEdge rad="596900"/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2279050-4EF9-4A7D-8D79-EC677D13E116}"/>
              </a:ext>
            </a:extLst>
          </p:cNvPr>
          <p:cNvSpPr txBox="1"/>
          <p:nvPr/>
        </p:nvSpPr>
        <p:spPr>
          <a:xfrm>
            <a:off x="236317" y="669462"/>
            <a:ext cx="719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</a:rPr>
              <a:t>Изучение </a:t>
            </a:r>
            <a:r>
              <a:rPr lang="en-US" sz="3600" dirty="0">
                <a:solidFill>
                  <a:schemeClr val="bg2"/>
                </a:solidFill>
              </a:rPr>
              <a:t>Solidity</a:t>
            </a:r>
          </a:p>
          <a:p>
            <a:endParaRPr lang="ru-RU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9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Объект 42">
            <a:extLst>
              <a:ext uri="{FF2B5EF4-FFF2-40B4-BE49-F238E27FC236}">
                <a16:creationId xmlns:a16="http://schemas.microsoft.com/office/drawing/2014/main" id="{1E87DBE2-998F-40D0-BD7F-7D868F85D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r="4411"/>
          <a:stretch/>
        </p:blipFill>
        <p:spPr>
          <a:xfrm>
            <a:off x="0" y="10"/>
            <a:ext cx="8450297" cy="685799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620126E-1C18-4C73-BD57-1E4BE911DF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 r="8241"/>
          <a:stretch/>
        </p:blipFill>
        <p:spPr>
          <a:xfrm>
            <a:off x="6225997" y="10"/>
            <a:ext cx="5962785" cy="685799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stA="0" endPos="65000" dist="50800" dir="5400000" sy="-100000" algn="bl" rotWithShape="0"/>
            <a:softEdge rad="596900"/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2279050-4EF9-4A7D-8D79-EC677D13E116}"/>
              </a:ext>
            </a:extLst>
          </p:cNvPr>
          <p:cNvSpPr txBox="1"/>
          <p:nvPr/>
        </p:nvSpPr>
        <p:spPr>
          <a:xfrm>
            <a:off x="632679" y="669462"/>
            <a:ext cx="688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</a:rPr>
              <a:t>Установка </a:t>
            </a:r>
            <a:r>
              <a:rPr lang="en-US" sz="3600" dirty="0">
                <a:solidFill>
                  <a:schemeClr val="bg2"/>
                </a:solidFill>
              </a:rPr>
              <a:t>Ganache </a:t>
            </a:r>
            <a:r>
              <a:rPr lang="ru-RU" sz="3600" dirty="0">
                <a:solidFill>
                  <a:schemeClr val="bg2"/>
                </a:solidFill>
              </a:rPr>
              <a:t>(</a:t>
            </a:r>
            <a:r>
              <a:rPr lang="en-US" sz="3600" dirty="0">
                <a:solidFill>
                  <a:schemeClr val="bg2"/>
                </a:solidFill>
              </a:rPr>
              <a:t>CLI</a:t>
            </a:r>
            <a:r>
              <a:rPr lang="ru-RU" sz="3600" dirty="0">
                <a:solidFill>
                  <a:schemeClr val="bg2"/>
                </a:solidFill>
              </a:rPr>
              <a:t> и </a:t>
            </a:r>
            <a:r>
              <a:rPr lang="en-US" sz="3600" dirty="0">
                <a:solidFill>
                  <a:schemeClr val="bg2"/>
                </a:solidFill>
              </a:rPr>
              <a:t>GUI)</a:t>
            </a:r>
            <a:r>
              <a:rPr lang="ru-RU" sz="3600" dirty="0">
                <a:solidFill>
                  <a:schemeClr val="bg2"/>
                </a:solidFill>
              </a:rPr>
              <a:t> </a:t>
            </a:r>
            <a:endParaRPr lang="ru-RU" sz="2400" dirty="0">
              <a:solidFill>
                <a:schemeClr val="bg2"/>
              </a:solidFill>
            </a:endParaRPr>
          </a:p>
        </p:txBody>
      </p:sp>
      <p:pic>
        <p:nvPicPr>
          <p:cNvPr id="10" name="Объект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F976D3-9F78-40E4-A405-98E6FF14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1" y="1853790"/>
            <a:ext cx="6880640" cy="3678330"/>
          </a:xfrm>
        </p:spPr>
      </p:pic>
    </p:spTree>
    <p:extLst>
      <p:ext uri="{BB962C8B-B14F-4D97-AF65-F5344CB8AC3E}">
        <p14:creationId xmlns:p14="http://schemas.microsoft.com/office/powerpoint/2010/main" val="40696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Объект 42">
            <a:extLst>
              <a:ext uri="{FF2B5EF4-FFF2-40B4-BE49-F238E27FC236}">
                <a16:creationId xmlns:a16="http://schemas.microsoft.com/office/drawing/2014/main" id="{1E87DBE2-998F-40D0-BD7F-7D868F85D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r="4411"/>
          <a:stretch/>
        </p:blipFill>
        <p:spPr>
          <a:xfrm>
            <a:off x="0" y="10"/>
            <a:ext cx="8450297" cy="685799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620126E-1C18-4C73-BD57-1E4BE911DF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3" r="8241"/>
          <a:stretch/>
        </p:blipFill>
        <p:spPr>
          <a:xfrm>
            <a:off x="6225997" y="10"/>
            <a:ext cx="5962785" cy="685799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stA="0" endPos="65000" dist="50800" dir="5400000" sy="-100000" algn="bl" rotWithShape="0"/>
            <a:softEdge rad="596900"/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2279050-4EF9-4A7D-8D79-EC677D13E116}"/>
              </a:ext>
            </a:extLst>
          </p:cNvPr>
          <p:cNvSpPr txBox="1"/>
          <p:nvPr/>
        </p:nvSpPr>
        <p:spPr>
          <a:xfrm>
            <a:off x="640081" y="669462"/>
            <a:ext cx="687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</a:rPr>
              <a:t>Изучение фреймворка </a:t>
            </a:r>
            <a:r>
              <a:rPr lang="en-US" sz="3600" dirty="0">
                <a:solidFill>
                  <a:schemeClr val="bg2"/>
                </a:solidFill>
              </a:rPr>
              <a:t>Truffle</a:t>
            </a:r>
            <a:r>
              <a:rPr lang="ru-RU" sz="3600" dirty="0">
                <a:solidFill>
                  <a:schemeClr val="bg2"/>
                </a:solidFill>
              </a:rPr>
              <a:t> </a:t>
            </a:r>
            <a:endParaRPr lang="ru-RU" sz="2400" dirty="0">
              <a:solidFill>
                <a:schemeClr val="bg2"/>
              </a:solidFill>
            </a:endParaRPr>
          </a:p>
        </p:txBody>
      </p:sp>
      <p:pic>
        <p:nvPicPr>
          <p:cNvPr id="14" name="Объект 13" descr="Изображение выглядит как текст, снимок экрана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A542410-D768-4A84-8B55-2DC8713CA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" b="18321"/>
          <a:stretch/>
        </p:blipFill>
        <p:spPr>
          <a:xfrm>
            <a:off x="235623" y="1756370"/>
            <a:ext cx="7079577" cy="3345259"/>
          </a:xfrm>
        </p:spPr>
      </p:pic>
    </p:spTree>
    <p:extLst>
      <p:ext uri="{BB962C8B-B14F-4D97-AF65-F5344CB8AC3E}">
        <p14:creationId xmlns:p14="http://schemas.microsoft.com/office/powerpoint/2010/main" val="3944486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Разработка платформы проведения аукционных торгов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платформы проведения аукционных торгов </dc:title>
  <dc:creator>Алексей</dc:creator>
  <cp:lastModifiedBy>Рукасуев Алексей Андреевич</cp:lastModifiedBy>
  <cp:revision>1</cp:revision>
  <dcterms:created xsi:type="dcterms:W3CDTF">2021-10-29T11:36:26Z</dcterms:created>
  <dcterms:modified xsi:type="dcterms:W3CDTF">2021-10-29T13:01:03Z</dcterms:modified>
</cp:coreProperties>
</file>