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Fira Sans Extra Condensed"/>
      <p:regular r:id="rId19"/>
      <p:bold r:id="rId20"/>
      <p:italic r:id="rId21"/>
      <p:boldItalic r:id="rId22"/>
    </p:embeddedFont>
    <p:embeddedFont>
      <p:font typeface="Fira Sans Extra Condensed SemiBold"/>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bold.fntdata"/><Relationship Id="rId22" Type="http://schemas.openxmlformats.org/officeDocument/2006/relationships/font" Target="fonts/FiraSansExtraCondensed-boldItalic.fntdata"/><Relationship Id="rId21" Type="http://schemas.openxmlformats.org/officeDocument/2006/relationships/font" Target="fonts/FiraSansExtraCondensed-italic.fntdata"/><Relationship Id="rId24" Type="http://schemas.openxmlformats.org/officeDocument/2006/relationships/font" Target="fonts/FiraSansExtraCondensedSemiBold-bold.fntdata"/><Relationship Id="rId23" Type="http://schemas.openxmlformats.org/officeDocument/2006/relationships/font" Target="fonts/FiraSansExtraCondensed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SemiBold-boldItalic.fntdata"/><Relationship Id="rId25" Type="http://schemas.openxmlformats.org/officeDocument/2006/relationships/font" Target="fonts/FiraSansExtraCondensedSemi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FiraSansExtraCondensed-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9f12f591e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9f12f591e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77f93ad0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77f93ad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9f12f591e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9f12f591e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9566a474a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9566a474a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9566a474a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9566a474a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96fd5876e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96fd5876e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9f12f591e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9f12f591e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e9566a474a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e9566a474a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9f12f591e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9f12f591e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140950" y="1074150"/>
            <a:ext cx="3545700" cy="2488800"/>
          </a:xfrm>
          <a:prstGeom prst="rect">
            <a:avLst/>
          </a:prstGeom>
        </p:spPr>
        <p:txBody>
          <a:bodyPr anchorCtr="0" anchor="t" bIns="91425" lIns="91425" spcFirstLastPara="1" rIns="91425" wrap="square" tIns="91425">
            <a:normAutofit/>
          </a:bodyPr>
          <a:lstStyle>
            <a:lvl1pPr lvl="0" algn="r">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6105525" y="3562950"/>
            <a:ext cx="2581200" cy="711000"/>
          </a:xfrm>
          <a:prstGeom prst="rect">
            <a:avLst/>
          </a:prstGeom>
        </p:spPr>
        <p:txBody>
          <a:bodyPr anchorCtr="0" anchor="t" bIns="91425" lIns="91425" spcFirstLastPara="1" rIns="91425" wrap="square" tIns="91425">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hyperlink" Target="http://drive.google.com/file/d/152tpHBtca5J117tYbdHxwWuJ3Lcnag1J/view" TargetMode="External"/><Relationship Id="rId5" Type="http://schemas.openxmlformats.org/officeDocument/2006/relationships/image" Target="../media/image1.png"/><Relationship Id="rId6" Type="http://schemas.openxmlformats.org/officeDocument/2006/relationships/hyperlink" Target="http://drive.google.com/file/d/1YbkqEc7yxYid3j23a4t4ynSJWEYgC4yp/view" TargetMode="External"/><Relationship Id="rId7" Type="http://schemas.openxmlformats.org/officeDocument/2006/relationships/hyperlink" Target="http://drive.google.com/file/d/1ISk1gK0t8JIChlWKeudjkfKj8kfBr4sG/view" TargetMode="External"/><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4842800" y="1074150"/>
            <a:ext cx="3843900" cy="1278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600"/>
              <a:t>MACHINE LEARNING PROJECT</a:t>
            </a:r>
            <a:endParaRPr sz="2600"/>
          </a:p>
          <a:p>
            <a:pPr indent="0" lvl="0" marL="0" rtl="0" algn="r">
              <a:spcBef>
                <a:spcPts val="0"/>
              </a:spcBef>
              <a:spcAft>
                <a:spcPts val="0"/>
              </a:spcAft>
              <a:buNone/>
            </a:pPr>
            <a:r>
              <a:t/>
            </a:r>
            <a:endParaRPr sz="2600"/>
          </a:p>
          <a:p>
            <a:pPr indent="0" lvl="0" marL="0" rtl="0" algn="r">
              <a:spcBef>
                <a:spcPts val="0"/>
              </a:spcBef>
              <a:spcAft>
                <a:spcPts val="0"/>
              </a:spcAft>
              <a:buNone/>
            </a:pPr>
            <a:r>
              <a:rPr lang="en" sz="2600"/>
              <a:t>VOICE CONVERSION</a:t>
            </a:r>
            <a:endParaRPr sz="2600"/>
          </a:p>
        </p:txBody>
      </p:sp>
      <p:sp>
        <p:nvSpPr>
          <p:cNvPr id="43" name="Google Shape;43;p13"/>
          <p:cNvSpPr txBox="1"/>
          <p:nvPr>
            <p:ph idx="1" type="subTitle"/>
          </p:nvPr>
        </p:nvSpPr>
        <p:spPr>
          <a:xfrm>
            <a:off x="5300100" y="3223300"/>
            <a:ext cx="3843900" cy="19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GROUP 30</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JIVITESH SABHARWAL</a:t>
            </a:r>
            <a:endParaRPr sz="1500"/>
          </a:p>
          <a:p>
            <a:pPr indent="0" lvl="0" marL="0" rtl="0" algn="l">
              <a:spcBef>
                <a:spcPts val="0"/>
              </a:spcBef>
              <a:spcAft>
                <a:spcPts val="0"/>
              </a:spcAft>
              <a:buNone/>
            </a:pPr>
            <a:r>
              <a:rPr lang="en" sz="1500"/>
              <a:t>HARSH VARDHAN SINGH</a:t>
            </a:r>
            <a:endParaRPr sz="1500"/>
          </a:p>
          <a:p>
            <a:pPr indent="0" lvl="0" marL="0" rtl="0" algn="l">
              <a:spcBef>
                <a:spcPts val="0"/>
              </a:spcBef>
              <a:spcAft>
                <a:spcPts val="0"/>
              </a:spcAft>
              <a:buNone/>
            </a:pPr>
            <a:r>
              <a:rPr lang="en" sz="1500"/>
              <a:t>VISHESH JAIN</a:t>
            </a:r>
            <a:endParaRPr sz="1500"/>
          </a:p>
          <a:p>
            <a:pPr indent="0" lvl="0" marL="0" rtl="0" algn="l">
              <a:spcBef>
                <a:spcPts val="0"/>
              </a:spcBef>
              <a:spcAft>
                <a:spcPts val="0"/>
              </a:spcAft>
              <a:buNone/>
            </a:pPr>
            <a:r>
              <a:rPr lang="en" sz="1500"/>
              <a:t>SIDDHANT SINGH</a:t>
            </a:r>
            <a:endParaRPr sz="1500"/>
          </a:p>
          <a:p>
            <a:pPr indent="0" lvl="0" marL="0" rtl="0" algn="l">
              <a:spcBef>
                <a:spcPts val="0"/>
              </a:spcBef>
              <a:spcAft>
                <a:spcPts val="0"/>
              </a:spcAft>
              <a:buNone/>
            </a:pPr>
            <a:r>
              <a:rPr lang="en" sz="1500"/>
              <a:t>AEKANSH KATHUNIA</a:t>
            </a:r>
            <a:endParaRPr sz="1500"/>
          </a:p>
        </p:txBody>
      </p:sp>
      <p:grpSp>
        <p:nvGrpSpPr>
          <p:cNvPr id="44" name="Google Shape;44;p13"/>
          <p:cNvGrpSpPr/>
          <p:nvPr/>
        </p:nvGrpSpPr>
        <p:grpSpPr>
          <a:xfrm>
            <a:off x="457194" y="411475"/>
            <a:ext cx="4385617" cy="4733627"/>
            <a:chOff x="457194" y="411475"/>
            <a:chExt cx="4385617" cy="4733627"/>
          </a:xfrm>
        </p:grpSpPr>
        <p:sp>
          <p:nvSpPr>
            <p:cNvPr id="45" name="Google Shape;45;p13"/>
            <p:cNvSpPr/>
            <p:nvPr/>
          </p:nvSpPr>
          <p:spPr>
            <a:xfrm>
              <a:off x="489688" y="411475"/>
              <a:ext cx="4320600" cy="4320600"/>
            </a:xfrm>
            <a:prstGeom prst="ellipse">
              <a:avLst/>
            </a:pr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13"/>
            <p:cNvGrpSpPr/>
            <p:nvPr/>
          </p:nvGrpSpPr>
          <p:grpSpPr>
            <a:xfrm>
              <a:off x="457194" y="824705"/>
              <a:ext cx="4385617" cy="4320397"/>
              <a:chOff x="457209" y="411470"/>
              <a:chExt cx="4385617" cy="4320397"/>
            </a:xfrm>
          </p:grpSpPr>
          <p:sp>
            <p:nvSpPr>
              <p:cNvPr id="47" name="Google Shape;47;p13"/>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8284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457209" y="2634985"/>
                <a:ext cx="509232" cy="862574"/>
              </a:xfrm>
              <a:custGeom>
                <a:rect b="b" l="l" r="r" t="t"/>
                <a:pathLst>
                  <a:path extrusionOk="0" h="41837" w="24699">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664889" y="3122671"/>
                <a:ext cx="93851" cy="138983"/>
              </a:xfrm>
              <a:custGeom>
                <a:rect b="b" l="l" r="r" t="t"/>
                <a:pathLst>
                  <a:path extrusionOk="0" h="6741" w="4552">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4100781" y="3340103"/>
                <a:ext cx="241039" cy="227700"/>
              </a:xfrm>
              <a:custGeom>
                <a:rect b="b" l="l" r="r" t="t"/>
                <a:pathLst>
                  <a:path extrusionOk="0" h="11044" w="11691">
                    <a:moveTo>
                      <a:pt x="1" y="0"/>
                    </a:moveTo>
                    <a:lnTo>
                      <a:pt x="1" y="11044"/>
                    </a:lnTo>
                    <a:lnTo>
                      <a:pt x="11691" y="11044"/>
                    </a:lnTo>
                    <a:lnTo>
                      <a:pt x="116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4001302" y="3559061"/>
                <a:ext cx="439998" cy="21050"/>
              </a:xfrm>
              <a:custGeom>
                <a:rect b="b" l="l" r="r" t="t"/>
                <a:pathLst>
                  <a:path extrusionOk="0" h="1021" w="21341">
                    <a:moveTo>
                      <a:pt x="1" y="1"/>
                    </a:moveTo>
                    <a:lnTo>
                      <a:pt x="1" y="1021"/>
                    </a:lnTo>
                    <a:lnTo>
                      <a:pt x="21341" y="1021"/>
                    </a:lnTo>
                    <a:lnTo>
                      <a:pt x="21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3599776" y="2531918"/>
                <a:ext cx="1243050" cy="830246"/>
              </a:xfrm>
              <a:custGeom>
                <a:rect b="b" l="l" r="r" t="t"/>
                <a:pathLst>
                  <a:path extrusionOk="0" h="40269" w="60291">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3642331" y="2586781"/>
                <a:ext cx="1157941" cy="664626"/>
              </a:xfrm>
              <a:custGeom>
                <a:rect b="b" l="l" r="r" t="t"/>
                <a:pathLst>
                  <a:path extrusionOk="0" h="32236" w="56163">
                    <a:moveTo>
                      <a:pt x="1" y="1"/>
                    </a:moveTo>
                    <a:lnTo>
                      <a:pt x="1" y="32235"/>
                    </a:lnTo>
                    <a:lnTo>
                      <a:pt x="56163" y="32235"/>
                    </a:lnTo>
                    <a:lnTo>
                      <a:pt x="56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3711564" y="2784214"/>
                <a:ext cx="389238" cy="293346"/>
              </a:xfrm>
              <a:custGeom>
                <a:rect b="b" l="l" r="r" t="t"/>
                <a:pathLst>
                  <a:path extrusionOk="0" h="14228" w="18879">
                    <a:moveTo>
                      <a:pt x="1" y="1"/>
                    </a:moveTo>
                    <a:lnTo>
                      <a:pt x="1" y="14228"/>
                    </a:lnTo>
                    <a:lnTo>
                      <a:pt x="18879" y="14228"/>
                    </a:lnTo>
                    <a:lnTo>
                      <a:pt x="1887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4189498" y="2979091"/>
                <a:ext cx="540014" cy="11298"/>
              </a:xfrm>
              <a:custGeom>
                <a:rect b="b" l="l" r="r" t="t"/>
                <a:pathLst>
                  <a:path extrusionOk="0" h="548" w="26192">
                    <a:moveTo>
                      <a:pt x="1" y="0"/>
                    </a:moveTo>
                    <a:lnTo>
                      <a:pt x="1" y="547"/>
                    </a:lnTo>
                    <a:lnTo>
                      <a:pt x="26191" y="547"/>
                    </a:lnTo>
                    <a:lnTo>
                      <a:pt x="26191"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4189498" y="3018058"/>
                <a:ext cx="427195" cy="10783"/>
              </a:xfrm>
              <a:custGeom>
                <a:rect b="b" l="l" r="r" t="t"/>
                <a:pathLst>
                  <a:path extrusionOk="0" h="523" w="20720">
                    <a:moveTo>
                      <a:pt x="1" y="0"/>
                    </a:moveTo>
                    <a:lnTo>
                      <a:pt x="1" y="523"/>
                    </a:lnTo>
                    <a:lnTo>
                      <a:pt x="20719" y="523"/>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4189498" y="3066262"/>
                <a:ext cx="427195" cy="11298"/>
              </a:xfrm>
              <a:custGeom>
                <a:rect b="b" l="l" r="r" t="t"/>
                <a:pathLst>
                  <a:path extrusionOk="0" h="548" w="20720">
                    <a:moveTo>
                      <a:pt x="1" y="0"/>
                    </a:moveTo>
                    <a:lnTo>
                      <a:pt x="1" y="548"/>
                    </a:lnTo>
                    <a:lnTo>
                      <a:pt x="20719" y="548"/>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13"/>
            <p:cNvSpPr/>
            <p:nvPr/>
          </p:nvSpPr>
          <p:spPr>
            <a:xfrm>
              <a:off x="2897110" y="1017082"/>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4107158" y="1563464"/>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4739527" y="2628883"/>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3998124" y="4018260"/>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2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Infographics</a:t>
            </a:r>
            <a:endParaRPr/>
          </a:p>
        </p:txBody>
      </p:sp>
      <p:grpSp>
        <p:nvGrpSpPr>
          <p:cNvPr id="232" name="Google Shape;232;p14"/>
          <p:cNvGrpSpPr/>
          <p:nvPr/>
        </p:nvGrpSpPr>
        <p:grpSpPr>
          <a:xfrm>
            <a:off x="3297249" y="1027925"/>
            <a:ext cx="2653502" cy="678049"/>
            <a:chOff x="3297249" y="1027925"/>
            <a:chExt cx="2653502" cy="678049"/>
          </a:xfrm>
        </p:grpSpPr>
        <p:sp>
          <p:nvSpPr>
            <p:cNvPr id="233" name="Google Shape;233;p14"/>
            <p:cNvSpPr/>
            <p:nvPr/>
          </p:nvSpPr>
          <p:spPr>
            <a:xfrm>
              <a:off x="3297249" y="1109874"/>
              <a:ext cx="596100" cy="59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234" name="Google Shape;234;p14"/>
            <p:cNvGrpSpPr/>
            <p:nvPr/>
          </p:nvGrpSpPr>
          <p:grpSpPr>
            <a:xfrm>
              <a:off x="3893350" y="1027925"/>
              <a:ext cx="2057400" cy="673388"/>
              <a:chOff x="3893350" y="1108688"/>
              <a:chExt cx="2057400" cy="673388"/>
            </a:xfrm>
          </p:grpSpPr>
          <p:sp>
            <p:nvSpPr>
              <p:cNvPr id="235" name="Google Shape;235;p14"/>
              <p:cNvSpPr txBox="1"/>
              <p:nvPr/>
            </p:nvSpPr>
            <p:spPr>
              <a:xfrm>
                <a:off x="3893350" y="1108688"/>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PROBLEM STATEMENT</a:t>
                </a:r>
                <a:endParaRPr b="1" sz="1800">
                  <a:solidFill>
                    <a:srgbClr val="000000"/>
                  </a:solidFill>
                  <a:latin typeface="Fira Sans Extra Condensed"/>
                  <a:ea typeface="Fira Sans Extra Condensed"/>
                  <a:cs typeface="Fira Sans Extra Condensed"/>
                  <a:sym typeface="Fira Sans Extra Condensed"/>
                </a:endParaRPr>
              </a:p>
            </p:txBody>
          </p:sp>
          <p:sp>
            <p:nvSpPr>
              <p:cNvPr id="236" name="Google Shape;236;p14"/>
              <p:cNvSpPr txBox="1"/>
              <p:nvPr/>
            </p:nvSpPr>
            <p:spPr>
              <a:xfrm>
                <a:off x="3969538" y="1450275"/>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About the data corpus</a:t>
                </a:r>
                <a:endParaRPr>
                  <a:latin typeface="Roboto"/>
                  <a:ea typeface="Roboto"/>
                  <a:cs typeface="Roboto"/>
                  <a:sym typeface="Roboto"/>
                </a:endParaRPr>
              </a:p>
            </p:txBody>
          </p:sp>
        </p:grpSp>
      </p:grpSp>
      <p:grpSp>
        <p:nvGrpSpPr>
          <p:cNvPr id="237" name="Google Shape;237;p14"/>
          <p:cNvGrpSpPr/>
          <p:nvPr/>
        </p:nvGrpSpPr>
        <p:grpSpPr>
          <a:xfrm>
            <a:off x="414554" y="1509185"/>
            <a:ext cx="2653421" cy="2696472"/>
            <a:chOff x="3525722" y="1985800"/>
            <a:chExt cx="2702609" cy="2746178"/>
          </a:xfrm>
        </p:grpSpPr>
        <p:sp>
          <p:nvSpPr>
            <p:cNvPr id="238" name="Google Shape;238;p14"/>
            <p:cNvSpPr/>
            <p:nvPr/>
          </p:nvSpPr>
          <p:spPr>
            <a:xfrm>
              <a:off x="5442457" y="4676877"/>
              <a:ext cx="683885" cy="51372"/>
            </a:xfrm>
            <a:custGeom>
              <a:rect b="b" l="l" r="r" t="t"/>
              <a:pathLst>
                <a:path extrusionOk="0" h="1447" w="19263">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3525722" y="4641150"/>
              <a:ext cx="995383" cy="90828"/>
            </a:xfrm>
            <a:custGeom>
              <a:rect b="b" l="l" r="r" t="t"/>
              <a:pathLst>
                <a:path extrusionOk="0" h="2558" w="45219">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5580521" y="4523830"/>
              <a:ext cx="288067" cy="139134"/>
            </a:xfrm>
            <a:custGeom>
              <a:rect b="b" l="l" r="r" t="t"/>
              <a:pathLst>
                <a:path extrusionOk="0" h="3919" w="8114">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3950723" y="4466034"/>
              <a:ext cx="209181" cy="236376"/>
            </a:xfrm>
            <a:custGeom>
              <a:rect b="b" l="l" r="r" t="t"/>
              <a:pathLst>
                <a:path extrusionOk="0" h="6658" w="5892">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4109202" y="3262998"/>
              <a:ext cx="1703978" cy="44911"/>
            </a:xfrm>
            <a:custGeom>
              <a:rect b="b" l="l" r="r" t="t"/>
              <a:pathLst>
                <a:path extrusionOk="0" h="1265" w="47996">
                  <a:moveTo>
                    <a:pt x="0" y="0"/>
                  </a:moveTo>
                  <a:lnTo>
                    <a:pt x="0" y="1265"/>
                  </a:lnTo>
                  <a:lnTo>
                    <a:pt x="47996" y="1265"/>
                  </a:lnTo>
                  <a:lnTo>
                    <a:pt x="47996"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3841912" y="3228313"/>
              <a:ext cx="534952" cy="1474135"/>
            </a:xfrm>
            <a:custGeom>
              <a:rect b="b" l="l" r="r" t="t"/>
              <a:pathLst>
                <a:path extrusionOk="0" h="41522" w="15068">
                  <a:moveTo>
                    <a:pt x="11130" y="0"/>
                  </a:moveTo>
                  <a:lnTo>
                    <a:pt x="1" y="41521"/>
                  </a:lnTo>
                  <a:lnTo>
                    <a:pt x="1409" y="41521"/>
                  </a:lnTo>
                  <a:lnTo>
                    <a:pt x="15067" y="383"/>
                  </a:lnTo>
                  <a:lnTo>
                    <a:pt x="11130"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5515909" y="3228313"/>
              <a:ext cx="534916" cy="1474135"/>
            </a:xfrm>
            <a:custGeom>
              <a:rect b="b" l="l" r="r" t="t"/>
              <a:pathLst>
                <a:path extrusionOk="0" h="41522" w="15067">
                  <a:moveTo>
                    <a:pt x="3928" y="0"/>
                  </a:moveTo>
                  <a:lnTo>
                    <a:pt x="1" y="383"/>
                  </a:lnTo>
                  <a:lnTo>
                    <a:pt x="13649" y="41521"/>
                  </a:lnTo>
                  <a:lnTo>
                    <a:pt x="15067" y="41521"/>
                  </a:lnTo>
                  <a:lnTo>
                    <a:pt x="3928"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4007171" y="3158589"/>
              <a:ext cx="1914153" cy="114638"/>
            </a:xfrm>
            <a:custGeom>
              <a:rect b="b" l="l" r="r" t="t"/>
              <a:pathLst>
                <a:path extrusionOk="0" h="3229" w="53916">
                  <a:moveTo>
                    <a:pt x="1" y="1"/>
                  </a:moveTo>
                  <a:lnTo>
                    <a:pt x="1" y="3229"/>
                  </a:lnTo>
                  <a:lnTo>
                    <a:pt x="53916" y="3229"/>
                  </a:lnTo>
                  <a:lnTo>
                    <a:pt x="5391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5118400" y="2880435"/>
              <a:ext cx="295203" cy="279227"/>
            </a:xfrm>
            <a:custGeom>
              <a:rect b="b" l="l" r="r" t="t"/>
              <a:pathLst>
                <a:path extrusionOk="0" h="7865" w="8315">
                  <a:moveTo>
                    <a:pt x="1" y="1"/>
                  </a:moveTo>
                  <a:lnTo>
                    <a:pt x="1993" y="7865"/>
                  </a:lnTo>
                  <a:lnTo>
                    <a:pt x="8315" y="7865"/>
                  </a:lnTo>
                  <a:lnTo>
                    <a:pt x="632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4628090" y="2140196"/>
              <a:ext cx="1228600" cy="793374"/>
            </a:xfrm>
            <a:custGeom>
              <a:rect b="b" l="l" r="r" t="t"/>
              <a:pathLst>
                <a:path extrusionOk="0" h="22347" w="34606">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4628090" y="2140196"/>
              <a:ext cx="1228600" cy="793374"/>
            </a:xfrm>
            <a:custGeom>
              <a:rect b="b" l="l" r="r" t="t"/>
              <a:pathLst>
                <a:path extrusionOk="0" h="22347" w="34606">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4697779" y="2208181"/>
              <a:ext cx="1089217" cy="657364"/>
            </a:xfrm>
            <a:custGeom>
              <a:rect b="b" l="l" r="r" t="t"/>
              <a:pathLst>
                <a:path extrusionOk="0" fill="none" h="18516" w="30680">
                  <a:moveTo>
                    <a:pt x="30679" y="1"/>
                  </a:moveTo>
                  <a:lnTo>
                    <a:pt x="28390" y="18515"/>
                  </a:lnTo>
                  <a:lnTo>
                    <a:pt x="1" y="18515"/>
                  </a:lnTo>
                  <a:lnTo>
                    <a:pt x="2290" y="1"/>
                  </a:lnTo>
                  <a:lnTo>
                    <a:pt x="3067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4628090" y="2140196"/>
              <a:ext cx="1228600" cy="793374"/>
            </a:xfrm>
            <a:custGeom>
              <a:rect b="b" l="l" r="r" t="t"/>
              <a:pathLst>
                <a:path extrusionOk="0" fill="none" h="22347" w="34606">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5022866" y="3079385"/>
              <a:ext cx="390741" cy="80271"/>
            </a:xfrm>
            <a:custGeom>
              <a:rect b="b" l="l" r="r" t="t"/>
              <a:pathLst>
                <a:path extrusionOk="0" h="2261" w="11006">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4852494" y="2303395"/>
              <a:ext cx="320375" cy="46970"/>
            </a:xfrm>
            <a:custGeom>
              <a:rect b="b" l="l" r="r" t="t"/>
              <a:pathLst>
                <a:path extrusionOk="0" h="1323" w="9024">
                  <a:moveTo>
                    <a:pt x="173" y="1"/>
                  </a:moveTo>
                  <a:lnTo>
                    <a:pt x="1" y="1323"/>
                  </a:lnTo>
                  <a:lnTo>
                    <a:pt x="8861" y="1323"/>
                  </a:lnTo>
                  <a:lnTo>
                    <a:pt x="90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5336733" y="2406456"/>
              <a:ext cx="320339" cy="47289"/>
            </a:xfrm>
            <a:custGeom>
              <a:rect b="b" l="l" r="r" t="t"/>
              <a:pathLst>
                <a:path extrusionOk="0" h="1332" w="9023">
                  <a:moveTo>
                    <a:pt x="163" y="0"/>
                  </a:moveTo>
                  <a:lnTo>
                    <a:pt x="0" y="1331"/>
                  </a:lnTo>
                  <a:lnTo>
                    <a:pt x="8860" y="1331"/>
                  </a:lnTo>
                  <a:lnTo>
                    <a:pt x="90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5160220" y="2509801"/>
              <a:ext cx="343842" cy="47325"/>
            </a:xfrm>
            <a:custGeom>
              <a:rect b="b" l="l" r="r" t="t"/>
              <a:pathLst>
                <a:path extrusionOk="0" h="1333" w="9685">
                  <a:moveTo>
                    <a:pt x="164" y="1"/>
                  </a:moveTo>
                  <a:lnTo>
                    <a:pt x="1" y="1332"/>
                  </a:lnTo>
                  <a:lnTo>
                    <a:pt x="9522" y="1332"/>
                  </a:lnTo>
                  <a:lnTo>
                    <a:pt x="96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4842305" y="2406456"/>
              <a:ext cx="440053" cy="47289"/>
            </a:xfrm>
            <a:custGeom>
              <a:rect b="b" l="l" r="r" t="t"/>
              <a:pathLst>
                <a:path extrusionOk="0" h="1332" w="12395">
                  <a:moveTo>
                    <a:pt x="163" y="0"/>
                  </a:moveTo>
                  <a:lnTo>
                    <a:pt x="0" y="1331"/>
                  </a:lnTo>
                  <a:lnTo>
                    <a:pt x="12232" y="1331"/>
                  </a:lnTo>
                  <a:lnTo>
                    <a:pt x="12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4831087" y="2509801"/>
              <a:ext cx="274789" cy="47325"/>
            </a:xfrm>
            <a:custGeom>
              <a:rect b="b" l="l" r="r" t="t"/>
              <a:pathLst>
                <a:path extrusionOk="0" h="1333" w="7740">
                  <a:moveTo>
                    <a:pt x="163" y="1"/>
                  </a:moveTo>
                  <a:lnTo>
                    <a:pt x="0" y="1332"/>
                  </a:lnTo>
                  <a:lnTo>
                    <a:pt x="7577" y="1332"/>
                  </a:lnTo>
                  <a:lnTo>
                    <a:pt x="77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4816105" y="2613181"/>
              <a:ext cx="369333" cy="47289"/>
            </a:xfrm>
            <a:custGeom>
              <a:rect b="b" l="l" r="r" t="t"/>
              <a:pathLst>
                <a:path extrusionOk="0" h="1332" w="10403">
                  <a:moveTo>
                    <a:pt x="164" y="1"/>
                  </a:moveTo>
                  <a:lnTo>
                    <a:pt x="1" y="1332"/>
                  </a:lnTo>
                  <a:lnTo>
                    <a:pt x="10240" y="1332"/>
                  </a:lnTo>
                  <a:lnTo>
                    <a:pt x="1040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5229271" y="2613181"/>
              <a:ext cx="180246" cy="47289"/>
            </a:xfrm>
            <a:custGeom>
              <a:rect b="b" l="l" r="r" t="t"/>
              <a:pathLst>
                <a:path extrusionOk="0" h="1332" w="5077">
                  <a:moveTo>
                    <a:pt x="163" y="1"/>
                  </a:moveTo>
                  <a:lnTo>
                    <a:pt x="0" y="1332"/>
                  </a:lnTo>
                  <a:lnTo>
                    <a:pt x="4914" y="1332"/>
                  </a:lnTo>
                  <a:lnTo>
                    <a:pt x="50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4802863" y="2716561"/>
              <a:ext cx="204068" cy="47289"/>
            </a:xfrm>
            <a:custGeom>
              <a:rect b="b" l="l" r="r" t="t"/>
              <a:pathLst>
                <a:path extrusionOk="0" h="1332" w="5748">
                  <a:moveTo>
                    <a:pt x="163" y="0"/>
                  </a:moveTo>
                  <a:lnTo>
                    <a:pt x="0" y="1332"/>
                  </a:lnTo>
                  <a:lnTo>
                    <a:pt x="5584" y="1332"/>
                  </a:lnTo>
                  <a:lnTo>
                    <a:pt x="57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4439365" y="3464966"/>
              <a:ext cx="1235771" cy="1133772"/>
            </a:xfrm>
            <a:custGeom>
              <a:rect b="b" l="l" r="r" t="t"/>
              <a:pathLst>
                <a:path extrusionOk="0" h="31935" w="34808">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4195221" y="2199696"/>
              <a:ext cx="205772" cy="324777"/>
            </a:xfrm>
            <a:custGeom>
              <a:rect b="b" l="l" r="r" t="t"/>
              <a:pathLst>
                <a:path extrusionOk="0" h="9148" w="5796">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4350256" y="2323134"/>
              <a:ext cx="50733" cy="169027"/>
            </a:xfrm>
            <a:custGeom>
              <a:rect b="b" l="l" r="r" t="t"/>
              <a:pathLst>
                <a:path extrusionOk="0" h="4761" w="1429">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4349262" y="2111972"/>
              <a:ext cx="225121" cy="345865"/>
            </a:xfrm>
            <a:custGeom>
              <a:rect b="b" l="l" r="r" t="t"/>
              <a:pathLst>
                <a:path extrusionOk="0" h="9742" w="6341">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4182618" y="1985800"/>
              <a:ext cx="505378" cy="302694"/>
            </a:xfrm>
            <a:custGeom>
              <a:rect b="b" l="l" r="r" t="t"/>
              <a:pathLst>
                <a:path extrusionOk="0" h="8526" w="14235">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4517219" y="2289124"/>
              <a:ext cx="35751" cy="87088"/>
            </a:xfrm>
            <a:custGeom>
              <a:rect b="b" l="l" r="r" t="t"/>
              <a:pathLst>
                <a:path extrusionOk="0" h="2453" w="1007">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4495457" y="2269066"/>
              <a:ext cx="20804" cy="32343"/>
            </a:xfrm>
            <a:custGeom>
              <a:rect b="b" l="l" r="r" t="t"/>
              <a:pathLst>
                <a:path extrusionOk="0" h="911" w="586">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4493433" y="2231647"/>
              <a:ext cx="39798" cy="18745"/>
            </a:xfrm>
            <a:custGeom>
              <a:rect b="b" l="l" r="r" t="t"/>
              <a:pathLst>
                <a:path extrusionOk="0" h="528" w="1121">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4192168" y="2071500"/>
              <a:ext cx="302339" cy="282280"/>
            </a:xfrm>
            <a:custGeom>
              <a:rect b="b" l="l" r="r" t="t"/>
              <a:pathLst>
                <a:path extrusionOk="0" h="7951" w="8516">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4192168" y="2071500"/>
              <a:ext cx="302339" cy="282280"/>
            </a:xfrm>
            <a:custGeom>
              <a:rect b="b" l="l" r="r" t="t"/>
              <a:pathLst>
                <a:path extrusionOk="0" fill="none" h="7951" w="8516">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4351286" y="2191211"/>
              <a:ext cx="65999" cy="113253"/>
            </a:xfrm>
            <a:custGeom>
              <a:rect b="b" l="l" r="r" t="t"/>
              <a:pathLst>
                <a:path extrusionOk="0" h="3190" w="1859">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4401272" y="2145308"/>
              <a:ext cx="55455" cy="109170"/>
            </a:xfrm>
            <a:custGeom>
              <a:rect b="b" l="l" r="r" t="t"/>
              <a:pathLst>
                <a:path extrusionOk="0" h="3075" w="1562">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4969826" y="2855300"/>
              <a:ext cx="235666" cy="113928"/>
            </a:xfrm>
            <a:custGeom>
              <a:rect b="b" l="l" r="r" t="t"/>
              <a:pathLst>
                <a:path extrusionOk="0" h="3209" w="6638">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4092516" y="2444194"/>
              <a:ext cx="542407" cy="686583"/>
            </a:xfrm>
            <a:custGeom>
              <a:rect b="b" l="l" r="r" t="t"/>
              <a:pathLst>
                <a:path extrusionOk="0" h="19339" w="15278">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3891223" y="3263673"/>
              <a:ext cx="1204138" cy="596833"/>
            </a:xfrm>
            <a:custGeom>
              <a:rect b="b" l="l" r="r" t="t"/>
              <a:pathLst>
                <a:path extrusionOk="0" h="16811" w="33917">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3800446" y="2426514"/>
              <a:ext cx="754570" cy="1205842"/>
            </a:xfrm>
            <a:custGeom>
              <a:rect b="b" l="l" r="r" t="t"/>
              <a:pathLst>
                <a:path extrusionOk="0" h="33965" w="21254">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4210168" y="2562520"/>
              <a:ext cx="792345" cy="706642"/>
            </a:xfrm>
            <a:custGeom>
              <a:rect b="b" l="l" r="r" t="t"/>
              <a:pathLst>
                <a:path extrusionOk="0" h="19904" w="22318">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4068730" y="3625822"/>
              <a:ext cx="995348" cy="923917"/>
            </a:xfrm>
            <a:custGeom>
              <a:rect b="b" l="l" r="r" t="t"/>
              <a:pathLst>
                <a:path extrusionOk="0" h="26024" w="28036">
                  <a:moveTo>
                    <a:pt x="16044" y="0"/>
                  </a:moveTo>
                  <a:lnTo>
                    <a:pt x="0" y="24453"/>
                  </a:lnTo>
                  <a:lnTo>
                    <a:pt x="2213" y="26024"/>
                  </a:lnTo>
                  <a:lnTo>
                    <a:pt x="28035" y="3640"/>
                  </a:lnTo>
                  <a:lnTo>
                    <a:pt x="160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3800446" y="2784226"/>
              <a:ext cx="646465" cy="598501"/>
            </a:xfrm>
            <a:custGeom>
              <a:rect b="b" l="l" r="r" t="t"/>
              <a:pathLst>
                <a:path extrusionOk="0" h="16858" w="18209">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3800446" y="2855300"/>
              <a:ext cx="646465" cy="598182"/>
            </a:xfrm>
            <a:custGeom>
              <a:rect b="b" l="l" r="r" t="t"/>
              <a:pathLst>
                <a:path extrusionOk="0" h="16849" w="18209">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3719503" y="3788348"/>
              <a:ext cx="801540" cy="53076"/>
            </a:xfrm>
            <a:custGeom>
              <a:rect b="b" l="l" r="r" t="t"/>
              <a:pathLst>
                <a:path extrusionOk="0" h="1495" w="22577">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4092516" y="3810110"/>
              <a:ext cx="57514" cy="833492"/>
            </a:xfrm>
            <a:custGeom>
              <a:rect b="b" l="l" r="r" t="t"/>
              <a:pathLst>
                <a:path extrusionOk="0" h="23477" w="1620">
                  <a:moveTo>
                    <a:pt x="1" y="0"/>
                  </a:moveTo>
                  <a:lnTo>
                    <a:pt x="1" y="23476"/>
                  </a:lnTo>
                  <a:lnTo>
                    <a:pt x="1619" y="23476"/>
                  </a:lnTo>
                  <a:lnTo>
                    <a:pt x="1619"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3850077" y="4555143"/>
              <a:ext cx="547520" cy="147264"/>
            </a:xfrm>
            <a:custGeom>
              <a:rect b="b" l="l" r="r" t="t"/>
              <a:pathLst>
                <a:path extrusionOk="0" h="4148" w="15422">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4055133" y="3801270"/>
              <a:ext cx="124827" cy="226151"/>
            </a:xfrm>
            <a:custGeom>
              <a:rect b="b" l="l" r="r" t="t"/>
              <a:pathLst>
                <a:path extrusionOk="0" h="6370" w="3516">
                  <a:moveTo>
                    <a:pt x="0" y="0"/>
                  </a:moveTo>
                  <a:lnTo>
                    <a:pt x="671" y="6370"/>
                  </a:lnTo>
                  <a:lnTo>
                    <a:pt x="2854" y="6370"/>
                  </a:lnTo>
                  <a:lnTo>
                    <a:pt x="35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3691634" y="3674104"/>
              <a:ext cx="859338" cy="127205"/>
            </a:xfrm>
            <a:custGeom>
              <a:rect b="b" l="l" r="r" t="t"/>
              <a:pathLst>
                <a:path extrusionOk="0" h="3583" w="24205">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4100007" y="3332687"/>
              <a:ext cx="47289" cy="417616"/>
            </a:xfrm>
            <a:custGeom>
              <a:rect b="b" l="l" r="r" t="t"/>
              <a:pathLst>
                <a:path extrusionOk="0" h="11763" w="1332">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3872514" y="3079030"/>
              <a:ext cx="502644" cy="297227"/>
            </a:xfrm>
            <a:custGeom>
              <a:rect b="b" l="l" r="r" t="t"/>
              <a:pathLst>
                <a:path extrusionOk="0" h="8372" w="14158">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4599866" y="2491446"/>
              <a:ext cx="136401" cy="259843"/>
            </a:xfrm>
            <a:custGeom>
              <a:rect b="b" l="l" r="r" t="t"/>
              <a:pathLst>
                <a:path extrusionOk="0" h="7319" w="3842">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5664518" y="2994714"/>
              <a:ext cx="223453" cy="161891"/>
            </a:xfrm>
            <a:custGeom>
              <a:rect b="b" l="l" r="r" t="t"/>
              <a:pathLst>
                <a:path extrusionOk="0" h="4560" w="6294">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731509" y="2397581"/>
              <a:ext cx="496822" cy="554656"/>
            </a:xfrm>
            <a:custGeom>
              <a:rect b="b" l="l" r="r" t="t"/>
              <a:pathLst>
                <a:path extrusionOk="0" h="15623" w="13994">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4470322" y="2242866"/>
              <a:ext cx="75159" cy="86768"/>
            </a:xfrm>
            <a:custGeom>
              <a:rect b="b" l="l" r="r" t="t"/>
              <a:pathLst>
                <a:path extrusionOk="0" h="2444" w="2117">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475754" y="2242866"/>
              <a:ext cx="64295" cy="81336"/>
            </a:xfrm>
            <a:custGeom>
              <a:rect b="b" l="l" r="r" t="t"/>
              <a:pathLst>
                <a:path extrusionOk="0" fill="none" h="2291" w="1811">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4406384" y="2223517"/>
              <a:ext cx="77218" cy="52721"/>
            </a:xfrm>
            <a:custGeom>
              <a:rect b="b" l="l" r="r" t="t"/>
              <a:pathLst>
                <a:path extrusionOk="0" h="1485" w="2175">
                  <a:moveTo>
                    <a:pt x="67" y="0"/>
                  </a:moveTo>
                  <a:lnTo>
                    <a:pt x="0" y="125"/>
                  </a:lnTo>
                  <a:lnTo>
                    <a:pt x="1916" y="1485"/>
                  </a:lnTo>
                  <a:lnTo>
                    <a:pt x="2175" y="1054"/>
                  </a:lnTo>
                  <a:lnTo>
                    <a:pt x="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3584526" y="2124539"/>
              <a:ext cx="794368" cy="951147"/>
            </a:xfrm>
            <a:custGeom>
              <a:rect b="b" l="l" r="r" t="t"/>
              <a:pathLst>
                <a:path extrusionOk="0" h="26791" w="22375">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4538982" y="2285041"/>
              <a:ext cx="25207" cy="21799"/>
            </a:xfrm>
            <a:custGeom>
              <a:rect b="b" l="l" r="r" t="t"/>
              <a:pathLst>
                <a:path extrusionOk="0" h="614" w="710">
                  <a:moveTo>
                    <a:pt x="144" y="1"/>
                  </a:moveTo>
                  <a:lnTo>
                    <a:pt x="1" y="413"/>
                  </a:lnTo>
                  <a:lnTo>
                    <a:pt x="566" y="614"/>
                  </a:lnTo>
                  <a:lnTo>
                    <a:pt x="710" y="211"/>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14"/>
          <p:cNvGrpSpPr/>
          <p:nvPr/>
        </p:nvGrpSpPr>
        <p:grpSpPr>
          <a:xfrm>
            <a:off x="6033350" y="1027925"/>
            <a:ext cx="2653500" cy="678050"/>
            <a:chOff x="6033350" y="1027925"/>
            <a:chExt cx="2653500" cy="678050"/>
          </a:xfrm>
        </p:grpSpPr>
        <p:grpSp>
          <p:nvGrpSpPr>
            <p:cNvPr id="296" name="Google Shape;296;p14"/>
            <p:cNvGrpSpPr/>
            <p:nvPr/>
          </p:nvGrpSpPr>
          <p:grpSpPr>
            <a:xfrm>
              <a:off x="6629450" y="1027925"/>
              <a:ext cx="2057400" cy="671238"/>
              <a:chOff x="5976875" y="700383"/>
              <a:chExt cx="2057400" cy="671238"/>
            </a:xfrm>
          </p:grpSpPr>
          <p:sp>
            <p:nvSpPr>
              <p:cNvPr id="297" name="Google Shape;297;p14"/>
              <p:cNvSpPr txBox="1"/>
              <p:nvPr/>
            </p:nvSpPr>
            <p:spPr>
              <a:xfrm>
                <a:off x="5976875" y="700383"/>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METHODOLOGIES</a:t>
                </a:r>
                <a:endParaRPr b="1" sz="1800">
                  <a:latin typeface="Fira Sans Extra Condensed"/>
                  <a:ea typeface="Fira Sans Extra Condensed"/>
                  <a:cs typeface="Fira Sans Extra Condensed"/>
                  <a:sym typeface="Fira Sans Extra Condensed"/>
                </a:endParaRPr>
              </a:p>
            </p:txBody>
          </p:sp>
          <p:sp>
            <p:nvSpPr>
              <p:cNvPr id="298" name="Google Shape;298;p14"/>
              <p:cNvSpPr txBox="1"/>
              <p:nvPr/>
            </p:nvSpPr>
            <p:spPr>
              <a:xfrm>
                <a:off x="6053048" y="1039821"/>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Methods tested and used</a:t>
                </a:r>
                <a:endParaRPr>
                  <a:latin typeface="Roboto"/>
                  <a:ea typeface="Roboto"/>
                  <a:cs typeface="Roboto"/>
                  <a:sym typeface="Roboto"/>
                </a:endParaRPr>
              </a:p>
            </p:txBody>
          </p:sp>
        </p:grpSp>
        <p:sp>
          <p:nvSpPr>
            <p:cNvPr id="299" name="Google Shape;299;p14"/>
            <p:cNvSpPr/>
            <p:nvPr/>
          </p:nvSpPr>
          <p:spPr>
            <a:xfrm>
              <a:off x="6033350" y="1109875"/>
              <a:ext cx="596100" cy="596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0" name="Google Shape;300;p14"/>
          <p:cNvGrpSpPr/>
          <p:nvPr/>
        </p:nvGrpSpPr>
        <p:grpSpPr>
          <a:xfrm>
            <a:off x="3297248" y="2502850"/>
            <a:ext cx="2653502" cy="682848"/>
            <a:chOff x="3297248" y="2502850"/>
            <a:chExt cx="2653502" cy="682848"/>
          </a:xfrm>
        </p:grpSpPr>
        <p:grpSp>
          <p:nvGrpSpPr>
            <p:cNvPr id="301" name="Google Shape;301;p14"/>
            <p:cNvGrpSpPr/>
            <p:nvPr/>
          </p:nvGrpSpPr>
          <p:grpSpPr>
            <a:xfrm>
              <a:off x="3893350" y="2502850"/>
              <a:ext cx="2057400" cy="673410"/>
              <a:chOff x="3505162" y="1153902"/>
              <a:chExt cx="2057400" cy="673410"/>
            </a:xfrm>
          </p:grpSpPr>
          <p:sp>
            <p:nvSpPr>
              <p:cNvPr id="302" name="Google Shape;302;p14"/>
              <p:cNvSpPr txBox="1"/>
              <p:nvPr/>
            </p:nvSpPr>
            <p:spPr>
              <a:xfrm>
                <a:off x="3505162" y="1153902"/>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DATA &amp; EDA</a:t>
                </a:r>
                <a:endParaRPr b="1" sz="1800">
                  <a:latin typeface="Fira Sans Extra Condensed"/>
                  <a:ea typeface="Fira Sans Extra Condensed"/>
                  <a:cs typeface="Fira Sans Extra Condensed"/>
                  <a:sym typeface="Fira Sans Extra Condensed"/>
                </a:endParaRPr>
              </a:p>
            </p:txBody>
          </p:sp>
          <p:sp>
            <p:nvSpPr>
              <p:cNvPr id="303" name="Google Shape;303;p14"/>
              <p:cNvSpPr txBox="1"/>
              <p:nvPr/>
            </p:nvSpPr>
            <p:spPr>
              <a:xfrm>
                <a:off x="3581360" y="1495513"/>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About the data corpus</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And exploring the data</a:t>
                </a:r>
                <a:endParaRPr>
                  <a:latin typeface="Roboto"/>
                  <a:ea typeface="Roboto"/>
                  <a:cs typeface="Roboto"/>
                  <a:sym typeface="Roboto"/>
                </a:endParaRPr>
              </a:p>
            </p:txBody>
          </p:sp>
        </p:grpSp>
        <p:sp>
          <p:nvSpPr>
            <p:cNvPr id="304" name="Google Shape;304;p14"/>
            <p:cNvSpPr/>
            <p:nvPr/>
          </p:nvSpPr>
          <p:spPr>
            <a:xfrm>
              <a:off x="3297248" y="2589598"/>
              <a:ext cx="596100" cy="59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5" name="Google Shape;305;p14"/>
          <p:cNvGrpSpPr/>
          <p:nvPr/>
        </p:nvGrpSpPr>
        <p:grpSpPr>
          <a:xfrm>
            <a:off x="3297248" y="3977800"/>
            <a:ext cx="2653501" cy="673408"/>
            <a:chOff x="3297248" y="3977800"/>
            <a:chExt cx="2653501" cy="673408"/>
          </a:xfrm>
        </p:grpSpPr>
        <p:grpSp>
          <p:nvGrpSpPr>
            <p:cNvPr id="306" name="Google Shape;306;p14"/>
            <p:cNvGrpSpPr/>
            <p:nvPr/>
          </p:nvGrpSpPr>
          <p:grpSpPr>
            <a:xfrm>
              <a:off x="3893350" y="3977800"/>
              <a:ext cx="2057400" cy="673408"/>
              <a:chOff x="3505162" y="2254813"/>
              <a:chExt cx="2057400" cy="673408"/>
            </a:xfrm>
          </p:grpSpPr>
          <p:sp>
            <p:nvSpPr>
              <p:cNvPr id="307" name="Google Shape;307;p14"/>
              <p:cNvSpPr txBox="1"/>
              <p:nvPr/>
            </p:nvSpPr>
            <p:spPr>
              <a:xfrm>
                <a:off x="3505162" y="2254813"/>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FEATURES</a:t>
                </a:r>
                <a:endParaRPr b="1" sz="1800">
                  <a:latin typeface="Fira Sans Extra Condensed"/>
                  <a:ea typeface="Fira Sans Extra Condensed"/>
                  <a:cs typeface="Fira Sans Extra Condensed"/>
                  <a:sym typeface="Fira Sans Extra Condensed"/>
                </a:endParaRPr>
              </a:p>
            </p:txBody>
          </p:sp>
          <p:sp>
            <p:nvSpPr>
              <p:cNvPr id="308" name="Google Shape;308;p14"/>
              <p:cNvSpPr txBox="1"/>
              <p:nvPr/>
            </p:nvSpPr>
            <p:spPr>
              <a:xfrm>
                <a:off x="3581360" y="2596421"/>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Dataset and feature extraction process</a:t>
                </a:r>
                <a:endParaRPr>
                  <a:latin typeface="Roboto"/>
                  <a:ea typeface="Roboto"/>
                  <a:cs typeface="Roboto"/>
                  <a:sym typeface="Roboto"/>
                </a:endParaRPr>
              </a:p>
            </p:txBody>
          </p:sp>
        </p:grpSp>
        <p:sp>
          <p:nvSpPr>
            <p:cNvPr id="309" name="Google Shape;309;p14"/>
            <p:cNvSpPr/>
            <p:nvPr/>
          </p:nvSpPr>
          <p:spPr>
            <a:xfrm>
              <a:off x="3297248" y="4055023"/>
              <a:ext cx="596100" cy="596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10" name="Google Shape;310;p14"/>
          <p:cNvGrpSpPr/>
          <p:nvPr/>
        </p:nvGrpSpPr>
        <p:grpSpPr>
          <a:xfrm>
            <a:off x="6033350" y="2501800"/>
            <a:ext cx="2653510" cy="711250"/>
            <a:chOff x="6033350" y="2501800"/>
            <a:chExt cx="2653510" cy="711250"/>
          </a:xfrm>
        </p:grpSpPr>
        <p:grpSp>
          <p:nvGrpSpPr>
            <p:cNvPr id="311" name="Google Shape;311;p14"/>
            <p:cNvGrpSpPr/>
            <p:nvPr/>
          </p:nvGrpSpPr>
          <p:grpSpPr>
            <a:xfrm>
              <a:off x="6629450" y="2501800"/>
              <a:ext cx="2057410" cy="673390"/>
              <a:chOff x="6629450" y="2628890"/>
              <a:chExt cx="2057410" cy="673390"/>
            </a:xfrm>
          </p:grpSpPr>
          <p:sp>
            <p:nvSpPr>
              <p:cNvPr id="312" name="Google Shape;312;p14"/>
              <p:cNvSpPr txBox="1"/>
              <p:nvPr/>
            </p:nvSpPr>
            <p:spPr>
              <a:xfrm>
                <a:off x="6629450" y="2628890"/>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RESULTS</a:t>
                </a:r>
                <a:endParaRPr b="1" sz="1800">
                  <a:solidFill>
                    <a:srgbClr val="000000"/>
                  </a:solidFill>
                  <a:latin typeface="Fira Sans Extra Condensed"/>
                  <a:ea typeface="Fira Sans Extra Condensed"/>
                  <a:cs typeface="Fira Sans Extra Condensed"/>
                  <a:sym typeface="Fira Sans Extra Condensed"/>
                </a:endParaRPr>
              </a:p>
            </p:txBody>
          </p:sp>
          <p:sp>
            <p:nvSpPr>
              <p:cNvPr id="313" name="Google Shape;313;p14"/>
              <p:cNvSpPr txBox="1"/>
              <p:nvPr/>
            </p:nvSpPr>
            <p:spPr>
              <a:xfrm>
                <a:off x="6705660" y="2970479"/>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Final results</a:t>
                </a:r>
                <a:endParaRPr>
                  <a:latin typeface="Roboto"/>
                  <a:ea typeface="Roboto"/>
                  <a:cs typeface="Roboto"/>
                  <a:sym typeface="Roboto"/>
                </a:endParaRPr>
              </a:p>
            </p:txBody>
          </p:sp>
        </p:grpSp>
        <p:sp>
          <p:nvSpPr>
            <p:cNvPr id="314" name="Google Shape;314;p14"/>
            <p:cNvSpPr/>
            <p:nvPr/>
          </p:nvSpPr>
          <p:spPr>
            <a:xfrm>
              <a:off x="6033350" y="2616950"/>
              <a:ext cx="596100" cy="59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5" name="Google Shape;315;p14"/>
          <p:cNvGrpSpPr/>
          <p:nvPr/>
        </p:nvGrpSpPr>
        <p:grpSpPr>
          <a:xfrm>
            <a:off x="6033350" y="3977825"/>
            <a:ext cx="2653500" cy="674275"/>
            <a:chOff x="6033350" y="3977825"/>
            <a:chExt cx="2653500" cy="674275"/>
          </a:xfrm>
        </p:grpSpPr>
        <p:grpSp>
          <p:nvGrpSpPr>
            <p:cNvPr id="316" name="Google Shape;316;p14"/>
            <p:cNvGrpSpPr/>
            <p:nvPr/>
          </p:nvGrpSpPr>
          <p:grpSpPr>
            <a:xfrm>
              <a:off x="6629450" y="3977825"/>
              <a:ext cx="2057400" cy="673392"/>
              <a:chOff x="6629450" y="4058588"/>
              <a:chExt cx="2057400" cy="673392"/>
            </a:xfrm>
          </p:grpSpPr>
          <p:sp>
            <p:nvSpPr>
              <p:cNvPr id="317" name="Google Shape;317;p14"/>
              <p:cNvSpPr txBox="1"/>
              <p:nvPr/>
            </p:nvSpPr>
            <p:spPr>
              <a:xfrm>
                <a:off x="6629450" y="4058588"/>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EXISTING WORK</a:t>
                </a:r>
                <a:endParaRPr b="1" sz="1800">
                  <a:latin typeface="Fira Sans Extra Condensed"/>
                  <a:ea typeface="Fira Sans Extra Condensed"/>
                  <a:cs typeface="Fira Sans Extra Condensed"/>
                  <a:sym typeface="Fira Sans Extra Condensed"/>
                </a:endParaRPr>
              </a:p>
            </p:txBody>
          </p:sp>
          <p:sp>
            <p:nvSpPr>
              <p:cNvPr id="318" name="Google Shape;318;p14"/>
              <p:cNvSpPr txBox="1"/>
              <p:nvPr/>
            </p:nvSpPr>
            <p:spPr>
              <a:xfrm>
                <a:off x="6705623" y="4400179"/>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An overview of the existing work</a:t>
                </a:r>
                <a:endParaRPr>
                  <a:latin typeface="Roboto"/>
                  <a:ea typeface="Roboto"/>
                  <a:cs typeface="Roboto"/>
                  <a:sym typeface="Roboto"/>
                </a:endParaRPr>
              </a:p>
            </p:txBody>
          </p:sp>
        </p:grpSp>
        <p:sp>
          <p:nvSpPr>
            <p:cNvPr id="319" name="Google Shape;319;p14"/>
            <p:cNvSpPr/>
            <p:nvPr/>
          </p:nvSpPr>
          <p:spPr>
            <a:xfrm>
              <a:off x="6033350" y="4056000"/>
              <a:ext cx="596100" cy="59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20" name="Google Shape;320;p14"/>
          <p:cNvCxnSpPr>
            <a:stCxn id="233" idx="4"/>
            <a:endCxn id="304" idx="0"/>
          </p:cNvCxnSpPr>
          <p:nvPr/>
        </p:nvCxnSpPr>
        <p:spPr>
          <a:xfrm>
            <a:off x="3595299" y="1705974"/>
            <a:ext cx="0" cy="88350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14"/>
          <p:cNvCxnSpPr>
            <a:stCxn id="304" idx="4"/>
            <a:endCxn id="309" idx="0"/>
          </p:cNvCxnSpPr>
          <p:nvPr/>
        </p:nvCxnSpPr>
        <p:spPr>
          <a:xfrm>
            <a:off x="3595298" y="3185698"/>
            <a:ext cx="0" cy="86940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14"/>
          <p:cNvCxnSpPr>
            <a:stCxn id="299" idx="4"/>
            <a:endCxn id="314" idx="0"/>
          </p:cNvCxnSpPr>
          <p:nvPr/>
        </p:nvCxnSpPr>
        <p:spPr>
          <a:xfrm>
            <a:off x="6331400" y="1705975"/>
            <a:ext cx="0" cy="911100"/>
          </a:xfrm>
          <a:prstGeom prst="straightConnector1">
            <a:avLst/>
          </a:prstGeom>
          <a:noFill/>
          <a:ln cap="flat" cmpd="sng" w="9525">
            <a:solidFill>
              <a:schemeClr val="dk2"/>
            </a:solidFill>
            <a:prstDash val="solid"/>
            <a:round/>
            <a:headEnd len="med" w="med" type="none"/>
            <a:tailEnd len="med" w="med" type="triangle"/>
          </a:ln>
        </p:spPr>
      </p:cxnSp>
      <p:cxnSp>
        <p:nvCxnSpPr>
          <p:cNvPr id="323" name="Google Shape;323;p14"/>
          <p:cNvCxnSpPr>
            <a:stCxn id="314" idx="4"/>
            <a:endCxn id="319" idx="0"/>
          </p:cNvCxnSpPr>
          <p:nvPr/>
        </p:nvCxnSpPr>
        <p:spPr>
          <a:xfrm>
            <a:off x="6331400" y="3213050"/>
            <a:ext cx="0" cy="84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5"/>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PROBLEM STATEMENT</a:t>
            </a:r>
            <a:endParaRPr/>
          </a:p>
        </p:txBody>
      </p:sp>
      <p:sp>
        <p:nvSpPr>
          <p:cNvPr id="329" name="Google Shape;329;p15"/>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objective of this project is to perform voice conversion utilizing classical machine learning techniques on the Link English Corpus V14.0 dataset. The task involves transforming the voice characteristics of speakers from the dataset while ensuring speaker verification and comparing spectrograms (pixel-wise differences) for performance evaluation.</a:t>
            </a:r>
            <a:endParaRPr/>
          </a:p>
        </p:txBody>
      </p:sp>
      <p:pic>
        <p:nvPicPr>
          <p:cNvPr id="330" name="Google Shape;330;p15"/>
          <p:cNvPicPr preferRelativeResize="0"/>
          <p:nvPr/>
        </p:nvPicPr>
        <p:blipFill rotWithShape="1">
          <a:blip r:embed="rId3">
            <a:alphaModFix/>
          </a:blip>
          <a:srcRect b="7570" l="0" r="0" t="0"/>
          <a:stretch/>
        </p:blipFill>
        <p:spPr>
          <a:xfrm>
            <a:off x="2762250" y="2417850"/>
            <a:ext cx="3619500" cy="246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6"/>
          <p:cNvSpPr/>
          <p:nvPr/>
        </p:nvSpPr>
        <p:spPr>
          <a:xfrm>
            <a:off x="4876800" y="1685925"/>
            <a:ext cx="3819600" cy="2562300"/>
          </a:xfrm>
          <a:prstGeom prst="roundRect">
            <a:avLst>
              <a:gd fmla="val 16667" name="adj"/>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457175" y="1685925"/>
            <a:ext cx="3819600" cy="2562300"/>
          </a:xfrm>
          <a:prstGeom prst="roundRect">
            <a:avLst>
              <a:gd fmla="val 16667" name="adj"/>
            </a:avLst>
          </a:prstGeom>
          <a:solidFill>
            <a:srgbClr val="E4EA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560097" y="1280150"/>
            <a:ext cx="784800" cy="78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4960660" y="1280150"/>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grpSp>
        <p:nvGrpSpPr>
          <p:cNvPr id="340" name="Google Shape;340;p16"/>
          <p:cNvGrpSpPr/>
          <p:nvPr/>
        </p:nvGrpSpPr>
        <p:grpSpPr>
          <a:xfrm>
            <a:off x="716345" y="1436401"/>
            <a:ext cx="472011" cy="472011"/>
            <a:chOff x="1190625" y="238125"/>
            <a:chExt cx="5238750" cy="5238750"/>
          </a:xfrm>
        </p:grpSpPr>
        <p:sp>
          <p:nvSpPr>
            <p:cNvPr id="341" name="Google Shape;341;p16"/>
            <p:cNvSpPr/>
            <p:nvPr/>
          </p:nvSpPr>
          <p:spPr>
            <a:xfrm>
              <a:off x="3807425" y="2386825"/>
              <a:ext cx="1355750" cy="306975"/>
            </a:xfrm>
            <a:custGeom>
              <a:rect b="b" l="l" r="r" t="t"/>
              <a:pathLst>
                <a:path extrusionOk="0" h="12279" w="5423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2735625" y="1772900"/>
              <a:ext cx="920900" cy="920900"/>
            </a:xfrm>
            <a:custGeom>
              <a:rect b="b" l="l" r="r" t="t"/>
              <a:pathLst>
                <a:path extrusionOk="0" h="36836" w="36836">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1190625" y="238125"/>
              <a:ext cx="3893275" cy="5238750"/>
            </a:xfrm>
            <a:custGeom>
              <a:rect b="b" l="l" r="r" t="t"/>
              <a:pathLst>
                <a:path extrusionOk="0" h="209550" w="155731">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3807425" y="1772900"/>
              <a:ext cx="1383900" cy="306975"/>
            </a:xfrm>
            <a:custGeom>
              <a:rect b="b" l="l" r="r" t="t"/>
              <a:pathLst>
                <a:path extrusionOk="0" h="12279" w="55356">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5083875" y="545075"/>
              <a:ext cx="1345500" cy="1227850"/>
            </a:xfrm>
            <a:custGeom>
              <a:rect b="b" l="l" r="r" t="t"/>
              <a:pathLst>
                <a:path extrusionOk="0" h="49114" w="5382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5163150" y="1772900"/>
              <a:ext cx="1266225" cy="920900"/>
            </a:xfrm>
            <a:custGeom>
              <a:rect b="b" l="l" r="r" t="t"/>
              <a:pathLst>
                <a:path extrusionOk="0" h="36836" w="50649">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4963650" y="2693775"/>
              <a:ext cx="1465725" cy="1227850"/>
            </a:xfrm>
            <a:custGeom>
              <a:rect b="b" l="l" r="r" t="t"/>
              <a:pathLst>
                <a:path extrusionOk="0" h="49114" w="58629">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16"/>
          <p:cNvGrpSpPr/>
          <p:nvPr/>
        </p:nvGrpSpPr>
        <p:grpSpPr>
          <a:xfrm>
            <a:off x="5115047" y="1436307"/>
            <a:ext cx="472142" cy="472112"/>
            <a:chOff x="-44512325" y="3176075"/>
            <a:chExt cx="300900" cy="300900"/>
          </a:xfrm>
        </p:grpSpPr>
        <p:sp>
          <p:nvSpPr>
            <p:cNvPr id="349" name="Google Shape;349;p16"/>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16"/>
          <p:cNvGrpSpPr/>
          <p:nvPr/>
        </p:nvGrpSpPr>
        <p:grpSpPr>
          <a:xfrm>
            <a:off x="695359" y="2359226"/>
            <a:ext cx="3343229" cy="1488799"/>
            <a:chOff x="695359" y="2302076"/>
            <a:chExt cx="3343229" cy="1488799"/>
          </a:xfrm>
        </p:grpSpPr>
        <p:sp>
          <p:nvSpPr>
            <p:cNvPr id="353" name="Google Shape;353;p16"/>
            <p:cNvSpPr txBox="1"/>
            <p:nvPr/>
          </p:nvSpPr>
          <p:spPr>
            <a:xfrm>
              <a:off x="695359" y="2302076"/>
              <a:ext cx="2114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ABOUT DATA</a:t>
              </a:r>
              <a:endParaRPr b="1" sz="1800">
                <a:solidFill>
                  <a:srgbClr val="000000"/>
                </a:solidFill>
                <a:latin typeface="Fira Sans Extra Condensed"/>
                <a:ea typeface="Fira Sans Extra Condensed"/>
                <a:cs typeface="Fira Sans Extra Condensed"/>
                <a:sym typeface="Fira Sans Extra Condensed"/>
              </a:endParaRPr>
            </a:p>
          </p:txBody>
        </p:sp>
        <p:sp>
          <p:nvSpPr>
            <p:cNvPr id="354" name="Google Shape;354;p16"/>
            <p:cNvSpPr txBox="1"/>
            <p:nvPr/>
          </p:nvSpPr>
          <p:spPr>
            <a:xfrm>
              <a:off x="695388" y="2657475"/>
              <a:ext cx="3343200" cy="1133400"/>
            </a:xfrm>
            <a:prstGeom prst="rect">
              <a:avLst/>
            </a:prstGeom>
            <a:noFill/>
            <a:ln>
              <a:noFill/>
            </a:ln>
          </p:spPr>
          <p:txBody>
            <a:bodyPr anchorCtr="0" anchor="t" bIns="91425" lIns="91425" spcFirstLastPara="1" rIns="91425" wrap="square" tIns="91425">
              <a:noAutofit/>
            </a:bodyPr>
            <a:lstStyle/>
            <a:p>
              <a:pPr indent="-311150" lvl="0" marL="320040" rtl="0" algn="l">
                <a:spcBef>
                  <a:spcPts val="0"/>
                </a:spcBef>
                <a:spcAft>
                  <a:spcPts val="0"/>
                </a:spcAft>
                <a:buSzPts val="1300"/>
                <a:buFont typeface="Roboto"/>
                <a:buChar char="●"/>
              </a:pPr>
              <a:r>
                <a:rPr lang="en" sz="1300">
                  <a:latin typeface="Roboto"/>
                  <a:ea typeface="Roboto"/>
                  <a:cs typeface="Roboto"/>
                  <a:sym typeface="Roboto"/>
                </a:rPr>
                <a:t>Diverse open-source dataset of voices</a:t>
              </a:r>
              <a:endParaRPr sz="1300">
                <a:latin typeface="Roboto"/>
                <a:ea typeface="Roboto"/>
                <a:cs typeface="Roboto"/>
                <a:sym typeface="Roboto"/>
              </a:endParaRPr>
            </a:p>
            <a:p>
              <a:pPr indent="-311150" lvl="0" marL="320040" rtl="0" algn="l">
                <a:spcBef>
                  <a:spcPts val="0"/>
                </a:spcBef>
                <a:spcAft>
                  <a:spcPts val="0"/>
                </a:spcAft>
                <a:buSzPts val="1300"/>
                <a:buFont typeface="Roboto"/>
                <a:buChar char="●"/>
              </a:pPr>
              <a:r>
                <a:rPr lang="en" sz="1300">
                  <a:latin typeface="Roboto"/>
                  <a:ea typeface="Roboto"/>
                  <a:cs typeface="Roboto"/>
                  <a:sym typeface="Roboto"/>
                </a:rPr>
                <a:t>Used in training speech technology</a:t>
              </a:r>
              <a:endParaRPr sz="1300">
                <a:latin typeface="Roboto"/>
                <a:ea typeface="Roboto"/>
                <a:cs typeface="Roboto"/>
                <a:sym typeface="Roboto"/>
              </a:endParaRPr>
            </a:p>
            <a:p>
              <a:pPr indent="-311150" lvl="0" marL="320040" rtl="0" algn="l">
                <a:spcBef>
                  <a:spcPts val="0"/>
                </a:spcBef>
                <a:spcAft>
                  <a:spcPts val="0"/>
                </a:spcAft>
                <a:buSzPts val="1300"/>
                <a:buFont typeface="Roboto"/>
                <a:buChar char="●"/>
              </a:pPr>
              <a:r>
                <a:rPr lang="en" sz="1300">
                  <a:latin typeface="Roboto"/>
                  <a:ea typeface="Roboto"/>
                  <a:cs typeface="Roboto"/>
                  <a:sym typeface="Roboto"/>
                </a:rPr>
                <a:t>Continuously updated with new versions as more contributions were made</a:t>
              </a:r>
              <a:endParaRPr sz="1300">
                <a:latin typeface="Roboto"/>
                <a:ea typeface="Roboto"/>
                <a:cs typeface="Roboto"/>
                <a:sym typeface="Roboto"/>
              </a:endParaRPr>
            </a:p>
          </p:txBody>
        </p:sp>
      </p:grpSp>
      <p:grpSp>
        <p:nvGrpSpPr>
          <p:cNvPr id="355" name="Google Shape;355;p16"/>
          <p:cNvGrpSpPr/>
          <p:nvPr/>
        </p:nvGrpSpPr>
        <p:grpSpPr>
          <a:xfrm>
            <a:off x="5114996" y="2359226"/>
            <a:ext cx="3343204" cy="1488799"/>
            <a:chOff x="5114996" y="2302076"/>
            <a:chExt cx="3343204" cy="1488799"/>
          </a:xfrm>
        </p:grpSpPr>
        <p:sp>
          <p:nvSpPr>
            <p:cNvPr id="356" name="Google Shape;356;p16"/>
            <p:cNvSpPr txBox="1"/>
            <p:nvPr/>
          </p:nvSpPr>
          <p:spPr>
            <a:xfrm>
              <a:off x="5114996" y="2302076"/>
              <a:ext cx="2114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DATA </a:t>
              </a:r>
              <a:r>
                <a:rPr b="1" lang="en" sz="1800">
                  <a:latin typeface="Fira Sans Extra Condensed"/>
                  <a:ea typeface="Fira Sans Extra Condensed"/>
                  <a:cs typeface="Fira Sans Extra Condensed"/>
                  <a:sym typeface="Fira Sans Extra Condensed"/>
                </a:rPr>
                <a:t>STATISTICS</a:t>
              </a:r>
              <a:endParaRPr b="1" sz="1800">
                <a:solidFill>
                  <a:srgbClr val="000000"/>
                </a:solidFill>
                <a:latin typeface="Fira Sans Extra Condensed"/>
                <a:ea typeface="Fira Sans Extra Condensed"/>
                <a:cs typeface="Fira Sans Extra Condensed"/>
                <a:sym typeface="Fira Sans Extra Condensed"/>
              </a:endParaRPr>
            </a:p>
          </p:txBody>
        </p:sp>
        <p:sp>
          <p:nvSpPr>
            <p:cNvPr id="357" name="Google Shape;357;p16"/>
            <p:cNvSpPr txBox="1"/>
            <p:nvPr/>
          </p:nvSpPr>
          <p:spPr>
            <a:xfrm>
              <a:off x="5115000" y="2657475"/>
              <a:ext cx="3343200" cy="1133400"/>
            </a:xfrm>
            <a:prstGeom prst="rect">
              <a:avLst/>
            </a:prstGeom>
            <a:noFill/>
            <a:ln>
              <a:noFill/>
            </a:ln>
          </p:spPr>
          <p:txBody>
            <a:bodyPr anchorCtr="0" anchor="t" bIns="91425" lIns="91425" spcFirstLastPara="1" rIns="91425" wrap="square" tIns="91425">
              <a:noAutofit/>
            </a:bodyPr>
            <a:lstStyle/>
            <a:p>
              <a:pPr indent="-317500" lvl="0" marL="320040" rtl="0" algn="l">
                <a:spcBef>
                  <a:spcPts val="0"/>
                </a:spcBef>
                <a:spcAft>
                  <a:spcPts val="0"/>
                </a:spcAft>
                <a:buSzPts val="1400"/>
                <a:buFont typeface="Roboto"/>
                <a:buChar char="●"/>
              </a:pPr>
              <a:r>
                <a:rPr lang="en">
                  <a:latin typeface="Roboto"/>
                  <a:ea typeface="Roboto"/>
                  <a:cs typeface="Roboto"/>
                  <a:sym typeface="Roboto"/>
                </a:rPr>
                <a:t>Data in nearly 29 languages</a:t>
              </a:r>
              <a:endParaRPr>
                <a:latin typeface="Roboto"/>
                <a:ea typeface="Roboto"/>
                <a:cs typeface="Roboto"/>
                <a:sym typeface="Roboto"/>
              </a:endParaRPr>
            </a:p>
            <a:p>
              <a:pPr indent="-317500" lvl="0" marL="320040" rtl="0" algn="l">
                <a:spcBef>
                  <a:spcPts val="0"/>
                </a:spcBef>
                <a:spcAft>
                  <a:spcPts val="0"/>
                </a:spcAft>
                <a:buSzPts val="1400"/>
                <a:buFont typeface="Roboto"/>
                <a:buChar char="●"/>
              </a:pPr>
              <a:r>
                <a:rPr lang="en">
                  <a:latin typeface="Roboto"/>
                  <a:ea typeface="Roboto"/>
                  <a:cs typeface="Roboto"/>
                  <a:sym typeface="Roboto"/>
                </a:rPr>
                <a:t>Over 88154 voices present in the dataset</a:t>
              </a:r>
              <a:endParaRPr>
                <a:latin typeface="Roboto"/>
                <a:ea typeface="Roboto"/>
                <a:cs typeface="Roboto"/>
                <a:sym typeface="Roboto"/>
              </a:endParaRPr>
            </a:p>
            <a:p>
              <a:pPr indent="-317500" lvl="0" marL="320040" rtl="0" algn="l">
                <a:spcBef>
                  <a:spcPts val="0"/>
                </a:spcBef>
                <a:spcAft>
                  <a:spcPts val="0"/>
                </a:spcAft>
                <a:buSzPts val="1400"/>
                <a:buFont typeface="Roboto"/>
                <a:buChar char="●"/>
              </a:pPr>
              <a:r>
                <a:rPr lang="en">
                  <a:latin typeface="Roboto"/>
                  <a:ea typeface="Roboto"/>
                  <a:cs typeface="Roboto"/>
                  <a:sym typeface="Roboto"/>
                </a:rPr>
                <a:t>Resulting in 3,279 hours of audio data out of 2484 hours of data that have been validate</a:t>
              </a:r>
              <a:endParaRPr>
                <a:latin typeface="Roboto"/>
                <a:ea typeface="Roboto"/>
                <a:cs typeface="Roboto"/>
                <a:sym typeface="Roboto"/>
              </a:endParaRPr>
            </a:p>
          </p:txBody>
        </p:sp>
      </p:grpSp>
      <p:sp>
        <p:nvSpPr>
          <p:cNvPr id="358" name="Google Shape;358;p16"/>
          <p:cNvSpPr/>
          <p:nvPr/>
        </p:nvSpPr>
        <p:spPr>
          <a:xfrm>
            <a:off x="4184410" y="2574675"/>
            <a:ext cx="784800" cy="784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359" name="Google Shape;359;p16"/>
          <p:cNvSpPr txBox="1"/>
          <p:nvPr/>
        </p:nvSpPr>
        <p:spPr>
          <a:xfrm>
            <a:off x="1826100" y="782875"/>
            <a:ext cx="5491800" cy="3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Link English Corpus V14.0, By Mozilla</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7"/>
          <p:cNvSpPr/>
          <p:nvPr/>
        </p:nvSpPr>
        <p:spPr>
          <a:xfrm>
            <a:off x="457200" y="1324425"/>
            <a:ext cx="2889300" cy="3407700"/>
          </a:xfrm>
          <a:prstGeom prst="roundRect">
            <a:avLst>
              <a:gd fmla="val 14082" name="adj"/>
            </a:avLst>
          </a:prstGeom>
          <a:solidFill>
            <a:srgbClr val="E4EA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txBox="1"/>
          <p:nvPr/>
        </p:nvSpPr>
        <p:spPr>
          <a:xfrm>
            <a:off x="646237" y="1841625"/>
            <a:ext cx="2546700" cy="65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Fira Sans Extra Condensed"/>
                <a:ea typeface="Fira Sans Extra Condensed"/>
                <a:cs typeface="Fira Sans Extra Condensed"/>
                <a:sym typeface="Fira Sans Extra Condensed"/>
              </a:rPr>
              <a:t>Methods we have used for analysing data</a:t>
            </a:r>
            <a:endParaRPr b="1" sz="2100">
              <a:solidFill>
                <a:srgbClr val="000000"/>
              </a:solidFill>
              <a:latin typeface="Fira Sans Extra Condensed"/>
              <a:ea typeface="Fira Sans Extra Condensed"/>
              <a:cs typeface="Fira Sans Extra Condensed"/>
              <a:sym typeface="Fira Sans Extra Condensed"/>
            </a:endParaRPr>
          </a:p>
        </p:txBody>
      </p:sp>
      <p:grpSp>
        <p:nvGrpSpPr>
          <p:cNvPr id="366" name="Google Shape;366;p17"/>
          <p:cNvGrpSpPr/>
          <p:nvPr/>
        </p:nvGrpSpPr>
        <p:grpSpPr>
          <a:xfrm>
            <a:off x="851113" y="2915825"/>
            <a:ext cx="2133450" cy="1431550"/>
            <a:chOff x="851113" y="2915825"/>
            <a:chExt cx="2133450" cy="1431550"/>
          </a:xfrm>
        </p:grpSpPr>
        <p:sp>
          <p:nvSpPr>
            <p:cNvPr id="367" name="Google Shape;367;p17"/>
            <p:cNvSpPr/>
            <p:nvPr/>
          </p:nvSpPr>
          <p:spPr>
            <a:xfrm>
              <a:off x="863938" y="3086225"/>
              <a:ext cx="2076150" cy="1071900"/>
            </a:xfrm>
            <a:custGeom>
              <a:rect b="b" l="l" r="r" t="t"/>
              <a:pathLst>
                <a:path extrusionOk="0" h="42876" w="83046">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863938" y="3086225"/>
              <a:ext cx="2076150" cy="1071900"/>
            </a:xfrm>
            <a:custGeom>
              <a:rect b="b" l="l" r="r" t="t"/>
              <a:pathLst>
                <a:path extrusionOk="0" fill="none" h="42876" w="83046">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1438463" y="3160225"/>
              <a:ext cx="926750" cy="926750"/>
            </a:xfrm>
            <a:custGeom>
              <a:rect b="b" l="l" r="r" t="t"/>
              <a:pathLst>
                <a:path extrusionOk="0" h="37070" w="3707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1438463" y="3160225"/>
              <a:ext cx="926750" cy="926750"/>
            </a:xfrm>
            <a:custGeom>
              <a:rect b="b" l="l" r="r" t="t"/>
              <a:pathLst>
                <a:path extrusionOk="0" fill="none" h="37070" w="3707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1577563" y="3298975"/>
              <a:ext cx="649625" cy="649975"/>
            </a:xfrm>
            <a:custGeom>
              <a:rect b="b" l="l" r="r" t="t"/>
              <a:pathLst>
                <a:path extrusionOk="0" h="25999" w="25985">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1905563" y="3888800"/>
              <a:ext cx="17100" cy="60150"/>
            </a:xfrm>
            <a:custGeom>
              <a:rect b="b" l="l" r="r" t="t"/>
              <a:pathLst>
                <a:path extrusionOk="0" fill="none" h="2406" w="684">
                  <a:moveTo>
                    <a:pt x="29" y="2405"/>
                  </a:moveTo>
                  <a:lnTo>
                    <a:pt x="0" y="15"/>
                  </a:lnTo>
                  <a:lnTo>
                    <a:pt x="0" y="15"/>
                  </a:lnTo>
                  <a:lnTo>
                    <a:pt x="527" y="1"/>
                  </a:lnTo>
                  <a:lnTo>
                    <a:pt x="683" y="2377"/>
                  </a:lnTo>
                  <a:lnTo>
                    <a:pt x="683" y="2377"/>
                  </a:lnTo>
                  <a:lnTo>
                    <a:pt x="29" y="24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1825163" y="3882050"/>
              <a:ext cx="27050" cy="61200"/>
            </a:xfrm>
            <a:custGeom>
              <a:rect b="b" l="l" r="r" t="t"/>
              <a:pathLst>
                <a:path extrusionOk="0" fill="none" h="2448" w="1082">
                  <a:moveTo>
                    <a:pt x="641" y="2448"/>
                  </a:moveTo>
                  <a:lnTo>
                    <a:pt x="641" y="2448"/>
                  </a:lnTo>
                  <a:lnTo>
                    <a:pt x="0" y="2320"/>
                  </a:lnTo>
                  <a:lnTo>
                    <a:pt x="569" y="0"/>
                  </a:lnTo>
                  <a:lnTo>
                    <a:pt x="569" y="0"/>
                  </a:lnTo>
                  <a:lnTo>
                    <a:pt x="1082" y="100"/>
                  </a:lnTo>
                  <a:lnTo>
                    <a:pt x="641"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1971363" y="3876350"/>
              <a:ext cx="31325" cy="61225"/>
            </a:xfrm>
            <a:custGeom>
              <a:rect b="b" l="l" r="r" t="t"/>
              <a:pathLst>
                <a:path extrusionOk="0" fill="none" h="2449" w="1253">
                  <a:moveTo>
                    <a:pt x="627" y="2448"/>
                  </a:moveTo>
                  <a:lnTo>
                    <a:pt x="1" y="157"/>
                  </a:lnTo>
                  <a:lnTo>
                    <a:pt x="1" y="157"/>
                  </a:lnTo>
                  <a:lnTo>
                    <a:pt x="513" y="0"/>
                  </a:lnTo>
                  <a:lnTo>
                    <a:pt x="1253" y="2263"/>
                  </a:lnTo>
                  <a:lnTo>
                    <a:pt x="1253" y="2263"/>
                  </a:lnTo>
                  <a:lnTo>
                    <a:pt x="627"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1749038" y="3858200"/>
              <a:ext cx="39850" cy="60150"/>
            </a:xfrm>
            <a:custGeom>
              <a:rect b="b" l="l" r="r" t="t"/>
              <a:pathLst>
                <a:path extrusionOk="0" fill="none" h="2406" w="1594">
                  <a:moveTo>
                    <a:pt x="583" y="2406"/>
                  </a:moveTo>
                  <a:lnTo>
                    <a:pt x="583" y="2406"/>
                  </a:lnTo>
                  <a:lnTo>
                    <a:pt x="0" y="2107"/>
                  </a:lnTo>
                  <a:lnTo>
                    <a:pt x="1124" y="1"/>
                  </a:lnTo>
                  <a:lnTo>
                    <a:pt x="1124" y="1"/>
                  </a:lnTo>
                  <a:lnTo>
                    <a:pt x="1594" y="243"/>
                  </a:lnTo>
                  <a:lnTo>
                    <a:pt x="583" y="240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2032913" y="3847900"/>
              <a:ext cx="43425" cy="58725"/>
            </a:xfrm>
            <a:custGeom>
              <a:rect b="b" l="l" r="r" t="t"/>
              <a:pathLst>
                <a:path extrusionOk="0" fill="none" h="2349" w="1737">
                  <a:moveTo>
                    <a:pt x="1182" y="2348"/>
                  </a:moveTo>
                  <a:lnTo>
                    <a:pt x="1" y="270"/>
                  </a:lnTo>
                  <a:lnTo>
                    <a:pt x="1" y="270"/>
                  </a:lnTo>
                  <a:lnTo>
                    <a:pt x="456" y="0"/>
                  </a:lnTo>
                  <a:lnTo>
                    <a:pt x="1737" y="2007"/>
                  </a:lnTo>
                  <a:lnTo>
                    <a:pt x="1737" y="2007"/>
                  </a:lnTo>
                  <a:lnTo>
                    <a:pt x="1182" y="23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1682513" y="3819775"/>
              <a:ext cx="50175" cy="54825"/>
            </a:xfrm>
            <a:custGeom>
              <a:rect b="b" l="l" r="r" t="t"/>
              <a:pathLst>
                <a:path extrusionOk="0" fill="none" h="2193" w="2007">
                  <a:moveTo>
                    <a:pt x="498" y="2192"/>
                  </a:moveTo>
                  <a:lnTo>
                    <a:pt x="498" y="2192"/>
                  </a:lnTo>
                  <a:lnTo>
                    <a:pt x="0" y="1765"/>
                  </a:lnTo>
                  <a:lnTo>
                    <a:pt x="1608" y="1"/>
                  </a:lnTo>
                  <a:lnTo>
                    <a:pt x="1608" y="1"/>
                  </a:lnTo>
                  <a:lnTo>
                    <a:pt x="2006" y="357"/>
                  </a:lnTo>
                  <a:lnTo>
                    <a:pt x="498" y="219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2086288" y="3805550"/>
              <a:ext cx="52675" cy="52325"/>
            </a:xfrm>
            <a:custGeom>
              <a:rect b="b" l="l" r="r" t="t"/>
              <a:pathLst>
                <a:path extrusionOk="0" fill="none" h="2093" w="2107">
                  <a:moveTo>
                    <a:pt x="1651" y="2093"/>
                  </a:moveTo>
                  <a:lnTo>
                    <a:pt x="0" y="371"/>
                  </a:lnTo>
                  <a:lnTo>
                    <a:pt x="0" y="371"/>
                  </a:lnTo>
                  <a:lnTo>
                    <a:pt x="370" y="1"/>
                  </a:lnTo>
                  <a:lnTo>
                    <a:pt x="2106" y="1623"/>
                  </a:lnTo>
                  <a:lnTo>
                    <a:pt x="2106" y="1623"/>
                  </a:lnTo>
                  <a:lnTo>
                    <a:pt x="1651" y="209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1629863" y="3769275"/>
              <a:ext cx="57300" cy="45900"/>
            </a:xfrm>
            <a:custGeom>
              <a:rect b="b" l="l" r="r" t="t"/>
              <a:pathLst>
                <a:path extrusionOk="0" fill="none" h="1836" w="2292">
                  <a:moveTo>
                    <a:pt x="370" y="1836"/>
                  </a:moveTo>
                  <a:lnTo>
                    <a:pt x="370" y="1836"/>
                  </a:lnTo>
                  <a:lnTo>
                    <a:pt x="0" y="1309"/>
                  </a:lnTo>
                  <a:lnTo>
                    <a:pt x="1992" y="0"/>
                  </a:lnTo>
                  <a:lnTo>
                    <a:pt x="1992" y="0"/>
                  </a:lnTo>
                  <a:lnTo>
                    <a:pt x="2291" y="427"/>
                  </a:lnTo>
                  <a:lnTo>
                    <a:pt x="370" y="183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2127888" y="3751475"/>
              <a:ext cx="59100" cy="43075"/>
            </a:xfrm>
            <a:custGeom>
              <a:rect b="b" l="l" r="r" t="t"/>
              <a:pathLst>
                <a:path extrusionOk="0" fill="none" h="1723" w="2364">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1593913" y="3709500"/>
              <a:ext cx="61225" cy="34525"/>
            </a:xfrm>
            <a:custGeom>
              <a:rect b="b" l="l" r="r" t="t"/>
              <a:pathLst>
                <a:path extrusionOk="0" fill="none" h="1381" w="2449">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2155638" y="3689575"/>
              <a:ext cx="61225" cy="30625"/>
            </a:xfrm>
            <a:custGeom>
              <a:rect b="b" l="l" r="r" t="t"/>
              <a:pathLst>
                <a:path extrusionOk="0" fill="none" h="1225" w="2449">
                  <a:moveTo>
                    <a:pt x="2278" y="1225"/>
                  </a:moveTo>
                  <a:lnTo>
                    <a:pt x="1" y="527"/>
                  </a:lnTo>
                  <a:lnTo>
                    <a:pt x="1" y="527"/>
                  </a:lnTo>
                  <a:lnTo>
                    <a:pt x="143" y="1"/>
                  </a:lnTo>
                  <a:lnTo>
                    <a:pt x="2448" y="598"/>
                  </a:lnTo>
                  <a:lnTo>
                    <a:pt x="2448" y="598"/>
                  </a:lnTo>
                  <a:lnTo>
                    <a:pt x="2278" y="122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1577563" y="3644400"/>
              <a:ext cx="60850" cy="20650"/>
            </a:xfrm>
            <a:custGeom>
              <a:rect b="b" l="l" r="r" t="t"/>
              <a:pathLst>
                <a:path extrusionOk="0" fill="none" h="826" w="2434">
                  <a:moveTo>
                    <a:pt x="71" y="826"/>
                  </a:moveTo>
                  <a:lnTo>
                    <a:pt x="71" y="826"/>
                  </a:lnTo>
                  <a:lnTo>
                    <a:pt x="29" y="499"/>
                  </a:lnTo>
                  <a:lnTo>
                    <a:pt x="0" y="171"/>
                  </a:lnTo>
                  <a:lnTo>
                    <a:pt x="2377" y="1"/>
                  </a:lnTo>
                  <a:lnTo>
                    <a:pt x="2377" y="1"/>
                  </a:lnTo>
                  <a:lnTo>
                    <a:pt x="2434" y="527"/>
                  </a:lnTo>
                  <a:lnTo>
                    <a:pt x="71" y="82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2167038" y="3622700"/>
              <a:ext cx="60150" cy="17450"/>
            </a:xfrm>
            <a:custGeom>
              <a:rect b="b" l="l" r="r" t="t"/>
              <a:pathLst>
                <a:path extrusionOk="0" fill="none" h="698" w="2406">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a:off x="1578988" y="3567550"/>
              <a:ext cx="61200" cy="23525"/>
            </a:xfrm>
            <a:custGeom>
              <a:rect b="b" l="l" r="r" t="t"/>
              <a:pathLst>
                <a:path extrusionOk="0" fill="none" h="941" w="2448">
                  <a:moveTo>
                    <a:pt x="2362" y="940"/>
                  </a:moveTo>
                  <a:lnTo>
                    <a:pt x="0" y="641"/>
                  </a:lnTo>
                  <a:lnTo>
                    <a:pt x="0" y="641"/>
                  </a:lnTo>
                  <a:lnTo>
                    <a:pt x="100" y="1"/>
                  </a:lnTo>
                  <a:lnTo>
                    <a:pt x="2448" y="399"/>
                  </a:lnTo>
                  <a:lnTo>
                    <a:pt x="2448" y="399"/>
                  </a:lnTo>
                  <a:lnTo>
                    <a:pt x="2362" y="94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2158838" y="3541600"/>
              <a:ext cx="61575" cy="28125"/>
            </a:xfrm>
            <a:custGeom>
              <a:rect b="b" l="l" r="r" t="t"/>
              <a:pathLst>
                <a:path extrusionOk="0" fill="none" h="1125" w="2463">
                  <a:moveTo>
                    <a:pt x="129" y="1124"/>
                  </a:moveTo>
                  <a:lnTo>
                    <a:pt x="129" y="1124"/>
                  </a:lnTo>
                  <a:lnTo>
                    <a:pt x="1" y="598"/>
                  </a:lnTo>
                  <a:lnTo>
                    <a:pt x="2306" y="0"/>
                  </a:lnTo>
                  <a:lnTo>
                    <a:pt x="2306" y="0"/>
                  </a:lnTo>
                  <a:lnTo>
                    <a:pt x="2463" y="626"/>
                  </a:lnTo>
                  <a:lnTo>
                    <a:pt x="129" y="1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1598913" y="3489650"/>
              <a:ext cx="60850" cy="36675"/>
            </a:xfrm>
            <a:custGeom>
              <a:rect b="b" l="l" r="r" t="t"/>
              <a:pathLst>
                <a:path extrusionOk="0" fill="none" h="1467" w="2434">
                  <a:moveTo>
                    <a:pt x="2220" y="1466"/>
                  </a:moveTo>
                  <a:lnTo>
                    <a:pt x="0" y="598"/>
                  </a:lnTo>
                  <a:lnTo>
                    <a:pt x="0" y="598"/>
                  </a:lnTo>
                  <a:lnTo>
                    <a:pt x="256" y="1"/>
                  </a:lnTo>
                  <a:lnTo>
                    <a:pt x="2433" y="982"/>
                  </a:lnTo>
                  <a:lnTo>
                    <a:pt x="2433" y="982"/>
                  </a:lnTo>
                  <a:lnTo>
                    <a:pt x="2220" y="146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2134313" y="3465825"/>
              <a:ext cx="59775" cy="40925"/>
            </a:xfrm>
            <a:custGeom>
              <a:rect b="b" l="l" r="r" t="t"/>
              <a:pathLst>
                <a:path extrusionOk="0" fill="none" h="1637" w="2391">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1638388" y="3419925"/>
              <a:ext cx="56225" cy="48050"/>
            </a:xfrm>
            <a:custGeom>
              <a:rect b="b" l="l" r="r" t="t"/>
              <a:pathLst>
                <a:path extrusionOk="0" fill="none" h="1922" w="2249">
                  <a:moveTo>
                    <a:pt x="1922" y="1922"/>
                  </a:moveTo>
                  <a:lnTo>
                    <a:pt x="1" y="527"/>
                  </a:lnTo>
                  <a:lnTo>
                    <a:pt x="1" y="527"/>
                  </a:lnTo>
                  <a:lnTo>
                    <a:pt x="385" y="0"/>
                  </a:lnTo>
                  <a:lnTo>
                    <a:pt x="2249" y="1495"/>
                  </a:lnTo>
                  <a:lnTo>
                    <a:pt x="2249" y="1495"/>
                  </a:lnTo>
                  <a:lnTo>
                    <a:pt x="1922" y="19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2094813" y="3400350"/>
              <a:ext cx="54450" cy="50900"/>
            </a:xfrm>
            <a:custGeom>
              <a:rect b="b" l="l" r="r" t="t"/>
              <a:pathLst>
                <a:path extrusionOk="0" fill="none" h="2036" w="2178">
                  <a:moveTo>
                    <a:pt x="356" y="2036"/>
                  </a:moveTo>
                  <a:lnTo>
                    <a:pt x="356" y="2036"/>
                  </a:lnTo>
                  <a:lnTo>
                    <a:pt x="1" y="1637"/>
                  </a:lnTo>
                  <a:lnTo>
                    <a:pt x="1737" y="1"/>
                  </a:lnTo>
                  <a:lnTo>
                    <a:pt x="1737" y="1"/>
                  </a:lnTo>
                  <a:lnTo>
                    <a:pt x="2178" y="470"/>
                  </a:lnTo>
                  <a:lnTo>
                    <a:pt x="356" y="203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1693888" y="3363350"/>
              <a:ext cx="48750" cy="55900"/>
            </a:xfrm>
            <a:custGeom>
              <a:rect b="b" l="l" r="r" t="t"/>
              <a:pathLst>
                <a:path extrusionOk="0" fill="none" h="2236" w="195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2043588" y="3348425"/>
              <a:ext cx="45200" cy="58000"/>
            </a:xfrm>
            <a:custGeom>
              <a:rect b="b" l="l" r="r" t="t"/>
              <a:pathLst>
                <a:path extrusionOk="0" fill="none" h="2320" w="1808">
                  <a:moveTo>
                    <a:pt x="442" y="2320"/>
                  </a:moveTo>
                  <a:lnTo>
                    <a:pt x="442" y="2320"/>
                  </a:lnTo>
                  <a:lnTo>
                    <a:pt x="0" y="2021"/>
                  </a:lnTo>
                  <a:lnTo>
                    <a:pt x="1267" y="0"/>
                  </a:lnTo>
                  <a:lnTo>
                    <a:pt x="1267" y="0"/>
                  </a:lnTo>
                  <a:lnTo>
                    <a:pt x="1808" y="356"/>
                  </a:lnTo>
                  <a:lnTo>
                    <a:pt x="442" y="23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a:off x="1762538" y="3323150"/>
              <a:ext cx="37750" cy="60525"/>
            </a:xfrm>
            <a:custGeom>
              <a:rect b="b" l="l" r="r" t="t"/>
              <a:pathLst>
                <a:path extrusionOk="0" fill="none" h="2421" w="1510">
                  <a:moveTo>
                    <a:pt x="1025" y="2420"/>
                  </a:moveTo>
                  <a:lnTo>
                    <a:pt x="1" y="257"/>
                  </a:lnTo>
                  <a:lnTo>
                    <a:pt x="1" y="257"/>
                  </a:lnTo>
                  <a:lnTo>
                    <a:pt x="598" y="1"/>
                  </a:lnTo>
                  <a:lnTo>
                    <a:pt x="1509" y="2192"/>
                  </a:lnTo>
                  <a:lnTo>
                    <a:pt x="1509" y="2192"/>
                  </a:lnTo>
                  <a:lnTo>
                    <a:pt x="1025" y="24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p:nvPr/>
          </p:nvSpPr>
          <p:spPr>
            <a:xfrm>
              <a:off x="1983113" y="3313900"/>
              <a:ext cx="33825" cy="61225"/>
            </a:xfrm>
            <a:custGeom>
              <a:rect b="b" l="l" r="r" t="t"/>
              <a:pathLst>
                <a:path extrusionOk="0" fill="none" h="2449" w="1353">
                  <a:moveTo>
                    <a:pt x="513" y="2449"/>
                  </a:moveTo>
                  <a:lnTo>
                    <a:pt x="513" y="2449"/>
                  </a:lnTo>
                  <a:lnTo>
                    <a:pt x="0" y="2278"/>
                  </a:lnTo>
                  <a:lnTo>
                    <a:pt x="726" y="1"/>
                  </a:lnTo>
                  <a:lnTo>
                    <a:pt x="726" y="1"/>
                  </a:lnTo>
                  <a:lnTo>
                    <a:pt x="1352" y="214"/>
                  </a:lnTo>
                  <a:lnTo>
                    <a:pt x="513" y="244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p:nvPr/>
          </p:nvSpPr>
          <p:spPr>
            <a:xfrm>
              <a:off x="1840088" y="3301450"/>
              <a:ext cx="24225" cy="61225"/>
            </a:xfrm>
            <a:custGeom>
              <a:rect b="b" l="l" r="r" t="t"/>
              <a:pathLst>
                <a:path extrusionOk="0" fill="none" h="2449" w="969">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7"/>
            <p:cNvSpPr/>
            <p:nvPr/>
          </p:nvSpPr>
          <p:spPr>
            <a:xfrm>
              <a:off x="1917663" y="3298975"/>
              <a:ext cx="19925" cy="60500"/>
            </a:xfrm>
            <a:custGeom>
              <a:rect b="b" l="l" r="r" t="t"/>
              <a:pathLst>
                <a:path extrusionOk="0" fill="none" h="2420" w="797">
                  <a:moveTo>
                    <a:pt x="541" y="2419"/>
                  </a:moveTo>
                  <a:lnTo>
                    <a:pt x="541" y="2419"/>
                  </a:lnTo>
                  <a:lnTo>
                    <a:pt x="0" y="2377"/>
                  </a:lnTo>
                  <a:lnTo>
                    <a:pt x="142" y="0"/>
                  </a:lnTo>
                  <a:lnTo>
                    <a:pt x="142" y="0"/>
                  </a:lnTo>
                  <a:lnTo>
                    <a:pt x="797" y="57"/>
                  </a:lnTo>
                  <a:lnTo>
                    <a:pt x="541" y="241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7"/>
            <p:cNvSpPr/>
            <p:nvPr/>
          </p:nvSpPr>
          <p:spPr>
            <a:xfrm>
              <a:off x="851113" y="2915825"/>
              <a:ext cx="557500" cy="412350"/>
            </a:xfrm>
            <a:custGeom>
              <a:rect b="b" l="l" r="r" t="t"/>
              <a:pathLst>
                <a:path extrusionOk="0" h="16494" w="22300">
                  <a:moveTo>
                    <a:pt x="1" y="1"/>
                  </a:moveTo>
                  <a:lnTo>
                    <a:pt x="1" y="16493"/>
                  </a:lnTo>
                  <a:lnTo>
                    <a:pt x="3573" y="16493"/>
                  </a:lnTo>
                  <a:lnTo>
                    <a:pt x="3573" y="3587"/>
                  </a:lnTo>
                  <a:lnTo>
                    <a:pt x="22299" y="3587"/>
                  </a:lnTo>
                  <a:lnTo>
                    <a:pt x="22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7"/>
            <p:cNvSpPr/>
            <p:nvPr/>
          </p:nvSpPr>
          <p:spPr>
            <a:xfrm>
              <a:off x="851113" y="3935050"/>
              <a:ext cx="557500" cy="412325"/>
            </a:xfrm>
            <a:custGeom>
              <a:rect b="b" l="l" r="r" t="t"/>
              <a:pathLst>
                <a:path extrusionOk="0" h="16493" w="22300">
                  <a:moveTo>
                    <a:pt x="1" y="0"/>
                  </a:moveTo>
                  <a:lnTo>
                    <a:pt x="1" y="16493"/>
                  </a:lnTo>
                  <a:lnTo>
                    <a:pt x="22299" y="16493"/>
                  </a:lnTo>
                  <a:lnTo>
                    <a:pt x="22299" y="12907"/>
                  </a:lnTo>
                  <a:lnTo>
                    <a:pt x="3573" y="12907"/>
                  </a:lnTo>
                  <a:lnTo>
                    <a:pt x="35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a:off x="2427438" y="2915825"/>
              <a:ext cx="557125" cy="412350"/>
            </a:xfrm>
            <a:custGeom>
              <a:rect b="b" l="l" r="r" t="t"/>
              <a:pathLst>
                <a:path extrusionOk="0" h="16494" w="22285">
                  <a:moveTo>
                    <a:pt x="0" y="1"/>
                  </a:moveTo>
                  <a:lnTo>
                    <a:pt x="0" y="3587"/>
                  </a:lnTo>
                  <a:lnTo>
                    <a:pt x="18713" y="3587"/>
                  </a:lnTo>
                  <a:lnTo>
                    <a:pt x="18713" y="16493"/>
                  </a:lnTo>
                  <a:lnTo>
                    <a:pt x="22284" y="16493"/>
                  </a:lnTo>
                  <a:lnTo>
                    <a:pt x="222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2427438" y="3935050"/>
              <a:ext cx="557125" cy="412325"/>
            </a:xfrm>
            <a:custGeom>
              <a:rect b="b" l="l" r="r" t="t"/>
              <a:pathLst>
                <a:path extrusionOk="0" h="16493" w="22285">
                  <a:moveTo>
                    <a:pt x="18713" y="0"/>
                  </a:moveTo>
                  <a:lnTo>
                    <a:pt x="18713" y="12907"/>
                  </a:lnTo>
                  <a:lnTo>
                    <a:pt x="0" y="12907"/>
                  </a:lnTo>
                  <a:lnTo>
                    <a:pt x="0" y="16493"/>
                  </a:lnTo>
                  <a:lnTo>
                    <a:pt x="22284" y="16493"/>
                  </a:lnTo>
                  <a:lnTo>
                    <a:pt x="222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1581463" y="3255575"/>
              <a:ext cx="389575" cy="389575"/>
            </a:xfrm>
            <a:custGeom>
              <a:rect b="b" l="l" r="r" t="t"/>
              <a:pathLst>
                <a:path extrusionOk="0" h="15583" w="15583">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1598913" y="3489650"/>
              <a:ext cx="60850" cy="36675"/>
            </a:xfrm>
            <a:custGeom>
              <a:rect b="b" l="l" r="r" t="t"/>
              <a:pathLst>
                <a:path extrusionOk="0" fill="none" h="1467" w="2434">
                  <a:moveTo>
                    <a:pt x="2220" y="1466"/>
                  </a:moveTo>
                  <a:lnTo>
                    <a:pt x="0" y="598"/>
                  </a:lnTo>
                  <a:lnTo>
                    <a:pt x="0" y="598"/>
                  </a:lnTo>
                  <a:lnTo>
                    <a:pt x="256" y="1"/>
                  </a:lnTo>
                  <a:lnTo>
                    <a:pt x="2433" y="982"/>
                  </a:lnTo>
                  <a:lnTo>
                    <a:pt x="2433" y="982"/>
                  </a:lnTo>
                  <a:lnTo>
                    <a:pt x="2220" y="146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1638388" y="3419925"/>
              <a:ext cx="56225" cy="48050"/>
            </a:xfrm>
            <a:custGeom>
              <a:rect b="b" l="l" r="r" t="t"/>
              <a:pathLst>
                <a:path extrusionOk="0" fill="none" h="1922" w="2249">
                  <a:moveTo>
                    <a:pt x="1922" y="1922"/>
                  </a:moveTo>
                  <a:lnTo>
                    <a:pt x="1" y="527"/>
                  </a:lnTo>
                  <a:lnTo>
                    <a:pt x="1" y="527"/>
                  </a:lnTo>
                  <a:lnTo>
                    <a:pt x="385" y="0"/>
                  </a:lnTo>
                  <a:lnTo>
                    <a:pt x="2249" y="1495"/>
                  </a:lnTo>
                  <a:lnTo>
                    <a:pt x="2249" y="1495"/>
                  </a:lnTo>
                  <a:lnTo>
                    <a:pt x="1922" y="19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a:off x="1693888" y="3363350"/>
              <a:ext cx="48750" cy="55900"/>
            </a:xfrm>
            <a:custGeom>
              <a:rect b="b" l="l" r="r" t="t"/>
              <a:pathLst>
                <a:path extrusionOk="0" fill="none" h="2236" w="195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1762538" y="3323150"/>
              <a:ext cx="37750" cy="60525"/>
            </a:xfrm>
            <a:custGeom>
              <a:rect b="b" l="l" r="r" t="t"/>
              <a:pathLst>
                <a:path extrusionOk="0" fill="none" h="2421" w="1510">
                  <a:moveTo>
                    <a:pt x="1025" y="2420"/>
                  </a:moveTo>
                  <a:lnTo>
                    <a:pt x="1" y="257"/>
                  </a:lnTo>
                  <a:lnTo>
                    <a:pt x="1" y="257"/>
                  </a:lnTo>
                  <a:lnTo>
                    <a:pt x="598" y="1"/>
                  </a:lnTo>
                  <a:lnTo>
                    <a:pt x="1509" y="2192"/>
                  </a:lnTo>
                  <a:lnTo>
                    <a:pt x="1509" y="2192"/>
                  </a:lnTo>
                  <a:lnTo>
                    <a:pt x="1025" y="24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1840088" y="3301450"/>
              <a:ext cx="24225" cy="61225"/>
            </a:xfrm>
            <a:custGeom>
              <a:rect b="b" l="l" r="r" t="t"/>
              <a:pathLst>
                <a:path extrusionOk="0" fill="none" h="2449" w="969">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a:off x="1581463" y="3255575"/>
              <a:ext cx="389575" cy="389575"/>
            </a:xfrm>
            <a:custGeom>
              <a:rect b="b" l="l" r="r" t="t"/>
              <a:pathLst>
                <a:path extrusionOk="0" fill="none" h="15583" w="15583">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1598913" y="3301450"/>
              <a:ext cx="334775" cy="286775"/>
            </a:xfrm>
            <a:custGeom>
              <a:rect b="b" l="l" r="r" t="t"/>
              <a:pathLst>
                <a:path extrusionOk="0" h="11471" w="13391">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p:nvPr/>
          </p:nvSpPr>
          <p:spPr>
            <a:xfrm>
              <a:off x="1627013" y="3575375"/>
              <a:ext cx="13175" cy="12850"/>
            </a:xfrm>
            <a:custGeom>
              <a:rect b="b" l="l" r="r" t="t"/>
              <a:pathLst>
                <a:path extrusionOk="0" fill="none" h="514" w="527">
                  <a:moveTo>
                    <a:pt x="0" y="1"/>
                  </a:moveTo>
                  <a:lnTo>
                    <a:pt x="0" y="1"/>
                  </a:lnTo>
                  <a:lnTo>
                    <a:pt x="228" y="257"/>
                  </a:lnTo>
                  <a:lnTo>
                    <a:pt x="470" y="513"/>
                  </a:lnTo>
                  <a:lnTo>
                    <a:pt x="470" y="513"/>
                  </a:lnTo>
                  <a:lnTo>
                    <a:pt x="527" y="86"/>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7"/>
            <p:cNvSpPr/>
            <p:nvPr/>
          </p:nvSpPr>
          <p:spPr>
            <a:xfrm>
              <a:off x="1598913" y="3489650"/>
              <a:ext cx="60850" cy="36675"/>
            </a:xfrm>
            <a:custGeom>
              <a:rect b="b" l="l" r="r" t="t"/>
              <a:pathLst>
                <a:path extrusionOk="0" fill="none" h="1467" w="2434">
                  <a:moveTo>
                    <a:pt x="256" y="1"/>
                  </a:moveTo>
                  <a:lnTo>
                    <a:pt x="256" y="1"/>
                  </a:lnTo>
                  <a:lnTo>
                    <a:pt x="0" y="598"/>
                  </a:lnTo>
                  <a:lnTo>
                    <a:pt x="2220" y="1466"/>
                  </a:lnTo>
                  <a:lnTo>
                    <a:pt x="2220" y="1466"/>
                  </a:lnTo>
                  <a:lnTo>
                    <a:pt x="2433" y="982"/>
                  </a:lnTo>
                  <a:lnTo>
                    <a:pt x="25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a:off x="1638388" y="3419925"/>
              <a:ext cx="56225" cy="48050"/>
            </a:xfrm>
            <a:custGeom>
              <a:rect b="b" l="l" r="r" t="t"/>
              <a:pathLst>
                <a:path extrusionOk="0" fill="none" h="1922" w="2249">
                  <a:moveTo>
                    <a:pt x="385" y="0"/>
                  </a:moveTo>
                  <a:lnTo>
                    <a:pt x="385" y="0"/>
                  </a:lnTo>
                  <a:lnTo>
                    <a:pt x="1" y="527"/>
                  </a:lnTo>
                  <a:lnTo>
                    <a:pt x="1922" y="1922"/>
                  </a:lnTo>
                  <a:lnTo>
                    <a:pt x="1922" y="1922"/>
                  </a:lnTo>
                  <a:lnTo>
                    <a:pt x="2249" y="1495"/>
                  </a:lnTo>
                  <a:lnTo>
                    <a:pt x="38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7"/>
            <p:cNvSpPr/>
            <p:nvPr/>
          </p:nvSpPr>
          <p:spPr>
            <a:xfrm>
              <a:off x="1693888" y="3363350"/>
              <a:ext cx="48750" cy="55900"/>
            </a:xfrm>
            <a:custGeom>
              <a:rect b="b" l="l" r="r" t="t"/>
              <a:pathLst>
                <a:path extrusionOk="0" fill="none" h="2236" w="195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a:off x="1762538" y="3323150"/>
              <a:ext cx="37750" cy="60525"/>
            </a:xfrm>
            <a:custGeom>
              <a:rect b="b" l="l" r="r" t="t"/>
              <a:pathLst>
                <a:path extrusionOk="0" fill="none" h="2421" w="1510">
                  <a:moveTo>
                    <a:pt x="598" y="1"/>
                  </a:moveTo>
                  <a:lnTo>
                    <a:pt x="598" y="1"/>
                  </a:lnTo>
                  <a:lnTo>
                    <a:pt x="1" y="257"/>
                  </a:lnTo>
                  <a:lnTo>
                    <a:pt x="1025" y="2420"/>
                  </a:lnTo>
                  <a:lnTo>
                    <a:pt x="1025" y="2420"/>
                  </a:lnTo>
                  <a:lnTo>
                    <a:pt x="1509" y="2192"/>
                  </a:lnTo>
                  <a:lnTo>
                    <a:pt x="59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p:nvPr/>
          </p:nvSpPr>
          <p:spPr>
            <a:xfrm>
              <a:off x="1917663" y="3318900"/>
              <a:ext cx="16025" cy="40575"/>
            </a:xfrm>
            <a:custGeom>
              <a:rect b="b" l="l" r="r" t="t"/>
              <a:pathLst>
                <a:path extrusionOk="0" fill="none" h="1623" w="641">
                  <a:moveTo>
                    <a:pt x="100" y="0"/>
                  </a:moveTo>
                  <a:lnTo>
                    <a:pt x="0" y="1580"/>
                  </a:lnTo>
                  <a:lnTo>
                    <a:pt x="0" y="1580"/>
                  </a:lnTo>
                  <a:lnTo>
                    <a:pt x="541" y="1622"/>
                  </a:lnTo>
                  <a:lnTo>
                    <a:pt x="640" y="669"/>
                  </a:lnTo>
                  <a:lnTo>
                    <a:pt x="640" y="669"/>
                  </a:lnTo>
                  <a:lnTo>
                    <a:pt x="384" y="327"/>
                  </a:lnTo>
                  <a:lnTo>
                    <a:pt x="10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a:off x="1840088" y="3301450"/>
              <a:ext cx="24225" cy="61225"/>
            </a:xfrm>
            <a:custGeom>
              <a:rect b="b" l="l" r="r" t="t"/>
              <a:pathLst>
                <a:path extrusionOk="0" fill="none" h="2449" w="969">
                  <a:moveTo>
                    <a:pt x="641" y="1"/>
                  </a:moveTo>
                  <a:lnTo>
                    <a:pt x="641" y="1"/>
                  </a:lnTo>
                  <a:lnTo>
                    <a:pt x="314" y="58"/>
                  </a:lnTo>
                  <a:lnTo>
                    <a:pt x="1" y="115"/>
                  </a:lnTo>
                  <a:lnTo>
                    <a:pt x="442" y="2448"/>
                  </a:lnTo>
                  <a:lnTo>
                    <a:pt x="442" y="2448"/>
                  </a:lnTo>
                  <a:lnTo>
                    <a:pt x="969" y="2363"/>
                  </a:lnTo>
                  <a:lnTo>
                    <a:pt x="64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1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417" name="Google Shape;417;p17"/>
          <p:cNvSpPr/>
          <p:nvPr/>
        </p:nvSpPr>
        <p:spPr>
          <a:xfrm>
            <a:off x="1796338" y="3501400"/>
            <a:ext cx="230900" cy="230550"/>
          </a:xfrm>
          <a:custGeom>
            <a:rect b="b" l="l" r="r" t="t"/>
            <a:pathLst>
              <a:path extrusionOk="0" h="9222" w="9236">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a:off x="1796338" y="3501400"/>
            <a:ext cx="230900" cy="230550"/>
          </a:xfrm>
          <a:custGeom>
            <a:rect b="b" l="l" r="r" t="t"/>
            <a:pathLst>
              <a:path extrusionOk="0" fill="none" h="9222" w="9236">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
          <p:cNvSpPr/>
          <p:nvPr/>
        </p:nvSpPr>
        <p:spPr>
          <a:xfrm>
            <a:off x="1796338" y="3501400"/>
            <a:ext cx="164750" cy="142325"/>
          </a:xfrm>
          <a:custGeom>
            <a:rect b="b" l="l" r="r" t="t"/>
            <a:pathLst>
              <a:path extrusionOk="0" h="5693" w="659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a:off x="1796338" y="3501400"/>
            <a:ext cx="164750" cy="142325"/>
          </a:xfrm>
          <a:custGeom>
            <a:rect b="b" l="l" r="r" t="t"/>
            <a:pathLst>
              <a:path extrusionOk="0" fill="none" h="5693" w="659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a:off x="1914525" y="1385900"/>
            <a:ext cx="2290775" cy="2252650"/>
          </a:xfrm>
          <a:custGeom>
            <a:rect b="b" l="l" r="r" t="t"/>
            <a:pathLst>
              <a:path extrusionOk="0" h="90106" w="91631">
                <a:moveTo>
                  <a:pt x="0" y="90106"/>
                </a:moveTo>
                <a:lnTo>
                  <a:pt x="84773" y="0"/>
                </a:lnTo>
                <a:lnTo>
                  <a:pt x="91631" y="16192"/>
                </a:lnTo>
                <a:close/>
              </a:path>
            </a:pathLst>
          </a:custGeom>
          <a:solidFill>
            <a:srgbClr val="666666">
              <a:alpha val="12549"/>
            </a:srgbClr>
          </a:solidFill>
          <a:ln>
            <a:noFill/>
          </a:ln>
        </p:spPr>
      </p:sp>
      <p:grpSp>
        <p:nvGrpSpPr>
          <p:cNvPr id="422" name="Google Shape;422;p17"/>
          <p:cNvGrpSpPr/>
          <p:nvPr/>
        </p:nvGrpSpPr>
        <p:grpSpPr>
          <a:xfrm>
            <a:off x="3961063" y="1231575"/>
            <a:ext cx="4725888" cy="650100"/>
            <a:chOff x="3961063" y="1231575"/>
            <a:chExt cx="4725888" cy="650100"/>
          </a:xfrm>
        </p:grpSpPr>
        <p:sp>
          <p:nvSpPr>
            <p:cNvPr id="423" name="Google Shape;423;p17"/>
            <p:cNvSpPr/>
            <p:nvPr/>
          </p:nvSpPr>
          <p:spPr>
            <a:xfrm>
              <a:off x="5010150" y="1231575"/>
              <a:ext cx="3676800" cy="650100"/>
            </a:xfrm>
            <a:prstGeom prst="roundRect">
              <a:avLst>
                <a:gd fmla="val 50000" name="adj"/>
              </a:avLst>
            </a:prstGeom>
            <a:solidFill>
              <a:srgbClr val="E99B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7"/>
            <p:cNvSpPr/>
            <p:nvPr/>
          </p:nvSpPr>
          <p:spPr>
            <a:xfrm>
              <a:off x="3961063" y="1324425"/>
              <a:ext cx="2130000" cy="4644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17"/>
          <p:cNvGrpSpPr/>
          <p:nvPr/>
        </p:nvGrpSpPr>
        <p:grpSpPr>
          <a:xfrm>
            <a:off x="4122280" y="1390725"/>
            <a:ext cx="4412143" cy="331813"/>
            <a:chOff x="4122280" y="1390725"/>
            <a:chExt cx="4412143" cy="331813"/>
          </a:xfrm>
        </p:grpSpPr>
        <p:sp>
          <p:nvSpPr>
            <p:cNvPr id="426" name="Google Shape;426;p17"/>
            <p:cNvSpPr txBox="1"/>
            <p:nvPr/>
          </p:nvSpPr>
          <p:spPr>
            <a:xfrm>
              <a:off x="6553223" y="1390738"/>
              <a:ext cx="19812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Analysis on data statistics</a:t>
              </a:r>
              <a:endParaRPr>
                <a:latin typeface="Roboto"/>
                <a:ea typeface="Roboto"/>
                <a:cs typeface="Roboto"/>
                <a:sym typeface="Roboto"/>
              </a:endParaRPr>
            </a:p>
          </p:txBody>
        </p:sp>
        <p:sp>
          <p:nvSpPr>
            <p:cNvPr id="427" name="Google Shape;427;p17"/>
            <p:cNvSpPr txBox="1"/>
            <p:nvPr/>
          </p:nvSpPr>
          <p:spPr>
            <a:xfrm>
              <a:off x="4122280" y="1390725"/>
              <a:ext cx="1782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lt1"/>
                  </a:solidFill>
                  <a:latin typeface="Fira Sans Extra Condensed"/>
                  <a:ea typeface="Fira Sans Extra Condensed"/>
                  <a:cs typeface="Fira Sans Extra Condensed"/>
                  <a:sym typeface="Fira Sans Extra Condensed"/>
                </a:rPr>
                <a:t>Statistical Analysis</a:t>
              </a:r>
              <a:endParaRPr b="1" sz="1700">
                <a:solidFill>
                  <a:schemeClr val="lt1"/>
                </a:solidFill>
                <a:latin typeface="Fira Sans Extra Condensed"/>
                <a:ea typeface="Fira Sans Extra Condensed"/>
                <a:cs typeface="Fira Sans Extra Condensed"/>
                <a:sym typeface="Fira Sans Extra Condensed"/>
              </a:endParaRPr>
            </a:p>
          </p:txBody>
        </p:sp>
      </p:grpSp>
      <p:sp>
        <p:nvSpPr>
          <p:cNvPr id="428" name="Google Shape;428;p17"/>
          <p:cNvSpPr/>
          <p:nvPr/>
        </p:nvSpPr>
        <p:spPr>
          <a:xfrm>
            <a:off x="1924050" y="2362200"/>
            <a:ext cx="2240750" cy="1266825"/>
          </a:xfrm>
          <a:custGeom>
            <a:rect b="b" l="l" r="r" t="t"/>
            <a:pathLst>
              <a:path extrusionOk="0" h="50673" w="89630">
                <a:moveTo>
                  <a:pt x="0" y="50673"/>
                </a:moveTo>
                <a:lnTo>
                  <a:pt x="85820" y="0"/>
                </a:lnTo>
                <a:lnTo>
                  <a:pt x="89630" y="17145"/>
                </a:lnTo>
                <a:close/>
              </a:path>
            </a:pathLst>
          </a:custGeom>
          <a:solidFill>
            <a:srgbClr val="666666">
              <a:alpha val="12549"/>
            </a:srgbClr>
          </a:solidFill>
          <a:ln>
            <a:noFill/>
          </a:ln>
        </p:spPr>
      </p:sp>
      <p:sp>
        <p:nvSpPr>
          <p:cNvPr id="429" name="Google Shape;429;p17"/>
          <p:cNvSpPr/>
          <p:nvPr/>
        </p:nvSpPr>
        <p:spPr>
          <a:xfrm>
            <a:off x="1952625" y="3333750"/>
            <a:ext cx="2224100" cy="461975"/>
          </a:xfrm>
          <a:custGeom>
            <a:rect b="b" l="l" r="r" t="t"/>
            <a:pathLst>
              <a:path extrusionOk="0" h="18479" w="88964">
                <a:moveTo>
                  <a:pt x="0" y="11430"/>
                </a:moveTo>
                <a:lnTo>
                  <a:pt x="88964" y="0"/>
                </a:lnTo>
                <a:lnTo>
                  <a:pt x="88964" y="18479"/>
                </a:lnTo>
                <a:close/>
              </a:path>
            </a:pathLst>
          </a:custGeom>
          <a:solidFill>
            <a:srgbClr val="666666">
              <a:alpha val="12549"/>
            </a:srgbClr>
          </a:solidFill>
          <a:ln>
            <a:noFill/>
          </a:ln>
        </p:spPr>
      </p:sp>
      <p:grpSp>
        <p:nvGrpSpPr>
          <p:cNvPr id="430" name="Google Shape;430;p17"/>
          <p:cNvGrpSpPr/>
          <p:nvPr/>
        </p:nvGrpSpPr>
        <p:grpSpPr>
          <a:xfrm>
            <a:off x="3961063" y="3237875"/>
            <a:ext cx="4725888" cy="650100"/>
            <a:chOff x="3961063" y="3237875"/>
            <a:chExt cx="4725888" cy="650100"/>
          </a:xfrm>
        </p:grpSpPr>
        <p:sp>
          <p:nvSpPr>
            <p:cNvPr id="431" name="Google Shape;431;p17"/>
            <p:cNvSpPr/>
            <p:nvPr/>
          </p:nvSpPr>
          <p:spPr>
            <a:xfrm>
              <a:off x="5010150" y="3237875"/>
              <a:ext cx="3676800" cy="650100"/>
            </a:xfrm>
            <a:prstGeom prst="roundRect">
              <a:avLst>
                <a:gd fmla="val 50000" name="adj"/>
              </a:avLst>
            </a:prstGeom>
            <a:solidFill>
              <a:srgbClr val="8027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p:nvPr/>
          </p:nvSpPr>
          <p:spPr>
            <a:xfrm>
              <a:off x="3961063" y="3330725"/>
              <a:ext cx="2130000" cy="4644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17"/>
          <p:cNvGrpSpPr/>
          <p:nvPr/>
        </p:nvGrpSpPr>
        <p:grpSpPr>
          <a:xfrm>
            <a:off x="4122280" y="3397024"/>
            <a:ext cx="4412143" cy="331802"/>
            <a:chOff x="4122280" y="3397024"/>
            <a:chExt cx="4412143" cy="331802"/>
          </a:xfrm>
        </p:grpSpPr>
        <p:sp>
          <p:nvSpPr>
            <p:cNvPr id="434" name="Google Shape;434;p17"/>
            <p:cNvSpPr txBox="1"/>
            <p:nvPr/>
          </p:nvSpPr>
          <p:spPr>
            <a:xfrm>
              <a:off x="6553223" y="3397024"/>
              <a:ext cx="19812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Visualizing audio features</a:t>
              </a:r>
              <a:endParaRPr>
                <a:latin typeface="Roboto"/>
                <a:ea typeface="Roboto"/>
                <a:cs typeface="Roboto"/>
                <a:sym typeface="Roboto"/>
              </a:endParaRPr>
            </a:p>
          </p:txBody>
        </p:sp>
        <p:sp>
          <p:nvSpPr>
            <p:cNvPr id="435" name="Google Shape;435;p17"/>
            <p:cNvSpPr txBox="1"/>
            <p:nvPr/>
          </p:nvSpPr>
          <p:spPr>
            <a:xfrm>
              <a:off x="4122280" y="3397025"/>
              <a:ext cx="1782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lt1"/>
                  </a:solidFill>
                  <a:latin typeface="Fira Sans Extra Condensed"/>
                  <a:ea typeface="Fira Sans Extra Condensed"/>
                  <a:cs typeface="Fira Sans Extra Condensed"/>
                  <a:sym typeface="Fira Sans Extra Condensed"/>
                </a:rPr>
                <a:t>Audio Visualization</a:t>
              </a:r>
              <a:endParaRPr b="1" sz="1700">
                <a:solidFill>
                  <a:schemeClr val="lt1"/>
                </a:solidFill>
                <a:latin typeface="Fira Sans Extra Condensed"/>
                <a:ea typeface="Fira Sans Extra Condensed"/>
                <a:cs typeface="Fira Sans Extra Condensed"/>
                <a:sym typeface="Fira Sans Extra Condensed"/>
              </a:endParaRPr>
            </a:p>
          </p:txBody>
        </p:sp>
      </p:grpSp>
      <p:grpSp>
        <p:nvGrpSpPr>
          <p:cNvPr id="436" name="Google Shape;436;p17"/>
          <p:cNvGrpSpPr/>
          <p:nvPr/>
        </p:nvGrpSpPr>
        <p:grpSpPr>
          <a:xfrm>
            <a:off x="3961063" y="2234725"/>
            <a:ext cx="4725888" cy="650100"/>
            <a:chOff x="3961063" y="2234725"/>
            <a:chExt cx="4725888" cy="650100"/>
          </a:xfrm>
        </p:grpSpPr>
        <p:sp>
          <p:nvSpPr>
            <p:cNvPr id="437" name="Google Shape;437;p17"/>
            <p:cNvSpPr/>
            <p:nvPr/>
          </p:nvSpPr>
          <p:spPr>
            <a:xfrm>
              <a:off x="5010150" y="2234725"/>
              <a:ext cx="3676800" cy="650100"/>
            </a:xfrm>
            <a:prstGeom prst="roundRect">
              <a:avLst>
                <a:gd fmla="val 50000" name="adj"/>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7"/>
            <p:cNvSpPr/>
            <p:nvPr/>
          </p:nvSpPr>
          <p:spPr>
            <a:xfrm>
              <a:off x="3961063" y="2327575"/>
              <a:ext cx="2130000" cy="4644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17"/>
          <p:cNvGrpSpPr/>
          <p:nvPr/>
        </p:nvGrpSpPr>
        <p:grpSpPr>
          <a:xfrm>
            <a:off x="4134997" y="2393875"/>
            <a:ext cx="4399426" cy="331805"/>
            <a:chOff x="4134997" y="2393875"/>
            <a:chExt cx="4399426" cy="331805"/>
          </a:xfrm>
        </p:grpSpPr>
        <p:sp>
          <p:nvSpPr>
            <p:cNvPr id="440" name="Google Shape;440;p17"/>
            <p:cNvSpPr txBox="1"/>
            <p:nvPr/>
          </p:nvSpPr>
          <p:spPr>
            <a:xfrm>
              <a:off x="6553223" y="2393881"/>
              <a:ext cx="19812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Analysis on audio data</a:t>
              </a:r>
              <a:endParaRPr>
                <a:latin typeface="Roboto"/>
                <a:ea typeface="Roboto"/>
                <a:cs typeface="Roboto"/>
                <a:sym typeface="Roboto"/>
              </a:endParaRPr>
            </a:p>
          </p:txBody>
        </p:sp>
        <p:sp>
          <p:nvSpPr>
            <p:cNvPr id="441" name="Google Shape;441;p17"/>
            <p:cNvSpPr txBox="1"/>
            <p:nvPr/>
          </p:nvSpPr>
          <p:spPr>
            <a:xfrm>
              <a:off x="4134997" y="2393875"/>
              <a:ext cx="1782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Audio Analysis</a:t>
              </a:r>
              <a:endParaRPr b="1" sz="1800">
                <a:solidFill>
                  <a:schemeClr val="lt1"/>
                </a:solidFill>
                <a:latin typeface="Fira Sans Extra Condensed"/>
                <a:ea typeface="Fira Sans Extra Condensed"/>
                <a:cs typeface="Fira Sans Extra Condensed"/>
                <a:sym typeface="Fira Sans Extra Condensed"/>
              </a:endParaRPr>
            </a:p>
          </p:txBody>
        </p:sp>
      </p:grpSp>
      <p:sp>
        <p:nvSpPr>
          <p:cNvPr id="442" name="Google Shape;442;p17"/>
          <p:cNvSpPr/>
          <p:nvPr/>
        </p:nvSpPr>
        <p:spPr>
          <a:xfrm>
            <a:off x="1947875" y="3619500"/>
            <a:ext cx="2233600" cy="1171575"/>
          </a:xfrm>
          <a:custGeom>
            <a:rect b="b" l="l" r="r" t="t"/>
            <a:pathLst>
              <a:path extrusionOk="0" h="46863" w="89344">
                <a:moveTo>
                  <a:pt x="0" y="0"/>
                </a:moveTo>
                <a:lnTo>
                  <a:pt x="89344" y="28956"/>
                </a:lnTo>
                <a:lnTo>
                  <a:pt x="87249" y="46863"/>
                </a:lnTo>
                <a:close/>
              </a:path>
            </a:pathLst>
          </a:custGeom>
          <a:solidFill>
            <a:srgbClr val="666666">
              <a:alpha val="12549"/>
            </a:srgbClr>
          </a:solidFill>
          <a:ln>
            <a:noFill/>
          </a:ln>
        </p:spPr>
      </p:sp>
      <p:grpSp>
        <p:nvGrpSpPr>
          <p:cNvPr id="443" name="Google Shape;443;p17"/>
          <p:cNvGrpSpPr/>
          <p:nvPr/>
        </p:nvGrpSpPr>
        <p:grpSpPr>
          <a:xfrm>
            <a:off x="3961063" y="4241025"/>
            <a:ext cx="4725888" cy="650100"/>
            <a:chOff x="3961063" y="4241025"/>
            <a:chExt cx="4725888" cy="650100"/>
          </a:xfrm>
        </p:grpSpPr>
        <p:sp>
          <p:nvSpPr>
            <p:cNvPr id="444" name="Google Shape;444;p17"/>
            <p:cNvSpPr/>
            <p:nvPr/>
          </p:nvSpPr>
          <p:spPr>
            <a:xfrm>
              <a:off x="5010150" y="4241025"/>
              <a:ext cx="3676800" cy="650100"/>
            </a:xfrm>
            <a:prstGeom prst="roundRect">
              <a:avLst>
                <a:gd fmla="val 50000" name="adj"/>
              </a:avLst>
            </a:pr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7"/>
            <p:cNvSpPr/>
            <p:nvPr/>
          </p:nvSpPr>
          <p:spPr>
            <a:xfrm>
              <a:off x="3961063" y="4333875"/>
              <a:ext cx="2130000" cy="464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17"/>
          <p:cNvGrpSpPr/>
          <p:nvPr/>
        </p:nvGrpSpPr>
        <p:grpSpPr>
          <a:xfrm>
            <a:off x="4122280" y="4400167"/>
            <a:ext cx="4412143" cy="331809"/>
            <a:chOff x="4122280" y="4400167"/>
            <a:chExt cx="4412143" cy="331809"/>
          </a:xfrm>
        </p:grpSpPr>
        <p:sp>
          <p:nvSpPr>
            <p:cNvPr id="447" name="Google Shape;447;p17"/>
            <p:cNvSpPr txBox="1"/>
            <p:nvPr/>
          </p:nvSpPr>
          <p:spPr>
            <a:xfrm>
              <a:off x="6553223" y="4400167"/>
              <a:ext cx="19812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Analysis on spoken text</a:t>
              </a:r>
              <a:endParaRPr>
                <a:latin typeface="Roboto"/>
                <a:ea typeface="Roboto"/>
                <a:cs typeface="Roboto"/>
                <a:sym typeface="Roboto"/>
              </a:endParaRPr>
            </a:p>
          </p:txBody>
        </p:sp>
        <p:sp>
          <p:nvSpPr>
            <p:cNvPr id="448" name="Google Shape;448;p17"/>
            <p:cNvSpPr txBox="1"/>
            <p:nvPr/>
          </p:nvSpPr>
          <p:spPr>
            <a:xfrm>
              <a:off x="4122280" y="4400175"/>
              <a:ext cx="1782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Text Analysis</a:t>
              </a:r>
              <a:endParaRPr b="1" sz="1800">
                <a:solidFill>
                  <a:schemeClr val="lt1"/>
                </a:solidFill>
                <a:latin typeface="Fira Sans Extra Condensed"/>
                <a:ea typeface="Fira Sans Extra Condensed"/>
                <a:cs typeface="Fira Sans Extra Condensed"/>
                <a:sym typeface="Fira Sans Extra Condensed"/>
              </a:endParaRPr>
            </a:p>
          </p:txBody>
        </p:sp>
      </p:grpSp>
      <p:sp>
        <p:nvSpPr>
          <p:cNvPr id="449" name="Google Shape;449;p17"/>
          <p:cNvSpPr/>
          <p:nvPr/>
        </p:nvSpPr>
        <p:spPr>
          <a:xfrm>
            <a:off x="1796350" y="3501225"/>
            <a:ext cx="231000" cy="231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18"/>
          <p:cNvSpPr/>
          <p:nvPr/>
        </p:nvSpPr>
        <p:spPr>
          <a:xfrm>
            <a:off x="4894950" y="1363850"/>
            <a:ext cx="807900" cy="807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a:off x="4894950" y="2501163"/>
            <a:ext cx="807900" cy="807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a:off x="4894950" y="3638488"/>
            <a:ext cx="807900" cy="807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 USED</a:t>
            </a:r>
            <a:endParaRPr/>
          </a:p>
        </p:txBody>
      </p:sp>
      <p:sp>
        <p:nvSpPr>
          <p:cNvPr id="458" name="Google Shape;458;p18"/>
          <p:cNvSpPr/>
          <p:nvPr/>
        </p:nvSpPr>
        <p:spPr>
          <a:xfrm>
            <a:off x="457188" y="1076325"/>
            <a:ext cx="3657600" cy="3657600"/>
          </a:xfrm>
          <a:prstGeom prst="ellipse">
            <a:avLst/>
          </a:prstGeom>
          <a:solidFill>
            <a:srgbClr val="E4EA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
          <p:cNvSpPr/>
          <p:nvPr/>
        </p:nvSpPr>
        <p:spPr>
          <a:xfrm>
            <a:off x="919113" y="2000325"/>
            <a:ext cx="2733900" cy="2733900"/>
          </a:xfrm>
          <a:prstGeom prst="ellipse">
            <a:avLst/>
          </a:prstGeom>
          <a:solidFill>
            <a:srgbClr val="E99B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
          <p:cNvSpPr txBox="1"/>
          <p:nvPr/>
        </p:nvSpPr>
        <p:spPr>
          <a:xfrm>
            <a:off x="1609863" y="1342125"/>
            <a:ext cx="1352400" cy="47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Spectrogram</a:t>
            </a:r>
            <a:endParaRPr b="1" sz="1800">
              <a:solidFill>
                <a:schemeClr val="dk1"/>
              </a:solidFill>
              <a:latin typeface="Fira Sans Extra Condensed"/>
              <a:ea typeface="Fira Sans Extra Condensed"/>
              <a:cs typeface="Fira Sans Extra Condensed"/>
              <a:sym typeface="Fira Sans Extra Condensed"/>
            </a:endParaRPr>
          </a:p>
        </p:txBody>
      </p:sp>
      <p:sp>
        <p:nvSpPr>
          <p:cNvPr id="461" name="Google Shape;461;p18"/>
          <p:cNvSpPr txBox="1"/>
          <p:nvPr/>
        </p:nvSpPr>
        <p:spPr>
          <a:xfrm>
            <a:off x="1609863" y="2476313"/>
            <a:ext cx="1352400" cy="47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MFCCs</a:t>
            </a:r>
            <a:endParaRPr b="1" sz="1800">
              <a:solidFill>
                <a:schemeClr val="dk1"/>
              </a:solidFill>
              <a:latin typeface="Fira Sans Extra Condensed"/>
              <a:ea typeface="Fira Sans Extra Condensed"/>
              <a:cs typeface="Fira Sans Extra Condensed"/>
              <a:sym typeface="Fira Sans Extra Condensed"/>
            </a:endParaRPr>
          </a:p>
        </p:txBody>
      </p:sp>
      <p:sp>
        <p:nvSpPr>
          <p:cNvPr id="462" name="Google Shape;462;p18"/>
          <p:cNvSpPr/>
          <p:nvPr/>
        </p:nvSpPr>
        <p:spPr>
          <a:xfrm>
            <a:off x="1504948" y="3171975"/>
            <a:ext cx="1562100" cy="1562100"/>
          </a:xfrm>
          <a:prstGeom prst="ellipse">
            <a:avLst/>
          </a:prstGeom>
          <a:solidFill>
            <a:srgbClr val="EA48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8"/>
          <p:cNvSpPr txBox="1"/>
          <p:nvPr/>
        </p:nvSpPr>
        <p:spPr>
          <a:xfrm>
            <a:off x="1609863" y="3616763"/>
            <a:ext cx="1352400" cy="47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Mel Spectrogram</a:t>
            </a:r>
            <a:endParaRPr b="1" sz="1800">
              <a:solidFill>
                <a:schemeClr val="dk1"/>
              </a:solidFill>
              <a:latin typeface="Fira Sans Extra Condensed"/>
              <a:ea typeface="Fira Sans Extra Condensed"/>
              <a:cs typeface="Fira Sans Extra Condensed"/>
              <a:sym typeface="Fira Sans Extra Condensed"/>
            </a:endParaRPr>
          </a:p>
        </p:txBody>
      </p:sp>
      <p:grpSp>
        <p:nvGrpSpPr>
          <p:cNvPr id="464" name="Google Shape;464;p18"/>
          <p:cNvGrpSpPr/>
          <p:nvPr/>
        </p:nvGrpSpPr>
        <p:grpSpPr>
          <a:xfrm>
            <a:off x="5062920" y="1531801"/>
            <a:ext cx="472011" cy="472011"/>
            <a:chOff x="1190625" y="238125"/>
            <a:chExt cx="5238750" cy="5238750"/>
          </a:xfrm>
        </p:grpSpPr>
        <p:sp>
          <p:nvSpPr>
            <p:cNvPr id="465" name="Google Shape;465;p18"/>
            <p:cNvSpPr/>
            <p:nvPr/>
          </p:nvSpPr>
          <p:spPr>
            <a:xfrm>
              <a:off x="3807425" y="2386825"/>
              <a:ext cx="1355750" cy="306975"/>
            </a:xfrm>
            <a:custGeom>
              <a:rect b="b" l="l" r="r" t="t"/>
              <a:pathLst>
                <a:path extrusionOk="0" h="12279" w="5423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a:off x="2735625" y="1772900"/>
              <a:ext cx="920900" cy="920900"/>
            </a:xfrm>
            <a:custGeom>
              <a:rect b="b" l="l" r="r" t="t"/>
              <a:pathLst>
                <a:path extrusionOk="0" h="36836" w="36836">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a:off x="1190625" y="238125"/>
              <a:ext cx="3893275" cy="5238750"/>
            </a:xfrm>
            <a:custGeom>
              <a:rect b="b" l="l" r="r" t="t"/>
              <a:pathLst>
                <a:path extrusionOk="0" h="209550" w="155731">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a:off x="3807425" y="1772900"/>
              <a:ext cx="1383900" cy="306975"/>
            </a:xfrm>
            <a:custGeom>
              <a:rect b="b" l="l" r="r" t="t"/>
              <a:pathLst>
                <a:path extrusionOk="0" h="12279" w="55356">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p:nvPr/>
          </p:nvSpPr>
          <p:spPr>
            <a:xfrm>
              <a:off x="5083875" y="545075"/>
              <a:ext cx="1345500" cy="1227850"/>
            </a:xfrm>
            <a:custGeom>
              <a:rect b="b" l="l" r="r" t="t"/>
              <a:pathLst>
                <a:path extrusionOk="0" h="49114" w="5382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8"/>
            <p:cNvSpPr/>
            <p:nvPr/>
          </p:nvSpPr>
          <p:spPr>
            <a:xfrm>
              <a:off x="5163150" y="1772900"/>
              <a:ext cx="1266225" cy="920900"/>
            </a:xfrm>
            <a:custGeom>
              <a:rect b="b" l="l" r="r" t="t"/>
              <a:pathLst>
                <a:path extrusionOk="0" h="36836" w="50649">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8"/>
            <p:cNvSpPr/>
            <p:nvPr/>
          </p:nvSpPr>
          <p:spPr>
            <a:xfrm>
              <a:off x="4963650" y="2693775"/>
              <a:ext cx="1465725" cy="1227850"/>
            </a:xfrm>
            <a:custGeom>
              <a:rect b="b" l="l" r="r" t="t"/>
              <a:pathLst>
                <a:path extrusionOk="0" h="49114" w="58629">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18"/>
          <p:cNvGrpSpPr/>
          <p:nvPr/>
        </p:nvGrpSpPr>
        <p:grpSpPr>
          <a:xfrm>
            <a:off x="5062859" y="2669057"/>
            <a:ext cx="472142" cy="472112"/>
            <a:chOff x="-44512325" y="3176075"/>
            <a:chExt cx="300900" cy="300900"/>
          </a:xfrm>
        </p:grpSpPr>
        <p:sp>
          <p:nvSpPr>
            <p:cNvPr id="473" name="Google Shape;473;p18"/>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8"/>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18"/>
          <p:cNvGrpSpPr/>
          <p:nvPr/>
        </p:nvGrpSpPr>
        <p:grpSpPr>
          <a:xfrm>
            <a:off x="5062791" y="3806432"/>
            <a:ext cx="472143" cy="459719"/>
            <a:chOff x="3204349" y="4054012"/>
            <a:chExt cx="370978" cy="361187"/>
          </a:xfrm>
        </p:grpSpPr>
        <p:sp>
          <p:nvSpPr>
            <p:cNvPr id="477" name="Google Shape;477;p18"/>
            <p:cNvSpPr/>
            <p:nvPr/>
          </p:nvSpPr>
          <p:spPr>
            <a:xfrm>
              <a:off x="3204349" y="4054012"/>
              <a:ext cx="118239" cy="279645"/>
            </a:xfrm>
            <a:custGeom>
              <a:rect b="b" l="l" r="r" t="t"/>
              <a:pathLst>
                <a:path extrusionOk="0" h="8169" w="3454">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8"/>
            <p:cNvSpPr/>
            <p:nvPr/>
          </p:nvSpPr>
          <p:spPr>
            <a:xfrm>
              <a:off x="3451371" y="4303464"/>
              <a:ext cx="41627" cy="35568"/>
            </a:xfrm>
            <a:custGeom>
              <a:rect b="b" l="l" r="r" t="t"/>
              <a:pathLst>
                <a:path extrusionOk="0" h="1039" w="1216">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a:off x="3381263" y="4227639"/>
              <a:ext cx="194064" cy="187560"/>
            </a:xfrm>
            <a:custGeom>
              <a:rect b="b" l="l" r="r" t="t"/>
              <a:pathLst>
                <a:path extrusionOk="0" h="5479" w="5669">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a:off x="3343744" y="4054012"/>
              <a:ext cx="114987" cy="278036"/>
            </a:xfrm>
            <a:custGeom>
              <a:rect b="b" l="l" r="r" t="t"/>
              <a:pathLst>
                <a:path extrusionOk="0" h="8122" w="3359">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81" name="Google Shape;481;p18"/>
          <p:cNvCxnSpPr>
            <a:stCxn id="460" idx="3"/>
            <a:endCxn id="454" idx="2"/>
          </p:cNvCxnSpPr>
          <p:nvPr/>
        </p:nvCxnSpPr>
        <p:spPr>
          <a:xfrm>
            <a:off x="2962263" y="1579875"/>
            <a:ext cx="1932600" cy="187800"/>
          </a:xfrm>
          <a:prstGeom prst="straightConnector1">
            <a:avLst/>
          </a:prstGeom>
          <a:noFill/>
          <a:ln cap="flat" cmpd="sng" w="9525">
            <a:solidFill>
              <a:schemeClr val="accent1"/>
            </a:solidFill>
            <a:prstDash val="solid"/>
            <a:round/>
            <a:headEnd len="med" w="med" type="none"/>
            <a:tailEnd len="med" w="med" type="none"/>
          </a:ln>
        </p:spPr>
      </p:cxnSp>
      <p:cxnSp>
        <p:nvCxnSpPr>
          <p:cNvPr id="482" name="Google Shape;482;p18"/>
          <p:cNvCxnSpPr>
            <a:stCxn id="454" idx="6"/>
            <a:endCxn id="483" idx="1"/>
          </p:cNvCxnSpPr>
          <p:nvPr/>
        </p:nvCxnSpPr>
        <p:spPr>
          <a:xfrm>
            <a:off x="5702850" y="1767800"/>
            <a:ext cx="780300" cy="0"/>
          </a:xfrm>
          <a:prstGeom prst="straightConnector1">
            <a:avLst/>
          </a:prstGeom>
          <a:noFill/>
          <a:ln cap="flat" cmpd="sng" w="9525">
            <a:solidFill>
              <a:schemeClr val="accent1"/>
            </a:solidFill>
            <a:prstDash val="solid"/>
            <a:round/>
            <a:headEnd len="med" w="med" type="none"/>
            <a:tailEnd len="med" w="med" type="none"/>
          </a:ln>
        </p:spPr>
      </p:cxnSp>
      <p:grpSp>
        <p:nvGrpSpPr>
          <p:cNvPr id="484" name="Google Shape;484;p18"/>
          <p:cNvGrpSpPr/>
          <p:nvPr/>
        </p:nvGrpSpPr>
        <p:grpSpPr>
          <a:xfrm>
            <a:off x="6483000" y="1526288"/>
            <a:ext cx="2203788" cy="483000"/>
            <a:chOff x="6483000" y="1338363"/>
            <a:chExt cx="2203788" cy="483000"/>
          </a:xfrm>
        </p:grpSpPr>
        <p:sp>
          <p:nvSpPr>
            <p:cNvPr id="485" name="Google Shape;485;p18"/>
            <p:cNvSpPr txBox="1"/>
            <p:nvPr/>
          </p:nvSpPr>
          <p:spPr>
            <a:xfrm>
              <a:off x="6625788" y="1338363"/>
              <a:ext cx="20610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 spectrogram shows how the frequencies in a signal change over time.</a:t>
              </a:r>
              <a:endParaRPr>
                <a:solidFill>
                  <a:srgbClr val="000000"/>
                </a:solidFill>
                <a:latin typeface="Roboto"/>
                <a:ea typeface="Roboto"/>
                <a:cs typeface="Roboto"/>
                <a:sym typeface="Roboto"/>
              </a:endParaRPr>
            </a:p>
          </p:txBody>
        </p:sp>
        <p:sp>
          <p:nvSpPr>
            <p:cNvPr id="483" name="Google Shape;483;p18"/>
            <p:cNvSpPr/>
            <p:nvPr/>
          </p:nvSpPr>
          <p:spPr>
            <a:xfrm>
              <a:off x="6483000" y="1379175"/>
              <a:ext cx="66600" cy="401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18"/>
          <p:cNvGrpSpPr/>
          <p:nvPr/>
        </p:nvGrpSpPr>
        <p:grpSpPr>
          <a:xfrm>
            <a:off x="6483000" y="2660488"/>
            <a:ext cx="2203788" cy="483000"/>
            <a:chOff x="6483000" y="2472563"/>
            <a:chExt cx="2203788" cy="483000"/>
          </a:xfrm>
        </p:grpSpPr>
        <p:sp>
          <p:nvSpPr>
            <p:cNvPr id="487" name="Google Shape;487;p18"/>
            <p:cNvSpPr txBox="1"/>
            <p:nvPr/>
          </p:nvSpPr>
          <p:spPr>
            <a:xfrm>
              <a:off x="6625788" y="2472563"/>
              <a:ext cx="20610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Coefficients representing the short term power spectrum of a sound signal</a:t>
              </a:r>
              <a:endParaRPr>
                <a:latin typeface="Roboto"/>
                <a:ea typeface="Roboto"/>
                <a:cs typeface="Roboto"/>
                <a:sym typeface="Roboto"/>
              </a:endParaRPr>
            </a:p>
          </p:txBody>
        </p:sp>
        <p:sp>
          <p:nvSpPr>
            <p:cNvPr id="488" name="Google Shape;488;p18"/>
            <p:cNvSpPr/>
            <p:nvPr/>
          </p:nvSpPr>
          <p:spPr>
            <a:xfrm>
              <a:off x="6483000" y="2513363"/>
              <a:ext cx="66600" cy="4014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18"/>
          <p:cNvGrpSpPr/>
          <p:nvPr/>
        </p:nvGrpSpPr>
        <p:grpSpPr>
          <a:xfrm>
            <a:off x="6483000" y="3800938"/>
            <a:ext cx="2203788" cy="483000"/>
            <a:chOff x="6483000" y="3613013"/>
            <a:chExt cx="2203788" cy="483000"/>
          </a:xfrm>
        </p:grpSpPr>
        <p:sp>
          <p:nvSpPr>
            <p:cNvPr id="490" name="Google Shape;490;p18"/>
            <p:cNvSpPr txBox="1"/>
            <p:nvPr/>
          </p:nvSpPr>
          <p:spPr>
            <a:xfrm>
              <a:off x="6625788" y="3613013"/>
              <a:ext cx="20610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Representation of power spectrum of a signal</a:t>
              </a:r>
              <a:endParaRPr>
                <a:solidFill>
                  <a:srgbClr val="000000"/>
                </a:solidFill>
                <a:latin typeface="Roboto"/>
                <a:ea typeface="Roboto"/>
                <a:cs typeface="Roboto"/>
                <a:sym typeface="Roboto"/>
              </a:endParaRPr>
            </a:p>
          </p:txBody>
        </p:sp>
        <p:sp>
          <p:nvSpPr>
            <p:cNvPr id="491" name="Google Shape;491;p18"/>
            <p:cNvSpPr/>
            <p:nvPr/>
          </p:nvSpPr>
          <p:spPr>
            <a:xfrm>
              <a:off x="6483000" y="3653813"/>
              <a:ext cx="66600" cy="4014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92" name="Google Shape;492;p18"/>
          <p:cNvCxnSpPr>
            <a:stCxn id="461" idx="3"/>
            <a:endCxn id="455" idx="2"/>
          </p:cNvCxnSpPr>
          <p:nvPr/>
        </p:nvCxnSpPr>
        <p:spPr>
          <a:xfrm>
            <a:off x="2962263" y="2714063"/>
            <a:ext cx="1932600" cy="191100"/>
          </a:xfrm>
          <a:prstGeom prst="straightConnector1">
            <a:avLst/>
          </a:prstGeom>
          <a:noFill/>
          <a:ln cap="flat" cmpd="sng" w="9525">
            <a:solidFill>
              <a:schemeClr val="accent4"/>
            </a:solidFill>
            <a:prstDash val="solid"/>
            <a:round/>
            <a:headEnd len="med" w="med" type="none"/>
            <a:tailEnd len="med" w="med" type="none"/>
          </a:ln>
        </p:spPr>
      </p:cxnSp>
      <p:cxnSp>
        <p:nvCxnSpPr>
          <p:cNvPr id="493" name="Google Shape;493;p18"/>
          <p:cNvCxnSpPr>
            <a:stCxn id="455" idx="6"/>
            <a:endCxn id="488" idx="1"/>
          </p:cNvCxnSpPr>
          <p:nvPr/>
        </p:nvCxnSpPr>
        <p:spPr>
          <a:xfrm flipH="1" rot="10800000">
            <a:off x="5702850" y="2902113"/>
            <a:ext cx="780300" cy="3000"/>
          </a:xfrm>
          <a:prstGeom prst="straightConnector1">
            <a:avLst/>
          </a:prstGeom>
          <a:noFill/>
          <a:ln cap="flat" cmpd="sng" w="9525">
            <a:solidFill>
              <a:schemeClr val="accent4"/>
            </a:solidFill>
            <a:prstDash val="solid"/>
            <a:round/>
            <a:headEnd len="med" w="med" type="none"/>
            <a:tailEnd len="med" w="med" type="none"/>
          </a:ln>
        </p:spPr>
      </p:cxnSp>
      <p:cxnSp>
        <p:nvCxnSpPr>
          <p:cNvPr id="494" name="Google Shape;494;p18"/>
          <p:cNvCxnSpPr>
            <a:stCxn id="463" idx="3"/>
            <a:endCxn id="456" idx="2"/>
          </p:cNvCxnSpPr>
          <p:nvPr/>
        </p:nvCxnSpPr>
        <p:spPr>
          <a:xfrm>
            <a:off x="2962263" y="3854513"/>
            <a:ext cx="1932600" cy="187800"/>
          </a:xfrm>
          <a:prstGeom prst="straightConnector1">
            <a:avLst/>
          </a:prstGeom>
          <a:noFill/>
          <a:ln cap="flat" cmpd="sng" w="9525">
            <a:solidFill>
              <a:schemeClr val="accent5"/>
            </a:solidFill>
            <a:prstDash val="solid"/>
            <a:round/>
            <a:headEnd len="med" w="med" type="none"/>
            <a:tailEnd len="med" w="med" type="none"/>
          </a:ln>
        </p:spPr>
      </p:cxnSp>
      <p:cxnSp>
        <p:nvCxnSpPr>
          <p:cNvPr id="495" name="Google Shape;495;p18"/>
          <p:cNvCxnSpPr>
            <a:stCxn id="456" idx="6"/>
            <a:endCxn id="491" idx="1"/>
          </p:cNvCxnSpPr>
          <p:nvPr/>
        </p:nvCxnSpPr>
        <p:spPr>
          <a:xfrm>
            <a:off x="5702850" y="4042438"/>
            <a:ext cx="780300" cy="0"/>
          </a:xfrm>
          <a:prstGeom prst="straightConnector1">
            <a:avLst/>
          </a:prstGeom>
          <a:noFill/>
          <a:ln cap="flat" cmpd="sng" w="9525">
            <a:solidFill>
              <a:schemeClr val="accent5"/>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9"/>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METHODOLOGIES</a:t>
            </a:r>
            <a:endParaRPr/>
          </a:p>
        </p:txBody>
      </p:sp>
      <p:sp>
        <p:nvSpPr>
          <p:cNvPr id="501" name="Google Shape;501;p19"/>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ONE</a:t>
            </a:r>
            <a:r>
              <a:rPr lang="en"/>
              <a:t> TO ONE VOICE CONVERSION</a:t>
            </a:r>
            <a:endParaRPr/>
          </a:p>
          <a:p>
            <a:pPr indent="-317500" lvl="0" marL="457200" rtl="0" algn="l">
              <a:spcBef>
                <a:spcPts val="1200"/>
              </a:spcBef>
              <a:spcAft>
                <a:spcPts val="0"/>
              </a:spcAft>
              <a:buSzPts val="1400"/>
              <a:buAutoNum type="arabicPeriod"/>
            </a:pPr>
            <a:r>
              <a:rPr lang="en"/>
              <a:t>FEATURE EXTRACTION : We extracted features from the audios and converted them into metrics for training purposes.</a:t>
            </a:r>
            <a:endParaRPr/>
          </a:p>
          <a:p>
            <a:pPr indent="-317500" lvl="0" marL="457200" rtl="0" algn="l">
              <a:spcBef>
                <a:spcPts val="0"/>
              </a:spcBef>
              <a:spcAft>
                <a:spcPts val="0"/>
              </a:spcAft>
              <a:buSzPts val="1400"/>
              <a:buAutoNum type="arabicPeriod"/>
            </a:pPr>
            <a:r>
              <a:rPr lang="en"/>
              <a:t>FEATURE </a:t>
            </a:r>
            <a:r>
              <a:rPr lang="en"/>
              <a:t>ALIGNMENT</a:t>
            </a:r>
            <a:r>
              <a:rPr lang="en"/>
              <a:t> : We aligned the features using Dynamic Time </a:t>
            </a:r>
            <a:r>
              <a:rPr lang="en"/>
              <a:t>Warping</a:t>
            </a:r>
            <a:r>
              <a:rPr lang="en"/>
              <a:t> (DTW) from the parallel utterances of the source and target speakers. We created zero-padding time align source and target to form joint feature matrix</a:t>
            </a:r>
            <a:endParaRPr/>
          </a:p>
          <a:p>
            <a:pPr indent="-317500" lvl="0" marL="457200" rtl="0" algn="l">
              <a:spcBef>
                <a:spcPts val="0"/>
              </a:spcBef>
              <a:spcAft>
                <a:spcPts val="0"/>
              </a:spcAft>
              <a:buSzPts val="1400"/>
              <a:buAutoNum type="arabicPeriod"/>
            </a:pPr>
            <a:r>
              <a:rPr lang="en"/>
              <a:t>CONVERSION : We have used a </a:t>
            </a:r>
            <a:r>
              <a:rPr lang="en"/>
              <a:t>plethora</a:t>
            </a:r>
            <a:r>
              <a:rPr lang="en"/>
              <a:t> of methods to try and observe conversions which include Direct Mapping and Linear Regression, Non-Negative matrix factorization, GMM using Maximum Likelihood Parameter Generation (MLPG)</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0"/>
          <p:cNvSpPr/>
          <p:nvPr/>
        </p:nvSpPr>
        <p:spPr>
          <a:xfrm>
            <a:off x="4110364" y="1659755"/>
            <a:ext cx="918600" cy="86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grpSp>
        <p:nvGrpSpPr>
          <p:cNvPr id="508" name="Google Shape;508;p20"/>
          <p:cNvGrpSpPr/>
          <p:nvPr/>
        </p:nvGrpSpPr>
        <p:grpSpPr>
          <a:xfrm>
            <a:off x="3813551" y="782883"/>
            <a:ext cx="1511854" cy="2543002"/>
            <a:chOff x="6374785" y="1211750"/>
            <a:chExt cx="1981200" cy="3520213"/>
          </a:xfrm>
        </p:grpSpPr>
        <p:sp>
          <p:nvSpPr>
            <p:cNvPr id="509" name="Google Shape;509;p20"/>
            <p:cNvSpPr txBox="1"/>
            <p:nvPr/>
          </p:nvSpPr>
          <p:spPr>
            <a:xfrm>
              <a:off x="6374785" y="4400163"/>
              <a:ext cx="198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TARGET</a:t>
              </a:r>
              <a:r>
                <a:rPr lang="en">
                  <a:solidFill>
                    <a:schemeClr val="dk1"/>
                  </a:solidFill>
                  <a:latin typeface="Roboto"/>
                  <a:ea typeface="Roboto"/>
                  <a:cs typeface="Roboto"/>
                  <a:sym typeface="Roboto"/>
                </a:rPr>
                <a:t> AUDIO</a:t>
              </a:r>
              <a:endParaRPr>
                <a:latin typeface="Roboto"/>
                <a:ea typeface="Roboto"/>
                <a:cs typeface="Roboto"/>
                <a:sym typeface="Roboto"/>
              </a:endParaRPr>
            </a:p>
          </p:txBody>
        </p:sp>
        <p:sp>
          <p:nvSpPr>
            <p:cNvPr id="510" name="Google Shape;510;p20"/>
            <p:cNvSpPr/>
            <p:nvPr/>
          </p:nvSpPr>
          <p:spPr>
            <a:xfrm>
              <a:off x="6972985" y="1211750"/>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cxnSp>
        <p:nvCxnSpPr>
          <p:cNvPr id="511" name="Google Shape;511;p20"/>
          <p:cNvCxnSpPr>
            <a:stCxn id="512" idx="6"/>
            <a:endCxn id="513" idx="2"/>
          </p:cNvCxnSpPr>
          <p:nvPr/>
        </p:nvCxnSpPr>
        <p:spPr>
          <a:xfrm>
            <a:off x="2701701" y="1066352"/>
            <a:ext cx="1476000" cy="0"/>
          </a:xfrm>
          <a:prstGeom prst="straightConnector1">
            <a:avLst/>
          </a:prstGeom>
          <a:noFill/>
          <a:ln cap="flat" cmpd="sng" w="9525">
            <a:solidFill>
              <a:schemeClr val="dk2"/>
            </a:solidFill>
            <a:prstDash val="solid"/>
            <a:round/>
            <a:headEnd len="med" w="med" type="none"/>
            <a:tailEnd len="med" w="med" type="oval"/>
          </a:ln>
        </p:spPr>
      </p:cxnSp>
      <p:cxnSp>
        <p:nvCxnSpPr>
          <p:cNvPr id="514" name="Google Shape;514;p20"/>
          <p:cNvCxnSpPr>
            <a:stCxn id="512" idx="4"/>
            <a:endCxn id="515" idx="0"/>
          </p:cNvCxnSpPr>
          <p:nvPr/>
        </p:nvCxnSpPr>
        <p:spPr>
          <a:xfrm>
            <a:off x="2402261" y="1349822"/>
            <a:ext cx="0" cy="310200"/>
          </a:xfrm>
          <a:prstGeom prst="straightConnector1">
            <a:avLst/>
          </a:prstGeom>
          <a:noFill/>
          <a:ln cap="flat" cmpd="sng" w="9525">
            <a:solidFill>
              <a:schemeClr val="dk2"/>
            </a:solidFill>
            <a:prstDash val="solid"/>
            <a:round/>
            <a:headEnd len="med" w="med" type="none"/>
            <a:tailEnd len="med" w="med" type="oval"/>
          </a:ln>
        </p:spPr>
      </p:cxnSp>
      <p:cxnSp>
        <p:nvCxnSpPr>
          <p:cNvPr id="516" name="Google Shape;516;p20"/>
          <p:cNvCxnSpPr/>
          <p:nvPr/>
        </p:nvCxnSpPr>
        <p:spPr>
          <a:xfrm>
            <a:off x="2402273" y="2529113"/>
            <a:ext cx="0" cy="310200"/>
          </a:xfrm>
          <a:prstGeom prst="straightConnector1">
            <a:avLst/>
          </a:prstGeom>
          <a:noFill/>
          <a:ln cap="flat" cmpd="sng" w="9525">
            <a:solidFill>
              <a:schemeClr val="dk2"/>
            </a:solidFill>
            <a:prstDash val="solid"/>
            <a:round/>
            <a:headEnd len="med" w="med" type="none"/>
            <a:tailEnd len="med" w="med" type="oval"/>
          </a:ln>
        </p:spPr>
      </p:cxnSp>
      <p:cxnSp>
        <p:nvCxnSpPr>
          <p:cNvPr id="517" name="Google Shape;517;p20"/>
          <p:cNvCxnSpPr>
            <a:stCxn id="510" idx="4"/>
            <a:endCxn id="506" idx="0"/>
          </p:cNvCxnSpPr>
          <p:nvPr/>
        </p:nvCxnSpPr>
        <p:spPr>
          <a:xfrm>
            <a:off x="4569478" y="1349822"/>
            <a:ext cx="300" cy="309900"/>
          </a:xfrm>
          <a:prstGeom prst="straightConnector1">
            <a:avLst/>
          </a:prstGeom>
          <a:noFill/>
          <a:ln cap="flat" cmpd="sng" w="9525">
            <a:solidFill>
              <a:schemeClr val="dk2"/>
            </a:solidFill>
            <a:prstDash val="solid"/>
            <a:round/>
            <a:headEnd len="med" w="med" type="none"/>
            <a:tailEnd len="med" w="med" type="oval"/>
          </a:ln>
        </p:spPr>
      </p:cxnSp>
      <p:cxnSp>
        <p:nvCxnSpPr>
          <p:cNvPr id="518" name="Google Shape;518;p20"/>
          <p:cNvCxnSpPr>
            <a:stCxn id="506" idx="2"/>
            <a:endCxn id="519" idx="0"/>
          </p:cNvCxnSpPr>
          <p:nvPr/>
        </p:nvCxnSpPr>
        <p:spPr>
          <a:xfrm>
            <a:off x="4569664" y="2529155"/>
            <a:ext cx="0" cy="310200"/>
          </a:xfrm>
          <a:prstGeom prst="straightConnector1">
            <a:avLst/>
          </a:prstGeom>
          <a:noFill/>
          <a:ln cap="flat" cmpd="sng" w="9525">
            <a:solidFill>
              <a:schemeClr val="dk2"/>
            </a:solidFill>
            <a:prstDash val="solid"/>
            <a:round/>
            <a:headEnd len="med" w="med" type="none"/>
            <a:tailEnd len="med" w="med" type="oval"/>
          </a:ln>
        </p:spPr>
      </p:cxnSp>
      <p:grpSp>
        <p:nvGrpSpPr>
          <p:cNvPr id="520" name="Google Shape;520;p20"/>
          <p:cNvGrpSpPr/>
          <p:nvPr/>
        </p:nvGrpSpPr>
        <p:grpSpPr>
          <a:xfrm flipH="1">
            <a:off x="5985811" y="782883"/>
            <a:ext cx="1511854" cy="2543002"/>
            <a:chOff x="788010" y="1211750"/>
            <a:chExt cx="1981200" cy="3520213"/>
          </a:xfrm>
        </p:grpSpPr>
        <p:sp>
          <p:nvSpPr>
            <p:cNvPr id="521" name="Google Shape;521;p20"/>
            <p:cNvSpPr txBox="1"/>
            <p:nvPr/>
          </p:nvSpPr>
          <p:spPr>
            <a:xfrm>
              <a:off x="788010" y="4400163"/>
              <a:ext cx="198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CONVERTED AUDIO</a:t>
              </a:r>
              <a:endParaRPr>
                <a:latin typeface="Roboto"/>
                <a:ea typeface="Roboto"/>
                <a:cs typeface="Roboto"/>
                <a:sym typeface="Roboto"/>
              </a:endParaRPr>
            </a:p>
          </p:txBody>
        </p:sp>
        <p:sp>
          <p:nvSpPr>
            <p:cNvPr id="522" name="Google Shape;522;p20"/>
            <p:cNvSpPr/>
            <p:nvPr/>
          </p:nvSpPr>
          <p:spPr>
            <a:xfrm>
              <a:off x="1386235" y="1211750"/>
              <a:ext cx="784800" cy="78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cxnSp>
        <p:nvCxnSpPr>
          <p:cNvPr id="523" name="Google Shape;523;p20"/>
          <p:cNvCxnSpPr>
            <a:stCxn id="522" idx="6"/>
          </p:cNvCxnSpPr>
          <p:nvPr/>
        </p:nvCxnSpPr>
        <p:spPr>
          <a:xfrm rot="10800000">
            <a:off x="4966279" y="1066352"/>
            <a:ext cx="1476000" cy="0"/>
          </a:xfrm>
          <a:prstGeom prst="straightConnector1">
            <a:avLst/>
          </a:prstGeom>
          <a:noFill/>
          <a:ln cap="flat" cmpd="sng" w="9525">
            <a:solidFill>
              <a:schemeClr val="dk2"/>
            </a:solidFill>
            <a:prstDash val="solid"/>
            <a:round/>
            <a:headEnd len="med" w="med" type="none"/>
            <a:tailEnd len="med" w="med" type="oval"/>
          </a:ln>
        </p:spPr>
      </p:cxnSp>
      <p:cxnSp>
        <p:nvCxnSpPr>
          <p:cNvPr id="524" name="Google Shape;524;p20"/>
          <p:cNvCxnSpPr>
            <a:stCxn id="522" idx="4"/>
          </p:cNvCxnSpPr>
          <p:nvPr/>
        </p:nvCxnSpPr>
        <p:spPr>
          <a:xfrm>
            <a:off x="6741719" y="1349822"/>
            <a:ext cx="0" cy="310200"/>
          </a:xfrm>
          <a:prstGeom prst="straightConnector1">
            <a:avLst/>
          </a:prstGeom>
          <a:noFill/>
          <a:ln cap="flat" cmpd="sng" w="9525">
            <a:solidFill>
              <a:schemeClr val="dk2"/>
            </a:solidFill>
            <a:prstDash val="solid"/>
            <a:round/>
            <a:headEnd len="med" w="med" type="none"/>
            <a:tailEnd len="med" w="med" type="oval"/>
          </a:ln>
        </p:spPr>
      </p:cxnSp>
      <p:cxnSp>
        <p:nvCxnSpPr>
          <p:cNvPr id="525" name="Google Shape;525;p20"/>
          <p:cNvCxnSpPr/>
          <p:nvPr/>
        </p:nvCxnSpPr>
        <p:spPr>
          <a:xfrm>
            <a:off x="6741707" y="2529113"/>
            <a:ext cx="0" cy="310200"/>
          </a:xfrm>
          <a:prstGeom prst="straightConnector1">
            <a:avLst/>
          </a:prstGeom>
          <a:noFill/>
          <a:ln cap="flat" cmpd="sng" w="9525">
            <a:solidFill>
              <a:schemeClr val="dk2"/>
            </a:solidFill>
            <a:prstDash val="solid"/>
            <a:round/>
            <a:headEnd len="med" w="med" type="none"/>
            <a:tailEnd len="med" w="med" type="oval"/>
          </a:ln>
        </p:spPr>
      </p:cxnSp>
      <p:pic>
        <p:nvPicPr>
          <p:cNvPr id="526" name="Google Shape;526;p20"/>
          <p:cNvPicPr preferRelativeResize="0"/>
          <p:nvPr/>
        </p:nvPicPr>
        <p:blipFill>
          <a:blip r:embed="rId3">
            <a:alphaModFix/>
          </a:blip>
          <a:stretch>
            <a:fillRect/>
          </a:stretch>
        </p:blipFill>
        <p:spPr>
          <a:xfrm>
            <a:off x="1740202" y="1438952"/>
            <a:ext cx="5663562" cy="1528728"/>
          </a:xfrm>
          <a:prstGeom prst="rect">
            <a:avLst/>
          </a:prstGeom>
          <a:noFill/>
          <a:ln>
            <a:noFill/>
          </a:ln>
        </p:spPr>
      </p:pic>
      <p:grpSp>
        <p:nvGrpSpPr>
          <p:cNvPr id="527" name="Google Shape;527;p20"/>
          <p:cNvGrpSpPr/>
          <p:nvPr/>
        </p:nvGrpSpPr>
        <p:grpSpPr>
          <a:xfrm>
            <a:off x="1646315" y="782883"/>
            <a:ext cx="1511854" cy="2543002"/>
            <a:chOff x="788010" y="1211750"/>
            <a:chExt cx="1981200" cy="3520213"/>
          </a:xfrm>
        </p:grpSpPr>
        <p:sp>
          <p:nvSpPr>
            <p:cNvPr id="528" name="Google Shape;528;p20"/>
            <p:cNvSpPr txBox="1"/>
            <p:nvPr/>
          </p:nvSpPr>
          <p:spPr>
            <a:xfrm>
              <a:off x="788010" y="4400163"/>
              <a:ext cx="198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SOURCE AUDIO</a:t>
              </a:r>
              <a:endParaRPr>
                <a:latin typeface="Roboto"/>
                <a:ea typeface="Roboto"/>
                <a:cs typeface="Roboto"/>
                <a:sym typeface="Roboto"/>
              </a:endParaRPr>
            </a:p>
          </p:txBody>
        </p:sp>
        <p:sp>
          <p:nvSpPr>
            <p:cNvPr id="512" name="Google Shape;512;p20"/>
            <p:cNvSpPr/>
            <p:nvPr/>
          </p:nvSpPr>
          <p:spPr>
            <a:xfrm>
              <a:off x="1386235" y="1211750"/>
              <a:ext cx="784800" cy="78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pic>
        <p:nvPicPr>
          <p:cNvPr id="529" name="Google Shape;529;p20" title="src_sent_29.wav">
            <a:hlinkClick r:id="rId4"/>
          </p:cNvPr>
          <p:cNvPicPr preferRelativeResize="0"/>
          <p:nvPr/>
        </p:nvPicPr>
        <p:blipFill>
          <a:blip r:embed="rId5">
            <a:alphaModFix/>
          </a:blip>
          <a:stretch>
            <a:fillRect/>
          </a:stretch>
        </p:blipFill>
        <p:spPr>
          <a:xfrm>
            <a:off x="2236912" y="3325657"/>
            <a:ext cx="330707" cy="313041"/>
          </a:xfrm>
          <a:prstGeom prst="rect">
            <a:avLst/>
          </a:prstGeom>
          <a:noFill/>
          <a:ln>
            <a:noFill/>
          </a:ln>
        </p:spPr>
      </p:pic>
      <p:pic>
        <p:nvPicPr>
          <p:cNvPr id="530" name="Google Shape;530;p20" title="tgt_sent_29.wav">
            <a:hlinkClick r:id="rId6"/>
          </p:cNvPr>
          <p:cNvPicPr preferRelativeResize="0"/>
          <p:nvPr/>
        </p:nvPicPr>
        <p:blipFill>
          <a:blip r:embed="rId5">
            <a:alphaModFix/>
          </a:blip>
          <a:stretch>
            <a:fillRect/>
          </a:stretch>
        </p:blipFill>
        <p:spPr>
          <a:xfrm>
            <a:off x="4404238" y="3325657"/>
            <a:ext cx="330707" cy="313041"/>
          </a:xfrm>
          <a:prstGeom prst="rect">
            <a:avLst/>
          </a:prstGeom>
          <a:noFill/>
          <a:ln>
            <a:noFill/>
          </a:ln>
        </p:spPr>
      </p:pic>
      <p:pic>
        <p:nvPicPr>
          <p:cNvPr id="531" name="Google Shape;531;p20" title="converted_sent_29.wav">
            <a:hlinkClick r:id="rId7"/>
          </p:cNvPr>
          <p:cNvPicPr preferRelativeResize="0"/>
          <p:nvPr/>
        </p:nvPicPr>
        <p:blipFill>
          <a:blip r:embed="rId5">
            <a:alphaModFix/>
          </a:blip>
          <a:stretch>
            <a:fillRect/>
          </a:stretch>
        </p:blipFill>
        <p:spPr>
          <a:xfrm>
            <a:off x="6571573" y="3360131"/>
            <a:ext cx="330707" cy="313041"/>
          </a:xfrm>
          <a:prstGeom prst="rect">
            <a:avLst/>
          </a:prstGeom>
          <a:noFill/>
          <a:ln>
            <a:noFill/>
          </a:ln>
        </p:spPr>
      </p:pic>
      <p:pic>
        <p:nvPicPr>
          <p:cNvPr id="532" name="Google Shape;532;p20"/>
          <p:cNvPicPr preferRelativeResize="0"/>
          <p:nvPr/>
        </p:nvPicPr>
        <p:blipFill>
          <a:blip r:embed="rId8">
            <a:alphaModFix/>
          </a:blip>
          <a:stretch>
            <a:fillRect/>
          </a:stretch>
        </p:blipFill>
        <p:spPr>
          <a:xfrm>
            <a:off x="1056950" y="3707425"/>
            <a:ext cx="7025039" cy="1421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EXISTING WORK</a:t>
            </a:r>
            <a:endParaRPr/>
          </a:p>
        </p:txBody>
      </p:sp>
      <p:sp>
        <p:nvSpPr>
          <p:cNvPr id="538" name="Google Shape;538;p21"/>
          <p:cNvSpPr txBox="1"/>
          <p:nvPr/>
        </p:nvSpPr>
        <p:spPr>
          <a:xfrm>
            <a:off x="130800" y="1037425"/>
            <a:ext cx="8882400" cy="37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Codebook Mapping: Techniques involve VQ-DIFF for better variability capture, JD modeling for joint-density vectors, providing additional sample generation capabilities but prone to high quantization error and discontinuous sequences.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Frequency Warping Mappings: Methods include spectral tilt adjustment, formant modeling, nonlinear warping, VTLN, and weighted frequency warping (WFW), with extensions combining GMMs, dictionary methods, and maximizing spectral correlation.</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Dictionary Mapping: Utilizes unit-selection (US) paradigms, frame-selection (FS) techniques, and adaptations for text-independent, non-parallel voice conversion (VC) systems, aiming for fitting accuracy and spectral continuity while facing challenges with discontinuous features.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Neural Network Mapping: ANNs in VC undergo specialized training (e.g., pre-training, rectified linear units, dropout) to handle challenges like vanishing gradients and local minima. Architectures include recurrent networks for temporal context capture.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