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Inter"/>
      <p:regular r:id="rId16"/>
      <p:bold r:id="rId17"/>
      <p:italic r:id="rId18"/>
      <p:boldItalic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Gill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5" Type="http://schemas.openxmlformats.org/officeDocument/2006/relationships/slide" Target="slides/slide1.xml"/><Relationship Id="rId19" Type="http://schemas.openxmlformats.org/officeDocument/2006/relationships/font" Target="fonts/Inter-boldItalic.fntdata"/><Relationship Id="rId6" Type="http://schemas.openxmlformats.org/officeDocument/2006/relationships/slide" Target="slides/slide2.xml"/><Relationship Id="rId18" Type="http://schemas.openxmlformats.org/officeDocument/2006/relationships/font" Target="fonts/Int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e27a17944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e27a17944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1e27a17944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e27a1794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e27a1794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1e27a1794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e27a1794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e27a1794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1e27a17944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e1ce87a53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e1ce87a53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1e1ce87a53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27a1794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27a1794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1e27a17944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e27a1794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e27a1794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1e27a17944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e27a17944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e27a1794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1e27a17944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e27a1794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e27a1794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1e27a1794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e27a17944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e27a17944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1e27a17944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-1" y="0"/>
            <a:ext cx="61131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643468" y="1033389"/>
            <a:ext cx="4826256" cy="4825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Gill Sans"/>
              <a:buNone/>
            </a:pPr>
            <a:r>
              <a:rPr lang="en-US" sz="5400">
                <a:solidFill>
                  <a:srgbClr val="FFFFFF"/>
                </a:solidFill>
              </a:rPr>
              <a:t>TAXI TRIP TIME PREDICTION FOR PORTO, PORTUGAL</a:t>
            </a:r>
            <a:br>
              <a:rPr b="1" i="0" lang="en-US" sz="5400" u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</a:br>
            <a:endParaRPr sz="5400">
              <a:solidFill>
                <a:srgbClr val="FFFFFF"/>
              </a:solidFill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6755769" y="1033390"/>
            <a:ext cx="4855037" cy="4825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rgbClr val="481831"/>
                </a:solidFill>
              </a:rPr>
              <a:t>GROUP 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>
                <a:solidFill>
                  <a:srgbClr val="481831"/>
                </a:solidFill>
              </a:rPr>
              <a:t>	- Sonam Rathod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>
                <a:solidFill>
                  <a:srgbClr val="481831"/>
                </a:solidFill>
              </a:rPr>
              <a:t>	- Dimple Pinnam</a:t>
            </a:r>
            <a:endParaRPr sz="2000">
              <a:solidFill>
                <a:srgbClr val="48183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>
                <a:solidFill>
                  <a:srgbClr val="481831"/>
                </a:solidFill>
              </a:rPr>
              <a:t>	- Alex Borrelli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>
                <a:solidFill>
                  <a:srgbClr val="481831"/>
                </a:solidFill>
              </a:rPr>
              <a:t>	- Vignesh Gopalakrishna 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</a:t>
            </a:r>
            <a:r>
              <a:rPr lang="en-US"/>
              <a:t>Comparisons</a:t>
            </a:r>
            <a:r>
              <a:rPr lang="en-US"/>
              <a:t> based on RMSE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475" y="2029225"/>
            <a:ext cx="6529189" cy="46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Contributions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581200" y="2180501"/>
            <a:ext cx="11029500" cy="350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Data Preprocessing and Feature Engineering - Sonam, Dimple and Alex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Models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RandomForest, </a:t>
            </a:r>
            <a:r>
              <a:rPr lang="en-US"/>
              <a:t>Gradient Boost</a:t>
            </a:r>
            <a:r>
              <a:rPr lang="en-US"/>
              <a:t> - Sonam 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Linear Regression w/Splines, Polynomial Regression - Dimple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KNN - Alex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SVM - Vignesh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Model Evaluation - Sonam, Dimple, Alex</a:t>
            </a:r>
            <a:r>
              <a:rPr lang="en-US"/>
              <a:t> and Vignesh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Model </a:t>
            </a:r>
            <a:r>
              <a:rPr lang="en-US"/>
              <a:t>Comparison</a:t>
            </a:r>
            <a:r>
              <a:rPr lang="en-US"/>
              <a:t> - Sonam, Dimple, and Alex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Prediction Excel - Alex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Techniques used for Regression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47200" y="3045300"/>
            <a:ext cx="11029500" cy="25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81831"/>
                </a:solidFill>
              </a:rPr>
              <a:t>Build a predictive framework that is able to infer the trip time of taxi rides in Porto, Portugal</a:t>
            </a:r>
            <a:endParaRPr sz="2000">
              <a:solidFill>
                <a:srgbClr val="481831"/>
              </a:solidFill>
            </a:endParaRPr>
          </a:p>
          <a:p>
            <a:pPr indent="-355600" lvl="0" marL="914400" rtl="0" algn="l">
              <a:spcBef>
                <a:spcPts val="1000"/>
              </a:spcBef>
              <a:spcAft>
                <a:spcPts val="0"/>
              </a:spcAft>
              <a:buClr>
                <a:srgbClr val="481831"/>
              </a:buClr>
              <a:buSzPts val="2000"/>
              <a:buChar char="◼"/>
            </a:pPr>
            <a:r>
              <a:rPr lang="en-US" sz="2000">
                <a:solidFill>
                  <a:srgbClr val="481831"/>
                </a:solidFill>
              </a:rPr>
              <a:t>Random Forest</a:t>
            </a:r>
            <a:endParaRPr sz="2000">
              <a:solidFill>
                <a:srgbClr val="48183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481831"/>
              </a:buClr>
              <a:buSzPts val="2000"/>
              <a:buChar char="◼"/>
            </a:pPr>
            <a:r>
              <a:rPr lang="en-US" sz="2000">
                <a:solidFill>
                  <a:srgbClr val="481831"/>
                </a:solidFill>
              </a:rPr>
              <a:t>GradientBoost </a:t>
            </a:r>
            <a:endParaRPr sz="2000">
              <a:solidFill>
                <a:srgbClr val="48183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481831"/>
              </a:buClr>
              <a:buSzPts val="2000"/>
              <a:buChar char="◼"/>
            </a:pPr>
            <a:r>
              <a:rPr lang="en-US" sz="2000">
                <a:solidFill>
                  <a:srgbClr val="481831"/>
                </a:solidFill>
              </a:rPr>
              <a:t>Linear Regression</a:t>
            </a:r>
            <a:endParaRPr sz="2000">
              <a:solidFill>
                <a:srgbClr val="48183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481831"/>
              </a:buClr>
              <a:buSzPts val="2000"/>
              <a:buChar char="◼"/>
            </a:pPr>
            <a:r>
              <a:rPr lang="en-US" sz="2000">
                <a:solidFill>
                  <a:srgbClr val="481831"/>
                </a:solidFill>
              </a:rPr>
              <a:t>Polynomial Regression</a:t>
            </a:r>
            <a:endParaRPr sz="2000">
              <a:solidFill>
                <a:srgbClr val="48183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481831"/>
              </a:buClr>
              <a:buSzPts val="2000"/>
              <a:buChar char="◼"/>
            </a:pPr>
            <a:r>
              <a:rPr lang="en-US" sz="2000">
                <a:solidFill>
                  <a:srgbClr val="481831"/>
                </a:solidFill>
              </a:rPr>
              <a:t>SVM </a:t>
            </a:r>
            <a:endParaRPr sz="2000">
              <a:solidFill>
                <a:srgbClr val="48183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481831"/>
              </a:buClr>
              <a:buSzPts val="2000"/>
              <a:buChar char="◼"/>
            </a:pPr>
            <a:r>
              <a:rPr lang="en-US" sz="2000">
                <a:solidFill>
                  <a:srgbClr val="481831"/>
                </a:solidFill>
              </a:rPr>
              <a:t>KNN</a:t>
            </a:r>
            <a:endParaRPr sz="2000">
              <a:solidFill>
                <a:srgbClr val="48183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8183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81831"/>
                </a:solidFill>
              </a:rPr>
              <a:t>Techniques Not Covered in the Course</a:t>
            </a:r>
            <a:endParaRPr sz="2000">
              <a:solidFill>
                <a:srgbClr val="481831"/>
              </a:solidFill>
            </a:endParaRPr>
          </a:p>
          <a:p>
            <a:pPr indent="-355600" lvl="0" marL="914400" rtl="0" algn="l">
              <a:spcBef>
                <a:spcPts val="1000"/>
              </a:spcBef>
              <a:spcAft>
                <a:spcPts val="0"/>
              </a:spcAft>
              <a:buClr>
                <a:srgbClr val="481831"/>
              </a:buClr>
              <a:buSzPts val="2000"/>
              <a:buChar char="◼"/>
            </a:pPr>
            <a:r>
              <a:rPr lang="en-US" sz="2000">
                <a:solidFill>
                  <a:srgbClr val="481831"/>
                </a:solidFill>
              </a:rPr>
              <a:t>GradientBoost</a:t>
            </a:r>
            <a:endParaRPr sz="2000">
              <a:solidFill>
                <a:srgbClr val="48183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8183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8183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8183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Pre-processing &amp; Feature Engineering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581200" y="2638975"/>
            <a:ext cx="11029500" cy="321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6456" lvl="0" marL="457200" rtl="0" algn="l">
              <a:spcBef>
                <a:spcPts val="360"/>
              </a:spcBef>
              <a:spcAft>
                <a:spcPts val="0"/>
              </a:spcAft>
              <a:buSzPts val="1856"/>
              <a:buChar char="◼"/>
            </a:pPr>
            <a:r>
              <a:rPr lang="en-US" sz="2000"/>
              <a:t>Drop Duplicate data</a:t>
            </a:r>
            <a:endParaRPr sz="2000"/>
          </a:p>
          <a:p>
            <a:pPr indent="-346456" lvl="0" marL="457200" rtl="0" algn="l">
              <a:spcBef>
                <a:spcPts val="0"/>
              </a:spcBef>
              <a:spcAft>
                <a:spcPts val="0"/>
              </a:spcAft>
              <a:buSzPts val="1856"/>
              <a:buChar char="◼"/>
            </a:pPr>
            <a:r>
              <a:rPr lang="en-US" sz="2000"/>
              <a:t>Convert the Unix timestamps to human-readable dates </a:t>
            </a:r>
            <a:endParaRPr sz="2000"/>
          </a:p>
          <a:p>
            <a:pPr indent="-346456" lvl="0" marL="457200" rtl="0" algn="l">
              <a:spcBef>
                <a:spcPts val="0"/>
              </a:spcBef>
              <a:spcAft>
                <a:spcPts val="0"/>
              </a:spcAft>
              <a:buSzPts val="1856"/>
              <a:buChar char="◼"/>
            </a:pPr>
            <a:r>
              <a:rPr lang="en-US" sz="2000"/>
              <a:t>Extract Spatial Features from POLYLINE</a:t>
            </a:r>
            <a:endParaRPr sz="2000"/>
          </a:p>
          <a:p>
            <a:pPr indent="-346456" lvl="1" marL="914400" rtl="0" algn="l">
              <a:spcBef>
                <a:spcPts val="0"/>
              </a:spcBef>
              <a:spcAft>
                <a:spcPts val="0"/>
              </a:spcAft>
              <a:buSzPts val="1856"/>
              <a:buChar char="●"/>
            </a:pPr>
            <a:r>
              <a:rPr lang="en-US" sz="1800"/>
              <a:t>Compute Haversine Distance</a:t>
            </a:r>
            <a:endParaRPr sz="1800"/>
          </a:p>
          <a:p>
            <a:pPr indent="-346456" lvl="1" marL="914400" rtl="0" algn="l">
              <a:spcBef>
                <a:spcPts val="0"/>
              </a:spcBef>
              <a:spcAft>
                <a:spcPts val="0"/>
              </a:spcAft>
              <a:buSzPts val="1856"/>
              <a:buChar char="●"/>
            </a:pPr>
            <a:r>
              <a:rPr lang="en-US" sz="1800"/>
              <a:t>Calculate</a:t>
            </a:r>
            <a:r>
              <a:rPr lang="en-US" sz="1800"/>
              <a:t> bearing distance</a:t>
            </a:r>
            <a:endParaRPr sz="1800"/>
          </a:p>
          <a:p>
            <a:pPr indent="-346456" lvl="0" marL="457200" rtl="0" algn="l">
              <a:spcBef>
                <a:spcPts val="0"/>
              </a:spcBef>
              <a:spcAft>
                <a:spcPts val="0"/>
              </a:spcAft>
              <a:buSzPts val="1856"/>
              <a:buChar char="◼"/>
            </a:pPr>
            <a:r>
              <a:rPr lang="en-US" sz="2000"/>
              <a:t>Process Categorical Features</a:t>
            </a:r>
            <a:endParaRPr sz="2000"/>
          </a:p>
          <a:p>
            <a:pPr indent="-346456" lvl="1" marL="914400" rtl="0" algn="l">
              <a:spcBef>
                <a:spcPts val="0"/>
              </a:spcBef>
              <a:spcAft>
                <a:spcPts val="0"/>
              </a:spcAft>
              <a:buSzPts val="1856"/>
              <a:buChar char="●"/>
            </a:pPr>
            <a:r>
              <a:rPr lang="en-US" sz="1800"/>
              <a:t>One hot encoding</a:t>
            </a:r>
            <a:endParaRPr sz="1800"/>
          </a:p>
          <a:p>
            <a:pPr indent="-346456" lvl="0" marL="457200" rtl="0" algn="l">
              <a:spcBef>
                <a:spcPts val="0"/>
              </a:spcBef>
              <a:spcAft>
                <a:spcPts val="0"/>
              </a:spcAft>
              <a:buSzPts val="1856"/>
              <a:buChar char="◼"/>
            </a:pPr>
            <a:r>
              <a:rPr lang="en-US" sz="2000"/>
              <a:t>Handle invalid trips</a:t>
            </a:r>
            <a:endParaRPr sz="2000"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581200" y="2104297"/>
            <a:ext cx="11029500" cy="8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US" sz="2600">
                <a:solidFill>
                  <a:srgbClr val="481831"/>
                </a:solidFill>
              </a:rPr>
              <a:t>Taxi Trip Dataset :</a:t>
            </a:r>
            <a:endParaRPr sz="2600">
              <a:solidFill>
                <a:srgbClr val="481831"/>
              </a:solidFill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0744" y="2104300"/>
            <a:ext cx="4939906" cy="41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581200" y="2104297"/>
            <a:ext cx="11029500" cy="8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481831"/>
                </a:solidFill>
              </a:rPr>
              <a:t>Good for capturing non-linear relationships and works well without much tuning.</a:t>
            </a:r>
            <a:endParaRPr sz="2000">
              <a:solidFill>
                <a:srgbClr val="481831"/>
              </a:solidFill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" y="2999800"/>
            <a:ext cx="5730699" cy="35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3106" y="2933697"/>
            <a:ext cx="50292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4850" y="3924300"/>
            <a:ext cx="5617454" cy="278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Boosting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581200" y="2104297"/>
            <a:ext cx="11029500" cy="8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481831"/>
                </a:solidFill>
              </a:rPr>
              <a:t>Works well with tabular data and often provide higher performance compared to Random Forests</a:t>
            </a:r>
            <a:endParaRPr sz="2000">
              <a:solidFill>
                <a:srgbClr val="481831"/>
              </a:solidFill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34499" r="0" t="0"/>
          <a:stretch/>
        </p:blipFill>
        <p:spPr>
          <a:xfrm>
            <a:off x="7278200" y="2857500"/>
            <a:ext cx="4242551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50" y="2857500"/>
            <a:ext cx="6642124" cy="38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2718" y="4000499"/>
            <a:ext cx="5396884" cy="27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 with Splines</a:t>
            </a:r>
            <a:endParaRPr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581200" y="2104297"/>
            <a:ext cx="11029500" cy="8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481831"/>
                </a:solidFill>
              </a:rPr>
              <a:t>A good baseline for a quick evaluation. Splines allow for modeling non-linear relationships by fitting piecewise linear regressions.</a:t>
            </a:r>
            <a:endParaRPr sz="2000">
              <a:solidFill>
                <a:srgbClr val="481831"/>
              </a:solidFill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9175"/>
            <a:ext cx="5243224" cy="11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225" y="3004840"/>
            <a:ext cx="6796375" cy="3491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Polynomial Regression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581200" y="2104297"/>
            <a:ext cx="11029500" cy="8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481831"/>
                </a:solidFill>
              </a:rPr>
              <a:t>Adds flexibility by fitting higher-degree polynomials. However, it can lead to overfitting for higher degrees, so evaluate the performance carefully.</a:t>
            </a:r>
            <a:endParaRPr sz="2000">
              <a:solidFill>
                <a:srgbClr val="481831"/>
              </a:solidFill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52197"/>
            <a:ext cx="39243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650" y="2915725"/>
            <a:ext cx="7274173" cy="377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 Vector Machine (SVM)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581200" y="2104297"/>
            <a:ext cx="11029500" cy="8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481831"/>
                </a:solidFill>
              </a:rPr>
              <a:t>Can be effective for smaller datasets or datasets where there is a clear margin of separation between points, but it may struggle with large datasets.</a:t>
            </a:r>
            <a:endParaRPr sz="2000">
              <a:solidFill>
                <a:srgbClr val="481831"/>
              </a:solidFill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52197"/>
            <a:ext cx="39624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00" y="2864575"/>
            <a:ext cx="7667077" cy="384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 Nearest</a:t>
            </a:r>
            <a:r>
              <a:rPr lang="en-US"/>
              <a:t> Neighbor (KNN)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581200" y="2104302"/>
            <a:ext cx="11029500" cy="137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000">
                <a:solidFill>
                  <a:srgbClr val="481831"/>
                </a:solidFill>
              </a:rPr>
              <a:t>Simple and intuitive to implement. Non-parametric (makes no assumptions about the underlying data distribution)</a:t>
            </a:r>
            <a:endParaRPr sz="2000">
              <a:solidFill>
                <a:srgbClr val="48183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SzPts val="1018"/>
              <a:buNone/>
            </a:pPr>
            <a:r>
              <a:t/>
            </a:r>
            <a:endParaRPr sz="2000">
              <a:solidFill>
                <a:srgbClr val="481831"/>
              </a:solidFill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31902"/>
            <a:ext cx="44005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50" y="2925720"/>
            <a:ext cx="7486648" cy="377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