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58" r:id="rId4"/>
    <p:sldId id="286" r:id="rId5"/>
    <p:sldId id="287" r:id="rId6"/>
    <p:sldId id="288" r:id="rId7"/>
    <p:sldId id="289" r:id="rId8"/>
    <p:sldId id="290" r:id="rId9"/>
    <p:sldId id="261" r:id="rId10"/>
    <p:sldId id="291" r:id="rId11"/>
    <p:sldId id="292" r:id="rId12"/>
    <p:sldId id="293" r:id="rId13"/>
    <p:sldId id="294" r:id="rId14"/>
    <p:sldId id="295" r:id="rId15"/>
    <p:sldId id="296" r:id="rId16"/>
    <p:sldId id="260" r:id="rId17"/>
    <p:sldId id="298" r:id="rId18"/>
    <p:sldId id="262" r:id="rId19"/>
    <p:sldId id="299" r:id="rId20"/>
    <p:sldId id="300" r:id="rId21"/>
    <p:sldId id="263" r:id="rId22"/>
    <p:sldId id="264" r:id="rId23"/>
    <p:sldId id="301" r:id="rId24"/>
    <p:sldId id="302" r:id="rId25"/>
    <p:sldId id="274" r:id="rId26"/>
    <p:sldId id="279" r:id="rId27"/>
    <p:sldId id="280" r:id="rId28"/>
    <p:sldId id="281" r:id="rId29"/>
    <p:sldId id="282" r:id="rId30"/>
    <p:sldId id="283" r:id="rId31"/>
    <p:sldId id="29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2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F5253-2A82-415D-B64E-B977D93B0904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Классы</a:t>
            </a:r>
            <a:endParaRPr lang="ru-RU" dirty="0" smtClean="0"/>
          </a:p>
          <a:p>
            <a:r>
              <a:rPr lang="ru-RU" dirty="0" smtClean="0"/>
              <a:t>Тестирование</a:t>
            </a:r>
            <a:endParaRPr lang="en-US" dirty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1066800"/>
            <a:ext cx="48768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7</a:t>
            </a:r>
            <a:r>
              <a:rPr lang="en-US" dirty="0" smtClean="0"/>
              <a:t>. operator+ </a:t>
            </a:r>
            <a:r>
              <a:rPr lang="ru-RU" dirty="0" smtClean="0"/>
              <a:t>через </a:t>
            </a:r>
            <a:r>
              <a:rPr lang="en-US" dirty="0" smtClean="0"/>
              <a:t>operator+=</a:t>
            </a:r>
            <a:endParaRPr lang="en-US" dirty="0"/>
          </a:p>
        </p:txBody>
      </p:sp>
      <p:sp>
        <p:nvSpPr>
          <p:cNvPr id="4" name="Rounded Rectangle 4"/>
          <p:cNvSpPr/>
          <p:nvPr/>
        </p:nvSpPr>
        <p:spPr>
          <a:xfrm>
            <a:off x="1066800" y="2362200"/>
            <a:ext cx="7086600" cy="3505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const complex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operator+( const complex&amp; lhs, </a:t>
            </a:r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     const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complex&amp;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complex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ret( lhs );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ret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return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1066800"/>
            <a:ext cx="48768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8. return out(in)</a:t>
            </a:r>
            <a:endParaRPr lang="en-US" dirty="0"/>
          </a:p>
        </p:txBody>
      </p:sp>
      <p:sp>
        <p:nvSpPr>
          <p:cNvPr id="4" name="Rounded Rectangle 4"/>
          <p:cNvSpPr/>
          <p:nvPr/>
        </p:nvSpPr>
        <p:spPr>
          <a:xfrm>
            <a:off x="1219200" y="2362200"/>
            <a:ext cx="6477000" cy="2667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ostream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&amp;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print(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&amp;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 const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"(" &lt;&lt; real_ &lt;&lt; "," </a:t>
            </a:r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&lt;&lt;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imaginary_ &lt;&lt;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")";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os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1066800"/>
            <a:ext cx="48768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9. operator++()</a:t>
            </a:r>
            <a:endParaRPr lang="en-US" dirty="0"/>
          </a:p>
        </p:txBody>
      </p:sp>
      <p:sp>
        <p:nvSpPr>
          <p:cNvPr id="4" name="Rounded Rectangle 4"/>
          <p:cNvSpPr/>
          <p:nvPr/>
        </p:nvSpPr>
        <p:spPr>
          <a:xfrm>
            <a:off x="1219200" y="2438400"/>
            <a:ext cx="6477000" cy="2667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complex&amp;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operator++()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real_;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return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*this;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1066800"/>
            <a:ext cx="48768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10. operator++( </a:t>
            </a:r>
            <a:r>
              <a:rPr lang="en-US" dirty="0" err="1" smtClean="0"/>
              <a:t>int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4" name="Rounded Rectangle 4"/>
          <p:cNvSpPr/>
          <p:nvPr/>
        </p:nvSpPr>
        <p:spPr>
          <a:xfrm>
            <a:off x="1371600" y="2362200"/>
            <a:ext cx="6477000" cy="2667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 complex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operator++(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// a++++++;</a:t>
            </a:r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complex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temp( *this );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++*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preincrement</a:t>
            </a:r>
            <a:endParaRPr lang="en-US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return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temp;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1066800"/>
            <a:ext cx="48768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11. </a:t>
            </a:r>
            <a:r>
              <a:rPr lang="ru-RU" dirty="0" smtClean="0"/>
              <a:t>Н</a:t>
            </a:r>
            <a:r>
              <a:rPr lang="ru-RU" dirty="0" smtClean="0"/>
              <a:t>е используйте зарезервированные имена</a:t>
            </a:r>
            <a:endParaRPr lang="en-US" dirty="0"/>
          </a:p>
        </p:txBody>
      </p:sp>
      <p:sp>
        <p:nvSpPr>
          <p:cNvPr id="4" name="Rounded Rectangle 4"/>
          <p:cNvSpPr/>
          <p:nvPr/>
        </p:nvSpPr>
        <p:spPr>
          <a:xfrm>
            <a:off x="2362200" y="2895600"/>
            <a:ext cx="4343400" cy="2133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double real</a:t>
            </a:r>
            <a:r>
              <a:rPr lang="ru-RU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double imaginary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1066800"/>
            <a:ext cx="48768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12. </a:t>
            </a:r>
            <a:r>
              <a:rPr lang="ru-RU" dirty="0" smtClean="0"/>
              <a:t>Константные методы</a:t>
            </a:r>
            <a:endParaRPr lang="en-US" dirty="0"/>
          </a:p>
        </p:txBody>
      </p:sp>
      <p:sp>
        <p:nvSpPr>
          <p:cNvPr id="4" name="Rounded Rectangle 4"/>
          <p:cNvSpPr/>
          <p:nvPr/>
        </p:nvSpPr>
        <p:spPr>
          <a:xfrm>
            <a:off x="1981200" y="2667000"/>
            <a:ext cx="5257800" cy="2590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complex</a:t>
            </a:r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// …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double real() 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real_;</a:t>
            </a:r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4238"/>
            <a:ext cx="8229600" cy="1143000"/>
          </a:xfrm>
        </p:spPr>
        <p:txBody>
          <a:bodyPr/>
          <a:lstStyle/>
          <a:p>
            <a:r>
              <a:rPr lang="en-US" dirty="0" smtClean="0"/>
              <a:t>13. mutable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2209800"/>
            <a:ext cx="8229600" cy="3352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test_class</a:t>
            </a:r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mutable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boost::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mutex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my_protector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_;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mutable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b_;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b() 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boost::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mutex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scoped_lock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lock(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my_protector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_ );</a:t>
            </a:r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return ++b_;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4238"/>
            <a:ext cx="8229600" cy="1143000"/>
          </a:xfrm>
        </p:spPr>
        <p:txBody>
          <a:bodyPr/>
          <a:lstStyle/>
          <a:p>
            <a:r>
              <a:rPr lang="en-US" dirty="0" smtClean="0"/>
              <a:t>14. #</a:t>
            </a:r>
            <a:r>
              <a:rPr lang="en-US" dirty="0" err="1" smtClean="0"/>
              <a:t>ifndef</a:t>
            </a:r>
            <a:r>
              <a:rPr lang="en-US" dirty="0" smtClean="0"/>
              <a:t> #define … #</a:t>
            </a:r>
            <a:r>
              <a:rPr lang="en-US" dirty="0" err="1" smtClean="0"/>
              <a:t>endif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66800" y="2438400"/>
            <a:ext cx="7162800" cy="2286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ifndef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_CLASS_DESIGN_COMPLEX_GOOD_COMPLEX_HPP_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#define _CLASS_DESIGN_COMPLEX_GOOD_COMPLEX_HPP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_</a:t>
            </a:r>
          </a:p>
          <a:p>
            <a:endParaRPr lang="en-US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endif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// _CLASS_DESIGN_COMPLEX_GOOD_COMPLEX_HPP_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9600" y="2438400"/>
            <a:ext cx="10591800" cy="1143000"/>
          </a:xfrm>
        </p:spPr>
        <p:txBody>
          <a:bodyPr>
            <a:noAutofit/>
          </a:bodyPr>
          <a:lstStyle/>
          <a:p>
            <a:r>
              <a:rPr lang="ru-RU" sz="4800" dirty="0" smtClean="0"/>
              <a:t>наследование</a:t>
            </a:r>
            <a:r>
              <a:rPr lang="en-US" sz="4800" dirty="0" smtClean="0"/>
              <a:t>:</a:t>
            </a:r>
            <a:r>
              <a:rPr lang="ru-RU" sz="4800" dirty="0" smtClean="0"/>
              <a:t>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ru-RU" sz="4800" dirty="0" smtClean="0"/>
              <a:t>перегрузка и переопределение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2133600" y="1295400"/>
            <a:ext cx="1066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4495800" y="12192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5715000" y="1219200"/>
            <a:ext cx="1143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3"/>
          <p:cNvSpPr/>
          <p:nvPr/>
        </p:nvSpPr>
        <p:spPr>
          <a:xfrm>
            <a:off x="609600" y="2514600"/>
            <a:ext cx="2590800" cy="1295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class d : public b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ounded Rectangle 3"/>
          <p:cNvSpPr/>
          <p:nvPr/>
        </p:nvSpPr>
        <p:spPr>
          <a:xfrm>
            <a:off x="5638800" y="2438400"/>
            <a:ext cx="2971800" cy="1295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class d :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protected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ounded Rectangle 3"/>
          <p:cNvSpPr/>
          <p:nvPr/>
        </p:nvSpPr>
        <p:spPr>
          <a:xfrm>
            <a:off x="3048000" y="3505200"/>
            <a:ext cx="2743200" cy="1295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class d : private b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Бьерн </a:t>
            </a:r>
            <a:r>
              <a:rPr lang="ru-RU" dirty="0" smtClean="0"/>
              <a:t>Страуструп</a:t>
            </a:r>
            <a:endParaRPr lang="en-US" dirty="0" smtClean="0"/>
          </a:p>
          <a:p>
            <a:pPr lvl="1"/>
            <a:r>
              <a:rPr lang="ru-RU" dirty="0" smtClean="0"/>
              <a:t> </a:t>
            </a:r>
            <a:r>
              <a:rPr lang="ru-RU" dirty="0" smtClean="0"/>
              <a:t>глава «Классы</a:t>
            </a:r>
            <a:r>
              <a:rPr lang="ru-RU" dirty="0" smtClean="0"/>
              <a:t>».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4238"/>
            <a:ext cx="8229600" cy="1143000"/>
          </a:xfrm>
        </p:spPr>
        <p:txBody>
          <a:bodyPr/>
          <a:lstStyle/>
          <a:p>
            <a:r>
              <a:rPr lang="en-US" dirty="0" smtClean="0"/>
              <a:t>virtual destructor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2438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6600" dirty="0" smtClean="0">
                <a:latin typeface="+mj-lt"/>
                <a:ea typeface="+mj-ea"/>
                <a:cs typeface="+mj-cs"/>
              </a:rPr>
              <a:t>не забывать!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524000"/>
            <a:ext cx="8229600" cy="4114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class A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public:</a:t>
            </a:r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_;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void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{}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class B : public 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class C : public 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class D : public B, public C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D()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: A()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http://en.wikipedia.org/wiki/Virtual_inheritance</a:t>
            </a:r>
          </a:p>
        </p:txBody>
      </p:sp>
      <p:cxnSp>
        <p:nvCxnSpPr>
          <p:cNvPr id="6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447800"/>
            <a:ext cx="8229600" cy="449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abstract_class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//interface</a:t>
            </a:r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void method() = 0;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virtual ~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abstract_class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(){}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realisation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: public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abstract_class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void method()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virtual ~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realisation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(){}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http://en.wikipedia.org/wiki/Virtual_method_table</a:t>
            </a:r>
          </a:p>
        </p:txBody>
      </p:sp>
      <p:cxnSp>
        <p:nvCxnSpPr>
          <p:cNvPr id="6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Duck quiz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Инкапсулируйте то, что изменяется</a:t>
            </a:r>
          </a:p>
          <a:p>
            <a:endParaRPr lang="ru-RU" dirty="0" smtClean="0"/>
          </a:p>
          <a:p>
            <a:r>
              <a:rPr lang="ru-RU" dirty="0" smtClean="0"/>
              <a:t>Отдавайте предпочтение композиции перед наследованием</a:t>
            </a:r>
          </a:p>
          <a:p>
            <a:endParaRPr lang="ru-RU" dirty="0" smtClean="0"/>
          </a:p>
          <a:p>
            <a:r>
              <a:rPr lang="ru-RU" dirty="0" smtClean="0"/>
              <a:t>Программируйте на уровне интерфейсов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Интересно знать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http://en.wikipedia.org/wiki/Argument-dependent_name_lookup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2819400"/>
            <a:ext cx="8229600" cy="3810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namespace NS 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class A {}; 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f( A *&amp;,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 {} 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 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main() 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 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NS::A *a; 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f( a, 0 ); //</a:t>
            </a:r>
            <a:r>
              <a:rPr lang="ru-RU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как он это делает?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trike="sngStrike" dirty="0" smtClean="0"/>
              <a:t>(</a:t>
            </a:r>
            <a:r>
              <a:rPr lang="en-US" strike="sngStrike" dirty="0" err="1" smtClean="0"/>
              <a:t>int</a:t>
            </a:r>
            <a:r>
              <a:rPr lang="en-US" strike="sngStrike" dirty="0" smtClean="0"/>
              <a:t>)( variable )</a:t>
            </a:r>
            <a:endParaRPr lang="ru-RU" strike="sngStrike" dirty="0" smtClean="0"/>
          </a:p>
          <a:p>
            <a:endParaRPr lang="en-US" dirty="0" smtClean="0"/>
          </a:p>
          <a:p>
            <a:r>
              <a:rPr lang="en-US" dirty="0" err="1" smtClean="0"/>
              <a:t>static_cast</a:t>
            </a:r>
            <a:r>
              <a:rPr lang="en-US" dirty="0" smtClean="0"/>
              <a:t>, </a:t>
            </a:r>
            <a:endParaRPr lang="ru-RU" dirty="0" smtClean="0"/>
          </a:p>
          <a:p>
            <a:r>
              <a:rPr lang="en-US" dirty="0" err="1" smtClean="0"/>
              <a:t>dynamic_cast</a:t>
            </a:r>
            <a:r>
              <a:rPr lang="en-US" dirty="0" smtClean="0"/>
              <a:t>, </a:t>
            </a:r>
            <a:endParaRPr lang="ru-RU" dirty="0" smtClean="0"/>
          </a:p>
          <a:p>
            <a:r>
              <a:rPr lang="en-US" dirty="0" err="1" smtClean="0"/>
              <a:t>reinterpret_cast</a:t>
            </a:r>
            <a:r>
              <a:rPr lang="en-US" dirty="0" smtClean="0"/>
              <a:t>, </a:t>
            </a:r>
            <a:endParaRPr lang="ru-RU" dirty="0" smtClean="0"/>
          </a:p>
          <a:p>
            <a:r>
              <a:rPr lang="en-US" dirty="0" err="1" smtClean="0"/>
              <a:t>const_cast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4800" y="2590800"/>
            <a:ext cx="61266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7200" b="1" dirty="0" smtClean="0"/>
              <a:t>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BOOST_TEST_FRAMEWORK</a:t>
            </a:r>
            <a:endParaRPr lang="ru-RU" dirty="0" smtClean="0"/>
          </a:p>
          <a:p>
            <a:r>
              <a:rPr lang="en-US" dirty="0" err="1" smtClean="0"/>
              <a:t>Gtest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</a:p>
          <a:p>
            <a:endParaRPr lang="en-US" dirty="0" smtClean="0"/>
          </a:p>
          <a:p>
            <a:r>
              <a:rPr lang="ru-RU" dirty="0" smtClean="0"/>
              <a:t>Когда тесты используются для разработки приложения.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76400" y="2209800"/>
            <a:ext cx="60689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Code Review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BOOST_CHECK_EQUAL</a:t>
            </a:r>
          </a:p>
          <a:p>
            <a:r>
              <a:rPr lang="en-US" dirty="0" smtClean="0"/>
              <a:t>BOOST_CHECK_NO_THROW</a:t>
            </a:r>
          </a:p>
          <a:p>
            <a:r>
              <a:rPr lang="en-US" dirty="0" smtClean="0"/>
              <a:t>BOOST_CHECK_THROW</a:t>
            </a:r>
          </a:p>
          <a:p>
            <a:r>
              <a:rPr lang="en-US" dirty="0" smtClean="0"/>
              <a:t>BOOST_CHECK_BITWISE_EQUAL</a:t>
            </a:r>
          </a:p>
          <a:p>
            <a:r>
              <a:rPr lang="en-US" dirty="0" smtClean="0"/>
              <a:t>BOOST_MESSAGE</a:t>
            </a:r>
          </a:p>
          <a:p>
            <a:r>
              <a:rPr lang="en-US" dirty="0" smtClean="0"/>
              <a:t>BOOST_ERROR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4800" y="2590800"/>
            <a:ext cx="61266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7200" b="1" dirty="0" smtClean="0"/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1066800"/>
            <a:ext cx="48768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</a:t>
            </a:r>
            <a:r>
              <a:rPr lang="ru-RU" dirty="0" smtClean="0"/>
              <a:t>Повторное </a:t>
            </a:r>
            <a:r>
              <a:rPr lang="ru-RU" dirty="0" smtClean="0"/>
              <a:t>использование </a:t>
            </a:r>
            <a:r>
              <a:rPr lang="ru-RU" dirty="0" smtClean="0"/>
              <a:t>кода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638800" y="2133600"/>
            <a:ext cx="3429000" cy="220980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  </a:t>
            </a:r>
            <a:endParaRPr lang="en-US" strike="sngStrike" dirty="0" smtClean="0"/>
          </a:p>
        </p:txBody>
      </p:sp>
      <p:sp>
        <p:nvSpPr>
          <p:cNvPr id="4" name="Rounded Rectangle 4"/>
          <p:cNvSpPr/>
          <p:nvPr/>
        </p:nvSpPr>
        <p:spPr>
          <a:xfrm>
            <a:off x="1295400" y="2590800"/>
            <a:ext cx="7010400" cy="2209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trike="sngStrik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class Complex </a:t>
            </a:r>
          </a:p>
          <a:p>
            <a:pPr>
              <a:buNone/>
            </a:pPr>
            <a:r>
              <a:rPr lang="en-US" strike="sngStrik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ru-RU" strike="sngStrike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trike="sngStrik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trike="sngStrik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Complex</a:t>
            </a:r>
            <a:r>
              <a:rPr lang="en-US" strike="sngStrik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double real, double imaginary = 0 </a:t>
            </a:r>
            <a:r>
              <a:rPr lang="en-US" strike="sngStrik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1066800"/>
            <a:ext cx="48768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en-US" dirty="0" smtClean="0"/>
              <a:t>. explicit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638800" y="2133600"/>
            <a:ext cx="3429000" cy="220980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  </a:t>
            </a:r>
            <a:endParaRPr lang="en-US" strike="sngStrike" dirty="0" smtClean="0"/>
          </a:p>
        </p:txBody>
      </p:sp>
      <p:sp>
        <p:nvSpPr>
          <p:cNvPr id="4" name="Rounded Rectangle 4"/>
          <p:cNvSpPr/>
          <p:nvPr/>
        </p:nvSpPr>
        <p:spPr>
          <a:xfrm>
            <a:off x="1295400" y="2590800"/>
            <a:ext cx="7086600" cy="2209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explicit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complex( double real, double imaginary = 0 )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: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real_( real 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,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imaginary_( imaginary 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1066800"/>
            <a:ext cx="48768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3. const &amp;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638800" y="2133600"/>
            <a:ext cx="3429000" cy="220980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  </a:t>
            </a:r>
            <a:endParaRPr lang="en-US" strike="sngStrike" dirty="0" smtClean="0"/>
          </a:p>
        </p:txBody>
      </p:sp>
      <p:sp>
        <p:nvSpPr>
          <p:cNvPr id="4" name="Rounded Rectangle 4"/>
          <p:cNvSpPr/>
          <p:nvPr/>
        </p:nvSpPr>
        <p:spPr>
          <a:xfrm>
            <a:off x="1295400" y="2590800"/>
            <a:ext cx="7086600" cy="2209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operator+( 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 complex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other 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_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real = _real +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other._real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_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imaginary = _imaginary +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other._imaginary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1066800"/>
            <a:ext cx="48768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4</a:t>
            </a:r>
            <a:r>
              <a:rPr lang="en-US" dirty="0" smtClean="0"/>
              <a:t>. a op= b</a:t>
            </a:r>
            <a:endParaRPr lang="en-US" dirty="0"/>
          </a:p>
        </p:txBody>
      </p:sp>
      <p:sp>
        <p:nvSpPr>
          <p:cNvPr id="4" name="Rounded Rectangle 4"/>
          <p:cNvSpPr/>
          <p:nvPr/>
        </p:nvSpPr>
        <p:spPr>
          <a:xfrm>
            <a:off x="1295400" y="2209800"/>
            <a:ext cx="7086600" cy="3505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T&amp; T::operator+=( const T&amp; other ) 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//...</a:t>
            </a:r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return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*this;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 T operator+( const T&amp; a, const T&amp; b 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T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temp( a );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temp 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+= b;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return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temp;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1066800"/>
            <a:ext cx="48768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5.</a:t>
            </a:r>
            <a:r>
              <a:rPr lang="ru-RU" dirty="0" smtClean="0"/>
              <a:t>Умело выбирайте члены класса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514600"/>
            <a:ext cx="538031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Члены класса: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 </a:t>
            </a:r>
            <a:r>
              <a:rPr lang="en-US" sz="2400" dirty="0" smtClean="0"/>
              <a:t>operator </a:t>
            </a:r>
            <a:r>
              <a:rPr lang="en-US" sz="2400" dirty="0" smtClean="0"/>
              <a:t>= 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operator</a:t>
            </a:r>
            <a:r>
              <a:rPr lang="en-US" sz="2400" dirty="0" smtClean="0"/>
              <a:t> ()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operator</a:t>
            </a:r>
            <a:r>
              <a:rPr lang="en-US" sz="2400" dirty="0" smtClean="0"/>
              <a:t> []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operator</a:t>
            </a:r>
            <a:r>
              <a:rPr lang="en-US" sz="2400" dirty="0" smtClean="0"/>
              <a:t> -&gt;</a:t>
            </a:r>
            <a:endParaRPr lang="ru-RU" sz="2400" dirty="0" smtClean="0"/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 </a:t>
            </a:r>
            <a:r>
              <a:rPr lang="en-US" sz="2400" dirty="0" smtClean="0"/>
              <a:t>operator</a:t>
            </a:r>
            <a:r>
              <a:rPr lang="en-US" sz="2400" dirty="0" smtClean="0"/>
              <a:t> new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operator</a:t>
            </a:r>
            <a:r>
              <a:rPr lang="ru-RU" sz="2400" dirty="0" smtClean="0"/>
              <a:t> </a:t>
            </a:r>
            <a:r>
              <a:rPr lang="en-US" sz="2400" dirty="0" smtClean="0"/>
              <a:t>n</a:t>
            </a:r>
            <a:r>
              <a:rPr lang="en-US" sz="2400" dirty="0" smtClean="0"/>
              <a:t>ew[]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operator</a:t>
            </a:r>
            <a:r>
              <a:rPr lang="en-US" sz="2400" dirty="0" smtClean="0"/>
              <a:t> delete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operator</a:t>
            </a:r>
            <a:r>
              <a:rPr lang="en-US" sz="2400" dirty="0" smtClean="0"/>
              <a:t> </a:t>
            </a:r>
            <a:r>
              <a:rPr lang="en-US" sz="2400" dirty="0" smtClean="0"/>
              <a:t>delete</a:t>
            </a:r>
            <a:r>
              <a:rPr lang="en-US" sz="2400" dirty="0" smtClean="0"/>
              <a:t>[]</a:t>
            </a:r>
            <a:endParaRPr lang="ru-RU" sz="2400" dirty="0" smtClean="0"/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 </a:t>
            </a:r>
            <a:r>
              <a:rPr lang="ru-RU" sz="2400" dirty="0" smtClean="0"/>
              <a:t>если нельзя сделать </a:t>
            </a:r>
            <a:r>
              <a:rPr lang="ru-RU" sz="2400" b="1" dirty="0" smtClean="0"/>
              <a:t>не </a:t>
            </a:r>
            <a:r>
              <a:rPr lang="ru-RU" sz="2400" dirty="0" smtClean="0"/>
              <a:t>членом класса</a:t>
            </a:r>
            <a:endParaRPr lang="en-US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95800" y="2514600"/>
            <a:ext cx="4328749" cy="2923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/>
              <a:t>Не члены класса</a:t>
            </a:r>
            <a:r>
              <a:rPr lang="en-US" sz="40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 </a:t>
            </a:r>
            <a:r>
              <a:rPr lang="en-US" sz="2400" dirty="0" smtClean="0"/>
              <a:t>operator&gt;&gt;</a:t>
            </a:r>
            <a:r>
              <a:rPr lang="ru-RU" sz="2400" dirty="0" smtClean="0"/>
              <a:t> и </a:t>
            </a:r>
            <a:r>
              <a:rPr lang="en-US" sz="2400" dirty="0" smtClean="0"/>
              <a:t>operator&lt;&lt;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 </a:t>
            </a:r>
            <a:r>
              <a:rPr lang="ru-RU" sz="2400" dirty="0" smtClean="0"/>
              <a:t>требует приведения левого </a:t>
            </a:r>
          </a:p>
          <a:p>
            <a:r>
              <a:rPr lang="ru-RU" sz="2400" dirty="0" smtClean="0"/>
              <a:t> </a:t>
            </a:r>
            <a:r>
              <a:rPr lang="ru-RU" sz="2400" dirty="0" smtClean="0"/>
              <a:t>  аргумента </a:t>
            </a:r>
            <a:r>
              <a:rPr lang="en-US" sz="2400" dirty="0" smtClean="0"/>
              <a:t>(</a:t>
            </a:r>
            <a:r>
              <a:rPr lang="en-US" sz="2400" dirty="0" smtClean="0"/>
              <a:t>a </a:t>
            </a:r>
            <a:r>
              <a:rPr lang="en-US" sz="2400" dirty="0" smtClean="0"/>
              <a:t>= 1.0 </a:t>
            </a:r>
            <a:r>
              <a:rPr lang="en-US" sz="2400" dirty="0" smtClean="0"/>
              <a:t>+ </a:t>
            </a:r>
            <a:r>
              <a:rPr lang="en-US" sz="2400" dirty="0" smtClean="0"/>
              <a:t>b</a:t>
            </a:r>
            <a:r>
              <a:rPr lang="ru-RU" sz="24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 </a:t>
            </a:r>
            <a:r>
              <a:rPr lang="ru-RU" sz="2400" dirty="0" smtClean="0"/>
              <a:t>может быть реализован через</a:t>
            </a:r>
          </a:p>
          <a:p>
            <a:r>
              <a:rPr lang="ru-RU" sz="2400" dirty="0" smtClean="0"/>
              <a:t> </a:t>
            </a:r>
            <a:r>
              <a:rPr lang="ru-RU" sz="2400" dirty="0" smtClean="0"/>
              <a:t>  публичный интерфейс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dirty="0" smtClean="0"/>
              <a:t>.friend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1447800"/>
            <a:ext cx="8229600" cy="495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my_method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double, </a:t>
            </a:r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std::string&amp;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class Boy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// … 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class Girl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friend void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my_method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      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double,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 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::string&amp; );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friend class Boy;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void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boy_could_run_this_method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const;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539</Words>
  <Application>Microsoft Office PowerPoint</Application>
  <PresentationFormat>Экран (4:3)</PresentationFormat>
  <Paragraphs>227</Paragraphs>
  <Slides>31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Тема Office</vt:lpstr>
      <vt:lpstr>С++ Craft: #4</vt:lpstr>
      <vt:lpstr>Язык Программирования C++</vt:lpstr>
      <vt:lpstr>Слайд 3</vt:lpstr>
      <vt:lpstr>1. Повторное использование кода</vt:lpstr>
      <vt:lpstr>2. explicit</vt:lpstr>
      <vt:lpstr>3. const &amp;</vt:lpstr>
      <vt:lpstr>4. a op= b</vt:lpstr>
      <vt:lpstr>5.Умело выбирайте члены класса</vt:lpstr>
      <vt:lpstr>6.friend</vt:lpstr>
      <vt:lpstr>7. operator+ через operator+=</vt:lpstr>
      <vt:lpstr>8. return out(in)</vt:lpstr>
      <vt:lpstr>9. operator++()</vt:lpstr>
      <vt:lpstr>10. operator++( int )</vt:lpstr>
      <vt:lpstr>11. Не используйте зарезервированные имена</vt:lpstr>
      <vt:lpstr>12. Константные методы</vt:lpstr>
      <vt:lpstr>13. mutable</vt:lpstr>
      <vt:lpstr>14. #ifndef #define … #endif</vt:lpstr>
      <vt:lpstr>наследование:  перегрузка и переопределение</vt:lpstr>
      <vt:lpstr>inheritance</vt:lpstr>
      <vt:lpstr>virtual destructor</vt:lpstr>
      <vt:lpstr>virtual</vt:lpstr>
      <vt:lpstr>abstract</vt:lpstr>
      <vt:lpstr>Duck quiz</vt:lpstr>
      <vt:lpstr>Принципы</vt:lpstr>
      <vt:lpstr>Интересно знать</vt:lpstr>
      <vt:lpstr>Преобразование типов</vt:lpstr>
      <vt:lpstr>Слайд 27</vt:lpstr>
      <vt:lpstr>Тестирование</vt:lpstr>
      <vt:lpstr>TDD</vt:lpstr>
      <vt:lpstr>Проверки</vt:lpstr>
      <vt:lpstr>Слайд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#3</dc:title>
  <dc:creator>Marozau</dc:creator>
  <cp:lastModifiedBy>Marozau</cp:lastModifiedBy>
  <cp:revision>195</cp:revision>
  <dcterms:created xsi:type="dcterms:W3CDTF">2013-10-16T14:50:05Z</dcterms:created>
  <dcterms:modified xsi:type="dcterms:W3CDTF">2014-03-26T06:12:45Z</dcterms:modified>
</cp:coreProperties>
</file>