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5" r:id="rId5"/>
    <p:sldId id="264" r:id="rId6"/>
    <p:sldId id="269" r:id="rId7"/>
    <p:sldId id="268" r:id="rId8"/>
    <p:sldId id="260" r:id="rId9"/>
    <p:sldId id="266" r:id="rId10"/>
    <p:sldId id="261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  <p:sldId id="271" r:id="rId23"/>
    <p:sldId id="281" r:id="rId24"/>
    <p:sldId id="282" r:id="rId25"/>
    <p:sldId id="283" r:id="rId26"/>
    <p:sldId id="284" r:id="rId27"/>
    <p:sldId id="287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98D88-191F-8042-9486-9B1453006BBF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BB7D8-61E9-8840-9136-8241BA94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9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Realizing VSF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Alternatives within reach?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 effective moving trap looks incredible: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t="8550" r="14581" b="17575"/>
          <a:stretch/>
        </p:blipFill>
        <p:spPr>
          <a:xfrm>
            <a:off x="3158837" y="2197137"/>
            <a:ext cx="6334298" cy="4378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6493" y="2644806"/>
            <a:ext cx="103077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0" dirty="0" smtClean="0"/>
              <a:t>S=1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VSF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 smtClean="0"/>
          </a:p>
          <a:p>
            <a:pPr algn="ctr"/>
            <a:r>
              <a:rPr lang="en-US" sz="2350" dirty="0" smtClean="0"/>
              <a:t>XSF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0029" y="6488668"/>
            <a:ext cx="704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                           50                           100                          200            (</a:t>
            </a:r>
            <a:r>
              <a:rPr lang="en-US" dirty="0" err="1" smtClean="0"/>
              <a:t>mK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XSF 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906" y="-63775"/>
            <a:ext cx="14021811" cy="7345108"/>
          </a:xfrm>
        </p:spPr>
      </p:pic>
    </p:spTree>
    <p:extLst>
      <p:ext uri="{BB962C8B-B14F-4D97-AF65-F5344CB8AC3E}">
        <p14:creationId xmlns:p14="http://schemas.microsoft.com/office/powerpoint/2010/main" val="41957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XSF 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r>
              <a:rPr lang="en-US" dirty="0" smtClean="0"/>
              <a:t>Now the transverse phase space looks more respectable.</a:t>
            </a:r>
          </a:p>
          <a:p>
            <a:pPr lvl="1"/>
            <a:r>
              <a:rPr lang="en-US" dirty="0" smtClean="0"/>
              <a:t>The gain shows no sudden dip near the end.</a:t>
            </a:r>
          </a:p>
          <a:p>
            <a:pPr lvl="1"/>
            <a:r>
              <a:rPr lang="en-US" dirty="0" smtClean="0"/>
              <a:t>We do need low speeds for trapping, but we should simulate trap-loading to decide, not simply ignore XSF because the phase space looks ugly.</a:t>
            </a:r>
          </a:p>
          <a:p>
            <a:pPr lvl="1"/>
            <a:endParaRPr lang="en-US" dirty="0"/>
          </a:p>
          <a:p>
            <a:r>
              <a:rPr lang="en-US" dirty="0" smtClean="0"/>
              <a:t>Also, XSF2: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running at +/-15kV and +/-10kV, which we have now</a:t>
            </a:r>
          </a:p>
          <a:p>
            <a:r>
              <a:rPr lang="en-US" dirty="0" smtClean="0"/>
              <a:t>Unlike VSF2, it actually surpasses XSF slightly: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t="9605" r="14135" b="19588"/>
          <a:stretch/>
        </p:blipFill>
        <p:spPr>
          <a:xfrm>
            <a:off x="2867891" y="3791566"/>
            <a:ext cx="4904508" cy="2783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112" y="3993944"/>
            <a:ext cx="103077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 smtClean="0"/>
              <a:t>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VVSF</a:t>
            </a:r>
          </a:p>
          <a:p>
            <a:pPr algn="ctr"/>
            <a:endParaRPr lang="en-US" sz="2250" dirty="0" smtClean="0"/>
          </a:p>
          <a:p>
            <a:pPr algn="ctr"/>
            <a:r>
              <a:rPr lang="en-US" sz="2250" dirty="0" smtClean="0"/>
              <a:t>XSF2</a:t>
            </a:r>
          </a:p>
        </p:txBody>
      </p:sp>
    </p:spTree>
    <p:extLst>
      <p:ext uri="{BB962C8B-B14F-4D97-AF65-F5344CB8AC3E}">
        <p14:creationId xmlns:p14="http://schemas.microsoft.com/office/powerpoint/2010/main" val="7439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which we have now (!)</a:t>
            </a:r>
          </a:p>
          <a:p>
            <a:r>
              <a:rPr lang="en-US" dirty="0" smtClean="0"/>
              <a:t>Unlike VSF2, it actually surpasses XSF slightly:</a:t>
            </a:r>
          </a:p>
          <a:p>
            <a:pPr lvl="1"/>
            <a:r>
              <a:rPr lang="en-US" dirty="0" smtClean="0"/>
              <a:t>Why? ++-- fields are strong enough to slow on their own, +-gg not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Corroborate with Simulation: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3" cy="7271630"/>
          </a:xfrm>
        </p:spPr>
      </p:pic>
      <p:sp>
        <p:nvSpPr>
          <p:cNvPr id="5" name="TextBox 4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5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2" cy="7271630"/>
          </a:xfrm>
        </p:spPr>
      </p:pic>
      <p:sp>
        <p:nvSpPr>
          <p:cNvPr id="6" name="TextBox 5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3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2" cy="7271629"/>
          </a:xfrm>
        </p:spPr>
      </p:pic>
      <p:sp>
        <p:nvSpPr>
          <p:cNvPr id="5" name="TextBox 4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42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364"/>
          </a:xfrm>
        </p:spPr>
        <p:txBody>
          <a:bodyPr/>
          <a:lstStyle/>
          <a:p>
            <a:r>
              <a:rPr lang="en-US" dirty="0" smtClean="0"/>
              <a:t>Use +-+- instead of gg+- to avoid needing a 3 output switch: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422219" y="2482955"/>
            <a:ext cx="6178152" cy="891992"/>
            <a:chOff x="2785128" y="10140377"/>
            <a:chExt cx="7528487" cy="891992"/>
          </a:xfrm>
        </p:grpSpPr>
        <p:sp>
          <p:nvSpPr>
            <p:cNvPr id="5" name="TextBox 4"/>
            <p:cNvSpPr txBox="1"/>
            <p:nvPr/>
          </p:nvSpPr>
          <p:spPr>
            <a:xfrm>
              <a:off x="2785128" y="10251653"/>
              <a:ext cx="145612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VSF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352554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26278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130194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9" name="Straight Connector 8"/>
            <p:cNvCxnSpPr>
              <a:stCxn id="10" idx="3"/>
            </p:cNvCxnSpPr>
            <p:nvPr/>
          </p:nvCxnSpPr>
          <p:spPr>
            <a:xfrm>
              <a:off x="5133382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4352554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838732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312456" y="1020842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616372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4" name="Straight Connector 13"/>
            <p:cNvCxnSpPr>
              <a:stCxn id="15" idx="3"/>
            </p:cNvCxnSpPr>
            <p:nvPr/>
          </p:nvCxnSpPr>
          <p:spPr>
            <a:xfrm>
              <a:off x="6619560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5838732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353713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827437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131353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20" idx="3"/>
            </p:cNvCxnSpPr>
            <p:nvPr/>
          </p:nvCxnSpPr>
          <p:spPr>
            <a:xfrm>
              <a:off x="8134541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353713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839891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0313615" y="10208426"/>
              <a:ext cx="0" cy="4978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617531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9620719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8839891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8376" y="10140377"/>
              <a:ext cx="3653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81656" y="10140377"/>
              <a:ext cx="56020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05653" y="10140377"/>
              <a:ext cx="5437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9483" y="10140377"/>
              <a:ext cx="5340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4469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4119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76100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5232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36633" y="3430924"/>
            <a:ext cx="6178152" cy="891992"/>
            <a:chOff x="2478198" y="4603023"/>
            <a:chExt cx="6178152" cy="891992"/>
          </a:xfrm>
        </p:grpSpPr>
        <p:grpSp>
          <p:nvGrpSpPr>
            <p:cNvPr id="34" name="Group 33"/>
            <p:cNvGrpSpPr/>
            <p:nvPr/>
          </p:nvGrpSpPr>
          <p:grpSpPr>
            <a:xfrm>
              <a:off x="2478198" y="4603023"/>
              <a:ext cx="6178152" cy="891992"/>
              <a:chOff x="2785128" y="10140377"/>
              <a:chExt cx="7528487" cy="89199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785128" y="10251653"/>
                <a:ext cx="14561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VSF2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5826278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130194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5133382" y="10559522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>
                <a:off x="4352554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7312456" y="1020842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616372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6619560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5838732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8827437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7131353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134541" y="1055953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7353713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10313615" y="10208426"/>
                <a:ext cx="0" cy="4978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8617531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9620719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8839891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8376" y="10140377"/>
                <a:ext cx="3653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981656" y="10140377"/>
                <a:ext cx="5602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505653" y="10140377"/>
                <a:ext cx="54379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89483" y="10140377"/>
                <a:ext cx="5340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10485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57158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10648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8271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" name="Freeform 63"/>
            <p:cNvSpPr/>
            <p:nvPr/>
          </p:nvSpPr>
          <p:spPr>
            <a:xfrm>
              <a:off x="4405745" y="4680065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622905" y="4685371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6873924" y="4682804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8091084" y="4688110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291979" y="4405789"/>
            <a:ext cx="6308392" cy="891992"/>
            <a:chOff x="2291979" y="5478132"/>
            <a:chExt cx="6308392" cy="891992"/>
          </a:xfrm>
        </p:grpSpPr>
        <p:sp>
          <p:nvSpPr>
            <p:cNvPr id="100" name="Freeform 99"/>
            <p:cNvSpPr/>
            <p:nvPr/>
          </p:nvSpPr>
          <p:spPr>
            <a:xfrm>
              <a:off x="3715245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6178106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91979" y="5478132"/>
              <a:ext cx="6308392" cy="891992"/>
              <a:chOff x="2347958" y="4603023"/>
              <a:chExt cx="6308392" cy="89199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347958" y="4603023"/>
                <a:ext cx="6308392" cy="891992"/>
                <a:chOff x="2626422" y="10140377"/>
                <a:chExt cx="7687193" cy="891992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2626422" y="10251653"/>
                  <a:ext cx="183069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VSF2.5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826278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/>
                <p:cNvSpPr/>
                <p:nvPr/>
              </p:nvSpPr>
              <p:spPr>
                <a:xfrm>
                  <a:off x="4130194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133382" y="10725779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 78"/>
                <p:cNvSpPr/>
                <p:nvPr/>
              </p:nvSpPr>
              <p:spPr>
                <a:xfrm>
                  <a:off x="4352554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7312456" y="1020842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5616372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619560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5838732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827437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8134541" y="10725787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84"/>
                <p:cNvSpPr/>
                <p:nvPr/>
              </p:nvSpPr>
              <p:spPr>
                <a:xfrm>
                  <a:off x="7131353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353713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0313615" y="10208426"/>
                  <a:ext cx="0" cy="4978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8617531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620719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90"/>
                <p:cNvSpPr/>
                <p:nvPr/>
              </p:nvSpPr>
              <p:spPr>
                <a:xfrm>
                  <a:off x="8839891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498376" y="10140377"/>
                  <a:ext cx="36534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981656" y="10140377"/>
                  <a:ext cx="56020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505653" y="10140377"/>
                  <a:ext cx="54379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989483" y="10140377"/>
                  <a:ext cx="53405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10485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657158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810648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958271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sp>
            <p:nvSpPr>
              <p:cNvPr id="72" name="Freeform 71"/>
              <p:cNvSpPr/>
              <p:nvPr/>
            </p:nvSpPr>
            <p:spPr>
              <a:xfrm>
                <a:off x="5622905" y="4685371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8091084" y="4688110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54967"/>
              </p:ext>
            </p:extLst>
          </p:nvPr>
        </p:nvGraphicFramePr>
        <p:xfrm>
          <a:off x="301251" y="4470684"/>
          <a:ext cx="1934264" cy="20473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330"/>
                <a:gridCol w="1286934"/>
              </a:tblGrid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+-gg</a:t>
                      </a:r>
                      <a:endParaRPr lang="en-US" sz="3600" dirty="0"/>
                    </a:p>
                  </a:txBody>
                  <a:tcPr/>
                </a:tc>
              </a:tr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++gg</a:t>
                      </a:r>
                      <a:endParaRPr lang="en-US" sz="3600" dirty="0"/>
                    </a:p>
                  </a:txBody>
                  <a:tcPr/>
                </a:tc>
              </a:tr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+-+-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8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Corroborate with Simulation:</a:t>
            </a:r>
          </a:p>
          <a:p>
            <a:pPr lvl="1"/>
            <a:r>
              <a:rPr lang="en-US" dirty="0" smtClean="0"/>
              <a:t>Slightly worse than XSF, due to reduced Z-PSD.</a:t>
            </a:r>
          </a:p>
          <a:p>
            <a:pPr lvl="1"/>
            <a:r>
              <a:rPr lang="en-US" dirty="0" smtClean="0"/>
              <a:t>Stronger negative effect at the lowest speeds for XSF2 than XSF.</a:t>
            </a:r>
          </a:p>
          <a:p>
            <a:pPr lvl="1"/>
            <a:r>
              <a:rPr lang="en-US" dirty="0" smtClean="0"/>
              <a:t>Behaves worse than VSF with 8mm free flight to laser.</a:t>
            </a:r>
          </a:p>
          <a:p>
            <a:pPr lvl="1"/>
            <a:r>
              <a:rPr lang="en-US" dirty="0" smtClean="0"/>
              <a:t>Not necessarily worse for trap loading.</a:t>
            </a:r>
          </a:p>
          <a:p>
            <a:r>
              <a:rPr lang="en-US" dirty="0" smtClean="0"/>
              <a:t>A hybrid setup for the last few stages?</a:t>
            </a:r>
          </a:p>
          <a:p>
            <a:pPr lvl="1"/>
            <a:r>
              <a:rPr lang="en-US" dirty="0" smtClean="0"/>
              <a:t>Could avoid defocusing +-+- configuration.</a:t>
            </a:r>
          </a:p>
          <a:p>
            <a:pPr lvl="1"/>
            <a:r>
              <a:rPr lang="en-US" dirty="0" smtClean="0"/>
              <a:t>Maybe ++-- is </a:t>
            </a:r>
            <a:r>
              <a:rPr lang="en-US" dirty="0" err="1" smtClean="0"/>
              <a:t>overfocusing</a:t>
            </a:r>
            <a:r>
              <a:rPr lang="en-US" dirty="0" smtClean="0"/>
              <a:t> at the lowest speeds. </a:t>
            </a:r>
          </a:p>
        </p:txBody>
      </p:sp>
    </p:spTree>
    <p:extLst>
      <p:ext uri="{BB962C8B-B14F-4D97-AF65-F5344CB8AC3E}">
        <p14:creationId xmlns:p14="http://schemas.microsoft.com/office/powerpoint/2010/main" val="12975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BUT!</a:t>
            </a:r>
          </a:p>
          <a:p>
            <a:pPr lvl="1"/>
            <a:r>
              <a:rPr lang="en-US" dirty="0" smtClean="0"/>
              <a:t>Running XSF/XSF2 puts full voltage across adjacent pin pairs.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Maybe we can condition for this configuration…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42543" y="3061265"/>
            <a:ext cx="4353457" cy="2308151"/>
            <a:chOff x="67232" y="-43223"/>
            <a:chExt cx="4353457" cy="2308151"/>
          </a:xfrm>
        </p:grpSpPr>
        <p:sp>
          <p:nvSpPr>
            <p:cNvPr id="5" name="Arc 4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7" name="Arc 16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5" idx="4"/>
              <a:endCxn id="21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+-+-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980787" y="4188279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1033198" y="3892717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6" name="Arc 25"/>
          <p:cNvSpPr/>
          <p:nvPr/>
        </p:nvSpPr>
        <p:spPr>
          <a:xfrm flipH="1">
            <a:off x="1755172" y="3892717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7" name="Arc 26"/>
          <p:cNvSpPr/>
          <p:nvPr/>
        </p:nvSpPr>
        <p:spPr>
          <a:xfrm>
            <a:off x="1504672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8" name="Arc 27"/>
          <p:cNvSpPr/>
          <p:nvPr/>
        </p:nvSpPr>
        <p:spPr>
          <a:xfrm rot="10800000">
            <a:off x="1313854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077530" y="4169695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3129941" y="3874133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6" name="Arc 35"/>
          <p:cNvSpPr/>
          <p:nvPr/>
        </p:nvSpPr>
        <p:spPr>
          <a:xfrm flipH="1">
            <a:off x="3851915" y="3874133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3601415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8" name="Arc 37"/>
          <p:cNvSpPr/>
          <p:nvPr/>
        </p:nvSpPr>
        <p:spPr>
          <a:xfrm rot="10800000">
            <a:off x="3410597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530087" y="3434378"/>
            <a:ext cx="2009945" cy="10879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 for XSF2 (+-+-/++--)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Surface Quality:</a:t>
            </a:r>
          </a:p>
          <a:p>
            <a:pPr lvl="1"/>
            <a:r>
              <a:rPr lang="en-US" dirty="0" smtClean="0"/>
              <a:t>Best side of pins are pointing towards each other.</a:t>
            </a:r>
          </a:p>
          <a:p>
            <a:pPr lvl="1"/>
            <a:r>
              <a:rPr lang="en-US" dirty="0" smtClean="0"/>
              <a:t>Worst parts are pointed away.</a:t>
            </a:r>
          </a:p>
          <a:p>
            <a:pPr lvl="1"/>
            <a:r>
              <a:rPr lang="en-US" dirty="0" smtClean="0"/>
              <a:t>Sides of pins are somewhere in between.</a:t>
            </a:r>
          </a:p>
          <a:p>
            <a:r>
              <a:rPr lang="en-US" dirty="0" smtClean="0"/>
              <a:t>Spacing:</a:t>
            </a:r>
          </a:p>
          <a:p>
            <a:pPr lvl="1"/>
            <a:r>
              <a:rPr lang="en-US" dirty="0" smtClean="0"/>
              <a:t>Some inaccuracies in pin-pair spacing. Some may be as close as 1.5 mm to one another.</a:t>
            </a:r>
          </a:p>
          <a:p>
            <a:r>
              <a:rPr lang="en-US" dirty="0" smtClean="0"/>
              <a:t>Overlap:</a:t>
            </a:r>
          </a:p>
          <a:p>
            <a:pPr lvl="1"/>
            <a:r>
              <a:rPr lang="en-US" dirty="0" smtClean="0"/>
              <a:t>Much smaller than normal configuration, by more than an order.</a:t>
            </a:r>
          </a:p>
          <a:p>
            <a:pPr lvl="1"/>
            <a:endParaRPr lang="en-US" dirty="0"/>
          </a:p>
          <a:p>
            <a:r>
              <a:rPr lang="en-US" dirty="0" smtClean="0"/>
              <a:t>We could just try it.</a:t>
            </a:r>
          </a:p>
        </p:txBody>
      </p:sp>
    </p:spTree>
    <p:extLst>
      <p:ext uri="{BB962C8B-B14F-4D97-AF65-F5344CB8AC3E}">
        <p14:creationId xmlns:p14="http://schemas.microsoft.com/office/powerpoint/2010/main" val="6952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charge transfer we need a capacitance matrix:</a:t>
            </a:r>
          </a:p>
          <a:p>
            <a:r>
              <a:rPr lang="en-US" dirty="0" smtClean="0"/>
              <a:t>Experiment (LCR SR720 Probe):            COMSOL Simulation: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43606"/>
              </p:ext>
            </p:extLst>
          </p:nvPr>
        </p:nvGraphicFramePr>
        <p:xfrm>
          <a:off x="575732" y="2929466"/>
          <a:ext cx="5401734" cy="35856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0289"/>
                <a:gridCol w="900289"/>
                <a:gridCol w="900289"/>
                <a:gridCol w="900289"/>
                <a:gridCol w="900289"/>
                <a:gridCol w="900289"/>
              </a:tblGrid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(pF)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-64.5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-37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6890"/>
              </p:ext>
            </p:extLst>
          </p:nvPr>
        </p:nvGraphicFramePr>
        <p:xfrm>
          <a:off x="6096000" y="2929466"/>
          <a:ext cx="5401734" cy="35856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0289"/>
                <a:gridCol w="900289"/>
                <a:gridCol w="900289"/>
                <a:gridCol w="900289"/>
                <a:gridCol w="900289"/>
                <a:gridCol w="900289"/>
              </a:tblGrid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(pF)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2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Capacitance Matrix, we can solve current during edges: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" y="2278212"/>
            <a:ext cx="5545667" cy="457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96" y="2278212"/>
            <a:ext cx="5502257" cy="45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can check power dissipated in the switches.</a:t>
            </a:r>
          </a:p>
          <a:p>
            <a:pPr lvl="1"/>
            <a:r>
              <a:rPr lang="en-US" dirty="0" smtClean="0"/>
              <a:t>Assume </a:t>
            </a:r>
            <a:r>
              <a:rPr lang="en-US" dirty="0" err="1" smtClean="0"/>
              <a:t>R_on</a:t>
            </a:r>
            <a:r>
              <a:rPr lang="en-US" dirty="0" smtClean="0"/>
              <a:t> = 100 Ohms for now.</a:t>
            </a:r>
          </a:p>
          <a:p>
            <a:pPr lvl="1"/>
            <a:r>
              <a:rPr lang="en-US" dirty="0" smtClean="0"/>
              <a:t>We can check the instantaneous power</a:t>
            </a:r>
          </a:p>
          <a:p>
            <a:pPr lvl="1"/>
            <a:r>
              <a:rPr lang="en-US" dirty="0" smtClean="0"/>
              <a:t>Energy per switch</a:t>
            </a:r>
          </a:p>
          <a:p>
            <a:pPr lvl="1"/>
            <a:r>
              <a:rPr lang="en-US" dirty="0" smtClean="0"/>
              <a:t>Continuous power at 10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84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</p:spPr>
      </p:pic>
    </p:spTree>
    <p:extLst>
      <p:ext uri="{BB962C8B-B14F-4D97-AF65-F5344CB8AC3E}">
        <p14:creationId xmlns:p14="http://schemas.microsoft.com/office/powerpoint/2010/main" val="980709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18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7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5697" r="4225" b="19272"/>
          <a:stretch/>
        </p:blipFill>
        <p:spPr>
          <a:xfrm>
            <a:off x="689957" y="2314394"/>
            <a:ext cx="7232072" cy="45218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5788" y="5544589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8348" y="5384163"/>
            <a:ext cx="419747" cy="5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8501" y="4799214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5403" y="5490249"/>
            <a:ext cx="103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(VSF2)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(VSF2.5)</a:t>
            </a:r>
          </a:p>
        </p:txBody>
      </p:sp>
    </p:spTree>
    <p:extLst>
      <p:ext uri="{BB962C8B-B14F-4D97-AF65-F5344CB8AC3E}">
        <p14:creationId xmlns:p14="http://schemas.microsoft.com/office/powerpoint/2010/main" val="39950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7873" r="8965" b="19507"/>
          <a:stretch/>
        </p:blipFill>
        <p:spPr>
          <a:xfrm>
            <a:off x="1330036" y="2618509"/>
            <a:ext cx="5386647" cy="32585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1249" y="2910816"/>
            <a:ext cx="1030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VSF2.5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/>
                  <a:t>SF &lt; VSF2 ~ VSF2.5 &lt; VSF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blipFill>
                <a:blip r:embed="rId3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VSF: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2175106"/>
            <a:ext cx="7656021" cy="48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-124691"/>
            <a:ext cx="11516875" cy="7257011"/>
          </a:xfrm>
        </p:spPr>
      </p:pic>
    </p:spTree>
    <p:extLst>
      <p:ext uri="{BB962C8B-B14F-4D97-AF65-F5344CB8AC3E}">
        <p14:creationId xmlns:p14="http://schemas.microsoft.com/office/powerpoint/2010/main" val="368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VSF.</a:t>
            </a:r>
          </a:p>
          <a:p>
            <a:r>
              <a:rPr lang="en-US" dirty="0" smtClean="0"/>
              <a:t>Conclusion: </a:t>
            </a:r>
          </a:p>
          <a:p>
            <a:pPr lvl="1"/>
            <a:r>
              <a:rPr lang="en-US" dirty="0" smtClean="0"/>
              <a:t>VSF2.5 &lt; SF &lt; VSF2 &lt; VSF</a:t>
            </a:r>
          </a:p>
          <a:p>
            <a:pPr lvl="1"/>
            <a:r>
              <a:rPr lang="en-US" dirty="0" smtClean="0"/>
              <a:t>VSF2 only 25% better than SF.</a:t>
            </a:r>
          </a:p>
          <a:p>
            <a:r>
              <a:rPr lang="en-US" dirty="0" smtClean="0"/>
              <a:t>Why? Maybe the asymmetry of VSF2.5 increases ergodicity, more molecules escape than in SF, VSF.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9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++-- instead of ++gg for even better focusing.</a:t>
            </a:r>
          </a:p>
          <a:p>
            <a:r>
              <a:rPr lang="en-US" dirty="0" smtClean="0"/>
              <a:t>By simulation, wider phase space but not more density: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43" y="2793735"/>
            <a:ext cx="5961611" cy="40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82195"/>
            <a:ext cx="10515600" cy="7168898"/>
          </a:xfrm>
        </p:spPr>
      </p:pic>
    </p:spTree>
    <p:extLst>
      <p:ext uri="{BB962C8B-B14F-4D97-AF65-F5344CB8AC3E}">
        <p14:creationId xmlns:p14="http://schemas.microsoft.com/office/powerpoint/2010/main" val="4733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8628</TotalTime>
  <Words>879</Words>
  <Application>Microsoft Macintosh PowerPoint</Application>
  <PresentationFormat>Widescreen</PresentationFormat>
  <Paragraphs>247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Cambria Math</vt:lpstr>
      <vt:lpstr>Century</vt:lpstr>
      <vt:lpstr>Arial</vt:lpstr>
      <vt:lpstr>Office Theme</vt:lpstr>
      <vt:lpstr>Realizing VSF Mode</vt:lpstr>
      <vt:lpstr>Alternative to VSF Mode: VSF2</vt:lpstr>
      <vt:lpstr>Alternative to VSF Mode: VSF2</vt:lpstr>
      <vt:lpstr>Alternative to VSF Mode: VSF2</vt:lpstr>
      <vt:lpstr>Alternative to VSF Mode: VSF2</vt:lpstr>
      <vt:lpstr>PowerPoint Presentation</vt:lpstr>
      <vt:lpstr>Alternative to VSF Mode: VSF2</vt:lpstr>
      <vt:lpstr>What about XSF?</vt:lpstr>
      <vt:lpstr>PowerPoint Presentation</vt:lpstr>
      <vt:lpstr>What about XSF?</vt:lpstr>
      <vt:lpstr>What about XSF?</vt:lpstr>
      <vt:lpstr>PowerPoint Presentation</vt:lpstr>
      <vt:lpstr>What about XSF?</vt:lpstr>
      <vt:lpstr>XSF2</vt:lpstr>
      <vt:lpstr>XSF2</vt:lpstr>
      <vt:lpstr>XSF2</vt:lpstr>
      <vt:lpstr>PowerPoint Presentation</vt:lpstr>
      <vt:lpstr>PowerPoint Presentation</vt:lpstr>
      <vt:lpstr>PowerPoint Presentation</vt:lpstr>
      <vt:lpstr>XSF2</vt:lpstr>
      <vt:lpstr>Alternative to VSF Mode: VSF2</vt:lpstr>
      <vt:lpstr>Conditioning for XSF2 (+-+-/++--)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</vt:vector>
  </TitlesOfParts>
  <Company>JILA, University of Colorado / NIST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Realizing VSF Mode</dc:title>
  <dc:creator>dare4983</dc:creator>
  <cp:lastModifiedBy>David Reens</cp:lastModifiedBy>
  <cp:revision>25</cp:revision>
  <dcterms:created xsi:type="dcterms:W3CDTF">2018-04-26T15:22:07Z</dcterms:created>
  <dcterms:modified xsi:type="dcterms:W3CDTF">2018-05-02T15:48:20Z</dcterms:modified>
</cp:coreProperties>
</file>