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9" r:id="rId7"/>
    <p:sldId id="268" r:id="rId8"/>
    <p:sldId id="260" r:id="rId9"/>
    <p:sldId id="266" r:id="rId10"/>
    <p:sldId id="261" r:id="rId11"/>
    <p:sldId id="262" r:id="rId12"/>
    <p:sldId id="272" r:id="rId13"/>
    <p:sldId id="273" r:id="rId14"/>
    <p:sldId id="274" r:id="rId15"/>
    <p:sldId id="275" r:id="rId16"/>
    <p:sldId id="276" r:id="rId17"/>
    <p:sldId id="277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9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1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7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1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8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2CEE-671C-49FB-8187-B6D927D7F5E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2CEE-671C-49FB-8187-B6D927D7F5E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FC47-EC01-4D93-92CC-452E2196A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Realizing VSF Mode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Alternatives within reach?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9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VVSF?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the effective moving trap looks incredible: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0" t="8550" r="14581" b="17575"/>
          <a:stretch/>
        </p:blipFill>
        <p:spPr>
          <a:xfrm>
            <a:off x="3158837" y="2197137"/>
            <a:ext cx="6334298" cy="4378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6493" y="2644806"/>
            <a:ext cx="1030779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0" dirty="0" smtClean="0"/>
              <a:t>S=1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/>
          </a:p>
          <a:p>
            <a:pPr algn="ctr"/>
            <a:r>
              <a:rPr lang="en-US" sz="2350" dirty="0" smtClean="0"/>
              <a:t>SF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/>
          </a:p>
          <a:p>
            <a:pPr algn="ctr"/>
            <a:r>
              <a:rPr lang="en-US" sz="2350" dirty="0" smtClean="0"/>
              <a:t>VSF</a:t>
            </a:r>
          </a:p>
          <a:p>
            <a:pPr algn="ctr"/>
            <a:endParaRPr lang="en-US" sz="2350" dirty="0" smtClean="0"/>
          </a:p>
          <a:p>
            <a:pPr algn="ctr"/>
            <a:endParaRPr lang="en-US" sz="2350" dirty="0" smtClean="0"/>
          </a:p>
          <a:p>
            <a:pPr algn="ctr"/>
            <a:r>
              <a:rPr lang="en-US" sz="2350" dirty="0" smtClean="0"/>
              <a:t>VVSF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0029" y="6488668"/>
            <a:ext cx="704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                           50                           100                          200            (</a:t>
            </a:r>
            <a:r>
              <a:rPr lang="en-US" dirty="0" err="1" smtClean="0"/>
              <a:t>mK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9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VVSF?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the discrepancy?</a:t>
            </a:r>
          </a:p>
          <a:p>
            <a:pPr lvl="1"/>
            <a:r>
              <a:rPr lang="en-US" dirty="0" smtClean="0"/>
              <a:t>Low final speed. The VVSF effective trap has a higher frequency, and thus requires more frequent focusing events to be realized.</a:t>
            </a:r>
          </a:p>
          <a:p>
            <a:r>
              <a:rPr lang="en-US" dirty="0" smtClean="0"/>
              <a:t>If we compare at higher final speed: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906" y="-63775"/>
            <a:ext cx="14021811" cy="7345108"/>
          </a:xfrm>
        </p:spPr>
      </p:pic>
    </p:spTree>
    <p:extLst>
      <p:ext uri="{BB962C8B-B14F-4D97-AF65-F5344CB8AC3E}">
        <p14:creationId xmlns:p14="http://schemas.microsoft.com/office/powerpoint/2010/main" val="41957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VVSF?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the discrepancy?</a:t>
            </a:r>
          </a:p>
          <a:p>
            <a:pPr lvl="1"/>
            <a:r>
              <a:rPr lang="en-US" dirty="0" smtClean="0"/>
              <a:t>Low final speed. The VVSF effective trap has a higher frequency, and thus requires more frequent focusing events to be realized.</a:t>
            </a:r>
          </a:p>
          <a:p>
            <a:r>
              <a:rPr lang="en-US" dirty="0" smtClean="0"/>
              <a:t>If we compare at higher final speed:</a:t>
            </a:r>
          </a:p>
          <a:p>
            <a:pPr lvl="1"/>
            <a:r>
              <a:rPr lang="en-US" dirty="0" smtClean="0"/>
              <a:t>Now the transverse phase space looks more respectable.</a:t>
            </a:r>
          </a:p>
          <a:p>
            <a:pPr lvl="1"/>
            <a:r>
              <a:rPr lang="en-US" dirty="0" smtClean="0"/>
              <a:t>The gain shows no sudden dip near the end.</a:t>
            </a:r>
          </a:p>
          <a:p>
            <a:pPr lvl="1"/>
            <a:r>
              <a:rPr lang="en-US" dirty="0" smtClean="0"/>
              <a:t>We do need low speeds for trapping, but we should simulate trap-loading to decide, not simply ignore VVSF because the phase space looks ugly.</a:t>
            </a:r>
          </a:p>
          <a:p>
            <a:pPr lvl="1"/>
            <a:endParaRPr lang="en-US" dirty="0"/>
          </a:p>
          <a:p>
            <a:r>
              <a:rPr lang="en-US" dirty="0" smtClean="0"/>
              <a:t>Also, VVSF2: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VSF2, we switch between only two states, ++-- and +-+-.</a:t>
            </a:r>
          </a:p>
          <a:p>
            <a:r>
              <a:rPr lang="en-US" dirty="0" smtClean="0"/>
              <a:t>Can be achieved with two 30 kV push-pull switches.</a:t>
            </a:r>
          </a:p>
          <a:p>
            <a:pPr lvl="1"/>
            <a:r>
              <a:rPr lang="en-US" dirty="0" smtClean="0"/>
              <a:t>Or a 30 and a 20, running at +/-15kV and +/-10kV, which we have now</a:t>
            </a:r>
          </a:p>
          <a:p>
            <a:r>
              <a:rPr lang="en-US" dirty="0" smtClean="0"/>
              <a:t>Unlike VSF2, it actually surpasses VVSF slightly: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4" t="9605" r="14135" b="19588"/>
          <a:stretch/>
        </p:blipFill>
        <p:spPr>
          <a:xfrm>
            <a:off x="2867891" y="3791566"/>
            <a:ext cx="4904508" cy="2783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7112" y="3993944"/>
            <a:ext cx="103077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dirty="0" smtClean="0"/>
              <a:t>SF</a:t>
            </a:r>
          </a:p>
          <a:p>
            <a:pPr algn="ctr"/>
            <a:endParaRPr lang="en-US" sz="2250" dirty="0"/>
          </a:p>
          <a:p>
            <a:pPr algn="ctr"/>
            <a:r>
              <a:rPr lang="en-US" sz="2250" dirty="0" smtClean="0"/>
              <a:t>VSF</a:t>
            </a:r>
          </a:p>
          <a:p>
            <a:pPr algn="ctr"/>
            <a:endParaRPr lang="en-US" sz="2250" dirty="0"/>
          </a:p>
          <a:p>
            <a:pPr algn="ctr"/>
            <a:r>
              <a:rPr lang="en-US" sz="2250" dirty="0" smtClean="0"/>
              <a:t>VVSF</a:t>
            </a:r>
          </a:p>
          <a:p>
            <a:pPr algn="ctr"/>
            <a:endParaRPr lang="en-US" sz="2250" dirty="0" smtClean="0"/>
          </a:p>
          <a:p>
            <a:pPr algn="ctr"/>
            <a:r>
              <a:rPr lang="en-US" sz="2250" dirty="0" smtClean="0"/>
              <a:t>VVSF2</a:t>
            </a:r>
          </a:p>
        </p:txBody>
      </p:sp>
    </p:spTree>
    <p:extLst>
      <p:ext uri="{BB962C8B-B14F-4D97-AF65-F5344CB8AC3E}">
        <p14:creationId xmlns:p14="http://schemas.microsoft.com/office/powerpoint/2010/main" val="74396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VSF2, we switch between only two states, ++-- and +-+-.</a:t>
            </a:r>
          </a:p>
          <a:p>
            <a:r>
              <a:rPr lang="en-US" dirty="0" smtClean="0"/>
              <a:t>Can be achieved with two 30 kV push-pull switches.</a:t>
            </a:r>
          </a:p>
          <a:p>
            <a:pPr lvl="1"/>
            <a:r>
              <a:rPr lang="en-US" dirty="0" smtClean="0"/>
              <a:t>Or a 30 and a 20, which we have now (!)</a:t>
            </a:r>
          </a:p>
          <a:p>
            <a:r>
              <a:rPr lang="en-US" dirty="0" smtClean="0"/>
              <a:t>Unlike VSF2, it actually surpasses VVSF slightly:</a:t>
            </a:r>
          </a:p>
          <a:p>
            <a:pPr lvl="1"/>
            <a:r>
              <a:rPr lang="en-US" dirty="0" smtClean="0"/>
              <a:t>Why? ++-- fields are strong enough to slow on their own, +-gg not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4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Corroborate with Simulation: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0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/>
          </a:bodyPr>
          <a:lstStyle/>
          <a:p>
            <a:r>
              <a:rPr lang="en-US" dirty="0" smtClean="0"/>
              <a:t>BUT!</a:t>
            </a:r>
          </a:p>
          <a:p>
            <a:pPr lvl="1"/>
            <a:r>
              <a:rPr lang="en-US" dirty="0" smtClean="0"/>
              <a:t>Running VVSF/VVSF2 puts full voltage across adjacent pin pairs.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Maybe we can condition for this configuration…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42543" y="3061265"/>
            <a:ext cx="4353457" cy="2308151"/>
            <a:chOff x="67232" y="-43223"/>
            <a:chExt cx="4353457" cy="2308151"/>
          </a:xfrm>
        </p:grpSpPr>
        <p:sp>
          <p:nvSpPr>
            <p:cNvPr id="5" name="Arc 4"/>
            <p:cNvSpPr/>
            <p:nvPr/>
          </p:nvSpPr>
          <p:spPr>
            <a:xfrm flipH="1">
              <a:off x="3222854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7232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7232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1556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11556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163888" y="614482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  <a:endParaRPr lang="en-US" sz="3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163888" y="1693598"/>
              <a:ext cx="475488" cy="471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  <a:endParaRPr lang="en-US" sz="2000" dirty="0">
                <a:solidFill>
                  <a:schemeClr val="tx1"/>
                </a:solidFill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18688" y="514207"/>
              <a:ext cx="475488" cy="571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+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218688" y="1693598"/>
              <a:ext cx="475488" cy="5713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tx1"/>
                  </a:solidFill>
                  <a:latin typeface="Century" charset="0"/>
                  <a:ea typeface="Century" charset="0"/>
                  <a:cs typeface="Century" charset="0"/>
                </a:rPr>
                <a:t>-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343201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95612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6" name="Arc 15"/>
            <p:cNvSpPr/>
            <p:nvPr/>
          </p:nvSpPr>
          <p:spPr>
            <a:xfrm flipH="1">
              <a:off x="1117586" y="789974"/>
              <a:ext cx="1197835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7" name="Arc 16"/>
            <p:cNvSpPr/>
            <p:nvPr/>
          </p:nvSpPr>
          <p:spPr>
            <a:xfrm>
              <a:off x="867086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8" name="Arc 17"/>
            <p:cNvSpPr/>
            <p:nvPr/>
          </p:nvSpPr>
          <p:spPr>
            <a:xfrm rot="10800000">
              <a:off x="676268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9" name="Straight Connector 18"/>
            <p:cNvCxnSpPr>
              <a:stCxn id="5" idx="4"/>
              <a:endCxn id="21" idx="0"/>
            </p:cNvCxnSpPr>
            <p:nvPr/>
          </p:nvCxnSpPr>
          <p:spPr>
            <a:xfrm>
              <a:off x="3448469" y="1085536"/>
              <a:ext cx="0" cy="608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2500880" y="789974"/>
              <a:ext cx="1194569" cy="1199187"/>
            </a:xfrm>
            <a:prstGeom prst="arc">
              <a:avLst>
                <a:gd name="adj1" fmla="val 19484426"/>
                <a:gd name="adj2" fmla="val 20895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" name="Arc 20"/>
            <p:cNvSpPr/>
            <p:nvPr/>
          </p:nvSpPr>
          <p:spPr>
            <a:xfrm>
              <a:off x="2972354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 rot="10800000">
              <a:off x="2799465" y="816143"/>
              <a:ext cx="1127070" cy="1092971"/>
            </a:xfrm>
            <a:prstGeom prst="arc">
              <a:avLst>
                <a:gd name="adj1" fmla="val 17262820"/>
                <a:gd name="adj2" fmla="val 43464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6694" y="-43223"/>
              <a:ext cx="35689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Century" charset="0"/>
                  <a:ea typeface="Century" charset="0"/>
                  <a:cs typeface="Century" charset="0"/>
                </a:rPr>
                <a:t>Configuration </a:t>
              </a:r>
              <a:r>
                <a:rPr lang="en-US" sz="3000" dirty="0" smtClean="0">
                  <a:latin typeface="Century" charset="0"/>
                  <a:ea typeface="Century" charset="0"/>
                  <a:cs typeface="Century" charset="0"/>
                </a:rPr>
                <a:t>+-+-</a:t>
              </a:r>
              <a:endParaRPr lang="en-US" sz="30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1980787" y="4188279"/>
            <a:ext cx="0" cy="60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1033198" y="3892717"/>
            <a:ext cx="1194569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6" name="Arc 25"/>
          <p:cNvSpPr/>
          <p:nvPr/>
        </p:nvSpPr>
        <p:spPr>
          <a:xfrm flipH="1">
            <a:off x="1755172" y="3892717"/>
            <a:ext cx="1197835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7" name="Arc 26"/>
          <p:cNvSpPr/>
          <p:nvPr/>
        </p:nvSpPr>
        <p:spPr>
          <a:xfrm>
            <a:off x="1504672" y="3918886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28" name="Arc 27"/>
          <p:cNvSpPr/>
          <p:nvPr/>
        </p:nvSpPr>
        <p:spPr>
          <a:xfrm rot="10800000">
            <a:off x="1313854" y="3918886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077530" y="4169695"/>
            <a:ext cx="0" cy="60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3129941" y="3874133"/>
            <a:ext cx="1194569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6" name="Arc 35"/>
          <p:cNvSpPr/>
          <p:nvPr/>
        </p:nvSpPr>
        <p:spPr>
          <a:xfrm flipH="1">
            <a:off x="3851915" y="3874133"/>
            <a:ext cx="1197835" cy="1199187"/>
          </a:xfrm>
          <a:prstGeom prst="arc">
            <a:avLst>
              <a:gd name="adj1" fmla="val 19484426"/>
              <a:gd name="adj2" fmla="val 20895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3601415" y="3900302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8" name="Arc 37"/>
          <p:cNvSpPr/>
          <p:nvPr/>
        </p:nvSpPr>
        <p:spPr>
          <a:xfrm rot="10800000">
            <a:off x="3410597" y="3900302"/>
            <a:ext cx="1127070" cy="1092971"/>
          </a:xfrm>
          <a:prstGeom prst="arc">
            <a:avLst>
              <a:gd name="adj1" fmla="val 17262820"/>
              <a:gd name="adj2" fmla="val 43464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530087" y="3434378"/>
            <a:ext cx="2009945" cy="10879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Conditioning for +-+-/++--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4310"/>
          </a:xfrm>
        </p:spPr>
        <p:txBody>
          <a:bodyPr>
            <a:normAutofit/>
          </a:bodyPr>
          <a:lstStyle/>
          <a:p>
            <a:r>
              <a:rPr lang="en-US" dirty="0" smtClean="0"/>
              <a:t>Surface Quality:</a:t>
            </a:r>
          </a:p>
          <a:p>
            <a:pPr lvl="1"/>
            <a:r>
              <a:rPr lang="en-US" dirty="0" smtClean="0"/>
              <a:t>Best side of pins are pointing towards each other.</a:t>
            </a:r>
          </a:p>
          <a:p>
            <a:pPr lvl="1"/>
            <a:r>
              <a:rPr lang="en-US" dirty="0" smtClean="0"/>
              <a:t>Worst parts are pointed away.</a:t>
            </a:r>
          </a:p>
          <a:p>
            <a:pPr lvl="1"/>
            <a:r>
              <a:rPr lang="en-US" dirty="0" smtClean="0"/>
              <a:t>Sides of pins are somewhere in between.</a:t>
            </a:r>
          </a:p>
          <a:p>
            <a:r>
              <a:rPr lang="en-US" dirty="0" smtClean="0"/>
              <a:t>Spacing:</a:t>
            </a:r>
          </a:p>
          <a:p>
            <a:pPr lvl="1"/>
            <a:r>
              <a:rPr lang="en-US" dirty="0" smtClean="0"/>
              <a:t>Some inaccuracies in pin-pair spacing. Some may be as close as 1.5 mm to one another.</a:t>
            </a:r>
          </a:p>
          <a:p>
            <a:r>
              <a:rPr lang="en-US" dirty="0" smtClean="0"/>
              <a:t>Overlap:</a:t>
            </a:r>
          </a:p>
          <a:p>
            <a:pPr lvl="1"/>
            <a:r>
              <a:rPr lang="en-US" dirty="0" smtClean="0"/>
              <a:t>Much smaller than normal configuration, by more than an order.</a:t>
            </a:r>
          </a:p>
          <a:p>
            <a:pPr lvl="1"/>
            <a:endParaRPr lang="en-US" dirty="0"/>
          </a:p>
          <a:p>
            <a:r>
              <a:rPr lang="en-US" dirty="0" smtClean="0"/>
              <a:t>We could just try it.</a:t>
            </a:r>
          </a:p>
        </p:txBody>
      </p:sp>
    </p:spTree>
    <p:extLst>
      <p:ext uri="{BB962C8B-B14F-4D97-AF65-F5344CB8AC3E}">
        <p14:creationId xmlns:p14="http://schemas.microsoft.com/office/powerpoint/2010/main" val="69528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364"/>
          </a:xfrm>
        </p:spPr>
        <p:txBody>
          <a:bodyPr/>
          <a:lstStyle/>
          <a:p>
            <a:r>
              <a:rPr lang="en-US" dirty="0" smtClean="0"/>
              <a:t>Use +-+- instead of gg+- to avoid needing a 3 output switch: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“E” refers to the +-+- configuration.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22219" y="2482955"/>
            <a:ext cx="6178152" cy="891992"/>
            <a:chOff x="2785128" y="10140377"/>
            <a:chExt cx="7528487" cy="891992"/>
          </a:xfrm>
        </p:grpSpPr>
        <p:sp>
          <p:nvSpPr>
            <p:cNvPr id="5" name="TextBox 4"/>
            <p:cNvSpPr txBox="1"/>
            <p:nvPr/>
          </p:nvSpPr>
          <p:spPr>
            <a:xfrm>
              <a:off x="2785128" y="10251653"/>
              <a:ext cx="145612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VSF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4352554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26278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130194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9" name="Straight Connector 8"/>
            <p:cNvCxnSpPr>
              <a:stCxn id="10" idx="3"/>
            </p:cNvCxnSpPr>
            <p:nvPr/>
          </p:nvCxnSpPr>
          <p:spPr>
            <a:xfrm>
              <a:off x="5133382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4352554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838732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312456" y="1020842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616372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4" name="Straight Connector 13"/>
            <p:cNvCxnSpPr>
              <a:stCxn id="15" idx="3"/>
            </p:cNvCxnSpPr>
            <p:nvPr/>
          </p:nvCxnSpPr>
          <p:spPr>
            <a:xfrm>
              <a:off x="6619560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5838732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353713" y="1020250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827437" y="10202506"/>
              <a:ext cx="0" cy="6969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131353" y="1069744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19" name="Straight Connector 18"/>
            <p:cNvCxnSpPr>
              <a:stCxn id="20" idx="3"/>
            </p:cNvCxnSpPr>
            <p:nvPr/>
          </p:nvCxnSpPr>
          <p:spPr>
            <a:xfrm>
              <a:off x="8134541" y="1071746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7353713" y="1071746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839891" y="10208426"/>
              <a:ext cx="1473724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0313615" y="10208426"/>
              <a:ext cx="0" cy="49782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617531" y="10703361"/>
              <a:ext cx="1001214" cy="329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cxnSp>
          <p:nvCxnSpPr>
            <p:cNvPr id="24" name="Straight Connector 23"/>
            <p:cNvCxnSpPr>
              <a:stCxn id="25" idx="3"/>
            </p:cNvCxnSpPr>
            <p:nvPr/>
          </p:nvCxnSpPr>
          <p:spPr>
            <a:xfrm>
              <a:off x="9620719" y="10723389"/>
              <a:ext cx="0" cy="14327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8839891" y="10723389"/>
              <a:ext cx="780828" cy="181995"/>
            </a:xfrm>
            <a:custGeom>
              <a:avLst/>
              <a:gdLst>
                <a:gd name="connsiteX0" fmla="*/ 0 w 323850"/>
                <a:gd name="connsiteY0" fmla="*/ 0 h 241498"/>
                <a:gd name="connsiteX1" fmla="*/ 123825 w 323850"/>
                <a:gd name="connsiteY1" fmla="*/ 219075 h 241498"/>
                <a:gd name="connsiteX2" fmla="*/ 209550 w 323850"/>
                <a:gd name="connsiteY2" fmla="*/ 209550 h 241498"/>
                <a:gd name="connsiteX3" fmla="*/ 323850 w 323850"/>
                <a:gd name="connsiteY3" fmla="*/ 0 h 24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241498">
                  <a:moveTo>
                    <a:pt x="0" y="0"/>
                  </a:moveTo>
                  <a:cubicBezTo>
                    <a:pt x="44450" y="92075"/>
                    <a:pt x="88900" y="184150"/>
                    <a:pt x="123825" y="219075"/>
                  </a:cubicBezTo>
                  <a:cubicBezTo>
                    <a:pt x="158750" y="254000"/>
                    <a:pt x="176213" y="246063"/>
                    <a:pt x="209550" y="209550"/>
                  </a:cubicBezTo>
                  <a:cubicBezTo>
                    <a:pt x="242888" y="173038"/>
                    <a:pt x="283369" y="86519"/>
                    <a:pt x="3238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98376" y="10140377"/>
              <a:ext cx="36534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81656" y="10140377"/>
              <a:ext cx="56020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05653" y="10140377"/>
              <a:ext cx="54379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Century" charset="0"/>
                  <a:ea typeface="Century" charset="0"/>
                  <a:cs typeface="Century" charset="0"/>
                </a:rPr>
                <a:t>D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89483" y="10140377"/>
              <a:ext cx="5340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4469" y="10140377"/>
              <a:ext cx="4757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41197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76100" y="10140377"/>
              <a:ext cx="4757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552327" y="10140377"/>
              <a:ext cx="6941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entury" charset="0"/>
                  <a:ea typeface="Century" charset="0"/>
                  <a:cs typeface="Century" charset="0"/>
                </a:rPr>
                <a:t>A</a:t>
              </a:r>
              <a:r>
                <a:rPr lang="el-GR" sz="2500" dirty="0">
                  <a:latin typeface="Century" charset="0"/>
                  <a:ea typeface="Century" charset="0"/>
                  <a:cs typeface="Century" charset="0"/>
                </a:rPr>
                <a:t>′</a:t>
              </a:r>
              <a:endParaRPr lang="en-US" sz="2500" dirty="0">
                <a:latin typeface="Century" charset="0"/>
                <a:ea typeface="Century" charset="0"/>
                <a:cs typeface="Century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436633" y="3430924"/>
            <a:ext cx="6178152" cy="891992"/>
            <a:chOff x="2478198" y="4603023"/>
            <a:chExt cx="6178152" cy="891992"/>
          </a:xfrm>
        </p:grpSpPr>
        <p:grpSp>
          <p:nvGrpSpPr>
            <p:cNvPr id="34" name="Group 33"/>
            <p:cNvGrpSpPr/>
            <p:nvPr/>
          </p:nvGrpSpPr>
          <p:grpSpPr>
            <a:xfrm>
              <a:off x="2478198" y="4603023"/>
              <a:ext cx="6178152" cy="891992"/>
              <a:chOff x="2785128" y="10140377"/>
              <a:chExt cx="7528487" cy="89199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785128" y="10251653"/>
                <a:ext cx="14561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VSF2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5826278" y="1020250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4130194" y="1069744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5133382" y="10559522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 39"/>
              <p:cNvSpPr/>
              <p:nvPr/>
            </p:nvSpPr>
            <p:spPr>
              <a:xfrm>
                <a:off x="4352554" y="1071746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7312456" y="1020842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5616372" y="1070336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6619560" y="1056545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Freeform 44"/>
              <p:cNvSpPr/>
              <p:nvPr/>
            </p:nvSpPr>
            <p:spPr>
              <a:xfrm>
                <a:off x="5838732" y="1072338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8827437" y="10202506"/>
                <a:ext cx="0" cy="6969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7131353" y="1069744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8134541" y="1055953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7353713" y="1071746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10313615" y="10208426"/>
                <a:ext cx="0" cy="4978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8617531" y="10703361"/>
                <a:ext cx="1001214" cy="3290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9620719" y="10565450"/>
                <a:ext cx="0" cy="1432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>
                <a:off x="8839891" y="10723389"/>
                <a:ext cx="780828" cy="181995"/>
              </a:xfrm>
              <a:custGeom>
                <a:avLst/>
                <a:gdLst>
                  <a:gd name="connsiteX0" fmla="*/ 0 w 323850"/>
                  <a:gd name="connsiteY0" fmla="*/ 0 h 241498"/>
                  <a:gd name="connsiteX1" fmla="*/ 123825 w 323850"/>
                  <a:gd name="connsiteY1" fmla="*/ 219075 h 241498"/>
                  <a:gd name="connsiteX2" fmla="*/ 209550 w 323850"/>
                  <a:gd name="connsiteY2" fmla="*/ 209550 h 241498"/>
                  <a:gd name="connsiteX3" fmla="*/ 323850 w 323850"/>
                  <a:gd name="connsiteY3" fmla="*/ 0 h 241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241498">
                    <a:moveTo>
                      <a:pt x="0" y="0"/>
                    </a:moveTo>
                    <a:cubicBezTo>
                      <a:pt x="44450" y="92075"/>
                      <a:pt x="88900" y="184150"/>
                      <a:pt x="123825" y="219075"/>
                    </a:cubicBezTo>
                    <a:cubicBezTo>
                      <a:pt x="158750" y="254000"/>
                      <a:pt x="176213" y="246063"/>
                      <a:pt x="209550" y="209550"/>
                    </a:cubicBezTo>
                    <a:cubicBezTo>
                      <a:pt x="242888" y="173038"/>
                      <a:pt x="283369" y="86519"/>
                      <a:pt x="32385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50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98376" y="10140377"/>
                <a:ext cx="36534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981656" y="10140377"/>
                <a:ext cx="56020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505653" y="10140377"/>
                <a:ext cx="54379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89483" y="10140377"/>
                <a:ext cx="5340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Century" charset="0"/>
                    <a:ea typeface="Century" charset="0"/>
                    <a:cs typeface="Century" charset="0"/>
                  </a:rPr>
                  <a:t>D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104859" y="10140377"/>
                <a:ext cx="47577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571587" y="10140377"/>
                <a:ext cx="69416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106489" y="10140377"/>
                <a:ext cx="47577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9582717" y="10140377"/>
                <a:ext cx="69416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 smtClean="0">
                    <a:latin typeface="Century" charset="0"/>
                    <a:ea typeface="Century" charset="0"/>
                    <a:cs typeface="Century" charset="0"/>
                  </a:rPr>
                  <a:t>E</a:t>
                </a:r>
                <a:endParaRPr lang="en-US" sz="2500" dirty="0">
                  <a:latin typeface="Century" charset="0"/>
                  <a:ea typeface="Century" charset="0"/>
                  <a:cs typeface="Century" charset="0"/>
                </a:endParaRPr>
              </a:p>
            </p:txBody>
          </p:sp>
        </p:grpSp>
        <p:sp>
          <p:nvSpPr>
            <p:cNvPr id="64" name="Freeform 63"/>
            <p:cNvSpPr/>
            <p:nvPr/>
          </p:nvSpPr>
          <p:spPr>
            <a:xfrm>
              <a:off x="4405745" y="4680065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622905" y="4685371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6873924" y="4682804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8091084" y="4688110"/>
              <a:ext cx="565266" cy="422434"/>
            </a:xfrm>
            <a:custGeom>
              <a:avLst/>
              <a:gdLst>
                <a:gd name="connsiteX0" fmla="*/ 0 w 565266"/>
                <a:gd name="connsiteY0" fmla="*/ 307571 h 422434"/>
                <a:gd name="connsiteX1" fmla="*/ 141317 w 565266"/>
                <a:gd name="connsiteY1" fmla="*/ 415637 h 422434"/>
                <a:gd name="connsiteX2" fmla="*/ 315884 w 565266"/>
                <a:gd name="connsiteY2" fmla="*/ 365760 h 422434"/>
                <a:gd name="connsiteX3" fmla="*/ 565266 w 565266"/>
                <a:gd name="connsiteY3" fmla="*/ 0 h 42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266" h="422434">
                  <a:moveTo>
                    <a:pt x="0" y="307571"/>
                  </a:moveTo>
                  <a:cubicBezTo>
                    <a:pt x="44335" y="356755"/>
                    <a:pt x="88670" y="405939"/>
                    <a:pt x="141317" y="415637"/>
                  </a:cubicBezTo>
                  <a:cubicBezTo>
                    <a:pt x="193964" y="425335"/>
                    <a:pt x="245226" y="435033"/>
                    <a:pt x="315884" y="365760"/>
                  </a:cubicBezTo>
                  <a:cubicBezTo>
                    <a:pt x="386542" y="296487"/>
                    <a:pt x="475904" y="148243"/>
                    <a:pt x="565266" y="0"/>
                  </a:cubicBez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291979" y="4405789"/>
            <a:ext cx="6308392" cy="891992"/>
            <a:chOff x="2291979" y="5478132"/>
            <a:chExt cx="6308392" cy="891992"/>
          </a:xfrm>
        </p:grpSpPr>
        <p:sp>
          <p:nvSpPr>
            <p:cNvPr id="100" name="Freeform 99"/>
            <p:cNvSpPr/>
            <p:nvPr/>
          </p:nvSpPr>
          <p:spPr>
            <a:xfrm>
              <a:off x="3715245" y="5508601"/>
              <a:ext cx="1209392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6178106" y="5508601"/>
              <a:ext cx="1209392" cy="767734"/>
            </a:xfrm>
            <a:custGeom>
              <a:avLst/>
              <a:gdLst>
                <a:gd name="connsiteX0" fmla="*/ 904875 w 904875"/>
                <a:gd name="connsiteY0" fmla="*/ 0 h 1057623"/>
                <a:gd name="connsiteX1" fmla="*/ 676275 w 904875"/>
                <a:gd name="connsiteY1" fmla="*/ 657225 h 1057623"/>
                <a:gd name="connsiteX2" fmla="*/ 476250 w 904875"/>
                <a:gd name="connsiteY2" fmla="*/ 942975 h 1057623"/>
                <a:gd name="connsiteX3" fmla="*/ 228600 w 904875"/>
                <a:gd name="connsiteY3" fmla="*/ 1057275 h 1057623"/>
                <a:gd name="connsiteX4" fmla="*/ 0 w 904875"/>
                <a:gd name="connsiteY4" fmla="*/ 981075 h 1057623"/>
                <a:gd name="connsiteX5" fmla="*/ 0 w 904875"/>
                <a:gd name="connsiteY5" fmla="*/ 981075 h 1057623"/>
                <a:gd name="connsiteX6" fmla="*/ 0 w 904875"/>
                <a:gd name="connsiteY6" fmla="*/ 981075 h 105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75" h="1057623">
                  <a:moveTo>
                    <a:pt x="904875" y="0"/>
                  </a:moveTo>
                  <a:cubicBezTo>
                    <a:pt x="826293" y="250031"/>
                    <a:pt x="747712" y="500063"/>
                    <a:pt x="676275" y="657225"/>
                  </a:cubicBezTo>
                  <a:cubicBezTo>
                    <a:pt x="604838" y="814387"/>
                    <a:pt x="550862" y="876300"/>
                    <a:pt x="476250" y="942975"/>
                  </a:cubicBezTo>
                  <a:cubicBezTo>
                    <a:pt x="401637" y="1009650"/>
                    <a:pt x="307975" y="1050925"/>
                    <a:pt x="228600" y="1057275"/>
                  </a:cubicBezTo>
                  <a:cubicBezTo>
                    <a:pt x="149225" y="1063625"/>
                    <a:pt x="0" y="981075"/>
                    <a:pt x="0" y="981075"/>
                  </a:cubicBezTo>
                  <a:lnTo>
                    <a:pt x="0" y="981075"/>
                  </a:lnTo>
                  <a:lnTo>
                    <a:pt x="0" y="981075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500">
                <a:latin typeface="Century" charset="0"/>
                <a:ea typeface="Century" charset="0"/>
                <a:cs typeface="Century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291979" y="5478132"/>
              <a:ext cx="6308392" cy="891992"/>
              <a:chOff x="2347958" y="4603023"/>
              <a:chExt cx="6308392" cy="89199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347958" y="4603023"/>
                <a:ext cx="6308392" cy="891992"/>
                <a:chOff x="2626422" y="10140377"/>
                <a:chExt cx="7687193" cy="891992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2626422" y="10251653"/>
                  <a:ext cx="1830698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VSF2.5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826278" y="1020250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 76"/>
                <p:cNvSpPr/>
                <p:nvPr/>
              </p:nvSpPr>
              <p:spPr>
                <a:xfrm>
                  <a:off x="4130194" y="1069744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133382" y="10725779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Freeform 78"/>
                <p:cNvSpPr/>
                <p:nvPr/>
              </p:nvSpPr>
              <p:spPr>
                <a:xfrm>
                  <a:off x="4352554" y="1071746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7312456" y="1020842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5616372" y="1070336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619560" y="10565450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Freeform 82"/>
                <p:cNvSpPr/>
                <p:nvPr/>
              </p:nvSpPr>
              <p:spPr>
                <a:xfrm>
                  <a:off x="5838732" y="1072338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8827437" y="10202506"/>
                  <a:ext cx="0" cy="6969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8134541" y="10725787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Rectangle 84"/>
                <p:cNvSpPr/>
                <p:nvPr/>
              </p:nvSpPr>
              <p:spPr>
                <a:xfrm>
                  <a:off x="7131353" y="1069744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>
                  <a:off x="7353713" y="1071746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0313615" y="10208426"/>
                  <a:ext cx="0" cy="49782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Rectangle 88"/>
                <p:cNvSpPr/>
                <p:nvPr/>
              </p:nvSpPr>
              <p:spPr>
                <a:xfrm>
                  <a:off x="8617531" y="10703361"/>
                  <a:ext cx="1001214" cy="329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9620719" y="10565450"/>
                  <a:ext cx="0" cy="143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Freeform 90"/>
                <p:cNvSpPr/>
                <p:nvPr/>
              </p:nvSpPr>
              <p:spPr>
                <a:xfrm>
                  <a:off x="8839891" y="10723389"/>
                  <a:ext cx="780828" cy="181995"/>
                </a:xfrm>
                <a:custGeom>
                  <a:avLst/>
                  <a:gdLst>
                    <a:gd name="connsiteX0" fmla="*/ 0 w 323850"/>
                    <a:gd name="connsiteY0" fmla="*/ 0 h 241498"/>
                    <a:gd name="connsiteX1" fmla="*/ 123825 w 323850"/>
                    <a:gd name="connsiteY1" fmla="*/ 219075 h 241498"/>
                    <a:gd name="connsiteX2" fmla="*/ 209550 w 323850"/>
                    <a:gd name="connsiteY2" fmla="*/ 209550 h 241498"/>
                    <a:gd name="connsiteX3" fmla="*/ 323850 w 323850"/>
                    <a:gd name="connsiteY3" fmla="*/ 0 h 241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50" h="241498">
                      <a:moveTo>
                        <a:pt x="0" y="0"/>
                      </a:moveTo>
                      <a:cubicBezTo>
                        <a:pt x="44450" y="92075"/>
                        <a:pt x="88900" y="184150"/>
                        <a:pt x="123825" y="219075"/>
                      </a:cubicBezTo>
                      <a:cubicBezTo>
                        <a:pt x="158750" y="254000"/>
                        <a:pt x="176213" y="246063"/>
                        <a:pt x="209550" y="209550"/>
                      </a:cubicBezTo>
                      <a:cubicBezTo>
                        <a:pt x="242888" y="173038"/>
                        <a:pt x="283369" y="86519"/>
                        <a:pt x="323850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0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4498376" y="10140377"/>
                  <a:ext cx="36534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981656" y="10140377"/>
                  <a:ext cx="56020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505653" y="10140377"/>
                  <a:ext cx="54379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8989483" y="10140377"/>
                  <a:ext cx="53405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latin typeface="Century" charset="0"/>
                      <a:ea typeface="Century" charset="0"/>
                      <a:cs typeface="Century" charset="0"/>
                    </a:rPr>
                    <a:t>D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104859" y="10140377"/>
                  <a:ext cx="47577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A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6571587" y="10140377"/>
                  <a:ext cx="6941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E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8106489" y="10140377"/>
                  <a:ext cx="475775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A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9582717" y="10140377"/>
                  <a:ext cx="69416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 smtClean="0">
                      <a:latin typeface="Century" charset="0"/>
                      <a:ea typeface="Century" charset="0"/>
                      <a:cs typeface="Century" charset="0"/>
                    </a:rPr>
                    <a:t>E</a:t>
                  </a:r>
                  <a:endParaRPr lang="en-US" sz="2500" dirty="0">
                    <a:latin typeface="Century" charset="0"/>
                    <a:ea typeface="Century" charset="0"/>
                    <a:cs typeface="Century" charset="0"/>
                  </a:endParaRPr>
                </a:p>
              </p:txBody>
            </p:sp>
          </p:grpSp>
          <p:sp>
            <p:nvSpPr>
              <p:cNvPr id="72" name="Freeform 71"/>
              <p:cNvSpPr/>
              <p:nvPr/>
            </p:nvSpPr>
            <p:spPr>
              <a:xfrm>
                <a:off x="5622905" y="4685371"/>
                <a:ext cx="565266" cy="422434"/>
              </a:xfrm>
              <a:custGeom>
                <a:avLst/>
                <a:gdLst>
                  <a:gd name="connsiteX0" fmla="*/ 0 w 565266"/>
                  <a:gd name="connsiteY0" fmla="*/ 307571 h 422434"/>
                  <a:gd name="connsiteX1" fmla="*/ 141317 w 565266"/>
                  <a:gd name="connsiteY1" fmla="*/ 415637 h 422434"/>
                  <a:gd name="connsiteX2" fmla="*/ 315884 w 565266"/>
                  <a:gd name="connsiteY2" fmla="*/ 365760 h 422434"/>
                  <a:gd name="connsiteX3" fmla="*/ 565266 w 565266"/>
                  <a:gd name="connsiteY3" fmla="*/ 0 h 42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266" h="422434">
                    <a:moveTo>
                      <a:pt x="0" y="307571"/>
                    </a:moveTo>
                    <a:cubicBezTo>
                      <a:pt x="44335" y="356755"/>
                      <a:pt x="88670" y="405939"/>
                      <a:pt x="141317" y="415637"/>
                    </a:cubicBezTo>
                    <a:cubicBezTo>
                      <a:pt x="193964" y="425335"/>
                      <a:pt x="245226" y="435033"/>
                      <a:pt x="315884" y="365760"/>
                    </a:cubicBezTo>
                    <a:cubicBezTo>
                      <a:pt x="386542" y="296487"/>
                      <a:pt x="475904" y="148243"/>
                      <a:pt x="565266" y="0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>
                <a:off x="8091084" y="4688110"/>
                <a:ext cx="565266" cy="422434"/>
              </a:xfrm>
              <a:custGeom>
                <a:avLst/>
                <a:gdLst>
                  <a:gd name="connsiteX0" fmla="*/ 0 w 565266"/>
                  <a:gd name="connsiteY0" fmla="*/ 307571 h 422434"/>
                  <a:gd name="connsiteX1" fmla="*/ 141317 w 565266"/>
                  <a:gd name="connsiteY1" fmla="*/ 415637 h 422434"/>
                  <a:gd name="connsiteX2" fmla="*/ 315884 w 565266"/>
                  <a:gd name="connsiteY2" fmla="*/ 365760 h 422434"/>
                  <a:gd name="connsiteX3" fmla="*/ 565266 w 565266"/>
                  <a:gd name="connsiteY3" fmla="*/ 0 h 42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266" h="422434">
                    <a:moveTo>
                      <a:pt x="0" y="307571"/>
                    </a:moveTo>
                    <a:cubicBezTo>
                      <a:pt x="44335" y="356755"/>
                      <a:pt x="88670" y="405939"/>
                      <a:pt x="141317" y="415637"/>
                    </a:cubicBezTo>
                    <a:cubicBezTo>
                      <a:pt x="193964" y="425335"/>
                      <a:pt x="245226" y="435033"/>
                      <a:pt x="315884" y="365760"/>
                    </a:cubicBezTo>
                    <a:cubicBezTo>
                      <a:pt x="386542" y="296487"/>
                      <a:pt x="475904" y="148243"/>
                      <a:pt x="565266" y="0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7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look at the trap figure: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8" t="5697" r="4225" b="19272"/>
          <a:stretch/>
        </p:blipFill>
        <p:spPr>
          <a:xfrm>
            <a:off x="689957" y="2314394"/>
            <a:ext cx="7232072" cy="45218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5788" y="5544589"/>
            <a:ext cx="306139" cy="32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8348" y="5384163"/>
            <a:ext cx="419747" cy="5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38501" y="4799214"/>
            <a:ext cx="306139" cy="32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500">
              <a:latin typeface="Century" charset="0"/>
              <a:ea typeface="Century" charset="0"/>
              <a:cs typeface="Centur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5403" y="5490249"/>
            <a:ext cx="1030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(VSF2)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r>
              <a:rPr lang="en-US" sz="1500" dirty="0" smtClean="0"/>
              <a:t>(VSF2.5)</a:t>
            </a:r>
          </a:p>
        </p:txBody>
      </p:sp>
    </p:spTree>
    <p:extLst>
      <p:ext uri="{BB962C8B-B14F-4D97-AF65-F5344CB8AC3E}">
        <p14:creationId xmlns:p14="http://schemas.microsoft.com/office/powerpoint/2010/main" val="399500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look at the trap figure: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t="7873" r="8965" b="19507"/>
          <a:stretch/>
        </p:blipFill>
        <p:spPr>
          <a:xfrm>
            <a:off x="1330036" y="2618509"/>
            <a:ext cx="5386647" cy="32585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91249" y="2910816"/>
            <a:ext cx="1030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SF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VSF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VSF2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VSF2.5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036618" y="6073373"/>
                <a:ext cx="758952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smtClean="0"/>
                  <a:t>SF &lt; VSF2 ~ VSF2.5 &lt; VSF</a:t>
                </a:r>
                <a:endParaRPr lang="en-US" sz="25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618" y="6073373"/>
                <a:ext cx="7589520" cy="477054"/>
              </a:xfrm>
              <a:prstGeom prst="rect">
                <a:avLst/>
              </a:prstGeom>
              <a:blipFill>
                <a:blip r:embed="rId3"/>
                <a:stretch>
                  <a:fillRect t="-8861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33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simulation to see how close VSF2, VSF2.5 come to VSF: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2175106"/>
            <a:ext cx="7656021" cy="482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8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" y="-124691"/>
            <a:ext cx="11516875" cy="7257011"/>
          </a:xfrm>
        </p:spPr>
      </p:pic>
    </p:spTree>
    <p:extLst>
      <p:ext uri="{BB962C8B-B14F-4D97-AF65-F5344CB8AC3E}">
        <p14:creationId xmlns:p14="http://schemas.microsoft.com/office/powerpoint/2010/main" val="3681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VSF Mode: VSF2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simulation to see how close VSF2, VSF2.5 come to VSF.</a:t>
            </a:r>
          </a:p>
          <a:p>
            <a:r>
              <a:rPr lang="en-US" dirty="0" smtClean="0"/>
              <a:t>Conclusion: </a:t>
            </a:r>
          </a:p>
          <a:p>
            <a:pPr lvl="1"/>
            <a:r>
              <a:rPr lang="en-US" dirty="0" smtClean="0"/>
              <a:t>VSF2.5 &lt; SF &lt; VSF2 &lt; VSF</a:t>
            </a:r>
          </a:p>
          <a:p>
            <a:pPr lvl="1"/>
            <a:r>
              <a:rPr lang="en-US" dirty="0" smtClean="0"/>
              <a:t>VSF2 only 25% better than SF.</a:t>
            </a:r>
          </a:p>
          <a:p>
            <a:r>
              <a:rPr lang="en-US" dirty="0" smtClean="0"/>
              <a:t>Why? Maybe the asymmetry of VSF2.5 increases ergodicity, more molecules escape than in SF, VSF.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9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VVSF?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++-- instead of ++gg for even better focusing.</a:t>
            </a:r>
          </a:p>
          <a:p>
            <a:r>
              <a:rPr lang="en-US" dirty="0" smtClean="0"/>
              <a:t>By simulation, wider phase space but not more density: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43" y="2793735"/>
            <a:ext cx="5961611" cy="406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7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82195"/>
            <a:ext cx="10515600" cy="7168898"/>
          </a:xfrm>
        </p:spPr>
      </p:pic>
    </p:spTree>
    <p:extLst>
      <p:ext uri="{BB962C8B-B14F-4D97-AF65-F5344CB8AC3E}">
        <p14:creationId xmlns:p14="http://schemas.microsoft.com/office/powerpoint/2010/main" val="4733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594</Words>
  <Application>Microsoft Office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Century</vt:lpstr>
      <vt:lpstr>Office Theme</vt:lpstr>
      <vt:lpstr>Realizing VSF Mode</vt:lpstr>
      <vt:lpstr>Alternative to VSF Mode: VSF2</vt:lpstr>
      <vt:lpstr>Alternative to VSF Mode: VSF2</vt:lpstr>
      <vt:lpstr>Alternative to VSF Mode: VSF2</vt:lpstr>
      <vt:lpstr>Alternative to VSF Mode: VSF2</vt:lpstr>
      <vt:lpstr>PowerPoint Presentation</vt:lpstr>
      <vt:lpstr>Alternative to VSF Mode: VSF2</vt:lpstr>
      <vt:lpstr>What about VVSF?</vt:lpstr>
      <vt:lpstr>PowerPoint Presentation</vt:lpstr>
      <vt:lpstr>What about VVSF?</vt:lpstr>
      <vt:lpstr>What about VVSF?</vt:lpstr>
      <vt:lpstr>PowerPoint Presentation</vt:lpstr>
      <vt:lpstr>What about VVSF?</vt:lpstr>
      <vt:lpstr>VVSF2</vt:lpstr>
      <vt:lpstr>VVSF2</vt:lpstr>
      <vt:lpstr>VVSF2</vt:lpstr>
      <vt:lpstr>PowerPoint Presentation</vt:lpstr>
      <vt:lpstr>Alternative to VSF Mode: VSF2</vt:lpstr>
      <vt:lpstr>Conditioning for +-+-/++--</vt:lpstr>
    </vt:vector>
  </TitlesOfParts>
  <Company>JILA, University of Colorado / 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Realizing VSF Mode</dc:title>
  <dc:creator>dare4983</dc:creator>
  <cp:lastModifiedBy>dare4983</cp:lastModifiedBy>
  <cp:revision>18</cp:revision>
  <dcterms:created xsi:type="dcterms:W3CDTF">2018-04-26T15:22:07Z</dcterms:created>
  <dcterms:modified xsi:type="dcterms:W3CDTF">2018-04-27T05:36:53Z</dcterms:modified>
</cp:coreProperties>
</file>