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12801600" cy="4251325"/>
  <p:notesSz cx="6858000" cy="9144000"/>
  <p:defaultTextStyle>
    <a:defPPr>
      <a:defRPr lang="en-US"/>
    </a:defPPr>
    <a:lvl1pPr marL="0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7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4"/>
    <p:restoredTop sz="94618"/>
  </p:normalViewPr>
  <p:slideViewPr>
    <p:cSldViewPr snapToGrid="0" snapToObjects="1">
      <p:cViewPr>
        <p:scale>
          <a:sx n="131" d="100"/>
          <a:sy n="131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52187-5773-3143-91F4-BAB28BBD7C2E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16025" y="1143000"/>
            <a:ext cx="929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6B5E-B829-254A-8AFB-AC488934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1pPr>
    <a:lvl2pPr marL="454228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2pPr>
    <a:lvl3pPr marL="90845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3pPr>
    <a:lvl4pPr marL="1362685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4pPr>
    <a:lvl5pPr marL="1816913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5pPr>
    <a:lvl6pPr marL="2271141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6pPr>
    <a:lvl7pPr marL="2725369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7pPr>
    <a:lvl8pPr marL="3179597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8pPr>
    <a:lvl9pPr marL="3633826" algn="l" defTabSz="908456" rtl="0" eaLnBrk="1" latinLnBrk="0" hangingPunct="1">
      <a:defRPr sz="11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16025" y="1143000"/>
            <a:ext cx="929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46B5E-B829-254A-8AFB-AC4889342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695761"/>
            <a:ext cx="9601200" cy="1480091"/>
          </a:xfrm>
        </p:spPr>
        <p:txBody>
          <a:bodyPr anchor="b"/>
          <a:lstStyle>
            <a:lvl1pPr algn="ctr">
              <a:defRPr sz="3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232930"/>
            <a:ext cx="9601200" cy="102641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418" indent="0" algn="ctr">
              <a:buNone/>
              <a:defRPr sz="1240"/>
            </a:lvl2pPr>
            <a:lvl3pPr marL="566837" indent="0" algn="ctr">
              <a:buNone/>
              <a:defRPr sz="1116"/>
            </a:lvl3pPr>
            <a:lvl4pPr marL="850255" indent="0" algn="ctr">
              <a:buNone/>
              <a:defRPr sz="992"/>
            </a:lvl4pPr>
            <a:lvl5pPr marL="1133673" indent="0" algn="ctr">
              <a:buNone/>
              <a:defRPr sz="992"/>
            </a:lvl5pPr>
            <a:lvl6pPr marL="1417091" indent="0" algn="ctr">
              <a:buNone/>
              <a:defRPr sz="992"/>
            </a:lvl6pPr>
            <a:lvl7pPr marL="1700510" indent="0" algn="ctr">
              <a:buNone/>
              <a:defRPr sz="992"/>
            </a:lvl7pPr>
            <a:lvl8pPr marL="1983928" indent="0" algn="ctr">
              <a:buNone/>
              <a:defRPr sz="992"/>
            </a:lvl8pPr>
            <a:lvl9pPr marL="2267346" indent="0" algn="ctr">
              <a:buNone/>
              <a:defRPr sz="9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226344"/>
            <a:ext cx="2760345" cy="3602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226344"/>
            <a:ext cx="8121015" cy="3602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059879"/>
            <a:ext cx="11041380" cy="1768433"/>
          </a:xfrm>
        </p:spPr>
        <p:txBody>
          <a:bodyPr anchor="b"/>
          <a:lstStyle>
            <a:lvl1pPr>
              <a:defRPr sz="37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845042"/>
            <a:ext cx="11041380" cy="929977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418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6837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255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3673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091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051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392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7346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131718"/>
            <a:ext cx="5440680" cy="2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131718"/>
            <a:ext cx="5440680" cy="2697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26344"/>
            <a:ext cx="11041380" cy="821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042165"/>
            <a:ext cx="5415676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552915"/>
            <a:ext cx="5415676" cy="228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042165"/>
            <a:ext cx="5442347" cy="510749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418" indent="0">
              <a:buNone/>
              <a:defRPr sz="1240" b="1"/>
            </a:lvl2pPr>
            <a:lvl3pPr marL="566837" indent="0">
              <a:buNone/>
              <a:defRPr sz="1116" b="1"/>
            </a:lvl3pPr>
            <a:lvl4pPr marL="850255" indent="0">
              <a:buNone/>
              <a:defRPr sz="992" b="1"/>
            </a:lvl4pPr>
            <a:lvl5pPr marL="1133673" indent="0">
              <a:buNone/>
              <a:defRPr sz="992" b="1"/>
            </a:lvl5pPr>
            <a:lvl6pPr marL="1417091" indent="0">
              <a:buNone/>
              <a:defRPr sz="992" b="1"/>
            </a:lvl6pPr>
            <a:lvl7pPr marL="1700510" indent="0">
              <a:buNone/>
              <a:defRPr sz="992" b="1"/>
            </a:lvl7pPr>
            <a:lvl8pPr marL="1983928" indent="0">
              <a:buNone/>
              <a:defRPr sz="992" b="1"/>
            </a:lvl8pPr>
            <a:lvl9pPr marL="2267346" indent="0">
              <a:buNone/>
              <a:defRPr sz="99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552915"/>
            <a:ext cx="5442347" cy="2284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612113"/>
            <a:ext cx="6480810" cy="3021196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83422"/>
            <a:ext cx="4128849" cy="99197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612113"/>
            <a:ext cx="6480810" cy="3021196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418" indent="0">
              <a:buNone/>
              <a:defRPr sz="1736"/>
            </a:lvl2pPr>
            <a:lvl3pPr marL="566837" indent="0">
              <a:buNone/>
              <a:defRPr sz="1488"/>
            </a:lvl3pPr>
            <a:lvl4pPr marL="850255" indent="0">
              <a:buNone/>
              <a:defRPr sz="1240"/>
            </a:lvl4pPr>
            <a:lvl5pPr marL="1133673" indent="0">
              <a:buNone/>
              <a:defRPr sz="1240"/>
            </a:lvl5pPr>
            <a:lvl6pPr marL="1417091" indent="0">
              <a:buNone/>
              <a:defRPr sz="1240"/>
            </a:lvl6pPr>
            <a:lvl7pPr marL="1700510" indent="0">
              <a:buNone/>
              <a:defRPr sz="1240"/>
            </a:lvl7pPr>
            <a:lvl8pPr marL="1983928" indent="0">
              <a:buNone/>
              <a:defRPr sz="1240"/>
            </a:lvl8pPr>
            <a:lvl9pPr marL="2267346" indent="0">
              <a:buNone/>
              <a:defRPr sz="124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275397"/>
            <a:ext cx="4128849" cy="2362832"/>
          </a:xfrm>
        </p:spPr>
        <p:txBody>
          <a:bodyPr/>
          <a:lstStyle>
            <a:lvl1pPr marL="0" indent="0">
              <a:buNone/>
              <a:defRPr sz="992"/>
            </a:lvl1pPr>
            <a:lvl2pPr marL="283418" indent="0">
              <a:buNone/>
              <a:defRPr sz="868"/>
            </a:lvl2pPr>
            <a:lvl3pPr marL="566837" indent="0">
              <a:buNone/>
              <a:defRPr sz="744"/>
            </a:lvl3pPr>
            <a:lvl4pPr marL="850255" indent="0">
              <a:buNone/>
              <a:defRPr sz="620"/>
            </a:lvl4pPr>
            <a:lvl5pPr marL="1133673" indent="0">
              <a:buNone/>
              <a:defRPr sz="620"/>
            </a:lvl5pPr>
            <a:lvl6pPr marL="1417091" indent="0">
              <a:buNone/>
              <a:defRPr sz="620"/>
            </a:lvl6pPr>
            <a:lvl7pPr marL="1700510" indent="0">
              <a:buNone/>
              <a:defRPr sz="620"/>
            </a:lvl7pPr>
            <a:lvl8pPr marL="1983928" indent="0">
              <a:buNone/>
              <a:defRPr sz="620"/>
            </a:lvl8pPr>
            <a:lvl9pPr marL="2267346" indent="0">
              <a:buNone/>
              <a:defRPr sz="6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26344"/>
            <a:ext cx="11041380" cy="82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131718"/>
            <a:ext cx="11041380" cy="269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532A-4DED-2745-914B-B7E493FC0427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940349"/>
            <a:ext cx="432054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940349"/>
            <a:ext cx="2880360" cy="226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D1ADF-F531-FE40-AF7E-B49D54F9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66837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09" indent="-141709" algn="l" defTabSz="56683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12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546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1964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382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8801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219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5637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055" indent="-141709" algn="l" defTabSz="566837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41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6837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255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3673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091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0510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3928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7346" algn="l" defTabSz="566837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34263" r="48004" b="40316"/>
          <a:stretch/>
        </p:blipFill>
        <p:spPr>
          <a:xfrm>
            <a:off x="473286" y="3161401"/>
            <a:ext cx="3787256" cy="813555"/>
          </a:xfrm>
          <a:prstGeom prst="rect">
            <a:avLst/>
          </a:prstGeom>
        </p:spPr>
      </p:pic>
      <p:pic>
        <p:nvPicPr>
          <p:cNvPr id="717" name="Picture 7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1" t="34263" b="40753"/>
          <a:stretch/>
        </p:blipFill>
        <p:spPr>
          <a:xfrm>
            <a:off x="8074949" y="3158648"/>
            <a:ext cx="3885563" cy="799584"/>
          </a:xfrm>
          <a:prstGeom prst="rect">
            <a:avLst/>
          </a:prstGeom>
        </p:spPr>
      </p:pic>
      <p:sp>
        <p:nvSpPr>
          <p:cNvPr id="251" name="TextBox 250"/>
          <p:cNvSpPr txBox="1"/>
          <p:nvPr/>
        </p:nvSpPr>
        <p:spPr>
          <a:xfrm rot="16200000">
            <a:off x="-428366" y="3349344"/>
            <a:ext cx="1152441" cy="32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|</a:t>
            </a:r>
            <a:r>
              <a:rPr lang="en-US" sz="15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1500" dirty="0"/>
              <a:t>| (kV/cm</a:t>
            </a:r>
            <a:r>
              <a:rPr lang="en-US" sz="1500" dirty="0"/>
              <a:t>)</a:t>
            </a:r>
          </a:p>
        </p:txBody>
      </p:sp>
      <p:pic>
        <p:nvPicPr>
          <p:cNvPr id="276" name="Picture 2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8305" y="1534033"/>
            <a:ext cx="3657600" cy="1371600"/>
          </a:xfrm>
          <a:prstGeom prst="rect">
            <a:avLst/>
          </a:prstGeom>
          <a:ln w="28575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285" name="TextBox 284"/>
          <p:cNvSpPr txBox="1"/>
          <p:nvPr/>
        </p:nvSpPr>
        <p:spPr>
          <a:xfrm>
            <a:off x="468227" y="1974595"/>
            <a:ext cx="102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A'</a:t>
            </a:r>
          </a:p>
        </p:txBody>
      </p:sp>
      <p:pic>
        <p:nvPicPr>
          <p:cNvPr id="299" name="Picture 2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2516" y="51632"/>
            <a:ext cx="3657600" cy="137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9" name="Group 18"/>
          <p:cNvGrpSpPr/>
          <p:nvPr/>
        </p:nvGrpSpPr>
        <p:grpSpPr>
          <a:xfrm>
            <a:off x="788890" y="1477020"/>
            <a:ext cx="3032642" cy="1441709"/>
            <a:chOff x="788669" y="-4485"/>
            <a:chExt cx="3032642" cy="1441709"/>
          </a:xfrm>
        </p:grpSpPr>
        <p:sp>
          <p:nvSpPr>
            <p:cNvPr id="300" name="TextBox 299"/>
            <p:cNvSpPr txBox="1"/>
            <p:nvPr/>
          </p:nvSpPr>
          <p:spPr>
            <a:xfrm>
              <a:off x="818104" y="-4485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638474" y="-4485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615614" y="106789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788669" y="1067892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3623736" y="1212077"/>
              <a:ext cx="197575" cy="80962"/>
              <a:chOff x="3371850" y="2904422"/>
              <a:chExt cx="197575" cy="80962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1796676" y="1212077"/>
              <a:ext cx="197575" cy="80962"/>
              <a:chOff x="3371850" y="2904422"/>
              <a:chExt cx="197575" cy="80962"/>
            </a:xfrm>
          </p:grpSpPr>
          <p:cxnSp>
            <p:nvCxnSpPr>
              <p:cNvPr id="315" name="Straight Connector 31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/>
          </p:nvGrpSpPr>
          <p:grpSpPr>
            <a:xfrm>
              <a:off x="3623736" y="185866"/>
              <a:ext cx="197575" cy="80962"/>
              <a:chOff x="3371850" y="2904422"/>
              <a:chExt cx="197575" cy="80962"/>
            </a:xfrm>
          </p:grpSpPr>
          <p:cxnSp>
            <p:nvCxnSpPr>
              <p:cNvPr id="312" name="Straight Connector 31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/>
          </p:nvGrpSpPr>
          <p:grpSpPr>
            <a:xfrm>
              <a:off x="1796676" y="185866"/>
              <a:ext cx="197575" cy="80962"/>
              <a:chOff x="3371850" y="2904422"/>
              <a:chExt cx="197575" cy="80962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" name="TextBox 307"/>
          <p:cNvSpPr txBox="1"/>
          <p:nvPr/>
        </p:nvSpPr>
        <p:spPr>
          <a:xfrm>
            <a:off x="472438" y="498537"/>
            <a:ext cx="102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A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544041" y="3103564"/>
            <a:ext cx="8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S=1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23985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1726643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266661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3555629" y="3453732"/>
            <a:ext cx="5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grpSp>
        <p:nvGrpSpPr>
          <p:cNvPr id="385" name="Group 384"/>
          <p:cNvGrpSpPr/>
          <p:nvPr/>
        </p:nvGrpSpPr>
        <p:grpSpPr>
          <a:xfrm>
            <a:off x="234326" y="1424387"/>
            <a:ext cx="333746" cy="1613539"/>
            <a:chOff x="492957" y="1495826"/>
            <a:chExt cx="333746" cy="1613539"/>
          </a:xfrm>
        </p:grpSpPr>
        <p:sp>
          <p:nvSpPr>
            <p:cNvPr id="386" name="TextBox 385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49063" y="1495826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139018" y="3158648"/>
            <a:ext cx="425116" cy="865346"/>
            <a:chOff x="418197" y="3230094"/>
            <a:chExt cx="425116" cy="865346"/>
          </a:xfrm>
        </p:grpSpPr>
        <p:sp>
          <p:nvSpPr>
            <p:cNvPr id="396" name="TextBox 395"/>
            <p:cNvSpPr txBox="1"/>
            <p:nvPr/>
          </p:nvSpPr>
          <p:spPr>
            <a:xfrm>
              <a:off x="565673" y="380305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2699" y="352051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50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418197" y="3230094"/>
              <a:ext cx="4251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spc="-100" dirty="0">
                  <a:latin typeface="Helvetica" charset="0"/>
                  <a:ea typeface="Helvetica" charset="0"/>
                  <a:cs typeface="Helvetica" charset="0"/>
                </a:rPr>
                <a:t>100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2226" y="3877047"/>
            <a:ext cx="3902803" cy="430153"/>
            <a:chOff x="402225" y="4745251"/>
            <a:chExt cx="3902803" cy="430153"/>
          </a:xfrm>
        </p:grpSpPr>
        <p:sp>
          <p:nvSpPr>
            <p:cNvPr id="274" name="TextBox 273"/>
            <p:cNvSpPr txBox="1"/>
            <p:nvPr/>
          </p:nvSpPr>
          <p:spPr>
            <a:xfrm>
              <a:off x="1425902" y="4852239"/>
              <a:ext cx="216840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Decelerator Axis (mm</a:t>
              </a:r>
              <a:r>
                <a:rPr lang="en-US" sz="1500" dirty="0"/>
                <a:t>)</a:t>
              </a: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402225" y="4745251"/>
              <a:ext cx="3902803" cy="292388"/>
              <a:chOff x="4483764" y="4814204"/>
              <a:chExt cx="3902803" cy="292388"/>
            </a:xfrm>
          </p:grpSpPr>
          <p:sp>
            <p:nvSpPr>
              <p:cNvPr id="406" name="TextBox 405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</a:p>
            </p:txBody>
          </p:sp>
        </p:grpSp>
      </p:grpSp>
      <p:grpSp>
        <p:nvGrpSpPr>
          <p:cNvPr id="411" name="Group 410"/>
          <p:cNvGrpSpPr/>
          <p:nvPr/>
        </p:nvGrpSpPr>
        <p:grpSpPr>
          <a:xfrm>
            <a:off x="402226" y="2887434"/>
            <a:ext cx="3902803" cy="292388"/>
            <a:chOff x="4483764" y="4814204"/>
            <a:chExt cx="3902803" cy="292388"/>
          </a:xfrm>
        </p:grpSpPr>
        <p:sp>
          <p:nvSpPr>
            <p:cNvPr id="412" name="TextBox 411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232572" y="-65787"/>
            <a:ext cx="333746" cy="1592991"/>
            <a:chOff x="492957" y="1516374"/>
            <a:chExt cx="333746" cy="1592991"/>
          </a:xfrm>
        </p:grpSpPr>
        <p:sp>
          <p:nvSpPr>
            <p:cNvPr id="424" name="TextBox 423"/>
            <p:cNvSpPr txBox="1"/>
            <p:nvPr/>
          </p:nvSpPr>
          <p:spPr>
            <a:xfrm>
              <a:off x="549063" y="2156402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92957" y="2496964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-2</a:t>
              </a:r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92957" y="2816977"/>
              <a:ext cx="33374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-4</a:t>
              </a: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549063" y="151637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549063" y="1815840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499872" y="1525550"/>
            <a:ext cx="3689089" cy="1396877"/>
            <a:chOff x="758497" y="1596989"/>
            <a:chExt cx="3689089" cy="1396877"/>
          </a:xfrm>
        </p:grpSpPr>
        <p:grpSp>
          <p:nvGrpSpPr>
            <p:cNvPr id="430" name="Group 429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430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32" name="Straight Connector 431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2" name="Group 441"/>
          <p:cNvGrpSpPr/>
          <p:nvPr/>
        </p:nvGrpSpPr>
        <p:grpSpPr>
          <a:xfrm>
            <a:off x="504656" y="36698"/>
            <a:ext cx="3689089" cy="1396877"/>
            <a:chOff x="758497" y="1596989"/>
            <a:chExt cx="3689089" cy="1396877"/>
          </a:xfrm>
        </p:grpSpPr>
        <p:grpSp>
          <p:nvGrpSpPr>
            <p:cNvPr id="443" name="Group 442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450" name="Straight Connector 449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761528" y="2947483"/>
              <a:ext cx="3686058" cy="46383"/>
              <a:chOff x="1957787" y="5948602"/>
              <a:chExt cx="3652933" cy="4572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>
                <a:off x="5610720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8019289" y="-34526"/>
            <a:ext cx="3935215" cy="4340846"/>
            <a:chOff x="4225139" y="-34517"/>
            <a:chExt cx="3935215" cy="4340846"/>
          </a:xfrm>
        </p:grpSpPr>
        <p:pic>
          <p:nvPicPr>
            <p:cNvPr id="380" name="Picture 3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37" t="34263" b="40316"/>
            <a:stretch/>
          </p:blipFill>
          <p:spPr>
            <a:xfrm>
              <a:off x="4269590" y="3158183"/>
              <a:ext cx="3890764" cy="813555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353397" y="3100209"/>
              <a:ext cx="3591568" cy="719499"/>
              <a:chOff x="4353397" y="3100209"/>
              <a:chExt cx="3591568" cy="719499"/>
            </a:xfrm>
          </p:grpSpPr>
          <p:sp>
            <p:nvSpPr>
              <p:cNvPr id="383" name="TextBox 382"/>
              <p:cNvSpPr txBox="1"/>
              <p:nvPr/>
            </p:nvSpPr>
            <p:spPr>
              <a:xfrm>
                <a:off x="4353397" y="3100209"/>
                <a:ext cx="88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ffectLst>
                      <a:glow rad="127000">
                        <a:schemeClr val="bg1"/>
                      </a:glow>
                    </a:effectLst>
                  </a:rPr>
                  <a:t>SF</a:t>
                </a: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5106886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6018294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6929702" y="3224348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A'</a:t>
                </a: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5562590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6473998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7385406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4651182" y="3450376"/>
                <a:ext cx="5595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225139" y="3873692"/>
              <a:ext cx="3902803" cy="432637"/>
              <a:chOff x="4225139" y="4739403"/>
              <a:chExt cx="3902803" cy="432637"/>
            </a:xfrm>
          </p:grpSpPr>
          <p:sp>
            <p:nvSpPr>
              <p:cNvPr id="273" name="TextBox 272"/>
              <p:cNvSpPr txBox="1"/>
              <p:nvPr/>
            </p:nvSpPr>
            <p:spPr>
              <a:xfrm>
                <a:off x="5210742" y="4848875"/>
                <a:ext cx="217003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smtClean="0"/>
                  <a:t>Decelerator Axis (mm</a:t>
                </a:r>
                <a:r>
                  <a:rPr lang="en-US" sz="1500" dirty="0"/>
                  <a:t>)</a:t>
                </a:r>
              </a:p>
            </p:txBody>
          </p:sp>
          <p:grpSp>
            <p:nvGrpSpPr>
              <p:cNvPr id="399" name="Group 398"/>
              <p:cNvGrpSpPr/>
              <p:nvPr/>
            </p:nvGrpSpPr>
            <p:grpSpPr>
              <a:xfrm>
                <a:off x="4225139" y="4739403"/>
                <a:ext cx="3902803" cy="292388"/>
                <a:chOff x="4483764" y="4810840"/>
                <a:chExt cx="3902803" cy="292388"/>
              </a:xfrm>
            </p:grpSpPr>
            <p:sp>
              <p:nvSpPr>
                <p:cNvPr id="400" name="TextBox 399"/>
                <p:cNvSpPr txBox="1"/>
                <p:nvPr/>
              </p:nvSpPr>
              <p:spPr>
                <a:xfrm>
                  <a:off x="4483764" y="4810840"/>
                  <a:ext cx="27764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0</a:t>
                  </a: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5367622" y="4810840"/>
                  <a:ext cx="27764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5</a:t>
                  </a:r>
                </a:p>
              </p:txBody>
            </p:sp>
            <p:sp>
              <p:nvSpPr>
                <p:cNvPr id="402" name="TextBox 401"/>
                <p:cNvSpPr txBox="1"/>
                <p:nvPr/>
              </p:nvSpPr>
              <p:spPr>
                <a:xfrm>
                  <a:off x="6235714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10</a:t>
                  </a:r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7141599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>
                      <a:latin typeface="Helvetica" charset="0"/>
                      <a:ea typeface="Helvetica" charset="0"/>
                      <a:cs typeface="Helvetica" charset="0"/>
                    </a:rPr>
                    <a:t>15</a:t>
                  </a:r>
                </a:p>
              </p:txBody>
            </p:sp>
            <p:sp>
              <p:nvSpPr>
                <p:cNvPr id="404" name="TextBox 403"/>
                <p:cNvSpPr txBox="1"/>
                <p:nvPr/>
              </p:nvSpPr>
              <p:spPr>
                <a:xfrm>
                  <a:off x="8015953" y="4810840"/>
                  <a:ext cx="370614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>
                      <a:latin typeface="Helvetica" charset="0"/>
                      <a:ea typeface="Helvetica" charset="0"/>
                      <a:cs typeface="Helvetica" charset="0"/>
                    </a:rPr>
                    <a:t>20</a:t>
                  </a:r>
                  <a:endParaRPr lang="en-US" sz="1300" dirty="0">
                    <a:latin typeface="Helvetica" charset="0"/>
                    <a:ea typeface="Helvetica" charset="0"/>
                    <a:cs typeface="Helvetica" charset="0"/>
                  </a:endParaRPr>
                </a:p>
              </p:txBody>
            </p:sp>
          </p:grpSp>
        </p:grpSp>
        <p:grpSp>
          <p:nvGrpSpPr>
            <p:cNvPr id="417" name="Group 416"/>
            <p:cNvGrpSpPr/>
            <p:nvPr/>
          </p:nvGrpSpPr>
          <p:grpSpPr>
            <a:xfrm>
              <a:off x="4225139" y="1399728"/>
              <a:ext cx="3902803" cy="292388"/>
              <a:chOff x="4483764" y="4814204"/>
              <a:chExt cx="3902803" cy="292388"/>
            </a:xfrm>
          </p:grpSpPr>
          <p:sp>
            <p:nvSpPr>
              <p:cNvPr id="418" name="TextBox 417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  <a:endParaRPr lang="en-US" sz="13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77185" y="-34517"/>
              <a:ext cx="3718881" cy="1522165"/>
              <a:chOff x="4277185" y="-34517"/>
              <a:chExt cx="3718881" cy="152216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4277185" y="-34517"/>
                <a:ext cx="3712742" cy="1522165"/>
                <a:chOff x="4258418" y="36920"/>
                <a:chExt cx="3712742" cy="1522165"/>
              </a:xfrm>
            </p:grpSpPr>
            <p:pic>
              <p:nvPicPr>
                <p:cNvPr id="322" name="Picture 32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3560" y="122442"/>
                  <a:ext cx="3657600" cy="13716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323" name="TextBox 322"/>
                <p:cNvSpPr txBox="1"/>
                <p:nvPr/>
              </p:nvSpPr>
              <p:spPr>
                <a:xfrm>
                  <a:off x="4608682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6429639" y="369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4608682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6429639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grpSp>
              <p:nvGrpSpPr>
                <p:cNvPr id="327" name="Group 326"/>
                <p:cNvGrpSpPr/>
                <p:nvPr/>
              </p:nvGrpSpPr>
              <p:grpSpPr>
                <a:xfrm>
                  <a:off x="740793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41" name="Straight Connector 340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5580872" y="12877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8" name="Straight Connector 337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740793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5" name="Straight Connector 334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558087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332" name="Straight Connector 331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1" name="TextBox 330"/>
                <p:cNvSpPr txBox="1"/>
                <p:nvPr/>
              </p:nvSpPr>
              <p:spPr>
                <a:xfrm>
                  <a:off x="4258418" y="580351"/>
                  <a:ext cx="10214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n w="19050">
                        <a:noFill/>
                      </a:ln>
                      <a:solidFill>
                        <a:schemeClr val="bg1"/>
                      </a:solidFill>
                      <a:effectLst>
                        <a:glow rad="63500">
                          <a:schemeClr val="tx1"/>
                        </a:glow>
                      </a:effectLst>
                    </a:rPr>
                    <a:t>D</a:t>
                  </a:r>
                  <a:endPara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endParaRPr>
                </a:p>
              </p:txBody>
            </p:sp>
          </p:grpSp>
          <p:grpSp>
            <p:nvGrpSpPr>
              <p:cNvPr id="455" name="Group 454"/>
              <p:cNvGrpSpPr/>
              <p:nvPr/>
            </p:nvGrpSpPr>
            <p:grpSpPr>
              <a:xfrm>
                <a:off x="4312614" y="36707"/>
                <a:ext cx="3683452" cy="1396877"/>
                <a:chOff x="758497" y="1596989"/>
                <a:chExt cx="3683452" cy="1396877"/>
              </a:xfrm>
            </p:grpSpPr>
            <p:grpSp>
              <p:nvGrpSpPr>
                <p:cNvPr id="456" name="Group 455"/>
                <p:cNvGrpSpPr/>
                <p:nvPr/>
              </p:nvGrpSpPr>
              <p:grpSpPr>
                <a:xfrm>
                  <a:off x="758497" y="1596989"/>
                  <a:ext cx="47339" cy="1396131"/>
                  <a:chOff x="8537448" y="2183518"/>
                  <a:chExt cx="265176" cy="768872"/>
                </a:xfrm>
              </p:grpSpPr>
              <p:cxnSp>
                <p:nvCxnSpPr>
                  <p:cNvPr id="463" name="Straight Connector 462"/>
                  <p:cNvCxnSpPr/>
                  <p:nvPr/>
                </p:nvCxnSpPr>
                <p:spPr>
                  <a:xfrm>
                    <a:off x="8537448" y="2183518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/>
                  <p:cNvCxnSpPr/>
                  <p:nvPr/>
                </p:nvCxnSpPr>
                <p:spPr>
                  <a:xfrm>
                    <a:off x="8537448" y="2375736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/>
                  <p:cNvCxnSpPr/>
                  <p:nvPr/>
                </p:nvCxnSpPr>
                <p:spPr>
                  <a:xfrm>
                    <a:off x="8537448" y="2567954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/>
                  <p:cNvCxnSpPr/>
                  <p:nvPr/>
                </p:nvCxnSpPr>
                <p:spPr>
                  <a:xfrm>
                    <a:off x="8537448" y="2760172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>
                    <a:off x="8537448" y="2952390"/>
                    <a:ext cx="265176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7" name="Group 456"/>
                <p:cNvGrpSpPr/>
                <p:nvPr/>
              </p:nvGrpSpPr>
              <p:grpSpPr>
                <a:xfrm>
                  <a:off x="761528" y="2947483"/>
                  <a:ext cx="3680421" cy="46383"/>
                  <a:chOff x="1957787" y="5948602"/>
                  <a:chExt cx="3647347" cy="45720"/>
                </a:xfrm>
              </p:grpSpPr>
              <p:cxnSp>
                <p:nvCxnSpPr>
                  <p:cNvPr id="458" name="Straight Connector 457"/>
                  <p:cNvCxnSpPr/>
                  <p:nvPr/>
                </p:nvCxnSpPr>
                <p:spPr>
                  <a:xfrm>
                    <a:off x="5605134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>
                    <a:off x="195778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/>
                  <p:cNvCxnSpPr/>
                  <p:nvPr/>
                </p:nvCxnSpPr>
                <p:spPr>
                  <a:xfrm>
                    <a:off x="287249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>
                    <a:off x="3787197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4701902" y="5948602"/>
                    <a:ext cx="0" cy="4572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81" name="TextBox 480"/>
          <p:cNvSpPr txBox="1"/>
          <p:nvPr/>
        </p:nvSpPr>
        <p:spPr>
          <a:xfrm rot="16200000">
            <a:off x="-1209438" y="975171"/>
            <a:ext cx="2800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Distance from Axis (mm</a:t>
            </a:r>
            <a:r>
              <a:rPr lang="en-US" sz="1500" dirty="0"/>
              <a:t>)</a:t>
            </a:r>
          </a:p>
        </p:txBody>
      </p:sp>
      <p:sp>
        <p:nvSpPr>
          <p:cNvPr id="759" name="Rectangle 758"/>
          <p:cNvSpPr/>
          <p:nvPr/>
        </p:nvSpPr>
        <p:spPr>
          <a:xfrm>
            <a:off x="11921618" y="31822"/>
            <a:ext cx="258314" cy="2888443"/>
          </a:xfrm>
          <a:prstGeom prst="rect">
            <a:avLst/>
          </a:prstGeom>
          <a:gradFill>
            <a:gsLst>
              <a:gs pos="0">
                <a:srgbClr val="404040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0" name="TextBox 759"/>
          <p:cNvSpPr txBox="1"/>
          <p:nvPr/>
        </p:nvSpPr>
        <p:spPr>
          <a:xfrm>
            <a:off x="12141287" y="2770465"/>
            <a:ext cx="2776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0</a:t>
            </a:r>
          </a:p>
        </p:txBody>
      </p:sp>
      <p:cxnSp>
        <p:nvCxnSpPr>
          <p:cNvPr id="761" name="Straight Connector 760"/>
          <p:cNvCxnSpPr/>
          <p:nvPr/>
        </p:nvCxnSpPr>
        <p:spPr>
          <a:xfrm>
            <a:off x="11924179" y="157248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/>
          <p:cNvCxnSpPr/>
          <p:nvPr/>
        </p:nvCxnSpPr>
        <p:spPr>
          <a:xfrm>
            <a:off x="11924179" y="176469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/>
          <p:cNvCxnSpPr/>
          <p:nvPr/>
        </p:nvCxnSpPr>
        <p:spPr>
          <a:xfrm>
            <a:off x="11924179" y="195691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/>
          <p:cNvCxnSpPr/>
          <p:nvPr/>
        </p:nvCxnSpPr>
        <p:spPr>
          <a:xfrm>
            <a:off x="11924179" y="214913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>
            <a:off x="11924179" y="234135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11924179" y="253357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1924179" y="272578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/>
          <p:nvPr/>
        </p:nvCxnSpPr>
        <p:spPr>
          <a:xfrm>
            <a:off x="11924179" y="29180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11924179" y="3473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11924179" y="22695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/>
          <p:cNvCxnSpPr/>
          <p:nvPr/>
        </p:nvCxnSpPr>
        <p:spPr>
          <a:xfrm>
            <a:off x="11924179" y="41917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/>
          <p:cNvCxnSpPr/>
          <p:nvPr/>
        </p:nvCxnSpPr>
        <p:spPr>
          <a:xfrm>
            <a:off x="11924179" y="611391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/>
          <p:cNvCxnSpPr/>
          <p:nvPr/>
        </p:nvCxnSpPr>
        <p:spPr>
          <a:xfrm>
            <a:off x="11924179" y="803609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11924179" y="995827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/>
          <p:cNvCxnSpPr/>
          <p:nvPr/>
        </p:nvCxnSpPr>
        <p:spPr>
          <a:xfrm>
            <a:off x="11924179" y="1188045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/>
          <p:cNvCxnSpPr/>
          <p:nvPr/>
        </p:nvCxnSpPr>
        <p:spPr>
          <a:xfrm>
            <a:off x="11924179" y="1380263"/>
            <a:ext cx="26517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7" name="TextBox 776"/>
          <p:cNvSpPr txBox="1"/>
          <p:nvPr/>
        </p:nvSpPr>
        <p:spPr>
          <a:xfrm>
            <a:off x="12141287" y="2385448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Helvetica" charset="0"/>
                <a:ea typeface="Helvetica" charset="0"/>
                <a:cs typeface="Helvetica" charset="0"/>
              </a:rPr>
              <a:t>20</a:t>
            </a:r>
          </a:p>
        </p:txBody>
      </p:sp>
      <p:sp>
        <p:nvSpPr>
          <p:cNvPr id="778" name="TextBox 777"/>
          <p:cNvSpPr txBox="1"/>
          <p:nvPr/>
        </p:nvSpPr>
        <p:spPr>
          <a:xfrm>
            <a:off x="12141287" y="200043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40</a:t>
            </a:r>
          </a:p>
        </p:txBody>
      </p:sp>
      <p:sp>
        <p:nvSpPr>
          <p:cNvPr id="779" name="TextBox 778"/>
          <p:cNvSpPr txBox="1"/>
          <p:nvPr/>
        </p:nvSpPr>
        <p:spPr>
          <a:xfrm>
            <a:off x="12141287" y="161541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60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12141287" y="1230400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Helvetica" charset="0"/>
                <a:ea typeface="Helvetica" charset="0"/>
                <a:cs typeface="Helvetica" charset="0"/>
              </a:rPr>
              <a:t>80</a:t>
            </a:r>
          </a:p>
        </p:txBody>
      </p:sp>
      <p:sp>
        <p:nvSpPr>
          <p:cNvPr id="781" name="TextBox 780"/>
          <p:cNvSpPr txBox="1"/>
          <p:nvPr/>
        </p:nvSpPr>
        <p:spPr>
          <a:xfrm>
            <a:off x="12107247" y="845384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100</a:t>
            </a:r>
          </a:p>
        </p:txBody>
      </p:sp>
      <p:sp>
        <p:nvSpPr>
          <p:cNvPr id="782" name="TextBox 781"/>
          <p:cNvSpPr txBox="1"/>
          <p:nvPr/>
        </p:nvSpPr>
        <p:spPr>
          <a:xfrm>
            <a:off x="12107247" y="460368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>
                <a:latin typeface="Helvetica" charset="0"/>
                <a:ea typeface="Helvetica" charset="0"/>
                <a:cs typeface="Helvetica" charset="0"/>
              </a:rPr>
              <a:t>120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12107247" y="75352"/>
            <a:ext cx="4443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pc="-50" dirty="0">
                <a:latin typeface="Helvetica" charset="0"/>
                <a:ea typeface="Helvetica" charset="0"/>
                <a:cs typeface="Helvetica" charset="0"/>
              </a:rPr>
              <a:t>140</a:t>
            </a:r>
          </a:p>
        </p:txBody>
      </p:sp>
      <p:sp>
        <p:nvSpPr>
          <p:cNvPr id="784" name="TextBox 783"/>
          <p:cNvSpPr txBox="1"/>
          <p:nvPr/>
        </p:nvSpPr>
        <p:spPr>
          <a:xfrm rot="16200000">
            <a:off x="11386896" y="1297119"/>
            <a:ext cx="24382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E-Field </a:t>
            </a:r>
            <a:r>
              <a:rPr lang="en-US" sz="1500" dirty="0" smtClean="0"/>
              <a:t>Norm </a:t>
            </a:r>
            <a:r>
              <a:rPr lang="en-US" sz="1500" dirty="0"/>
              <a:t>|</a:t>
            </a:r>
            <a:r>
              <a:rPr lang="en-US" sz="1500" i="1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sz="1500" dirty="0"/>
              <a:t>|</a:t>
            </a:r>
            <a:r>
              <a:rPr lang="en-US" sz="1500" dirty="0" smtClean="0"/>
              <a:t> </a:t>
            </a:r>
            <a:r>
              <a:rPr lang="en-US" sz="1500" dirty="0"/>
              <a:t>(kV/cm)</a:t>
            </a:r>
          </a:p>
        </p:txBody>
      </p:sp>
      <p:grpSp>
        <p:nvGrpSpPr>
          <p:cNvPr id="793" name="Group 792"/>
          <p:cNvGrpSpPr/>
          <p:nvPr/>
        </p:nvGrpSpPr>
        <p:grpSpPr>
          <a:xfrm>
            <a:off x="8110377" y="33943"/>
            <a:ext cx="3695027" cy="1396877"/>
            <a:chOff x="758497" y="1596989"/>
            <a:chExt cx="3695027" cy="1396877"/>
          </a:xfrm>
        </p:grpSpPr>
        <p:grpSp>
          <p:nvGrpSpPr>
            <p:cNvPr id="794" name="Group 793"/>
            <p:cNvGrpSpPr/>
            <p:nvPr/>
          </p:nvGrpSpPr>
          <p:grpSpPr>
            <a:xfrm>
              <a:off x="758497" y="1596989"/>
              <a:ext cx="47339" cy="1396131"/>
              <a:chOff x="8537448" y="2183518"/>
              <a:chExt cx="265176" cy="768872"/>
            </a:xfrm>
          </p:grpSpPr>
          <p:cxnSp>
            <p:nvCxnSpPr>
              <p:cNvPr id="801" name="Straight Connector 800"/>
              <p:cNvCxnSpPr/>
              <p:nvPr/>
            </p:nvCxnSpPr>
            <p:spPr>
              <a:xfrm>
                <a:off x="8537448" y="2183518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8537448" y="2375736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Connector 802"/>
              <p:cNvCxnSpPr/>
              <p:nvPr/>
            </p:nvCxnSpPr>
            <p:spPr>
              <a:xfrm>
                <a:off x="8537448" y="2567954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/>
              <p:cNvCxnSpPr/>
              <p:nvPr/>
            </p:nvCxnSpPr>
            <p:spPr>
              <a:xfrm>
                <a:off x="8537448" y="2760172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/>
              <p:cNvCxnSpPr/>
              <p:nvPr/>
            </p:nvCxnSpPr>
            <p:spPr>
              <a:xfrm>
                <a:off x="8537448" y="2952390"/>
                <a:ext cx="26517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" name="Group 794"/>
            <p:cNvGrpSpPr/>
            <p:nvPr/>
          </p:nvGrpSpPr>
          <p:grpSpPr>
            <a:xfrm>
              <a:off x="761528" y="2947483"/>
              <a:ext cx="3691996" cy="46383"/>
              <a:chOff x="1957787" y="5948602"/>
              <a:chExt cx="3658818" cy="45720"/>
            </a:xfrm>
          </p:grpSpPr>
          <p:cxnSp>
            <p:nvCxnSpPr>
              <p:cNvPr id="796" name="Straight Connector 795"/>
              <p:cNvCxnSpPr/>
              <p:nvPr/>
            </p:nvCxnSpPr>
            <p:spPr>
              <a:xfrm>
                <a:off x="5616605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5778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287249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/>
              <p:cNvCxnSpPr/>
              <p:nvPr/>
            </p:nvCxnSpPr>
            <p:spPr>
              <a:xfrm>
                <a:off x="3787197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/>
              <p:cNvCxnSpPr/>
              <p:nvPr/>
            </p:nvCxnSpPr>
            <p:spPr>
              <a:xfrm>
                <a:off x="4701902" y="5948602"/>
                <a:ext cx="0" cy="457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/>
          <p:cNvGrpSpPr/>
          <p:nvPr/>
        </p:nvGrpSpPr>
        <p:grpSpPr>
          <a:xfrm>
            <a:off x="11786156" y="3070883"/>
            <a:ext cx="1181058" cy="1012335"/>
            <a:chOff x="8390694" y="3292072"/>
            <a:chExt cx="1181058" cy="1012335"/>
          </a:xfrm>
        </p:grpSpPr>
        <p:sp>
          <p:nvSpPr>
            <p:cNvPr id="820" name="Rectangle 819"/>
            <p:cNvSpPr/>
            <p:nvPr/>
          </p:nvSpPr>
          <p:spPr>
            <a:xfrm>
              <a:off x="8390694" y="3309105"/>
              <a:ext cx="989147" cy="99530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21" name="Straight Connector 820"/>
            <p:cNvCxnSpPr/>
            <p:nvPr/>
          </p:nvCxnSpPr>
          <p:spPr>
            <a:xfrm>
              <a:off x="8503702" y="3470579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>
              <a:off x="8503702" y="3682011"/>
              <a:ext cx="29068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>
              <a:off x="8503702" y="4104875"/>
              <a:ext cx="29068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8503702" y="3893443"/>
              <a:ext cx="29068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8650224" y="4104875"/>
              <a:ext cx="146304" cy="0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TextBox 825"/>
            <p:cNvSpPr txBox="1"/>
            <p:nvPr/>
          </p:nvSpPr>
          <p:spPr>
            <a:xfrm>
              <a:off x="8816247" y="3292072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827" name="TextBox 826"/>
            <p:cNvSpPr txBox="1"/>
            <p:nvPr/>
          </p:nvSpPr>
          <p:spPr>
            <a:xfrm>
              <a:off x="8816247" y="3503355"/>
              <a:ext cx="559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A'</a:t>
              </a:r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8772703" y="3714638"/>
              <a:ext cx="799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BCD</a:t>
              </a:r>
              <a:endParaRPr lang="en-US" sz="1600" dirty="0"/>
            </a:p>
          </p:txBody>
        </p:sp>
        <p:sp>
          <p:nvSpPr>
            <p:cNvPr id="829" name="TextBox 828"/>
            <p:cNvSpPr txBox="1"/>
            <p:nvPr/>
          </p:nvSpPr>
          <p:spPr>
            <a:xfrm>
              <a:off x="8750931" y="3925921"/>
              <a:ext cx="788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Active</a:t>
              </a:r>
            </a:p>
          </p:txBody>
        </p:sp>
      </p:grpSp>
      <p:grpSp>
        <p:nvGrpSpPr>
          <p:cNvPr id="787" name="Group 786"/>
          <p:cNvGrpSpPr/>
          <p:nvPr/>
        </p:nvGrpSpPr>
        <p:grpSpPr>
          <a:xfrm>
            <a:off x="4224528" y="2902628"/>
            <a:ext cx="3902803" cy="292388"/>
            <a:chOff x="4483764" y="4814204"/>
            <a:chExt cx="3902803" cy="292388"/>
          </a:xfrm>
        </p:grpSpPr>
        <p:sp>
          <p:nvSpPr>
            <p:cNvPr id="788" name="TextBox 787"/>
            <p:cNvSpPr txBox="1"/>
            <p:nvPr/>
          </p:nvSpPr>
          <p:spPr>
            <a:xfrm>
              <a:off x="4483764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0</a:t>
              </a:r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5367622" y="4814204"/>
              <a:ext cx="2776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  <p:sp>
          <p:nvSpPr>
            <p:cNvPr id="790" name="TextBox 789"/>
            <p:cNvSpPr txBox="1"/>
            <p:nvPr/>
          </p:nvSpPr>
          <p:spPr>
            <a:xfrm>
              <a:off x="6235714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10</a:t>
              </a:r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7141599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Helvetica" charset="0"/>
                  <a:ea typeface="Helvetica" charset="0"/>
                  <a:cs typeface="Helvetica" charset="0"/>
                </a:rPr>
                <a:t>15</a:t>
              </a:r>
            </a:p>
          </p:txBody>
        </p:sp>
        <p:sp>
          <p:nvSpPr>
            <p:cNvPr id="792" name="TextBox 791"/>
            <p:cNvSpPr txBox="1"/>
            <p:nvPr/>
          </p:nvSpPr>
          <p:spPr>
            <a:xfrm>
              <a:off x="8015953" y="4814204"/>
              <a:ext cx="3706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latin typeface="Helvetica" charset="0"/>
                  <a:ea typeface="Helvetica" charset="0"/>
                  <a:cs typeface="Helvetica" charset="0"/>
                </a:rPr>
                <a:t>20</a:t>
              </a:r>
              <a:endParaRPr lang="en-US" sz="13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836" name="TextBox 835"/>
          <p:cNvSpPr txBox="1"/>
          <p:nvPr/>
        </p:nvSpPr>
        <p:spPr>
          <a:xfrm>
            <a:off x="5234923" y="3976902"/>
            <a:ext cx="20705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Decelerator Axis (mm</a:t>
            </a:r>
            <a:r>
              <a:rPr lang="en-US" sz="15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t="-1699" b="-1"/>
          <a:stretch/>
        </p:blipFill>
        <p:spPr>
          <a:xfrm>
            <a:off x="4286705" y="3137079"/>
            <a:ext cx="3763731" cy="82753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235333" y="3101505"/>
            <a:ext cx="3902803" cy="1066464"/>
            <a:chOff x="8033706" y="3100818"/>
            <a:chExt cx="3902803" cy="1066464"/>
          </a:xfrm>
        </p:grpSpPr>
        <p:sp>
          <p:nvSpPr>
            <p:cNvPr id="718" name="TextBox 717"/>
            <p:cNvSpPr txBox="1"/>
            <p:nvPr/>
          </p:nvSpPr>
          <p:spPr>
            <a:xfrm>
              <a:off x="8904650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9816058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A’</a:t>
              </a:r>
              <a:endParaRPr lang="en-US" dirty="0"/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10727466" y="3224960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9360354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B’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10271762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11183170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C’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4" name="TextBox 723"/>
            <p:cNvSpPr txBox="1"/>
            <p:nvPr/>
          </p:nvSpPr>
          <p:spPr>
            <a:xfrm>
              <a:off x="8448946" y="3526404"/>
              <a:ext cx="559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B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8151159" y="3100818"/>
              <a:ext cx="88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>
                    <a:glow rad="127000">
                      <a:schemeClr val="bg1"/>
                    </a:glow>
                  </a:effectLst>
                </a:rPr>
                <a:t>F</a:t>
              </a:r>
            </a:p>
          </p:txBody>
        </p:sp>
        <p:grpSp>
          <p:nvGrpSpPr>
            <p:cNvPr id="830" name="Group 829"/>
            <p:cNvGrpSpPr/>
            <p:nvPr/>
          </p:nvGrpSpPr>
          <p:grpSpPr>
            <a:xfrm>
              <a:off x="8033706" y="3874894"/>
              <a:ext cx="3902803" cy="292388"/>
              <a:chOff x="4483764" y="4814204"/>
              <a:chExt cx="3902803" cy="292388"/>
            </a:xfrm>
          </p:grpSpPr>
          <p:sp>
            <p:nvSpPr>
              <p:cNvPr id="831" name="TextBox 830"/>
              <p:cNvSpPr txBox="1"/>
              <p:nvPr/>
            </p:nvSpPr>
            <p:spPr>
              <a:xfrm>
                <a:off x="4483764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0</a:t>
                </a:r>
              </a:p>
            </p:txBody>
          </p:sp>
          <p:sp>
            <p:nvSpPr>
              <p:cNvPr id="832" name="TextBox 831"/>
              <p:cNvSpPr txBox="1"/>
              <p:nvPr/>
            </p:nvSpPr>
            <p:spPr>
              <a:xfrm>
                <a:off x="5367622" y="4814204"/>
                <a:ext cx="2776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5</a:t>
                </a:r>
              </a:p>
            </p:txBody>
          </p:sp>
          <p:sp>
            <p:nvSpPr>
              <p:cNvPr id="833" name="TextBox 832"/>
              <p:cNvSpPr txBox="1"/>
              <p:nvPr/>
            </p:nvSpPr>
            <p:spPr>
              <a:xfrm>
                <a:off x="6235714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</a:p>
            </p:txBody>
          </p:sp>
          <p:sp>
            <p:nvSpPr>
              <p:cNvPr id="834" name="TextBox 833"/>
              <p:cNvSpPr txBox="1"/>
              <p:nvPr/>
            </p:nvSpPr>
            <p:spPr>
              <a:xfrm>
                <a:off x="7141599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15</a:t>
                </a:r>
              </a:p>
            </p:txBody>
          </p:sp>
          <p:sp>
            <p:nvSpPr>
              <p:cNvPr id="835" name="TextBox 834"/>
              <p:cNvSpPr txBox="1"/>
              <p:nvPr/>
            </p:nvSpPr>
            <p:spPr>
              <a:xfrm>
                <a:off x="8015953" y="4814204"/>
                <a:ext cx="3706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>
                    <a:latin typeface="Helvetica" charset="0"/>
                    <a:ea typeface="Helvetica" charset="0"/>
                    <a:cs typeface="Helvetica" charset="0"/>
                  </a:rPr>
                  <a:t>20</a:t>
                </a:r>
              </a:p>
            </p:txBody>
          </p:sp>
        </p:grpSp>
      </p:grpSp>
      <p:grpSp>
        <p:nvGrpSpPr>
          <p:cNvPr id="748" name="Group 747"/>
          <p:cNvGrpSpPr/>
          <p:nvPr/>
        </p:nvGrpSpPr>
        <p:grpSpPr>
          <a:xfrm>
            <a:off x="4286705" y="1535364"/>
            <a:ext cx="3702613" cy="1371600"/>
            <a:chOff x="4268547" y="1608869"/>
            <a:chExt cx="3702613" cy="1371600"/>
          </a:xfrm>
        </p:grpSpPr>
        <p:pic>
          <p:nvPicPr>
            <p:cNvPr id="749" name="Picture 74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313560" y="1608869"/>
              <a:ext cx="3657600" cy="13716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58" name="TextBox 757"/>
            <p:cNvSpPr txBox="1"/>
            <p:nvPr/>
          </p:nvSpPr>
          <p:spPr>
            <a:xfrm>
              <a:off x="4268547" y="2056461"/>
              <a:ext cx="1021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19050">
                    <a:noFill/>
                  </a:ln>
                  <a:solidFill>
                    <a:schemeClr val="bg1"/>
                  </a:solidFill>
                  <a:effectLst>
                    <a:glow rad="63500">
                      <a:schemeClr val="tx1"/>
                    </a:glow>
                  </a:effectLst>
                </a:rPr>
                <a:t>C</a:t>
              </a:r>
              <a:endParaRPr lang="en-US" sz="2400" dirty="0">
                <a:ln w="1905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endParaRPr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693037" y="1659554"/>
            <a:ext cx="197575" cy="80962"/>
            <a:chOff x="9528493" y="1365979"/>
            <a:chExt cx="197575" cy="80962"/>
          </a:xfrm>
        </p:grpSpPr>
        <p:cxnSp>
          <p:nvCxnSpPr>
            <p:cNvPr id="845" name="Straight Connector 844"/>
            <p:cNvCxnSpPr/>
            <p:nvPr/>
          </p:nvCxnSpPr>
          <p:spPr>
            <a:xfrm>
              <a:off x="9528493" y="1365979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/>
            <p:cNvCxnSpPr/>
            <p:nvPr/>
          </p:nvCxnSpPr>
          <p:spPr>
            <a:xfrm>
              <a:off x="9554128" y="1406460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/>
            <p:cNvCxnSpPr/>
            <p:nvPr/>
          </p:nvCxnSpPr>
          <p:spPr>
            <a:xfrm>
              <a:off x="9581560" y="1446941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8" name="Group 847"/>
          <p:cNvGrpSpPr/>
          <p:nvPr/>
        </p:nvGrpSpPr>
        <p:grpSpPr>
          <a:xfrm>
            <a:off x="6527444" y="1658061"/>
            <a:ext cx="197575" cy="80962"/>
            <a:chOff x="9528493" y="1365979"/>
            <a:chExt cx="197575" cy="80962"/>
          </a:xfrm>
        </p:grpSpPr>
        <p:cxnSp>
          <p:nvCxnSpPr>
            <p:cNvPr id="849" name="Straight Connector 848"/>
            <p:cNvCxnSpPr/>
            <p:nvPr/>
          </p:nvCxnSpPr>
          <p:spPr>
            <a:xfrm>
              <a:off x="9528493" y="1365979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/>
            <p:cNvCxnSpPr/>
            <p:nvPr/>
          </p:nvCxnSpPr>
          <p:spPr>
            <a:xfrm>
              <a:off x="9554128" y="1406460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/>
            <p:cNvCxnSpPr/>
            <p:nvPr/>
          </p:nvCxnSpPr>
          <p:spPr>
            <a:xfrm>
              <a:off x="9581560" y="1446941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686314" y="2723327"/>
            <a:ext cx="2031982" cy="82455"/>
            <a:chOff x="5599030" y="1641760"/>
            <a:chExt cx="2031982" cy="82455"/>
          </a:xfrm>
        </p:grpSpPr>
        <p:grpSp>
          <p:nvGrpSpPr>
            <p:cNvPr id="852" name="Group 851"/>
            <p:cNvGrpSpPr/>
            <p:nvPr/>
          </p:nvGrpSpPr>
          <p:grpSpPr>
            <a:xfrm>
              <a:off x="5599030" y="1643253"/>
              <a:ext cx="197575" cy="80962"/>
              <a:chOff x="9528493" y="1365979"/>
              <a:chExt cx="197575" cy="80962"/>
            </a:xfrm>
          </p:grpSpPr>
          <p:cxnSp>
            <p:nvCxnSpPr>
              <p:cNvPr id="853" name="Straight Connector 852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6" name="Group 855"/>
            <p:cNvGrpSpPr/>
            <p:nvPr/>
          </p:nvGrpSpPr>
          <p:grpSpPr>
            <a:xfrm>
              <a:off x="7433437" y="1641760"/>
              <a:ext cx="197575" cy="80962"/>
              <a:chOff x="9528493" y="1365979"/>
              <a:chExt cx="197575" cy="80962"/>
            </a:xfrm>
          </p:grpSpPr>
          <p:cxnSp>
            <p:nvCxnSpPr>
              <p:cNvPr id="857" name="Straight Connector 856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0" name="Group 859"/>
          <p:cNvGrpSpPr/>
          <p:nvPr/>
        </p:nvGrpSpPr>
        <p:grpSpPr>
          <a:xfrm>
            <a:off x="5599030" y="2721234"/>
            <a:ext cx="197575" cy="80962"/>
            <a:chOff x="9528493" y="1365979"/>
            <a:chExt cx="197575" cy="80962"/>
          </a:xfrm>
        </p:grpSpPr>
        <p:cxnSp>
          <p:nvCxnSpPr>
            <p:cNvPr id="861" name="Straight Connector 860"/>
            <p:cNvCxnSpPr/>
            <p:nvPr/>
          </p:nvCxnSpPr>
          <p:spPr>
            <a:xfrm>
              <a:off x="9528493" y="1365979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>
              <a:off x="9554128" y="1406460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/>
            <p:cNvCxnSpPr/>
            <p:nvPr/>
          </p:nvCxnSpPr>
          <p:spPr>
            <a:xfrm>
              <a:off x="9581560" y="1446941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4" name="Group 863"/>
          <p:cNvGrpSpPr/>
          <p:nvPr/>
        </p:nvGrpSpPr>
        <p:grpSpPr>
          <a:xfrm>
            <a:off x="7433437" y="2719741"/>
            <a:ext cx="197575" cy="80962"/>
            <a:chOff x="9528493" y="1365979"/>
            <a:chExt cx="197575" cy="80962"/>
          </a:xfrm>
        </p:grpSpPr>
        <p:cxnSp>
          <p:nvCxnSpPr>
            <p:cNvPr id="865" name="Straight Connector 864"/>
            <p:cNvCxnSpPr/>
            <p:nvPr/>
          </p:nvCxnSpPr>
          <p:spPr>
            <a:xfrm>
              <a:off x="9528493" y="1365979"/>
              <a:ext cx="197575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/>
            <p:cNvCxnSpPr/>
            <p:nvPr/>
          </p:nvCxnSpPr>
          <p:spPr>
            <a:xfrm>
              <a:off x="9554128" y="1406460"/>
              <a:ext cx="146304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/>
            <p:cNvCxnSpPr/>
            <p:nvPr/>
          </p:nvCxnSpPr>
          <p:spPr>
            <a:xfrm>
              <a:off x="9581560" y="1446941"/>
              <a:ext cx="9144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4310502" y="1520058"/>
            <a:ext cx="47339" cy="1396131"/>
            <a:chOff x="8537448" y="2183518"/>
            <a:chExt cx="265176" cy="768872"/>
          </a:xfrm>
        </p:grpSpPr>
        <p:cxnSp>
          <p:nvCxnSpPr>
            <p:cNvPr id="366" name="Straight Connector 365"/>
            <p:cNvCxnSpPr/>
            <p:nvPr/>
          </p:nvCxnSpPr>
          <p:spPr>
            <a:xfrm>
              <a:off x="8537448" y="2183518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8537448" y="2375736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537448" y="2567954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537448" y="2760172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37448" y="2952390"/>
              <a:ext cx="265176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/>
        </p:nvGrpSpPr>
        <p:grpSpPr>
          <a:xfrm>
            <a:off x="4313533" y="2870552"/>
            <a:ext cx="3680421" cy="46383"/>
            <a:chOff x="1957787" y="5948602"/>
            <a:chExt cx="3647347" cy="45720"/>
          </a:xfrm>
        </p:grpSpPr>
        <p:cxnSp>
          <p:nvCxnSpPr>
            <p:cNvPr id="361" name="Straight Connector 360"/>
            <p:cNvCxnSpPr/>
            <p:nvPr/>
          </p:nvCxnSpPr>
          <p:spPr>
            <a:xfrm>
              <a:off x="5605134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1957787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2872492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3787197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4701902" y="5948602"/>
              <a:ext cx="0" cy="4572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76574" y="33955"/>
            <a:ext cx="3721521" cy="1878230"/>
            <a:chOff x="8074947" y="33268"/>
            <a:chExt cx="3721521" cy="1878230"/>
          </a:xfrm>
        </p:grpSpPr>
        <p:grpSp>
          <p:nvGrpSpPr>
            <p:cNvPr id="4" name="Group 3"/>
            <p:cNvGrpSpPr/>
            <p:nvPr/>
          </p:nvGrpSpPr>
          <p:grpSpPr>
            <a:xfrm>
              <a:off x="8074947" y="48250"/>
              <a:ext cx="3712742" cy="1863248"/>
              <a:chOff x="8053639" y="48250"/>
              <a:chExt cx="3712742" cy="1863248"/>
            </a:xfrm>
          </p:grpSpPr>
          <p:grpSp>
            <p:nvGrpSpPr>
              <p:cNvPr id="725" name="Group 724"/>
              <p:cNvGrpSpPr/>
              <p:nvPr/>
            </p:nvGrpSpPr>
            <p:grpSpPr>
              <a:xfrm>
                <a:off x="8053639" y="48250"/>
                <a:ext cx="3712742" cy="1863248"/>
                <a:chOff x="4258418" y="122442"/>
                <a:chExt cx="3712742" cy="1863248"/>
              </a:xfrm>
            </p:grpSpPr>
            <p:pic>
              <p:nvPicPr>
                <p:cNvPr id="726" name="Picture 725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313560" y="122442"/>
                  <a:ext cx="3657600" cy="13716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727" name="TextBox 726"/>
                <p:cNvSpPr txBox="1"/>
                <p:nvPr/>
              </p:nvSpPr>
              <p:spPr>
                <a:xfrm>
                  <a:off x="5524646" y="1524025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728" name="TextBox 727"/>
                <p:cNvSpPr txBox="1"/>
                <p:nvPr/>
              </p:nvSpPr>
              <p:spPr>
                <a:xfrm>
                  <a:off x="7345603" y="1524025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</a:rPr>
                    <a:t>+</a:t>
                  </a:r>
                </a:p>
              </p:txBody>
            </p:sp>
            <p:sp>
              <p:nvSpPr>
                <p:cNvPr id="729" name="TextBox 728"/>
                <p:cNvSpPr txBox="1"/>
                <p:nvPr/>
              </p:nvSpPr>
              <p:spPr>
                <a:xfrm>
                  <a:off x="4608682" y="1097420"/>
                  <a:ext cx="5029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33" name="Group 732"/>
                <p:cNvGrpSpPr/>
                <p:nvPr/>
              </p:nvGrpSpPr>
              <p:grpSpPr>
                <a:xfrm>
                  <a:off x="740793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739" name="Straight Connector 738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5580872" y="227271"/>
                  <a:ext cx="197575" cy="80962"/>
                  <a:chOff x="3371850" y="2904422"/>
                  <a:chExt cx="197575" cy="80962"/>
                </a:xfrm>
              </p:grpSpPr>
              <p:cxnSp>
                <p:nvCxnSpPr>
                  <p:cNvPr id="736" name="Straight Connector 735"/>
                  <p:cNvCxnSpPr/>
                  <p:nvPr/>
                </p:nvCxnSpPr>
                <p:spPr>
                  <a:xfrm>
                    <a:off x="3371850" y="2904422"/>
                    <a:ext cx="197575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Straight Connector 736"/>
                  <p:cNvCxnSpPr/>
                  <p:nvPr/>
                </p:nvCxnSpPr>
                <p:spPr>
                  <a:xfrm>
                    <a:off x="3397485" y="2944903"/>
                    <a:ext cx="146304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Straight Connector 737"/>
                  <p:cNvCxnSpPr/>
                  <p:nvPr/>
                </p:nvCxnSpPr>
                <p:spPr>
                  <a:xfrm>
                    <a:off x="3424917" y="2985384"/>
                    <a:ext cx="91440" cy="0"/>
                  </a:xfrm>
                  <a:prstGeom prst="line">
                    <a:avLst/>
                  </a:prstGeom>
                  <a:ln w="222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5" name="TextBox 734"/>
                <p:cNvSpPr txBox="1"/>
                <p:nvPr/>
              </p:nvSpPr>
              <p:spPr>
                <a:xfrm>
                  <a:off x="4258418" y="580351"/>
                  <a:ext cx="10214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n w="19050">
                        <a:noFill/>
                      </a:ln>
                      <a:solidFill>
                        <a:schemeClr val="bg1"/>
                      </a:solidFill>
                      <a:effectLst>
                        <a:glow rad="63500">
                          <a:schemeClr val="tx1"/>
                        </a:glow>
                      </a:effectLst>
                    </a:rPr>
                    <a:t>B</a:t>
                  </a:r>
                  <a:endParaRPr lang="en-US" sz="2400" dirty="0">
                    <a:ln w="19050">
                      <a:noFill/>
                    </a:ln>
                    <a:solidFill>
                      <a:schemeClr val="bg1"/>
                    </a:solidFill>
                    <a:effectLst>
                      <a:glow rad="63500">
                        <a:schemeClr val="tx1"/>
                      </a:glow>
                    </a:effectLst>
                  </a:endParaRPr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8465553" y="1213579"/>
                <a:ext cx="197575" cy="80962"/>
                <a:chOff x="9528493" y="1365979"/>
                <a:chExt cx="197575" cy="80962"/>
              </a:xfrm>
            </p:grpSpPr>
            <p:cxnSp>
              <p:nvCxnSpPr>
                <p:cNvPr id="837" name="Straight Connector 836"/>
                <p:cNvCxnSpPr/>
                <p:nvPr/>
              </p:nvCxnSpPr>
              <p:spPr>
                <a:xfrm>
                  <a:off x="9528493" y="1365979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8" name="Straight Connector 837"/>
                <p:cNvCxnSpPr/>
                <p:nvPr/>
              </p:nvCxnSpPr>
              <p:spPr>
                <a:xfrm>
                  <a:off x="9554128" y="1406460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Straight Connector 838"/>
                <p:cNvCxnSpPr/>
                <p:nvPr/>
              </p:nvCxnSpPr>
              <p:spPr>
                <a:xfrm>
                  <a:off x="9581560" y="1446941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/>
              <p:cNvGrpSpPr/>
              <p:nvPr/>
            </p:nvGrpSpPr>
            <p:grpSpPr>
              <a:xfrm>
                <a:off x="10299960" y="1212086"/>
                <a:ext cx="197575" cy="80962"/>
                <a:chOff x="9528493" y="1365979"/>
                <a:chExt cx="197575" cy="80962"/>
              </a:xfrm>
            </p:grpSpPr>
            <p:cxnSp>
              <p:nvCxnSpPr>
                <p:cNvPr id="841" name="Straight Connector 840"/>
                <p:cNvCxnSpPr/>
                <p:nvPr/>
              </p:nvCxnSpPr>
              <p:spPr>
                <a:xfrm>
                  <a:off x="9528493" y="1365979"/>
                  <a:ext cx="197575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2" name="Straight Connector 841"/>
                <p:cNvCxnSpPr/>
                <p:nvPr/>
              </p:nvCxnSpPr>
              <p:spPr>
                <a:xfrm>
                  <a:off x="9554128" y="1406460"/>
                  <a:ext cx="146304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Straight Connector 842"/>
                <p:cNvCxnSpPr/>
                <p:nvPr/>
              </p:nvCxnSpPr>
              <p:spPr>
                <a:xfrm>
                  <a:off x="9581560" y="1446941"/>
                  <a:ext cx="9144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8" name="Group 467"/>
            <p:cNvGrpSpPr/>
            <p:nvPr/>
          </p:nvGrpSpPr>
          <p:grpSpPr>
            <a:xfrm>
              <a:off x="8113016" y="33268"/>
              <a:ext cx="3683452" cy="1396877"/>
              <a:chOff x="758497" y="1596989"/>
              <a:chExt cx="3683452" cy="1396877"/>
            </a:xfrm>
          </p:grpSpPr>
          <p:grpSp>
            <p:nvGrpSpPr>
              <p:cNvPr id="469" name="Group 468"/>
              <p:cNvGrpSpPr/>
              <p:nvPr/>
            </p:nvGrpSpPr>
            <p:grpSpPr>
              <a:xfrm>
                <a:off x="758497" y="1596989"/>
                <a:ext cx="47339" cy="1396131"/>
                <a:chOff x="8537448" y="2183518"/>
                <a:chExt cx="265176" cy="768872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8537448" y="2183518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>
                  <a:off x="8537448" y="2375736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8537448" y="2567954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8537448" y="2760172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8537448" y="2952390"/>
                  <a:ext cx="26517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0" name="Group 469"/>
              <p:cNvGrpSpPr/>
              <p:nvPr/>
            </p:nvGrpSpPr>
            <p:grpSpPr>
              <a:xfrm>
                <a:off x="761528" y="2947483"/>
                <a:ext cx="3680421" cy="46383"/>
                <a:chOff x="1957787" y="5948602"/>
                <a:chExt cx="3647347" cy="45720"/>
              </a:xfrm>
            </p:grpSpPr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5605134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1957787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>
                  <a:off x="2872492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3787197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>
                  <a:off x="4701902" y="5948602"/>
                  <a:ext cx="0" cy="4572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3" name="TextBox 482"/>
          <p:cNvSpPr txBox="1"/>
          <p:nvPr/>
        </p:nvSpPr>
        <p:spPr>
          <a:xfrm>
            <a:off x="9006840" y="1605271"/>
            <a:ext cx="2082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Decelerator Axis (mm</a:t>
            </a:r>
            <a:r>
              <a:rPr lang="en-US" sz="1500" dirty="0"/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90939" y="-10702"/>
            <a:ext cx="3028648" cy="1475998"/>
            <a:chOff x="880918" y="1448511"/>
            <a:chExt cx="3028648" cy="1475998"/>
          </a:xfrm>
        </p:grpSpPr>
        <p:sp>
          <p:nvSpPr>
            <p:cNvPr id="277" name="TextBox 276"/>
            <p:cNvSpPr txBox="1"/>
            <p:nvPr/>
          </p:nvSpPr>
          <p:spPr>
            <a:xfrm>
              <a:off x="1721583" y="1448511"/>
              <a:ext cx="502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545178" y="1448511"/>
              <a:ext cx="2838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523506" y="2555177"/>
              <a:ext cx="38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96003" y="2555177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704753" y="2699362"/>
              <a:ext cx="197575" cy="80962"/>
              <a:chOff x="3371850" y="2904422"/>
              <a:chExt cx="197575" cy="80962"/>
            </a:xfrm>
          </p:grpSpPr>
          <p:cxnSp>
            <p:nvCxnSpPr>
              <p:cNvPr id="295" name="Straight Connector 294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880918" y="2699362"/>
              <a:ext cx="197575" cy="80962"/>
              <a:chOff x="3371850" y="2904422"/>
              <a:chExt cx="197575" cy="80962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2704753" y="1638862"/>
              <a:ext cx="197575" cy="80962"/>
              <a:chOff x="3371850" y="2904422"/>
              <a:chExt cx="197575" cy="80962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880918" y="1638862"/>
              <a:ext cx="197575" cy="80962"/>
              <a:chOff x="3371850" y="2904422"/>
              <a:chExt cx="197575" cy="80962"/>
            </a:xfrm>
          </p:grpSpPr>
          <p:cxnSp>
            <p:nvCxnSpPr>
              <p:cNvPr id="286" name="Straight Connector 285"/>
              <p:cNvCxnSpPr/>
              <p:nvPr/>
            </p:nvCxnSpPr>
            <p:spPr>
              <a:xfrm>
                <a:off x="3371850" y="2904422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3397485" y="2944903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3424917" y="2985384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Group 483"/>
          <p:cNvGrpSpPr/>
          <p:nvPr/>
        </p:nvGrpSpPr>
        <p:grpSpPr>
          <a:xfrm>
            <a:off x="4681373" y="159036"/>
            <a:ext cx="2031982" cy="82455"/>
            <a:chOff x="5599030" y="1641760"/>
            <a:chExt cx="2031982" cy="82455"/>
          </a:xfrm>
        </p:grpSpPr>
        <p:grpSp>
          <p:nvGrpSpPr>
            <p:cNvPr id="485" name="Group 484"/>
            <p:cNvGrpSpPr/>
            <p:nvPr/>
          </p:nvGrpSpPr>
          <p:grpSpPr>
            <a:xfrm>
              <a:off x="5599030" y="1643253"/>
              <a:ext cx="197575" cy="80962"/>
              <a:chOff x="9528493" y="1365979"/>
              <a:chExt cx="197575" cy="80962"/>
            </a:xfrm>
          </p:grpSpPr>
          <p:cxnSp>
            <p:nvCxnSpPr>
              <p:cNvPr id="490" name="Straight Connector 489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6" name="Group 485"/>
            <p:cNvGrpSpPr/>
            <p:nvPr/>
          </p:nvGrpSpPr>
          <p:grpSpPr>
            <a:xfrm>
              <a:off x="7433437" y="1641760"/>
              <a:ext cx="197575" cy="80962"/>
              <a:chOff x="9528493" y="1365979"/>
              <a:chExt cx="197575" cy="80962"/>
            </a:xfrm>
          </p:grpSpPr>
          <p:cxnSp>
            <p:nvCxnSpPr>
              <p:cNvPr id="487" name="Straight Connector 486"/>
              <p:cNvCxnSpPr/>
              <p:nvPr/>
            </p:nvCxnSpPr>
            <p:spPr>
              <a:xfrm>
                <a:off x="9528493" y="1365979"/>
                <a:ext cx="197575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9554128" y="1406460"/>
                <a:ext cx="146304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9581560" y="1446941"/>
                <a:ext cx="9144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512752" y="1064243"/>
            <a:ext cx="2587480" cy="369332"/>
            <a:chOff x="4602594" y="2554478"/>
            <a:chExt cx="2587480" cy="369332"/>
          </a:xfrm>
        </p:grpSpPr>
        <p:sp>
          <p:nvSpPr>
            <p:cNvPr id="868" name="TextBox 867"/>
            <p:cNvSpPr txBox="1"/>
            <p:nvPr/>
          </p:nvSpPr>
          <p:spPr>
            <a:xfrm>
              <a:off x="6424264" y="2554478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  <p:sp>
          <p:nvSpPr>
            <p:cNvPr id="869" name="TextBox 868"/>
            <p:cNvSpPr txBox="1"/>
            <p:nvPr/>
          </p:nvSpPr>
          <p:spPr>
            <a:xfrm>
              <a:off x="4602594" y="2554478"/>
              <a:ext cx="765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28069</TotalTime>
  <Words>151</Words>
  <Application>Microsoft Macintosh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Helvetica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Reens</dc:creator>
  <cp:lastModifiedBy>David Reens</cp:lastModifiedBy>
  <cp:revision>19</cp:revision>
  <cp:lastPrinted>2019-04-27T05:06:08Z</cp:lastPrinted>
  <dcterms:created xsi:type="dcterms:W3CDTF">2019-04-24T05:41:59Z</dcterms:created>
  <dcterms:modified xsi:type="dcterms:W3CDTF">2020-02-04T04:50:19Z</dcterms:modified>
</cp:coreProperties>
</file>