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4983-FA05-4C40-AE41-74C15FF19908}" type="datetimeFigureOut">
              <a:rPr lang="en-US" smtClean="0"/>
              <a:t>6/25/17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D349-CD72-FB4F-AA93-D5439810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0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2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1AF0-190E-C14A-BEE9-FB916C7F09B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00E9-3AD7-8D4D-8F56-7F853DF3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Nonadiabatic</a:t>
            </a:r>
            <a:r>
              <a:rPr lang="en-US" dirty="0" smtClean="0"/>
              <a:t> Decelerator Transitions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Parity Flips Suppressed by </a:t>
            </a:r>
            <a:r>
              <a:rPr lang="el-GR" dirty="0" smtClean="0"/>
              <a:t>Λ,</a:t>
            </a:r>
          </a:p>
          <a:p>
            <a:r>
              <a:rPr lang="el-GR" dirty="0" smtClean="0"/>
              <a:t>but how about m=3/2 to m=1/2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5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Propagate state according to </a:t>
            </a:r>
            <a:r>
              <a:rPr lang="en-US" dirty="0" err="1" smtClean="0"/>
              <a:t>ihdy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Hy</a:t>
            </a:r>
            <a:r>
              <a:rPr lang="en-US" dirty="0" smtClean="0"/>
              <a:t> beginning far from the gap, at varying distance from central axis:</a:t>
            </a:r>
            <a:endParaRPr lang="en-US" dirty="0"/>
          </a:p>
        </p:txBody>
      </p:sp>
      <p:pic>
        <p:nvPicPr>
          <p:cNvPr id="4" name="Picture 3" descr="All_Trajecto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28" y="2755900"/>
            <a:ext cx="5079672" cy="39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0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Propagate state according to </a:t>
            </a:r>
            <a:r>
              <a:rPr lang="en-US" dirty="0" err="1" smtClean="0"/>
              <a:t>ihdy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Hy</a:t>
            </a:r>
            <a:r>
              <a:rPr lang="en-US" dirty="0" smtClean="0"/>
              <a:t> beginning far from the gap, at varying distance from central axis.</a:t>
            </a:r>
          </a:p>
          <a:p>
            <a:r>
              <a:rPr lang="en-US" dirty="0" smtClean="0"/>
              <a:t>State Probability over the worst case trajectory which just grazes the pin: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6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pic>
        <p:nvPicPr>
          <p:cNvPr id="4" name="Content Placeholder 3" descr="Sample_TDSE_Sol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909"/>
          <a:stretch>
            <a:fillRect/>
          </a:stretch>
        </p:blipFill>
        <p:spPr>
          <a:xfrm>
            <a:off x="-440267" y="1286924"/>
            <a:ext cx="10281693" cy="5654535"/>
          </a:xfrm>
        </p:spPr>
      </p:pic>
      <p:sp>
        <p:nvSpPr>
          <p:cNvPr id="5" name="Rectangle 4"/>
          <p:cNvSpPr/>
          <p:nvPr/>
        </p:nvSpPr>
        <p:spPr>
          <a:xfrm>
            <a:off x="6112933" y="6568925"/>
            <a:ext cx="575734" cy="372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Propagate state according to </a:t>
            </a:r>
            <a:r>
              <a:rPr lang="en-US" dirty="0" err="1" smtClean="0"/>
              <a:t>ihdy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Hy</a:t>
            </a:r>
            <a:r>
              <a:rPr lang="en-US" dirty="0" smtClean="0"/>
              <a:t> beginning far from the gap, at varying distance from central axis.</a:t>
            </a:r>
          </a:p>
          <a:p>
            <a:r>
              <a:rPr lang="en-US" dirty="0" smtClean="0"/>
              <a:t>State Probability over the worst case trajectory which just grazes the pin.</a:t>
            </a:r>
          </a:p>
          <a:p>
            <a:r>
              <a:rPr lang="en-US" dirty="0" smtClean="0"/>
              <a:t>Full map, after an hour on 32 cores: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pping_Probabilit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2723" r="5925" b="4974"/>
          <a:stretch/>
        </p:blipFill>
        <p:spPr>
          <a:xfrm>
            <a:off x="16933" y="203205"/>
            <a:ext cx="9136193" cy="63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5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In-Flight 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molecules do hop.</a:t>
            </a:r>
          </a:p>
          <a:p>
            <a:r>
              <a:rPr lang="en-US" dirty="0" smtClean="0"/>
              <a:t>Just looking at the area in this plane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3*2*80*20/4e6~0.5% loss in our new Neon decelerator.</a:t>
            </a:r>
          </a:p>
          <a:p>
            <a:pPr lvl="1"/>
            <a:r>
              <a:rPr lang="en-US" dirty="0" smtClean="0"/>
              <a:t>maybe only 0.1% in the old machine.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2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Hyperfine Correction: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" y="2189018"/>
            <a:ext cx="6029541" cy="4532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164" y="2327564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500 V/cm, half of OH has a quarter the gap.</a:t>
            </a:r>
          </a:p>
          <a:p>
            <a:endParaRPr lang="en-US" dirty="0"/>
          </a:p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r>
              <a:rPr lang="en-US" dirty="0" smtClean="0"/>
              <a:t> I don’t feel like solving the </a:t>
            </a:r>
            <a:r>
              <a:rPr lang="en-US" dirty="0" err="1" smtClean="0"/>
              <a:t>schrodinger</a:t>
            </a:r>
            <a:r>
              <a:rPr lang="en-US" dirty="0" smtClean="0"/>
              <a:t> equation with the hyperfine </a:t>
            </a:r>
            <a:r>
              <a:rPr lang="en-US" dirty="0" err="1" smtClean="0"/>
              <a:t>hamiltonian</a:t>
            </a:r>
            <a:r>
              <a:rPr lang="en-US" dirty="0" smtClean="0"/>
              <a:t>, but probably a factor of two enhancement or so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1% loss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Hyperfine Correction: Factor of 2</a:t>
            </a:r>
          </a:p>
          <a:p>
            <a:endParaRPr lang="en-US" dirty="0"/>
          </a:p>
          <a:p>
            <a:r>
              <a:rPr lang="en-US" dirty="0" smtClean="0"/>
              <a:t>Loss during switching?</a:t>
            </a:r>
          </a:p>
          <a:p>
            <a:pPr lvl="1"/>
            <a:r>
              <a:rPr lang="en-US" dirty="0" smtClean="0"/>
              <a:t>Not on axis.</a:t>
            </a:r>
          </a:p>
          <a:p>
            <a:pPr lvl="1"/>
            <a:r>
              <a:rPr lang="en-US" dirty="0" smtClean="0"/>
              <a:t>How about off axis?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Hinds checks during switching</a:t>
            </a:r>
          </a:p>
          <a:p>
            <a:pPr lvl="1"/>
            <a:r>
              <a:rPr lang="en-US" dirty="0"/>
              <a:t>PRA 81,033414(2010) </a:t>
            </a:r>
            <a:r>
              <a:rPr lang="en-US" dirty="0" err="1"/>
              <a:t>Nonadiabatic</a:t>
            </a:r>
            <a:r>
              <a:rPr lang="en-US" dirty="0"/>
              <a:t> transitions in Stark Decelerator</a:t>
            </a:r>
          </a:p>
          <a:p>
            <a:r>
              <a:rPr lang="en-US" dirty="0" smtClean="0"/>
              <a:t>Meijer </a:t>
            </a:r>
            <a:r>
              <a:rPr lang="en-US" dirty="0" smtClean="0"/>
              <a:t>observes flips on chip </a:t>
            </a:r>
            <a:r>
              <a:rPr lang="en-US" dirty="0" smtClean="0"/>
              <a:t>decelerator</a:t>
            </a:r>
          </a:p>
          <a:p>
            <a:pPr lvl="1"/>
            <a:r>
              <a:rPr lang="en-US" dirty="0" smtClean="0"/>
              <a:t>PRA 83,033413(2011</a:t>
            </a:r>
            <a:r>
              <a:rPr lang="en-US" dirty="0"/>
              <a:t>) </a:t>
            </a:r>
            <a:r>
              <a:rPr lang="en-US" dirty="0" smtClean="0"/>
              <a:t>Suppression of </a:t>
            </a:r>
            <a:r>
              <a:rPr lang="en-US" dirty="0" err="1" smtClean="0"/>
              <a:t>nonadiabatic</a:t>
            </a:r>
            <a:r>
              <a:rPr lang="en-US" dirty="0" smtClean="0"/>
              <a:t> losses from chip-based microtraps</a:t>
            </a:r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 smtClean="0"/>
              <a:t>checks on axis during </a:t>
            </a:r>
            <a:r>
              <a:rPr lang="en-US" dirty="0" smtClean="0"/>
              <a:t>switching, following Hinds.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7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8" y="418628"/>
            <a:ext cx="7426330" cy="594542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658533" y="609600"/>
            <a:ext cx="3826934" cy="592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Stark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1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E-field when flying between de-energized stage. How small?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001963"/>
            <a:ext cx="6159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pic>
        <p:nvPicPr>
          <p:cNvPr id="4" name="Content Placeholder 3" descr="Electric_Fiel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80" r="-17080"/>
          <a:stretch>
            <a:fillRect/>
          </a:stretch>
        </p:blipFill>
        <p:spPr>
          <a:xfrm>
            <a:off x="-1647185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404857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E-field when flying between de-energized stage. How small?</a:t>
            </a:r>
          </a:p>
          <a:p>
            <a:r>
              <a:rPr lang="en-US" dirty="0" smtClean="0"/>
              <a:t>How about the corresponding Energy Gap?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6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29" y="0"/>
            <a:ext cx="9294852" cy="6858000"/>
          </a:xfrm>
        </p:spPr>
      </p:pic>
    </p:spTree>
    <p:extLst>
      <p:ext uri="{BB962C8B-B14F-4D97-AF65-F5344CB8AC3E}">
        <p14:creationId xmlns:p14="http://schemas.microsoft.com/office/powerpoint/2010/main" val="408188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mr-IN" dirty="0" smtClean="0"/>
              <a:t>–</a:t>
            </a:r>
            <a:r>
              <a:rPr lang="en-US" dirty="0" smtClean="0"/>
              <a:t> Flight 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E-field when flying between de-energized stage. How small?</a:t>
            </a:r>
          </a:p>
          <a:p>
            <a:r>
              <a:rPr lang="en-US" dirty="0" smtClean="0"/>
              <a:t>How about the corresponding Energy Gap?</a:t>
            </a:r>
          </a:p>
          <a:p>
            <a:r>
              <a:rPr lang="en-US" dirty="0" smtClean="0"/>
              <a:t>Approximation from L-Z Formula:</a:t>
            </a:r>
          </a:p>
          <a:p>
            <a:pPr lvl="1"/>
            <a:r>
              <a:rPr lang="en-US" dirty="0" smtClean="0"/>
              <a:t>Gap = 100 MHz, </a:t>
            </a:r>
          </a:p>
          <a:p>
            <a:pPr lvl="1"/>
            <a:r>
              <a:rPr lang="en-US" dirty="0" err="1" smtClean="0"/>
              <a:t>dH</a:t>
            </a:r>
            <a:r>
              <a:rPr lang="en-US" dirty="0" smtClean="0"/>
              <a:t>/dx = 100 kV/cm/5mm = 10 GHz /mm</a:t>
            </a:r>
          </a:p>
          <a:p>
            <a:pPr lvl="1"/>
            <a:r>
              <a:rPr lang="en-US" dirty="0" smtClean="0"/>
              <a:t>v = 750000mm/s (Neon)</a:t>
            </a:r>
          </a:p>
          <a:p>
            <a:pPr lvl="1"/>
            <a:r>
              <a:rPr lang="en-US" dirty="0" smtClean="0"/>
              <a:t>LZ ~ (100 MHz )^2 / (10 GHz * 1 MHz) ~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6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Schrodinger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Propagate state according to </a:t>
            </a:r>
            <a:r>
              <a:rPr lang="en-US" dirty="0" err="1" smtClean="0"/>
              <a:t>ihdy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Hy</a:t>
            </a:r>
            <a:r>
              <a:rPr lang="en-US" dirty="0" smtClean="0"/>
              <a:t> beginning far from the gap, at varying distance from central axis: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2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404</Words>
  <Application>Microsoft Macintosh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Mangal</vt:lpstr>
      <vt:lpstr>Arial</vt:lpstr>
      <vt:lpstr>Office Theme</vt:lpstr>
      <vt:lpstr>Nonadiabatic Decelerator Transitions</vt:lpstr>
      <vt:lpstr>Background</vt:lpstr>
      <vt:lpstr>OH Stark Effect</vt:lpstr>
      <vt:lpstr>In – Flight Hops</vt:lpstr>
      <vt:lpstr>In – Flight Hops</vt:lpstr>
      <vt:lpstr>In – Flight Hops</vt:lpstr>
      <vt:lpstr>In – Flight Hops</vt:lpstr>
      <vt:lpstr>In – Flight Hops</vt:lpstr>
      <vt:lpstr>Calculate Schrodinger Equation</vt:lpstr>
      <vt:lpstr>Calculate Schrodinger Equation</vt:lpstr>
      <vt:lpstr>Calculate Schrodinger Equation</vt:lpstr>
      <vt:lpstr>Calculate Schrodinger Equation</vt:lpstr>
      <vt:lpstr>Calculate Schrodinger Equation</vt:lpstr>
      <vt:lpstr>PowerPoint Presentation</vt:lpstr>
      <vt:lpstr>In-Flight Hops</vt:lpstr>
      <vt:lpstr>The End?</vt:lpstr>
      <vt:lpstr>The End?</vt:lpstr>
    </vt:vector>
  </TitlesOfParts>
  <Company>MIT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Nonadiabatic Decelerator Transitions</dc:title>
  <dc:creator>David Reens</dc:creator>
  <cp:lastModifiedBy>David Reens</cp:lastModifiedBy>
  <cp:revision>12</cp:revision>
  <dcterms:created xsi:type="dcterms:W3CDTF">2017-06-24T19:29:37Z</dcterms:created>
  <dcterms:modified xsi:type="dcterms:W3CDTF">2017-06-25T21:20:13Z</dcterms:modified>
</cp:coreProperties>
</file>