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notesMasterIdLst>
    <p:notesMasterId r:id="rId7"/>
  </p:notesMasterIdLst>
  <p:sldIdLst>
    <p:sldId id="291" r:id="rId2"/>
    <p:sldId id="294" r:id="rId3"/>
    <p:sldId id="295" r:id="rId4"/>
    <p:sldId id="296" r:id="rId5"/>
    <p:sldId id="29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43"/>
  </p:normalViewPr>
  <p:slideViewPr>
    <p:cSldViewPr snapToGrid="0">
      <p:cViewPr varScale="1">
        <p:scale>
          <a:sx n="108" d="100"/>
          <a:sy n="10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CD9C-DFC5-45A5-ABCD-84BDD21E519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D78D-4543-4B4A-A6E5-DA6CFFC0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7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D78D-4543-4B4A-A6E5-DA6CFFC0B3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D78D-4543-4B4A-A6E5-DA6CFFC0B3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3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D78D-4543-4B4A-A6E5-DA6CFFC0B31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8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D78D-4543-4B4A-A6E5-DA6CFFC0B3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D78D-4543-4B4A-A6E5-DA6CFFC0B3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1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5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4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1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67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62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52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48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56E0-EF95-421B-8B51-25BA6C1BB0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BFED-A7FB-4FDC-A78E-739366237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8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2C4890-FFE5-408B-BDCF-7F4AE406BC55}"/>
              </a:ext>
            </a:extLst>
          </p:cNvPr>
          <p:cNvSpPr/>
          <p:nvPr/>
        </p:nvSpPr>
        <p:spPr>
          <a:xfrm>
            <a:off x="-19448" y="609601"/>
            <a:ext cx="12192000" cy="5627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EF3024">
                  <a:shade val="67500"/>
                  <a:satMod val="115000"/>
                </a:srgbClr>
              </a:gs>
              <a:gs pos="89000">
                <a:srgbClr val="FFC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1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BDD333-C66C-254C-8109-C6A0B3A43FB7}"/>
              </a:ext>
            </a:extLst>
          </p:cNvPr>
          <p:cNvSpPr txBox="1">
            <a:spLocks/>
          </p:cNvSpPr>
          <p:nvPr/>
        </p:nvSpPr>
        <p:spPr>
          <a:xfrm>
            <a:off x="87057" y="69663"/>
            <a:ext cx="9331971" cy="486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entury Gothic" panose="020B0502020202020204" pitchFamily="34" charset="-128"/>
                <a:ea typeface="Century Gothic" panose="020B0502020202020204" pitchFamily="34" charset="-128"/>
              </a:defRPr>
            </a:lvl1pPr>
          </a:lstStyle>
          <a:p>
            <a:pPr lvl="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ru-RU" sz="2215" dirty="0">
                <a:solidFill>
                  <a:srgbClr val="000000"/>
                </a:solidFill>
              </a:rPr>
              <a:t>Динамика клиентов </a:t>
            </a:r>
            <a:r>
              <a:rPr lang="en-US" sz="2215" dirty="0">
                <a:solidFill>
                  <a:srgbClr val="000000"/>
                </a:solidFill>
              </a:rPr>
              <a:t>tech, service </a:t>
            </a:r>
            <a:r>
              <a:rPr lang="ru-RU" sz="2215" dirty="0">
                <a:solidFill>
                  <a:srgbClr val="000000"/>
                </a:solidFill>
              </a:rPr>
              <a:t>и </a:t>
            </a:r>
            <a:r>
              <a:rPr lang="en-US" sz="2215" dirty="0">
                <a:solidFill>
                  <a:srgbClr val="000000"/>
                </a:solidFill>
              </a:rPr>
              <a:t>combo</a:t>
            </a:r>
            <a:endParaRPr lang="ru-RU" sz="2215" dirty="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2808" y="774222"/>
            <a:ext cx="970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Service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1998B9-9CCA-98C2-41B3-86B60449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8" y="1174332"/>
            <a:ext cx="3733800" cy="2952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14F5AD-3FB8-CBCD-C70B-F0F66BC7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1204155"/>
            <a:ext cx="3733800" cy="295275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06C73E2-C9AC-A5BC-57DF-1843450F81C1}"/>
              </a:ext>
            </a:extLst>
          </p:cNvPr>
          <p:cNvSpPr/>
          <p:nvPr/>
        </p:nvSpPr>
        <p:spPr>
          <a:xfrm>
            <a:off x="8035392" y="804045"/>
            <a:ext cx="970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Combo</a:t>
            </a:r>
            <a:endParaRPr lang="ru-RU" b="1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0CAF1C-44C0-B519-4F11-019FA1AEAE7E}"/>
              </a:ext>
            </a:extLst>
          </p:cNvPr>
          <p:cNvSpPr/>
          <p:nvPr/>
        </p:nvSpPr>
        <p:spPr>
          <a:xfrm>
            <a:off x="4209652" y="804045"/>
            <a:ext cx="970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Tech</a:t>
            </a:r>
            <a:endParaRPr lang="ru-RU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0AE55A-E4D4-67C4-0878-186F8D400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142" y="1149594"/>
            <a:ext cx="3829050" cy="2981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0F9CAF-9B18-007B-7F6E-24741DFE1BC5}"/>
              </a:ext>
            </a:extLst>
          </p:cNvPr>
          <p:cNvSpPr txBox="1"/>
          <p:nvPr/>
        </p:nvSpPr>
        <p:spPr>
          <a:xfrm>
            <a:off x="422808" y="4325857"/>
            <a:ext cx="11346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графикам выше, можно сказать, что база клиентов имеет положительную тенденция, количество клиентов становится больше. Однако, в графике </a:t>
            </a:r>
            <a:r>
              <a:rPr lang="en-US" dirty="0"/>
              <a:t>service </a:t>
            </a:r>
            <a:r>
              <a:rPr lang="ru-RU" dirty="0"/>
              <a:t>есть сильная просадка, это аномалия. </a:t>
            </a:r>
            <a:br>
              <a:rPr lang="ru-RU" dirty="0"/>
            </a:br>
            <a:r>
              <a:rPr lang="ru-RU" dirty="0"/>
              <a:t>Скорее всего, база данных была не за полный месяц.</a:t>
            </a:r>
          </a:p>
        </p:txBody>
      </p:sp>
    </p:spTree>
    <p:extLst>
      <p:ext uri="{BB962C8B-B14F-4D97-AF65-F5344CB8AC3E}">
        <p14:creationId xmlns:p14="http://schemas.microsoft.com/office/powerpoint/2010/main" val="373229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2C4890-FFE5-408B-BDCF-7F4AE406BC55}"/>
              </a:ext>
            </a:extLst>
          </p:cNvPr>
          <p:cNvSpPr/>
          <p:nvPr/>
        </p:nvSpPr>
        <p:spPr>
          <a:xfrm>
            <a:off x="-19448" y="609601"/>
            <a:ext cx="12192000" cy="5627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EF3024">
                  <a:shade val="67500"/>
                  <a:satMod val="115000"/>
                </a:srgbClr>
              </a:gs>
              <a:gs pos="89000">
                <a:srgbClr val="FFC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1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BDD333-C66C-254C-8109-C6A0B3A43FB7}"/>
              </a:ext>
            </a:extLst>
          </p:cNvPr>
          <p:cNvSpPr txBox="1">
            <a:spLocks/>
          </p:cNvSpPr>
          <p:nvPr/>
        </p:nvSpPr>
        <p:spPr>
          <a:xfrm>
            <a:off x="87057" y="69663"/>
            <a:ext cx="9331971" cy="486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entury Gothic" panose="020B0502020202020204" pitchFamily="34" charset="-128"/>
                <a:ea typeface="Century Gothic" panose="020B0502020202020204" pitchFamily="34" charset="-128"/>
              </a:defRPr>
            </a:lvl1pPr>
          </a:lstStyle>
          <a:p>
            <a:pPr lvl="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ru-RU" sz="2215" dirty="0">
                <a:solidFill>
                  <a:srgbClr val="000000"/>
                </a:solidFill>
              </a:rPr>
              <a:t>Продукт </a:t>
            </a:r>
            <a:r>
              <a:rPr lang="en-US" sz="2215" dirty="0">
                <a:solidFill>
                  <a:srgbClr val="000000"/>
                </a:solidFill>
              </a:rPr>
              <a:t>service. </a:t>
            </a:r>
            <a:r>
              <a:rPr lang="ru-RU" sz="2215" dirty="0">
                <a:solidFill>
                  <a:srgbClr val="000000"/>
                </a:solidFill>
              </a:rPr>
              <a:t>Динамика использования.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2808" y="774222"/>
            <a:ext cx="970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Service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F9CAF-9B18-007B-7F6E-24741DFE1BC5}"/>
              </a:ext>
            </a:extLst>
          </p:cNvPr>
          <p:cNvSpPr txBox="1"/>
          <p:nvPr/>
        </p:nvSpPr>
        <p:spPr>
          <a:xfrm>
            <a:off x="422809" y="4475463"/>
            <a:ext cx="3528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Среди активных клиентов, большинство является наиболее активным (74%). 20% являются менее активными, а оставшиеся 6 - новыми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1153E-81AE-C1C2-156A-501725F0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2" y="1282683"/>
            <a:ext cx="3494320" cy="31927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CD113B-B221-0D74-051F-D3A8AAF0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15" y="1037596"/>
            <a:ext cx="1199872" cy="867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8FFA00-4470-8C87-7910-8B73D16E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919" y="1354484"/>
            <a:ext cx="2708740" cy="22035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AD668FA-D763-408A-E7DE-490EAC6D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659" y="1354484"/>
            <a:ext cx="2812057" cy="2262827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DBBD28B-B35F-2584-A067-C3A17196910A}"/>
              </a:ext>
            </a:extLst>
          </p:cNvPr>
          <p:cNvSpPr/>
          <p:nvPr/>
        </p:nvSpPr>
        <p:spPr>
          <a:xfrm>
            <a:off x="3829187" y="923233"/>
            <a:ext cx="3166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1</a:t>
            </a:r>
            <a:endParaRPr lang="ru-RU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242CC4-1E0A-C649-1C5C-ED9CC6837E3E}"/>
              </a:ext>
            </a:extLst>
          </p:cNvPr>
          <p:cNvSpPr/>
          <p:nvPr/>
        </p:nvSpPr>
        <p:spPr>
          <a:xfrm>
            <a:off x="7125032" y="947299"/>
            <a:ext cx="3494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2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73748-B24B-0BCE-5979-5547423ED0C4}"/>
              </a:ext>
            </a:extLst>
          </p:cNvPr>
          <p:cNvSpPr txBox="1"/>
          <p:nvPr/>
        </p:nvSpPr>
        <p:spPr>
          <a:xfrm>
            <a:off x="3909919" y="3660484"/>
            <a:ext cx="8119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Мы имеем стабильный прирост наиболее активных пользователей, и волнообразный график наименее активных. Однако, количество новых пользователей имеет тенденцию на сокращение.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18F499C-A1DB-4CF4-3CD1-3002BF6E1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0716" y="1306749"/>
            <a:ext cx="2667537" cy="2251276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A5D8697-FB4F-45A2-AA77-D150C2221B0A}"/>
              </a:ext>
            </a:extLst>
          </p:cNvPr>
          <p:cNvSpPr/>
          <p:nvPr/>
        </p:nvSpPr>
        <p:spPr>
          <a:xfrm>
            <a:off x="9459709" y="947299"/>
            <a:ext cx="2319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</a:t>
            </a:r>
            <a:r>
              <a:rPr lang="en-US" sz="2000" b="1" dirty="0"/>
              <a:t>New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1830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2C4890-FFE5-408B-BDCF-7F4AE406BC55}"/>
              </a:ext>
            </a:extLst>
          </p:cNvPr>
          <p:cNvSpPr/>
          <p:nvPr/>
        </p:nvSpPr>
        <p:spPr>
          <a:xfrm>
            <a:off x="-19448" y="609601"/>
            <a:ext cx="12192000" cy="5627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EF3024">
                  <a:shade val="67500"/>
                  <a:satMod val="115000"/>
                </a:srgbClr>
              </a:gs>
              <a:gs pos="89000">
                <a:srgbClr val="FFC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1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BDD333-C66C-254C-8109-C6A0B3A43FB7}"/>
              </a:ext>
            </a:extLst>
          </p:cNvPr>
          <p:cNvSpPr txBox="1">
            <a:spLocks/>
          </p:cNvSpPr>
          <p:nvPr/>
        </p:nvSpPr>
        <p:spPr>
          <a:xfrm>
            <a:off x="87057" y="69663"/>
            <a:ext cx="9331971" cy="486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entury Gothic" panose="020B0502020202020204" pitchFamily="34" charset="-128"/>
                <a:ea typeface="Century Gothic" panose="020B0502020202020204" pitchFamily="34" charset="-128"/>
              </a:defRPr>
            </a:lvl1pPr>
          </a:lstStyle>
          <a:p>
            <a:pPr lvl="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ru-RU" sz="2215" dirty="0">
                <a:solidFill>
                  <a:srgbClr val="000000"/>
                </a:solidFill>
              </a:rPr>
              <a:t>Продукт </a:t>
            </a:r>
            <a:r>
              <a:rPr lang="en-US" sz="2215" dirty="0">
                <a:solidFill>
                  <a:srgbClr val="000000"/>
                </a:solidFill>
              </a:rPr>
              <a:t>service. </a:t>
            </a:r>
            <a:r>
              <a:rPr lang="ru-RU" sz="2215" dirty="0">
                <a:solidFill>
                  <a:srgbClr val="000000"/>
                </a:solidFill>
              </a:rPr>
              <a:t>Средняя выручка с клиентов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DBBD28B-B35F-2584-A067-C3A17196910A}"/>
              </a:ext>
            </a:extLst>
          </p:cNvPr>
          <p:cNvSpPr/>
          <p:nvPr/>
        </p:nvSpPr>
        <p:spPr>
          <a:xfrm>
            <a:off x="162757" y="747244"/>
            <a:ext cx="3166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1</a:t>
            </a:r>
            <a:endParaRPr lang="ru-RU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242CC4-1E0A-C649-1C5C-ED9CC6837E3E}"/>
              </a:ext>
            </a:extLst>
          </p:cNvPr>
          <p:cNvSpPr/>
          <p:nvPr/>
        </p:nvSpPr>
        <p:spPr>
          <a:xfrm>
            <a:off x="3625095" y="831233"/>
            <a:ext cx="3494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2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73748-B24B-0BCE-5979-5547423ED0C4}"/>
              </a:ext>
            </a:extLst>
          </p:cNvPr>
          <p:cNvSpPr txBox="1"/>
          <p:nvPr/>
        </p:nvSpPr>
        <p:spPr>
          <a:xfrm>
            <a:off x="394696" y="4122149"/>
            <a:ext cx="11226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Наиболее доходными являются наиболее активные. У нас их </a:t>
            </a:r>
            <a:r>
              <a:rPr lang="ru-RU" dirty="0" err="1"/>
              <a:t>большиство</a:t>
            </a:r>
            <a:r>
              <a:rPr lang="ru-RU" dirty="0"/>
              <a:t>. Также, у новых клиентов можно заметить некоторые тенденции к росту. Новые клиенты с большей вероятностью получат индикатор 1 и станут наиболее активными.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B6D5A-B660-31E3-D5A2-92B5F9E5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7" y="1140824"/>
            <a:ext cx="3590925" cy="2981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65ACEC-3ADD-2DD8-3665-FC125A7D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095" y="1147354"/>
            <a:ext cx="3552825" cy="29813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3DC3F3-35DD-1D14-24BA-E2226A729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62" y="1147354"/>
            <a:ext cx="3562350" cy="29718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045040-FEDB-C2E1-1D52-86C36AD299AB}"/>
              </a:ext>
            </a:extLst>
          </p:cNvPr>
          <p:cNvSpPr/>
          <p:nvPr/>
        </p:nvSpPr>
        <p:spPr>
          <a:xfrm>
            <a:off x="7216020" y="831233"/>
            <a:ext cx="3494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Индикатор </a:t>
            </a:r>
            <a:r>
              <a:rPr lang="en-US" sz="2000" b="1" dirty="0"/>
              <a:t>New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970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2C4890-FFE5-408B-BDCF-7F4AE406BC55}"/>
              </a:ext>
            </a:extLst>
          </p:cNvPr>
          <p:cNvSpPr/>
          <p:nvPr/>
        </p:nvSpPr>
        <p:spPr>
          <a:xfrm>
            <a:off x="-19448" y="609601"/>
            <a:ext cx="12192000" cy="5627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EF3024">
                  <a:shade val="67500"/>
                  <a:satMod val="115000"/>
                </a:srgbClr>
              </a:gs>
              <a:gs pos="89000">
                <a:srgbClr val="FFC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1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BDD333-C66C-254C-8109-C6A0B3A43FB7}"/>
              </a:ext>
            </a:extLst>
          </p:cNvPr>
          <p:cNvSpPr txBox="1">
            <a:spLocks/>
          </p:cNvSpPr>
          <p:nvPr/>
        </p:nvSpPr>
        <p:spPr>
          <a:xfrm>
            <a:off x="87057" y="69663"/>
            <a:ext cx="9331971" cy="486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entury Gothic" panose="020B0502020202020204" pitchFamily="34" charset="-128"/>
                <a:ea typeface="Century Gothic" panose="020B0502020202020204" pitchFamily="34" charset="-128"/>
              </a:defRPr>
            </a:lvl1pPr>
          </a:lstStyle>
          <a:p>
            <a:pPr lvl="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ru-RU" sz="2215" dirty="0">
                <a:solidFill>
                  <a:srgbClr val="000000"/>
                </a:solidFill>
              </a:rPr>
              <a:t>Продукт </a:t>
            </a:r>
            <a:r>
              <a:rPr lang="en-US" sz="2215" dirty="0">
                <a:solidFill>
                  <a:srgbClr val="000000"/>
                </a:solidFill>
              </a:rPr>
              <a:t>combo. </a:t>
            </a:r>
            <a:r>
              <a:rPr lang="ru-RU" sz="2215" dirty="0" err="1">
                <a:solidFill>
                  <a:srgbClr val="000000"/>
                </a:solidFill>
              </a:rPr>
              <a:t>Фрод</a:t>
            </a:r>
            <a:r>
              <a:rPr lang="en-US" sz="2215" dirty="0">
                <a:solidFill>
                  <a:srgbClr val="000000"/>
                </a:solidFill>
              </a:rPr>
              <a:t>.</a:t>
            </a:r>
            <a:endParaRPr lang="ru-RU" sz="2215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73748-B24B-0BCE-5979-5547423ED0C4}"/>
              </a:ext>
            </a:extLst>
          </p:cNvPr>
          <p:cNvSpPr txBox="1"/>
          <p:nvPr/>
        </p:nvSpPr>
        <p:spPr>
          <a:xfrm>
            <a:off x="181632" y="5227531"/>
            <a:ext cx="11226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 всей базе данных хранится не очень много сведений о </a:t>
            </a:r>
            <a:r>
              <a:rPr lang="ru-RU" dirty="0" err="1"/>
              <a:t>фродерах</a:t>
            </a:r>
            <a:r>
              <a:rPr lang="ru-RU" dirty="0"/>
              <a:t>. За период с начала 21 года до июля 22 было зарегистрировано 268 </a:t>
            </a:r>
            <a:r>
              <a:rPr lang="ru-RU" dirty="0" err="1"/>
              <a:t>фродеров</a:t>
            </a:r>
            <a:r>
              <a:rPr lang="ru-RU" dirty="0"/>
              <a:t>. Из них, 212 пришли из альтернативных источников, 34 из офисов продаж и 22 из офисов-партнеров.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045040-FEDB-C2E1-1D52-86C36AD299AB}"/>
              </a:ext>
            </a:extLst>
          </p:cNvPr>
          <p:cNvSpPr/>
          <p:nvPr/>
        </p:nvSpPr>
        <p:spPr>
          <a:xfrm>
            <a:off x="87057" y="768694"/>
            <a:ext cx="5265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Недобросовестные пользователи.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4236E-A503-AAD6-B12B-8963A793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7" y="1168804"/>
            <a:ext cx="7858125" cy="38766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50FC5-4504-CFC0-E6C3-B406C3C0E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87" y="1249948"/>
            <a:ext cx="2085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2C4890-FFE5-408B-BDCF-7F4AE406BC55}"/>
              </a:ext>
            </a:extLst>
          </p:cNvPr>
          <p:cNvSpPr/>
          <p:nvPr/>
        </p:nvSpPr>
        <p:spPr>
          <a:xfrm>
            <a:off x="-19448" y="609601"/>
            <a:ext cx="12192000" cy="5627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EF3024">
                  <a:shade val="67500"/>
                  <a:satMod val="115000"/>
                </a:srgbClr>
              </a:gs>
              <a:gs pos="89000">
                <a:srgbClr val="FFC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1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BDD333-C66C-254C-8109-C6A0B3A43FB7}"/>
              </a:ext>
            </a:extLst>
          </p:cNvPr>
          <p:cNvSpPr txBox="1">
            <a:spLocks/>
          </p:cNvSpPr>
          <p:nvPr/>
        </p:nvSpPr>
        <p:spPr>
          <a:xfrm>
            <a:off x="87057" y="69663"/>
            <a:ext cx="9331971" cy="486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entury Gothic" panose="020B0502020202020204" pitchFamily="34" charset="-128"/>
                <a:ea typeface="Century Gothic" panose="020B0502020202020204" pitchFamily="34" charset="-128"/>
              </a:defRPr>
            </a:lvl1pPr>
          </a:lstStyle>
          <a:p>
            <a:pPr lvl="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ru-RU" sz="2215" dirty="0">
                <a:solidFill>
                  <a:srgbClr val="000000"/>
                </a:solidFill>
              </a:rPr>
              <a:t>Продукт </a:t>
            </a:r>
            <a:r>
              <a:rPr lang="en-US" sz="2215" dirty="0">
                <a:solidFill>
                  <a:srgbClr val="000000"/>
                </a:solidFill>
              </a:rPr>
              <a:t>combo.</a:t>
            </a:r>
            <a:r>
              <a:rPr lang="ru-RU" sz="2215" dirty="0">
                <a:solidFill>
                  <a:srgbClr val="000000"/>
                </a:solidFill>
              </a:rPr>
              <a:t> Динамика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73748-B24B-0BCE-5979-5547423ED0C4}"/>
              </a:ext>
            </a:extLst>
          </p:cNvPr>
          <p:cNvSpPr txBox="1"/>
          <p:nvPr/>
        </p:nvSpPr>
        <p:spPr>
          <a:xfrm>
            <a:off x="87057" y="2045104"/>
            <a:ext cx="36079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последний год, 18 233 пользователя перестали пользоваться </a:t>
            </a:r>
            <a:r>
              <a:rPr lang="en-US" dirty="0"/>
              <a:t>service</a:t>
            </a:r>
            <a:r>
              <a:rPr lang="ru-RU" dirty="0"/>
              <a:t>, но все еще пользуются </a:t>
            </a:r>
            <a:r>
              <a:rPr lang="en-US" dirty="0"/>
              <a:t>tech.</a:t>
            </a:r>
            <a:br>
              <a:rPr lang="en-US" dirty="0"/>
            </a:br>
            <a:r>
              <a:rPr lang="ru-RU" dirty="0"/>
              <a:t>За 4 месяца, ушло 5 061 клиента.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045040-FEDB-C2E1-1D52-86C36AD299AB}"/>
              </a:ext>
            </a:extLst>
          </p:cNvPr>
          <p:cNvSpPr/>
          <p:nvPr/>
        </p:nvSpPr>
        <p:spPr>
          <a:xfrm>
            <a:off x="87057" y="768694"/>
            <a:ext cx="5265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Service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859A23-8610-8B31-B343-A4BA5D10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6" y="1168804"/>
            <a:ext cx="1771650" cy="876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B0E504-E47C-49F7-E9D1-5167EC88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65" y="1149754"/>
            <a:ext cx="1657350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7BE517-1ADC-41FC-49BD-791D1C3E988D}"/>
              </a:ext>
            </a:extLst>
          </p:cNvPr>
          <p:cNvSpPr txBox="1"/>
          <p:nvPr/>
        </p:nvSpPr>
        <p:spPr>
          <a:xfrm>
            <a:off x="3868445" y="780422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</a:t>
            </a:r>
            <a:endParaRPr lang="ru-R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3604C-4A89-5630-6DC7-99786C6EFA48}"/>
              </a:ext>
            </a:extLst>
          </p:cNvPr>
          <p:cNvSpPr txBox="1"/>
          <p:nvPr/>
        </p:nvSpPr>
        <p:spPr>
          <a:xfrm>
            <a:off x="3805738" y="1180532"/>
            <a:ext cx="4486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последний год, дополнительно приобретали продукт </a:t>
            </a:r>
            <a:r>
              <a:rPr lang="en-US" dirty="0"/>
              <a:t>tech</a:t>
            </a:r>
            <a:r>
              <a:rPr lang="ru-RU" dirty="0"/>
              <a:t> 3 780 раз.</a:t>
            </a:r>
            <a:br>
              <a:rPr lang="ru-RU" dirty="0"/>
            </a:br>
            <a:r>
              <a:rPr lang="ru-RU" dirty="0"/>
              <a:t>За последние 4 месяца приобрели 431 раз.</a:t>
            </a:r>
          </a:p>
        </p:txBody>
      </p:sp>
    </p:spTree>
    <p:extLst>
      <p:ext uri="{BB962C8B-B14F-4D97-AF65-F5344CB8AC3E}">
        <p14:creationId xmlns:p14="http://schemas.microsoft.com/office/powerpoint/2010/main" val="4007540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8469</TotalTime>
  <Words>272</Words>
  <Application>Microsoft Office PowerPoint</Application>
  <PresentationFormat>Широкоэкранный</PresentationFormat>
  <Paragraphs>30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Vimpelcom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Шакирова Лилия Ильгизовна</dc:creator>
  <cp:lastModifiedBy>Жалнин</cp:lastModifiedBy>
  <cp:revision>431</cp:revision>
  <dcterms:created xsi:type="dcterms:W3CDTF">2020-06-15T10:10:47Z</dcterms:created>
  <dcterms:modified xsi:type="dcterms:W3CDTF">2022-10-05T19:57:25Z</dcterms:modified>
</cp:coreProperties>
</file>