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7" r:id="rId4"/>
    <p:sldId id="268" r:id="rId5"/>
    <p:sldId id="263" r:id="rId6"/>
    <p:sldId id="270" r:id="rId7"/>
    <p:sldId id="258" r:id="rId8"/>
    <p:sldId id="269" r:id="rId9"/>
    <p:sldId id="260" r:id="rId10"/>
    <p:sldId id="261" r:id="rId11"/>
    <p:sldId id="271" r:id="rId12"/>
    <p:sldId id="265" r:id="rId13"/>
    <p:sldId id="266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46879-3C7C-4FD2-8359-38F5D8F7E889}" type="datetimeFigureOut">
              <a:rPr lang="en-US" smtClean="0"/>
              <a:t>04-May-18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3EDF4-89C0-4A80-88BE-58A7EAE0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1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46879-3C7C-4FD2-8359-38F5D8F7E889}" type="datetimeFigureOut">
              <a:rPr lang="en-US" smtClean="0"/>
              <a:t>04-May-18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3EDF4-89C0-4A80-88BE-58A7EAE0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7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46879-3C7C-4FD2-8359-38F5D8F7E889}" type="datetimeFigureOut">
              <a:rPr lang="en-US" smtClean="0"/>
              <a:t>04-May-18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3EDF4-89C0-4A80-88BE-58A7EAE0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76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46879-3C7C-4FD2-8359-38F5D8F7E889}" type="datetimeFigureOut">
              <a:rPr lang="en-US" smtClean="0"/>
              <a:t>04-May-18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3EDF4-89C0-4A80-88BE-58A7EAE0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5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46879-3C7C-4FD2-8359-38F5D8F7E889}" type="datetimeFigureOut">
              <a:rPr lang="en-US" smtClean="0"/>
              <a:t>04-May-18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3EDF4-89C0-4A80-88BE-58A7EAE0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7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46879-3C7C-4FD2-8359-38F5D8F7E889}" type="datetimeFigureOut">
              <a:rPr lang="en-US" smtClean="0"/>
              <a:t>04-May-18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3EDF4-89C0-4A80-88BE-58A7EAE0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61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46879-3C7C-4FD2-8359-38F5D8F7E889}" type="datetimeFigureOut">
              <a:rPr lang="en-US" smtClean="0"/>
              <a:t>04-May-18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3EDF4-89C0-4A80-88BE-58A7EAE0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0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46879-3C7C-4FD2-8359-38F5D8F7E889}" type="datetimeFigureOut">
              <a:rPr lang="en-US" smtClean="0"/>
              <a:t>04-May-18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3EDF4-89C0-4A80-88BE-58A7EAE0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2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46879-3C7C-4FD2-8359-38F5D8F7E889}" type="datetimeFigureOut">
              <a:rPr lang="en-US" smtClean="0"/>
              <a:t>04-May-18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3EDF4-89C0-4A80-88BE-58A7EAE0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86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46879-3C7C-4FD2-8359-38F5D8F7E889}" type="datetimeFigureOut">
              <a:rPr lang="en-US" smtClean="0"/>
              <a:t>04-May-18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3EDF4-89C0-4A80-88BE-58A7EAE0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65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46879-3C7C-4FD2-8359-38F5D8F7E889}" type="datetimeFigureOut">
              <a:rPr lang="en-US" smtClean="0"/>
              <a:t>04-May-18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3EDF4-89C0-4A80-88BE-58A7EAE0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0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46879-3C7C-4FD2-8359-38F5D8F7E889}" type="datetimeFigureOut">
              <a:rPr lang="en-US" smtClean="0"/>
              <a:t>04-May-18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3EDF4-89C0-4A80-88BE-58A7EAE0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8.xml"/><Relationship Id="rId7" Type="http://schemas.openxmlformats.org/officeDocument/2006/relationships/image" Target="../media/image23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2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3.xml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0.png"/><Relationship Id="rId5" Type="http://schemas.openxmlformats.org/officeDocument/2006/relationships/tags" Target="../tags/tag5.xml"/><Relationship Id="rId10" Type="http://schemas.openxmlformats.org/officeDocument/2006/relationships/image" Target="../media/image19.png"/><Relationship Id="rId4" Type="http://schemas.openxmlformats.org/officeDocument/2006/relationships/tags" Target="../tags/tag4.xml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2719671"/>
            <a:ext cx="9144000" cy="2387600"/>
          </a:xfrm>
        </p:spPr>
        <p:txBody>
          <a:bodyPr/>
          <a:lstStyle/>
          <a:p>
            <a:r>
              <a:rPr lang="en-US" dirty="0" err="1"/>
              <a:t>WISards</a:t>
            </a:r>
            <a:r>
              <a:rPr lang="en-US" dirty="0"/>
              <a:t> Team</a:t>
            </a:r>
            <a:br>
              <a:rPr lang="en-US" dirty="0"/>
            </a:br>
            <a:r>
              <a:rPr lang="en-US" dirty="0"/>
              <a:t>DDI Challenge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5199346"/>
            <a:ext cx="9144000" cy="1655762"/>
          </a:xfrm>
        </p:spPr>
        <p:txBody>
          <a:bodyPr/>
          <a:lstStyle/>
          <a:p>
            <a:r>
              <a:rPr lang="en-US" dirty="0"/>
              <a:t>Daphna </a:t>
            </a:r>
            <a:r>
              <a:rPr lang="en-US" dirty="0" err="1"/>
              <a:t>Regev</a:t>
            </a:r>
            <a:r>
              <a:rPr lang="en-US" dirty="0"/>
              <a:t>, </a:t>
            </a:r>
            <a:r>
              <a:rPr lang="en-US" dirty="0" err="1"/>
              <a:t>Noa</a:t>
            </a:r>
            <a:r>
              <a:rPr lang="en-US" dirty="0"/>
              <a:t> </a:t>
            </a:r>
            <a:r>
              <a:rPr lang="en-US" dirty="0" err="1"/>
              <a:t>Raindel</a:t>
            </a:r>
            <a:r>
              <a:rPr lang="en-US" dirty="0"/>
              <a:t>, </a:t>
            </a:r>
            <a:r>
              <a:rPr lang="en-US" dirty="0" err="1"/>
              <a:t>Dikla</a:t>
            </a:r>
            <a:r>
              <a:rPr lang="en-US" dirty="0"/>
              <a:t> </a:t>
            </a:r>
            <a:r>
              <a:rPr lang="en-US" dirty="0" err="1"/>
              <a:t>Gelbard</a:t>
            </a:r>
            <a:r>
              <a:rPr lang="en-US" dirty="0"/>
              <a:t> </a:t>
            </a:r>
            <a:r>
              <a:rPr lang="en-US" dirty="0" err="1"/>
              <a:t>Solodkin</a:t>
            </a:r>
            <a:r>
              <a:rPr lang="en-US" dirty="0"/>
              <a:t>, </a:t>
            </a:r>
          </a:p>
          <a:p>
            <a:r>
              <a:rPr lang="en-US" dirty="0"/>
              <a:t>Shira </a:t>
            </a:r>
            <a:r>
              <a:rPr lang="en-US" dirty="0" err="1"/>
              <a:t>Kritchman</a:t>
            </a:r>
            <a:r>
              <a:rPr lang="en-US" dirty="0"/>
              <a:t>, Chen Attias</a:t>
            </a:r>
          </a:p>
          <a:p>
            <a:r>
              <a:rPr lang="en-US" dirty="0" err="1"/>
              <a:t>Trax</a:t>
            </a:r>
            <a:r>
              <a:rPr lang="en-US" dirty="0"/>
              <a:t> &amp; Weizmann Institute of Science and Wizardry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952" y="107510"/>
            <a:ext cx="2292096" cy="32400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478D16-9FA1-4CD9-9D02-8178AEA59F6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3964" y="230188"/>
            <a:ext cx="2105889" cy="1184563"/>
          </a:xfrm>
          <a:prstGeom prst="rect">
            <a:avLst/>
          </a:prstGeom>
        </p:spPr>
      </p:pic>
      <p:pic>
        <p:nvPicPr>
          <p:cNvPr id="6" name="Picture 2" descr="Image result for bgu">
            <a:extLst>
              <a:ext uri="{FF2B5EF4-FFF2-40B4-BE49-F238E27FC236}">
                <a16:creationId xmlns:a16="http://schemas.microsoft.com/office/drawing/2014/main" id="{E057917C-412B-4972-A6EC-686020B0E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685" y="86793"/>
            <a:ext cx="1471351" cy="147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422" y="160738"/>
            <a:ext cx="2501897" cy="1307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275" y="-61148"/>
            <a:ext cx="1751012" cy="175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95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Inferring the probability of an edge using its 2-neighborhood produced better results  </a:t>
            </a:r>
          </a:p>
        </p:txBody>
      </p:sp>
      <p:sp>
        <p:nvSpPr>
          <p:cNvPr id="5" name="Oval 4"/>
          <p:cNvSpPr/>
          <p:nvPr/>
        </p:nvSpPr>
        <p:spPr>
          <a:xfrm>
            <a:off x="831668" y="4663439"/>
            <a:ext cx="496389" cy="496389"/>
          </a:xfrm>
          <a:prstGeom prst="ellipse">
            <a:avLst/>
          </a:prstGeom>
          <a:solidFill>
            <a:srgbClr val="00B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/>
              <a:t>i</a:t>
            </a:r>
            <a:endParaRPr lang="en-US" sz="3200" b="1" dirty="0"/>
          </a:p>
        </p:txBody>
      </p:sp>
      <p:sp>
        <p:nvSpPr>
          <p:cNvPr id="7" name="Oval 6"/>
          <p:cNvSpPr/>
          <p:nvPr/>
        </p:nvSpPr>
        <p:spPr>
          <a:xfrm>
            <a:off x="4297679" y="4663439"/>
            <a:ext cx="496389" cy="496389"/>
          </a:xfrm>
          <a:prstGeom prst="ellipse">
            <a:avLst/>
          </a:prstGeom>
          <a:solidFill>
            <a:srgbClr val="00B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j</a:t>
            </a:r>
          </a:p>
        </p:txBody>
      </p:sp>
      <p:sp>
        <p:nvSpPr>
          <p:cNvPr id="8" name="Oval 7"/>
          <p:cNvSpPr/>
          <p:nvPr/>
        </p:nvSpPr>
        <p:spPr>
          <a:xfrm>
            <a:off x="831668" y="2336685"/>
            <a:ext cx="496389" cy="496389"/>
          </a:xfrm>
          <a:prstGeom prst="ellipse">
            <a:avLst/>
          </a:prstGeom>
          <a:solidFill>
            <a:srgbClr val="00B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k</a:t>
            </a:r>
          </a:p>
        </p:txBody>
      </p:sp>
      <p:cxnSp>
        <p:nvCxnSpPr>
          <p:cNvPr id="10" name="Straight Connector 9"/>
          <p:cNvCxnSpPr>
            <a:stCxn id="7" idx="2"/>
            <a:endCxn id="5" idx="6"/>
          </p:cNvCxnSpPr>
          <p:nvPr/>
        </p:nvCxnSpPr>
        <p:spPr>
          <a:xfrm flipH="1">
            <a:off x="1328057" y="4911634"/>
            <a:ext cx="2969622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25485" y="5159828"/>
            <a:ext cx="5747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/>
              <a:t>?</a:t>
            </a:r>
          </a:p>
        </p:txBody>
      </p:sp>
      <p:cxnSp>
        <p:nvCxnSpPr>
          <p:cNvPr id="14" name="Straight Connector 13"/>
          <p:cNvCxnSpPr>
            <a:stCxn id="8" idx="4"/>
            <a:endCxn id="5" idx="0"/>
          </p:cNvCxnSpPr>
          <p:nvPr/>
        </p:nvCxnSpPr>
        <p:spPr>
          <a:xfrm>
            <a:off x="1079863" y="2833074"/>
            <a:ext cx="0" cy="1830365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1"/>
            <a:endCxn id="8" idx="6"/>
          </p:cNvCxnSpPr>
          <p:nvPr/>
        </p:nvCxnSpPr>
        <p:spPr>
          <a:xfrm flipH="1" flipV="1">
            <a:off x="1328057" y="2584880"/>
            <a:ext cx="3042316" cy="2151253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229" y="3013166"/>
            <a:ext cx="2988617" cy="4663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421" y="2981646"/>
            <a:ext cx="527657" cy="4528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706" y="3983190"/>
            <a:ext cx="1169928" cy="4447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229" y="3872226"/>
            <a:ext cx="3907692" cy="44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76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In a different approach, iteratively truncating singular values vector at knee point produced score matrix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989771"/>
            <a:ext cx="10515600" cy="4187192"/>
          </a:xfrm>
        </p:spPr>
        <p:txBody>
          <a:bodyPr/>
          <a:lstStyle/>
          <a:p>
            <a:r>
              <a:rPr lang="en-US" dirty="0"/>
              <a:t>Drop after ~120 singular values</a:t>
            </a:r>
          </a:p>
          <a:p>
            <a:r>
              <a:rPr lang="en-US" dirty="0"/>
              <a:t>50 iterations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071" y="2359103"/>
            <a:ext cx="6050731" cy="4033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63419" y="6392923"/>
            <a:ext cx="479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03535" y="3721013"/>
            <a:ext cx="479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Singular value</a:t>
            </a:r>
          </a:p>
        </p:txBody>
      </p:sp>
    </p:spTree>
    <p:extLst>
      <p:ext uri="{BB962C8B-B14F-4D97-AF65-F5344CB8AC3E}">
        <p14:creationId xmlns:p14="http://schemas.microsoft.com/office/powerpoint/2010/main" val="1772750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Some models did not produce desired results due to time and computational limitations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Matrix completion algorithms</a:t>
            </a:r>
          </a:p>
          <a:p>
            <a:pPr lvl="1"/>
            <a:r>
              <a:rPr lang="en-US" dirty="0"/>
              <a:t>Using SDP – prohibitively slow</a:t>
            </a:r>
          </a:p>
          <a:p>
            <a:r>
              <a:rPr lang="en-US" dirty="0"/>
              <a:t>Random forest </a:t>
            </a:r>
          </a:p>
          <a:p>
            <a:pPr lvl="1"/>
            <a:r>
              <a:rPr lang="en-US" dirty="0"/>
              <a:t>Required additional time to optimize hyperparameters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35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If time permitted, we would have tried additional models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different implementation for matrix completion</a:t>
            </a:r>
          </a:p>
          <a:p>
            <a:r>
              <a:rPr lang="en-US" dirty="0"/>
              <a:t>Learn latent graph of components using neural networks</a:t>
            </a:r>
          </a:p>
          <a:p>
            <a:r>
              <a:rPr lang="en-US" dirty="0"/>
              <a:t>Ensemble a few models together</a:t>
            </a:r>
          </a:p>
        </p:txBody>
      </p:sp>
    </p:spTree>
    <p:extLst>
      <p:ext uri="{BB962C8B-B14F-4D97-AF65-F5344CB8AC3E}">
        <p14:creationId xmlns:p14="http://schemas.microsoft.com/office/powerpoint/2010/main" val="2838017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A1777-42E9-4322-A10C-6721D50F9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THANK YOU!!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FD579D0C-E653-4093-B88D-542A338C4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922" y="2380312"/>
            <a:ext cx="2290156" cy="324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600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4BB3D-0843-4A47-8010-0314977B9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40" y="351818"/>
            <a:ext cx="9291320" cy="1325563"/>
          </a:xfrm>
        </p:spPr>
        <p:txBody>
          <a:bodyPr/>
          <a:lstStyle/>
          <a:p>
            <a:pPr algn="ctr"/>
            <a:r>
              <a:rPr lang="en-US" dirty="0"/>
              <a:t>We aim to predict drug-drug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39CD7-44CB-4D04-BAAE-53934E9F3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00044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Given an undirected graph G = (V, E) we predict missing edges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8F3C32D-8C28-46E6-BF84-C723D5DF4084}"/>
              </a:ext>
            </a:extLst>
          </p:cNvPr>
          <p:cNvGrpSpPr/>
          <p:nvPr/>
        </p:nvGrpSpPr>
        <p:grpSpPr>
          <a:xfrm>
            <a:off x="6744757" y="3611150"/>
            <a:ext cx="4395644" cy="2784395"/>
            <a:chOff x="6680749" y="2440718"/>
            <a:chExt cx="4395644" cy="2784395"/>
          </a:xfrm>
        </p:grpSpPr>
        <p:pic>
          <p:nvPicPr>
            <p:cNvPr id="8" name="Picture 2" descr="Image result for graph theory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0749" y="2440718"/>
              <a:ext cx="4258484" cy="2784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8196034" y="2440718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652879" y="2920393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d2</a:t>
              </a:r>
            </a:p>
          </p:txBody>
        </p:sp>
        <p:cxnSp>
          <p:nvCxnSpPr>
            <p:cNvPr id="11" name="Straight Connector 6"/>
            <p:cNvCxnSpPr/>
            <p:nvPr/>
          </p:nvCxnSpPr>
          <p:spPr>
            <a:xfrm>
              <a:off x="8478666" y="2810050"/>
              <a:ext cx="2061556" cy="47967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9289375" y="2737205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?</a:t>
              </a:r>
            </a:p>
          </p:txBody>
        </p:sp>
      </p:grpSp>
      <p:pic>
        <p:nvPicPr>
          <p:cNvPr id="13" name="Picture 2" descr="Image result for drug drug interaction">
            <a:extLst>
              <a:ext uri="{FF2B5EF4-FFF2-40B4-BE49-F238E27FC236}">
                <a16:creationId xmlns:a16="http://schemas.microsoft.com/office/drawing/2014/main" id="{AB1B3086-7E0D-433E-A14F-9CC99C9F06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27"/>
          <a:stretch/>
        </p:blipFill>
        <p:spPr bwMode="auto">
          <a:xfrm>
            <a:off x="890484" y="4139196"/>
            <a:ext cx="4907795" cy="148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628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936" y="303257"/>
            <a:ext cx="6849560" cy="6490735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graph shows small world phenomenon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825625"/>
            <a:ext cx="4383024" cy="4351338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Between 2 nodes:</a:t>
            </a:r>
          </a:p>
          <a:p>
            <a:pPr lvl="1" fontAlgn="base"/>
            <a:r>
              <a:rPr lang="en-US" dirty="0"/>
              <a:t>Average shortest path is 2.5</a:t>
            </a:r>
          </a:p>
          <a:p>
            <a:pPr lvl="1" fontAlgn="base"/>
            <a:r>
              <a:rPr lang="en-US" dirty="0"/>
              <a:t>Maximal shortest path is 7</a:t>
            </a:r>
          </a:p>
        </p:txBody>
      </p:sp>
    </p:spTree>
    <p:extLst>
      <p:ext uri="{BB962C8B-B14F-4D97-AF65-F5344CB8AC3E}">
        <p14:creationId xmlns:p14="http://schemas.microsoft.com/office/powerpoint/2010/main" val="554918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graph has scale free effect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441577"/>
            <a:ext cx="10515600" cy="4351338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Most nodes have only a few links</a:t>
            </a:r>
          </a:p>
          <a:p>
            <a:pPr fontAlgn="base"/>
            <a:r>
              <a:rPr lang="en-US" dirty="0"/>
              <a:t>A small number of hubs that have many links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F07DE-18EF-43BF-908C-0662CF662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555" y="3161267"/>
            <a:ext cx="3606019" cy="365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87EB59-EE60-41D3-9E1D-0BCE096839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15" y="3912298"/>
            <a:ext cx="2340674" cy="19177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D71FDF-FFB7-4E91-BCFA-AA03C188FC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570" y="3161267"/>
            <a:ext cx="4267200" cy="3657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91230F-D827-4048-ADCA-563FE11B658D}"/>
              </a:ext>
            </a:extLst>
          </p:cNvPr>
          <p:cNvSpPr txBox="1"/>
          <p:nvPr/>
        </p:nvSpPr>
        <p:spPr>
          <a:xfrm>
            <a:off x="577121" y="2679036"/>
            <a:ext cx="265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40, 1</a:t>
            </a:r>
            <a:r>
              <a:rPr lang="en-US" baseline="30000" dirty="0"/>
              <a:t>st</a:t>
            </a:r>
            <a:r>
              <a:rPr lang="en-US" dirty="0"/>
              <a:t> degree neighbors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60C364-0EA0-4F6F-B9F6-4742A1F9176D}"/>
              </a:ext>
            </a:extLst>
          </p:cNvPr>
          <p:cNvSpPr txBox="1"/>
          <p:nvPr/>
        </p:nvSpPr>
        <p:spPr>
          <a:xfrm>
            <a:off x="4521707" y="2679037"/>
            <a:ext cx="265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40, 2</a:t>
            </a:r>
            <a:r>
              <a:rPr lang="en-US" baseline="30000" dirty="0"/>
              <a:t>nd</a:t>
            </a:r>
            <a:r>
              <a:rPr lang="en-US" dirty="0"/>
              <a:t> degree neighbors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D681D1-7437-4E96-9649-C520C7A6844A}"/>
              </a:ext>
            </a:extLst>
          </p:cNvPr>
          <p:cNvSpPr txBox="1"/>
          <p:nvPr/>
        </p:nvSpPr>
        <p:spPr>
          <a:xfrm>
            <a:off x="8702229" y="2679037"/>
            <a:ext cx="265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40, 3</a:t>
            </a:r>
            <a:r>
              <a:rPr lang="en-US" baseline="30000" dirty="0"/>
              <a:t>rd</a:t>
            </a:r>
            <a:r>
              <a:rPr lang="en-US" dirty="0"/>
              <a:t> degree neighbors</a:t>
            </a:r>
          </a:p>
        </p:txBody>
      </p:sp>
    </p:spTree>
    <p:extLst>
      <p:ext uri="{BB962C8B-B14F-4D97-AF65-F5344CB8AC3E}">
        <p14:creationId xmlns:p14="http://schemas.microsoft.com/office/powerpoint/2010/main" val="1061633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graph has a giant connected component and power law degree distribution</a:t>
            </a:r>
          </a:p>
        </p:txBody>
      </p:sp>
      <p:pic>
        <p:nvPicPr>
          <p:cNvPr id="7" name="תמונה 4">
            <a:extLst>
              <a:ext uri="{FF2B5EF4-FFF2-40B4-BE49-F238E27FC236}">
                <a16:creationId xmlns:a16="http://schemas.microsoft.com/office/drawing/2014/main" id="{9F8980F5-C4D4-492D-B12B-6DCD16C53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568" y="1793262"/>
            <a:ext cx="6912864" cy="497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471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C36D-EA3B-4C93-85EB-AF4A9536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insights indicate similarity to social network, thus known link prediction models should work</a:t>
            </a:r>
          </a:p>
        </p:txBody>
      </p:sp>
      <p:pic>
        <p:nvPicPr>
          <p:cNvPr id="3074" name="Picture 2" descr="The network effect: What B2B comms can learn from the Facebook revolution">
            <a:extLst>
              <a:ext uri="{FF2B5EF4-FFF2-40B4-BE49-F238E27FC236}">
                <a16:creationId xmlns:a16="http://schemas.microsoft.com/office/drawing/2014/main" id="{7A13A677-4982-4671-BDCB-01F35106FF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823" y="1825625"/>
            <a:ext cx="765835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257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However, drugs interact only between groups and not within groups 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drugs interact when</a:t>
            </a:r>
          </a:p>
          <a:p>
            <a:pPr lvl="1"/>
            <a:r>
              <a:rPr lang="en-US" dirty="0"/>
              <a:t>They cause each other to be ineffective</a:t>
            </a:r>
          </a:p>
          <a:p>
            <a:pPr lvl="1"/>
            <a:r>
              <a:rPr lang="en-US" dirty="0"/>
              <a:t>Their combination is harmful</a:t>
            </a:r>
          </a:p>
        </p:txBody>
      </p:sp>
      <p:pic>
        <p:nvPicPr>
          <p:cNvPr id="4098" name="Picture 2" descr="Image result">
            <a:extLst>
              <a:ext uri="{FF2B5EF4-FFF2-40B4-BE49-F238E27FC236}">
                <a16:creationId xmlns:a16="http://schemas.microsoft.com/office/drawing/2014/main" id="{547C86E9-14CC-42C7-8C66-940BA7187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482" y="3321240"/>
            <a:ext cx="5871035" cy="317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610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7C342-CA4C-477A-9CE7-CE69043F6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5756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We assume there is a latent space of drug families and search for interactions between different groups</a:t>
            </a:r>
          </a:p>
        </p:txBody>
      </p:sp>
      <p:pic>
        <p:nvPicPr>
          <p:cNvPr id="5" name="Picture 2" descr="Related image">
            <a:extLst>
              <a:ext uri="{FF2B5EF4-FFF2-40B4-BE49-F238E27FC236}">
                <a16:creationId xmlns:a16="http://schemas.microsoft.com/office/drawing/2014/main" id="{A8484491-1CF3-4788-8551-1EAF4D13F6D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492" y="1887008"/>
            <a:ext cx="7873016" cy="422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804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Sim-Conn searches for similarity of edges between nodes in different groups</a:t>
            </a:r>
          </a:p>
        </p:txBody>
      </p:sp>
      <p:pic>
        <p:nvPicPr>
          <p:cNvPr id="25" name="Picture 2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779" y="2351120"/>
            <a:ext cx="4833257" cy="46630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779" y="3210180"/>
            <a:ext cx="3531412" cy="44474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B7891B6-D1EC-49FD-943D-27A1129E7DE2}"/>
              </a:ext>
            </a:extLst>
          </p:cNvPr>
          <p:cNvGrpSpPr/>
          <p:nvPr/>
        </p:nvGrpSpPr>
        <p:grpSpPr>
          <a:xfrm>
            <a:off x="746827" y="1853131"/>
            <a:ext cx="3962400" cy="4536430"/>
            <a:chOff x="831668" y="2069948"/>
            <a:chExt cx="3962400" cy="4536430"/>
          </a:xfrm>
        </p:grpSpPr>
        <p:sp>
          <p:nvSpPr>
            <p:cNvPr id="5" name="Oval 4"/>
            <p:cNvSpPr/>
            <p:nvPr/>
          </p:nvSpPr>
          <p:spPr>
            <a:xfrm>
              <a:off x="831668" y="4663439"/>
              <a:ext cx="496389" cy="496389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err="1"/>
                <a:t>i</a:t>
              </a:r>
              <a:endParaRPr lang="en-US" sz="3200" b="1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297678" y="2336684"/>
              <a:ext cx="496389" cy="496389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/>
                <a:t>l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4297679" y="4663439"/>
              <a:ext cx="496389" cy="496389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/>
                <a:t>j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831668" y="2336685"/>
              <a:ext cx="496389" cy="496389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/>
                <a:t>k</a:t>
              </a:r>
            </a:p>
          </p:txBody>
        </p:sp>
        <p:cxnSp>
          <p:nvCxnSpPr>
            <p:cNvPr id="10" name="Straight Connector 9"/>
            <p:cNvCxnSpPr>
              <a:stCxn id="7" idx="2"/>
              <a:endCxn id="5" idx="6"/>
            </p:cNvCxnSpPr>
            <p:nvPr/>
          </p:nvCxnSpPr>
          <p:spPr>
            <a:xfrm flipH="1">
              <a:off x="1328057" y="4911634"/>
              <a:ext cx="2969622" cy="0"/>
            </a:xfrm>
            <a:prstGeom prst="line">
              <a:avLst/>
            </a:prstGeom>
            <a:ln w="571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525485" y="5159828"/>
              <a:ext cx="574766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b="1" dirty="0"/>
                <a:t>?</a:t>
              </a:r>
            </a:p>
          </p:txBody>
        </p:sp>
        <p:cxnSp>
          <p:nvCxnSpPr>
            <p:cNvPr id="14" name="Straight Connector 13"/>
            <p:cNvCxnSpPr>
              <a:stCxn id="8" idx="4"/>
              <a:endCxn id="5" idx="0"/>
            </p:cNvCxnSpPr>
            <p:nvPr/>
          </p:nvCxnSpPr>
          <p:spPr>
            <a:xfrm>
              <a:off x="1079863" y="2833074"/>
              <a:ext cx="0" cy="1830365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6" idx="4"/>
              <a:endCxn id="7" idx="0"/>
            </p:cNvCxnSpPr>
            <p:nvPr/>
          </p:nvCxnSpPr>
          <p:spPr>
            <a:xfrm>
              <a:off x="4545873" y="2833073"/>
              <a:ext cx="1" cy="1830366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6" idx="2"/>
              <a:endCxn id="8" idx="6"/>
            </p:cNvCxnSpPr>
            <p:nvPr/>
          </p:nvCxnSpPr>
          <p:spPr>
            <a:xfrm flipH="1">
              <a:off x="1328057" y="2584879"/>
              <a:ext cx="2969621" cy="1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Picture 30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7420" y="2069948"/>
              <a:ext cx="490894" cy="390834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104" y="3034326"/>
              <a:ext cx="1131003" cy="466306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2706" y="3983190"/>
              <a:ext cx="1169928" cy="444743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3CE3E32-98D5-41C5-B01D-5310ED086E11}"/>
              </a:ext>
            </a:extLst>
          </p:cNvPr>
          <p:cNvSpPr txBox="1"/>
          <p:nvPr/>
        </p:nvSpPr>
        <p:spPr>
          <a:xfrm>
            <a:off x="4960581" y="3986930"/>
            <a:ext cx="32146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Where (Sim)</a:t>
            </a:r>
            <a:r>
              <a:rPr lang="en-US" sz="2000" baseline="-25000" dirty="0"/>
              <a:t>ik</a:t>
            </a:r>
            <a:r>
              <a:rPr lang="en-US" sz="2000" dirty="0"/>
              <a:t> is a similarity metric, based on Jaccard coefficient and cosine similarity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871948-BC19-4D9C-93A1-1C4A09C0C8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008" y="4236400"/>
            <a:ext cx="4126992" cy="261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6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1676.041"/>
  <p:tag name="LATEXADDIN" val="\documentclass{article}&#10;\usepackage{amsmath}&#10;\usepackage{amssymb}&#10;\newcommand{\ba}{{\bf a}}&#10;\newcommand{\bv}{{\bf v}}&#10;\newcommand{\bx}{{\bf x}}&#10;\newcommand{\by}{{\bf y}}&#10;\pagestyle{empty}&#10;\begin{document}&#10;&#10;$S_{ij} += \text(Sim)_{ik} * \text(Sim)_{jl} * A_{kl}$&#10;&#10;\end{document}"/>
  <p:tag name="IGUANATEXSIZE" val="20"/>
  <p:tag name="IGUANATEXCURSOR" val="23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224.597"/>
  <p:tag name="LATEXADDIN" val="\documentclass{article}&#10;\usepackage{amsmath}&#10;\usepackage{amssymb}&#10;\newcommand{\ba}{{\bf a}}&#10;\newcommand{\bv}{{\bf v}}&#10;\newcommand{\bx}{{\bf x}}&#10;\newcommand{\by}{{\bf y}}&#10;\pagestyle{empty}&#10;\begin{document}&#10;&#10;$S = \text(Sim)*A*\text(Sim)$&#10;&#10;\end{document}"/>
  <p:tag name="IGUANATEXSIZE" val="20"/>
  <p:tag name="IGUANATEXCURSOR" val="23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364"/>
  <p:tag name="ORIGINALWIDTH" val="170.2287"/>
  <p:tag name="LATEXADDIN" val="\documentclass{article}&#10;\usepackage{amsmath}&#10;\usepackage{amssymb}&#10;\newcommand{\ba}{{\bf a}}&#10;\newcommand{\bv}{{\bf v}}&#10;\newcommand{\bx}{{\bf x}}&#10;\newcommand{\by}{{\bf y}}&#10;\pagestyle{empty}&#10;\begin{document}&#10;&#10;$A_{kl}$&#10;&#10;\end{document}"/>
  <p:tag name="IGUANATEXSIZE" val="20"/>
  <p:tag name="IGUANATEXCURSOR" val="2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392.201"/>
  <p:tag name="LATEXADDIN" val="\documentclass{article}&#10;\usepackage{amsmath}&#10;\usepackage{amssymb}&#10;\newcommand{\ba}{{\bf a}}&#10;\newcommand{\bv}{{\bf v}}&#10;\newcommand{\bx}{{\bf x}}&#10;\newcommand{\by}{{\bf y}}&#10;\pagestyle{empty}&#10;\begin{document}&#10;&#10;$\text(Sim)_{jl}$&#10;&#10;\end{document}"/>
  <p:tag name="IGUANATEXSIZE" val="20"/>
  <p:tag name="IGUANATEXCURSOR" val="2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405.6993"/>
  <p:tag name="LATEXADDIN" val="\documentclass{article}&#10;\usepackage{amsmath}&#10;\usepackage{amssymb}&#10;\newcommand{\ba}{{\bf a}}&#10;\newcommand{\bv}{{\bf v}}&#10;\newcommand{\bx}{{\bf x}}&#10;\newcommand{\by}{{\bf y}}&#10;\pagestyle{empty}&#10;\begin{document}&#10;&#10;$\text(Sim)_{ik}$&#10;&#10;\end{document}"/>
  <p:tag name="IGUANATEXSIZE" val="20"/>
  <p:tag name="IGUANATEXCURSOR" val="2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1036.37"/>
  <p:tag name="LATEXADDIN" val="\documentclass{article}&#10;\usepackage{amsmath}&#10;\usepackage{amssymb}&#10;\newcommand{\ba}{{\bf a}}&#10;\newcommand{\bv}{{\bf v}}&#10;\newcommand{\bx}{{\bf x}}&#10;\newcommand{\by}{{\bf y}}&#10;\pagestyle{empty}&#10;\begin{document}&#10;&#10;$S_{ij} += \text(Sim)_{ik} A_{kj}$&#10;&#10;\end{document}"/>
  <p:tag name="IGUANATEXSIZE" val="20"/>
  <p:tag name="IGUANATEXCURSOR" val="23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182.9771"/>
  <p:tag name="LATEXADDIN" val="\documentclass{article}&#10;\usepackage{amsmath}&#10;\usepackage{amssymb}&#10;\newcommand{\ba}{{\bf a}}&#10;\newcommand{\bv}{{\bf v}}&#10;\newcommand{\bx}{{\bf x}}&#10;\newcommand{\by}{{\bf y}}&#10;\pagestyle{empty}&#10;\begin{document}&#10;&#10;$A_{kj}$&#10;&#10;\end{document}"/>
  <p:tag name="IGUANATEXSIZE" val="20"/>
  <p:tag name="IGUANATEXCURSOR" val="21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405.6993"/>
  <p:tag name="LATEXADDIN" val="\documentclass{article}&#10;\usepackage{amsmath}&#10;\usepackage{amssymb}&#10;\newcommand{\ba}{{\bf a}}&#10;\newcommand{\bv}{{\bf v}}&#10;\newcommand{\bx}{{\bf x}}&#10;\newcommand{\by}{{\bf y}}&#10;\pagestyle{empty}&#10;\begin{document}&#10;&#10;$\text(Sim)_{ik}$&#10;&#10;\end{document}"/>
  <p:tag name="IGUANATEXSIZE" val="20"/>
  <p:tag name="IGUANATEXCURSOR" val="2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355.081"/>
  <p:tag name="LATEXADDIN" val="\documentclass{article}&#10;\usepackage{amsmath}&#10;\usepackage{amssymb}&#10;\newcommand{\ba}{{\bf a}}&#10;\newcommand{\bv}{{\bf v}}&#10;\newcommand{\bx}{{\bf x}}&#10;\newcommand{\by}{{\bf y}}&#10;\pagestyle{empty}&#10;\begin{document}&#10;&#10;$S = \text(Sim)*A + A*\text{Sim}$&#10;&#10;\end{document}"/>
  <p:tag name="IGUANATEXSIZE" val="20"/>
  <p:tag name="IGUANATEXCURSOR" val="23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306</Words>
  <Application>Microsoft Office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ערכת נושא Office</vt:lpstr>
      <vt:lpstr>WISards Team DDI Challenge</vt:lpstr>
      <vt:lpstr>We aim to predict drug-drug interaction</vt:lpstr>
      <vt:lpstr>The graph shows small world phenomenon</vt:lpstr>
      <vt:lpstr>The graph has scale free effect</vt:lpstr>
      <vt:lpstr>The graph has a giant connected component and power law degree distribution</vt:lpstr>
      <vt:lpstr>The insights indicate similarity to social network, thus known link prediction models should work</vt:lpstr>
      <vt:lpstr>However, drugs interact only between groups and not within groups </vt:lpstr>
      <vt:lpstr>We assume there is a latent space of drug families and search for interactions between different groups</vt:lpstr>
      <vt:lpstr>Sim-Conn searches for similarity of edges between nodes in different groups</vt:lpstr>
      <vt:lpstr>Inferring the probability of an edge using its 2-neighborhood produced better results  </vt:lpstr>
      <vt:lpstr>In a different approach, iteratively truncating singular values vector at knee point produced score matrix</vt:lpstr>
      <vt:lpstr>Some models did not produce desired results due to time and computational limitations</vt:lpstr>
      <vt:lpstr>If time permitted, we would have tried additional models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WISards Team DDI Challenge</dc:title>
  <dc:creator>Chen Attias</dc:creator>
  <cp:lastModifiedBy>Noa Raindel</cp:lastModifiedBy>
  <cp:revision>26</cp:revision>
  <dcterms:created xsi:type="dcterms:W3CDTF">2018-05-03T15:41:14Z</dcterms:created>
  <dcterms:modified xsi:type="dcterms:W3CDTF">2018-05-04T06:12:30Z</dcterms:modified>
</cp:coreProperties>
</file>