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  <p:sldId id="263" r:id="rId6"/>
    <p:sldId id="270" r:id="rId7"/>
    <p:sldId id="258" r:id="rId8"/>
    <p:sldId id="269" r:id="rId9"/>
    <p:sldId id="260" r:id="rId10"/>
    <p:sldId id="261" r:id="rId11"/>
    <p:sldId id="271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image" Target="../media/image2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5.xml"/><Relationship Id="rId10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719671"/>
            <a:ext cx="9144000" cy="2387600"/>
          </a:xfrm>
        </p:spPr>
        <p:txBody>
          <a:bodyPr/>
          <a:lstStyle/>
          <a:p>
            <a:r>
              <a:rPr lang="en-US" dirty="0" err="1"/>
              <a:t>WISards</a:t>
            </a:r>
            <a:r>
              <a:rPr lang="en-US" dirty="0"/>
              <a:t> Team</a:t>
            </a:r>
            <a:br>
              <a:rPr lang="en-US" dirty="0"/>
            </a:br>
            <a:r>
              <a:rPr lang="en-US" dirty="0"/>
              <a:t>DDI Challenge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5199346"/>
            <a:ext cx="9144000" cy="1655762"/>
          </a:xfrm>
        </p:spPr>
        <p:txBody>
          <a:bodyPr/>
          <a:lstStyle/>
          <a:p>
            <a:r>
              <a:rPr lang="en-US" dirty="0"/>
              <a:t>Daphna </a:t>
            </a:r>
            <a:r>
              <a:rPr lang="en-US" dirty="0" err="1"/>
              <a:t>Regev</a:t>
            </a:r>
            <a:r>
              <a:rPr lang="en-US" dirty="0"/>
              <a:t>, </a:t>
            </a:r>
            <a:r>
              <a:rPr lang="en-US" dirty="0" err="1"/>
              <a:t>Noa</a:t>
            </a:r>
            <a:r>
              <a:rPr lang="en-US" dirty="0"/>
              <a:t> </a:t>
            </a:r>
            <a:r>
              <a:rPr lang="en-US" dirty="0" err="1"/>
              <a:t>Raindel</a:t>
            </a:r>
            <a:r>
              <a:rPr lang="en-US" dirty="0"/>
              <a:t>, </a:t>
            </a:r>
            <a:r>
              <a:rPr lang="en-US" dirty="0" err="1"/>
              <a:t>Dikla</a:t>
            </a:r>
            <a:r>
              <a:rPr lang="en-US" dirty="0"/>
              <a:t> </a:t>
            </a:r>
            <a:r>
              <a:rPr lang="en-US" dirty="0" err="1"/>
              <a:t>Gelbard</a:t>
            </a:r>
            <a:r>
              <a:rPr lang="en-US" dirty="0"/>
              <a:t> </a:t>
            </a:r>
            <a:r>
              <a:rPr lang="en-US" dirty="0" err="1"/>
              <a:t>Solodkin</a:t>
            </a:r>
            <a:r>
              <a:rPr lang="en-US" dirty="0"/>
              <a:t>, </a:t>
            </a:r>
          </a:p>
          <a:p>
            <a:r>
              <a:rPr lang="en-US" dirty="0"/>
              <a:t>Shira </a:t>
            </a:r>
            <a:r>
              <a:rPr lang="en-US" dirty="0" err="1"/>
              <a:t>Kritchman</a:t>
            </a:r>
            <a:r>
              <a:rPr lang="en-US" dirty="0"/>
              <a:t>, Chen Attias</a:t>
            </a:r>
          </a:p>
          <a:p>
            <a:r>
              <a:rPr lang="en-US" dirty="0" err="1"/>
              <a:t>Trax</a:t>
            </a:r>
            <a:r>
              <a:rPr lang="en-US" dirty="0"/>
              <a:t> &amp; Weizmann Institute of Science and Wizardry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107510"/>
            <a:ext cx="2292096" cy="3240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78D16-9FA1-4CD9-9D02-8178AEA59F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6" name="Picture 2" descr="Image result for bgu">
            <a:extLst>
              <a:ext uri="{FF2B5EF4-FFF2-40B4-BE49-F238E27FC236}">
                <a16:creationId xmlns:a16="http://schemas.microsoft.com/office/drawing/2014/main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422" y="160738"/>
            <a:ext cx="2501897" cy="13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75" y="-61148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5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Inferring the probability of an edge using its 2-neighborhood produced better results  </a:t>
            </a:r>
          </a:p>
        </p:txBody>
      </p:sp>
      <p:sp>
        <p:nvSpPr>
          <p:cNvPr id="5" name="Oval 4"/>
          <p:cNvSpPr/>
          <p:nvPr/>
        </p:nvSpPr>
        <p:spPr>
          <a:xfrm>
            <a:off x="831668" y="4663439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i</a:t>
            </a:r>
            <a:endParaRPr lang="en-US" sz="3200" b="1" dirty="0"/>
          </a:p>
        </p:txBody>
      </p:sp>
      <p:sp>
        <p:nvSpPr>
          <p:cNvPr id="7" name="Oval 6"/>
          <p:cNvSpPr/>
          <p:nvPr/>
        </p:nvSpPr>
        <p:spPr>
          <a:xfrm>
            <a:off x="4297679" y="4663439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831668" y="2336685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k</a:t>
            </a:r>
          </a:p>
        </p:txBody>
      </p:sp>
      <p:cxnSp>
        <p:nvCxnSpPr>
          <p:cNvPr id="10" name="Straight Connector 9"/>
          <p:cNvCxnSpPr>
            <a:stCxn id="7" idx="2"/>
            <a:endCxn id="5" idx="6"/>
          </p:cNvCxnSpPr>
          <p:nvPr/>
        </p:nvCxnSpPr>
        <p:spPr>
          <a:xfrm flipH="1">
            <a:off x="1328057" y="4911634"/>
            <a:ext cx="296962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5485" y="5159828"/>
            <a:ext cx="574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?</a:t>
            </a:r>
          </a:p>
        </p:txBody>
      </p:sp>
      <p:cxnSp>
        <p:nvCxnSpPr>
          <p:cNvPr id="14" name="Straight Connector 13"/>
          <p:cNvCxnSpPr>
            <a:stCxn id="8" idx="4"/>
            <a:endCxn id="5" idx="0"/>
          </p:cNvCxnSpPr>
          <p:nvPr/>
        </p:nvCxnSpPr>
        <p:spPr>
          <a:xfrm>
            <a:off x="1079863" y="2833074"/>
            <a:ext cx="0" cy="183036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  <a:endCxn id="8" idx="6"/>
          </p:cNvCxnSpPr>
          <p:nvPr/>
        </p:nvCxnSpPr>
        <p:spPr>
          <a:xfrm flipH="1" flipV="1">
            <a:off x="1328057" y="2584880"/>
            <a:ext cx="3042316" cy="215125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013166"/>
            <a:ext cx="2988617" cy="466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21" y="2981646"/>
            <a:ext cx="527657" cy="452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06" y="3983190"/>
            <a:ext cx="1169928" cy="444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872226"/>
            <a:ext cx="3907692" cy="4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 a different approach, iteratively truncating singular values vector at knee point produced score matrix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989771"/>
            <a:ext cx="10515600" cy="4187192"/>
          </a:xfrm>
        </p:spPr>
        <p:txBody>
          <a:bodyPr/>
          <a:lstStyle/>
          <a:p>
            <a:r>
              <a:rPr lang="en-US" dirty="0"/>
              <a:t>Drop after ~120 singular values</a:t>
            </a:r>
          </a:p>
          <a:p>
            <a:r>
              <a:rPr lang="en-US" dirty="0"/>
              <a:t>50 iterations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71" y="2359103"/>
            <a:ext cx="6050731" cy="403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3419" y="6392923"/>
            <a:ext cx="47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3535" y="3721013"/>
            <a:ext cx="47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Singular value</a:t>
            </a:r>
          </a:p>
        </p:txBody>
      </p:sp>
    </p:spTree>
    <p:extLst>
      <p:ext uri="{BB962C8B-B14F-4D97-AF65-F5344CB8AC3E}">
        <p14:creationId xmlns:p14="http://schemas.microsoft.com/office/powerpoint/2010/main" val="177275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Some models did not produce desired results due to time and computational limitations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completion algorithms</a:t>
            </a:r>
          </a:p>
          <a:p>
            <a:pPr lvl="1"/>
            <a:r>
              <a:rPr lang="en-US" dirty="0"/>
              <a:t>Using SDP – prohibitively slow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dirty="0"/>
              <a:t>Required additional time to optimize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time permitted, we would have tried additional models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different implementation for matrix completion</a:t>
            </a:r>
          </a:p>
          <a:p>
            <a:r>
              <a:rPr lang="en-US" dirty="0"/>
              <a:t>Learn latent graph of components using neural networks</a:t>
            </a:r>
          </a:p>
          <a:p>
            <a:r>
              <a:rPr lang="en-US" dirty="0"/>
              <a:t>Ensemble a few models together</a:t>
            </a:r>
          </a:p>
        </p:txBody>
      </p:sp>
    </p:spTree>
    <p:extLst>
      <p:ext uri="{BB962C8B-B14F-4D97-AF65-F5344CB8AC3E}">
        <p14:creationId xmlns:p14="http://schemas.microsoft.com/office/powerpoint/2010/main" val="283801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1777-42E9-4322-A10C-6721D50F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THANK YOU!!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D579D0C-E653-4093-B88D-542A338C4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22" y="2380312"/>
            <a:ext cx="2290156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B3D-0843-4A47-8010-0314977B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40" y="351818"/>
            <a:ext cx="9291320" cy="1325563"/>
          </a:xfrm>
        </p:spPr>
        <p:txBody>
          <a:bodyPr/>
          <a:lstStyle/>
          <a:p>
            <a:pPr algn="ctr"/>
            <a:r>
              <a:rPr lang="en-US" dirty="0"/>
              <a:t>We aim to predict drug-drug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9CD7-44CB-4D04-BAAE-53934E9F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004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Given an undirected graph G = (V, E) we predict missing edges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F3C32D-8C28-46E6-BF84-C723D5DF4084}"/>
              </a:ext>
            </a:extLst>
          </p:cNvPr>
          <p:cNvGrpSpPr/>
          <p:nvPr/>
        </p:nvGrpSpPr>
        <p:grpSpPr>
          <a:xfrm>
            <a:off x="6744757" y="3611150"/>
            <a:ext cx="4395644" cy="2784395"/>
            <a:chOff x="6680749" y="2440718"/>
            <a:chExt cx="4395644" cy="2784395"/>
          </a:xfrm>
        </p:grpSpPr>
        <p:pic>
          <p:nvPicPr>
            <p:cNvPr id="8" name="Picture 2" descr="Image result for graph theo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749" y="2440718"/>
              <a:ext cx="4258484" cy="278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196034" y="24407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52879" y="292039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cxnSp>
          <p:nvCxnSpPr>
            <p:cNvPr id="11" name="Straight Connector 6"/>
            <p:cNvCxnSpPr/>
            <p:nvPr/>
          </p:nvCxnSpPr>
          <p:spPr>
            <a:xfrm>
              <a:off x="8478666" y="2810050"/>
              <a:ext cx="2061556" cy="4796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289375" y="273720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pic>
        <p:nvPicPr>
          <p:cNvPr id="13" name="Picture 2" descr="Image result for drug drug interaction">
            <a:extLst>
              <a:ext uri="{FF2B5EF4-FFF2-40B4-BE49-F238E27FC236}">
                <a16:creationId xmlns:a16="http://schemas.microsoft.com/office/drawing/2014/main" id="{AB1B3086-7E0D-433E-A14F-9CC99C9F0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27"/>
          <a:stretch/>
        </p:blipFill>
        <p:spPr bwMode="auto">
          <a:xfrm>
            <a:off x="890484" y="4139196"/>
            <a:ext cx="4907795" cy="148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2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36" y="303257"/>
            <a:ext cx="6849560" cy="649073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graph shows small world phenomenon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4383024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Between 2 nodes:</a:t>
            </a:r>
          </a:p>
          <a:p>
            <a:pPr lvl="1" fontAlgn="base"/>
            <a:r>
              <a:rPr lang="en-US" dirty="0"/>
              <a:t>Average shortest path is 2.5</a:t>
            </a:r>
          </a:p>
          <a:p>
            <a:pPr lvl="1" fontAlgn="base"/>
            <a:r>
              <a:rPr lang="en-US" dirty="0"/>
              <a:t>Maximal shortest path is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1D5A4-0B58-4B6B-90DE-E2840BCB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8" y="3468346"/>
            <a:ext cx="4509478" cy="30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1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graph has scale free effect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Most nodes have only a few links</a:t>
            </a:r>
          </a:p>
          <a:p>
            <a:pPr fontAlgn="base"/>
            <a:r>
              <a:rPr lang="en-US" dirty="0"/>
              <a:t>A small number of hubs that have many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07DE-18EF-43BF-908C-0662CF662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55" y="3161267"/>
            <a:ext cx="3606019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7EB59-EE60-41D3-9E1D-0BCE09683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5" y="3912298"/>
            <a:ext cx="2340674" cy="1917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71FDF-FFB7-4E91-BCFA-AA03C188F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70" y="3161267"/>
            <a:ext cx="42672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91230F-D827-4048-ADCA-563FE11B658D}"/>
              </a:ext>
            </a:extLst>
          </p:cNvPr>
          <p:cNvSpPr txBox="1"/>
          <p:nvPr/>
        </p:nvSpPr>
        <p:spPr>
          <a:xfrm>
            <a:off x="577121" y="2679036"/>
            <a:ext cx="26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40, 1</a:t>
            </a:r>
            <a:r>
              <a:rPr lang="en-US" baseline="30000" dirty="0"/>
              <a:t>st</a:t>
            </a:r>
            <a:r>
              <a:rPr lang="en-US" dirty="0"/>
              <a:t> degree neighbors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0C364-0EA0-4F6F-B9F6-4742A1F9176D}"/>
              </a:ext>
            </a:extLst>
          </p:cNvPr>
          <p:cNvSpPr txBox="1"/>
          <p:nvPr/>
        </p:nvSpPr>
        <p:spPr>
          <a:xfrm>
            <a:off x="4521707" y="2679037"/>
            <a:ext cx="26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40, 2</a:t>
            </a:r>
            <a:r>
              <a:rPr lang="en-US" baseline="30000" dirty="0"/>
              <a:t>nd</a:t>
            </a:r>
            <a:r>
              <a:rPr lang="en-US" dirty="0"/>
              <a:t> degree neighbors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681D1-7437-4E96-9649-C520C7A6844A}"/>
              </a:ext>
            </a:extLst>
          </p:cNvPr>
          <p:cNvSpPr txBox="1"/>
          <p:nvPr/>
        </p:nvSpPr>
        <p:spPr>
          <a:xfrm>
            <a:off x="8702229" y="2679037"/>
            <a:ext cx="26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40, 3</a:t>
            </a:r>
            <a:r>
              <a:rPr lang="en-US" baseline="30000" dirty="0"/>
              <a:t>rd</a:t>
            </a:r>
            <a:r>
              <a:rPr lang="en-US" dirty="0"/>
              <a:t> degree neighbors</a:t>
            </a:r>
          </a:p>
        </p:txBody>
      </p:sp>
    </p:spTree>
    <p:extLst>
      <p:ext uri="{BB962C8B-B14F-4D97-AF65-F5344CB8AC3E}">
        <p14:creationId xmlns:p14="http://schemas.microsoft.com/office/powerpoint/2010/main" val="10616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graph has a giant connected component and power law degree distribution</a:t>
            </a:r>
          </a:p>
        </p:txBody>
      </p:sp>
      <p:pic>
        <p:nvPicPr>
          <p:cNvPr id="7" name="תמונה 4">
            <a:extLst>
              <a:ext uri="{FF2B5EF4-FFF2-40B4-BE49-F238E27FC236}">
                <a16:creationId xmlns:a16="http://schemas.microsoft.com/office/drawing/2014/main" id="{9F8980F5-C4D4-492D-B12B-6DCD16C5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68" y="1793262"/>
            <a:ext cx="6912864" cy="49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C36D-EA3B-4C93-85EB-AF4A9536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insights indicate similarity to social network, thus known link prediction models should work</a:t>
            </a:r>
          </a:p>
        </p:txBody>
      </p:sp>
      <p:pic>
        <p:nvPicPr>
          <p:cNvPr id="3074" name="Picture 2" descr="The network effect: What B2B comms can learn from the Facebook revolution">
            <a:extLst>
              <a:ext uri="{FF2B5EF4-FFF2-40B4-BE49-F238E27FC236}">
                <a16:creationId xmlns:a16="http://schemas.microsoft.com/office/drawing/2014/main" id="{7A13A677-4982-4671-BDCB-01F35106F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23" y="1825625"/>
            <a:ext cx="76583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5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However, drugs interact only between groups and not within groups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drugs interact when</a:t>
            </a:r>
          </a:p>
          <a:p>
            <a:pPr lvl="1"/>
            <a:r>
              <a:rPr lang="en-US" dirty="0"/>
              <a:t>They cause each other to be ineffective</a:t>
            </a:r>
          </a:p>
          <a:p>
            <a:pPr lvl="1"/>
            <a:r>
              <a:rPr lang="en-US" dirty="0"/>
              <a:t>Their combination is harmful</a:t>
            </a:r>
          </a:p>
        </p:txBody>
      </p:sp>
      <p:pic>
        <p:nvPicPr>
          <p:cNvPr id="4098" name="Picture 2" descr="Image result">
            <a:extLst>
              <a:ext uri="{FF2B5EF4-FFF2-40B4-BE49-F238E27FC236}">
                <a16:creationId xmlns:a16="http://schemas.microsoft.com/office/drawing/2014/main" id="{547C86E9-14CC-42C7-8C66-940BA7187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82" y="3321240"/>
            <a:ext cx="5871035" cy="31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C342-CA4C-477A-9CE7-CE69043F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We assume there is a latent space of drug families and search for interactions between different groups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A8484491-1CF3-4788-8551-1EAF4D13F6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92" y="1887008"/>
            <a:ext cx="7873016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0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Sim-Conn searches for similarity of edges between nodes in different groups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9" y="2351120"/>
            <a:ext cx="4833257" cy="4663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9" y="3210180"/>
            <a:ext cx="3531412" cy="44474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6827" y="4446622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i</a:t>
            </a:r>
            <a:endParaRPr 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4212837" y="2119867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</a:t>
            </a:r>
          </a:p>
        </p:txBody>
      </p:sp>
      <p:sp>
        <p:nvSpPr>
          <p:cNvPr id="7" name="Oval 6"/>
          <p:cNvSpPr/>
          <p:nvPr/>
        </p:nvSpPr>
        <p:spPr>
          <a:xfrm>
            <a:off x="4212838" y="4446622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746827" y="2119868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k</a:t>
            </a:r>
          </a:p>
        </p:txBody>
      </p:sp>
      <p:cxnSp>
        <p:nvCxnSpPr>
          <p:cNvPr id="10" name="Straight Connector 9"/>
          <p:cNvCxnSpPr>
            <a:stCxn id="7" idx="2"/>
            <a:endCxn id="5" idx="6"/>
          </p:cNvCxnSpPr>
          <p:nvPr/>
        </p:nvCxnSpPr>
        <p:spPr>
          <a:xfrm flipH="1">
            <a:off x="1243216" y="4694817"/>
            <a:ext cx="296962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0644" y="4943011"/>
            <a:ext cx="574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?</a:t>
            </a:r>
          </a:p>
        </p:txBody>
      </p:sp>
      <p:cxnSp>
        <p:nvCxnSpPr>
          <p:cNvPr id="14" name="Straight Connector 13"/>
          <p:cNvCxnSpPr>
            <a:stCxn id="8" idx="4"/>
            <a:endCxn id="5" idx="0"/>
          </p:cNvCxnSpPr>
          <p:nvPr/>
        </p:nvCxnSpPr>
        <p:spPr>
          <a:xfrm>
            <a:off x="995022" y="2616257"/>
            <a:ext cx="0" cy="183036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7" idx="0"/>
          </p:cNvCxnSpPr>
          <p:nvPr/>
        </p:nvCxnSpPr>
        <p:spPr>
          <a:xfrm>
            <a:off x="4461032" y="2616256"/>
            <a:ext cx="1" cy="18303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8" idx="6"/>
          </p:cNvCxnSpPr>
          <p:nvPr/>
        </p:nvCxnSpPr>
        <p:spPr>
          <a:xfrm flipH="1">
            <a:off x="1243216" y="2368062"/>
            <a:ext cx="2969621" cy="1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9" y="1853131"/>
            <a:ext cx="490894" cy="3908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63" y="2817509"/>
            <a:ext cx="1131003" cy="46630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65" y="3766373"/>
            <a:ext cx="1169928" cy="444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E3E32-98D5-41C5-B01D-5310ED086E11}"/>
              </a:ext>
            </a:extLst>
          </p:cNvPr>
          <p:cNvSpPr txBox="1"/>
          <p:nvPr/>
        </p:nvSpPr>
        <p:spPr>
          <a:xfrm>
            <a:off x="4960581" y="3986930"/>
            <a:ext cx="3214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(Sim)</a:t>
            </a:r>
            <a:r>
              <a:rPr lang="en-US" sz="2000" baseline="-25000" dirty="0"/>
              <a:t>ik</a:t>
            </a:r>
            <a:r>
              <a:rPr lang="en-US" sz="2000" dirty="0"/>
              <a:t> is a similarity metric, based on Jaccard coefficient and cosine similarity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871948-BC19-4D9C-93A1-1C4A09C0C8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08" y="4236400"/>
            <a:ext cx="4126992" cy="26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676.04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_{ij} += \text(Sim)_{ik} * \text(Sim)_{jl} * A_{kl}$&#10;&#10;\end{document}"/>
  <p:tag name="IGUANATEXSIZE" val="20"/>
  <p:tag name="IGUANATEXCURSOR" val="2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24.597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 = \text(Sim)*A*\text(Sim)$&#10;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70.2287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A_{kl}$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92.20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\text(Sim)_{jl}$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5.6993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\text(Sim)_{ik}$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036.37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_{ij} += \text(Sim)_{ik} A_{kj}$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82.977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A_{kj}$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5.6993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\text(Sim)_{ik}$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5.08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 = \text(Sim)*A + A*\text{Sim}$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306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ערכת נושא Office</vt:lpstr>
      <vt:lpstr>WISards Team DDI Challenge</vt:lpstr>
      <vt:lpstr>We aim to predict drug-drug interaction</vt:lpstr>
      <vt:lpstr>The graph shows small world phenomenon</vt:lpstr>
      <vt:lpstr>The graph has scale free effect</vt:lpstr>
      <vt:lpstr>The graph has a giant connected component and power law degree distribution</vt:lpstr>
      <vt:lpstr>The insights indicate similarity to social network, thus known link prediction models should work</vt:lpstr>
      <vt:lpstr>However, drugs interact only between groups and not within groups </vt:lpstr>
      <vt:lpstr>We assume there is a latent space of drug families and search for interactions between different groups</vt:lpstr>
      <vt:lpstr>Sim-Conn searches for similarity of edges between nodes in different groups</vt:lpstr>
      <vt:lpstr>Inferring the probability of an edge using its 2-neighborhood produced better results  </vt:lpstr>
      <vt:lpstr>In a different approach, iteratively truncating singular values vector at knee point produced score matrix</vt:lpstr>
      <vt:lpstr>Some models did not produce desired results due to time and computational limitations</vt:lpstr>
      <vt:lpstr>If time permitted, we would have tried additional models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WISards Team DDI Challenge</dc:title>
  <dc:creator>Chen Attias</dc:creator>
  <cp:lastModifiedBy>Noa Raindel</cp:lastModifiedBy>
  <cp:revision>29</cp:revision>
  <dcterms:created xsi:type="dcterms:W3CDTF">2018-05-03T15:41:14Z</dcterms:created>
  <dcterms:modified xsi:type="dcterms:W3CDTF">2018-05-04T06:53:37Z</dcterms:modified>
</cp:coreProperties>
</file>