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57" r:id="rId4"/>
    <p:sldId id="311" r:id="rId5"/>
    <p:sldId id="312" r:id="rId6"/>
    <p:sldId id="313" r:id="rId7"/>
    <p:sldId id="314" r:id="rId8"/>
    <p:sldId id="315" r:id="rId9"/>
    <p:sldId id="316" r:id="rId10"/>
    <p:sldId id="324" r:id="rId11"/>
    <p:sldId id="317" r:id="rId12"/>
    <p:sldId id="318" r:id="rId13"/>
    <p:sldId id="319" r:id="rId14"/>
    <p:sldId id="320" r:id="rId15"/>
    <p:sldId id="321" r:id="rId16"/>
    <p:sldId id="276" r:id="rId17"/>
    <p:sldId id="279" r:id="rId18"/>
    <p:sldId id="280" r:id="rId19"/>
    <p:sldId id="296" r:id="rId20"/>
    <p:sldId id="297" r:id="rId21"/>
    <p:sldId id="298" r:id="rId22"/>
    <p:sldId id="281" r:id="rId23"/>
    <p:sldId id="323" r:id="rId24"/>
    <p:sldId id="288" r:id="rId25"/>
    <p:sldId id="289" r:id="rId26"/>
    <p:sldId id="290" r:id="rId27"/>
    <p:sldId id="291" r:id="rId28"/>
    <p:sldId id="294" r:id="rId29"/>
    <p:sldId id="306" r:id="rId30"/>
    <p:sldId id="307" r:id="rId31"/>
    <p:sldId id="308" r:id="rId32"/>
    <p:sldId id="309" r:id="rId33"/>
    <p:sldId id="310" r:id="rId34"/>
    <p:sldId id="302" r:id="rId35"/>
    <p:sldId id="303" r:id="rId36"/>
    <p:sldId id="305" r:id="rId3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6242" autoAdjust="0"/>
  </p:normalViewPr>
  <p:slideViewPr>
    <p:cSldViewPr>
      <p:cViewPr varScale="1">
        <p:scale>
          <a:sx n="72" d="100"/>
          <a:sy n="72" d="100"/>
        </p:scale>
        <p:origin x="636" y="60"/>
      </p:cViewPr>
      <p:guideLst>
        <p:guide orient="horz" pos="3239"/>
        <p:guide pos="5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D1A8943-2DA7-42D0-911A-D1928E6334D6}" type="datetime1">
              <a:rPr lang="ko-KR" altLang="en-US"/>
              <a:pPr lvl="0">
                <a:defRPr/>
              </a:pPr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A3490CE-3542-4A86-BF17-840E597F4F7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79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6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5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1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9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38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69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432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19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28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2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465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43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462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91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872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472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A3490CE-3542-4A86-BF17-840E597F4F7B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30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5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1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70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0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A3490CE-3542-4A86-BF17-840E597F4F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8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490CE-3542-4A86-BF17-840E597F4F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8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hyperlink" Target="https://portal.azure.com/#@hyperbrickscokr.onmicrosoft.com/resource/subscriptions/069192ce-2693-4137-8686-007bb4dd56cd/resourceGroups/nodeAPP_group/providers/Microsoft.Web/sites/nodeAPP/appServic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2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jpeg"/><Relationship Id="rId5" Type="http://schemas.openxmlformats.org/officeDocument/2006/relationships/image" Target="../media/image73.png"/><Relationship Id="rId10" Type="http://schemas.openxmlformats.org/officeDocument/2006/relationships/image" Target="../media/image6.png"/><Relationship Id="rId4" Type="http://schemas.openxmlformats.org/officeDocument/2006/relationships/image" Target="../media/image72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5" Type="http://schemas.openxmlformats.org/officeDocument/2006/relationships/image" Target="../media/image79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5" Type="http://schemas.openxmlformats.org/officeDocument/2006/relationships/image" Target="../media/image82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76.jpe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5" Type="http://schemas.openxmlformats.org/officeDocument/2006/relationships/image" Target="../media/image90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5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76.jpe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5" Type="http://schemas.openxmlformats.org/officeDocument/2006/relationships/image" Target="../media/image99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5" Type="http://schemas.openxmlformats.org/officeDocument/2006/relationships/image" Target="../media/image103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71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jpe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8.jpe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087100" y="4978400"/>
            <a:ext cx="3276600" cy="327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20000">
            <a:off x="13766800" y="8140700"/>
            <a:ext cx="3429000" cy="342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2900" y="1663700"/>
            <a:ext cx="622300" cy="316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00" y="8255000"/>
            <a:ext cx="1168400" cy="116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860000">
            <a:off x="13652500" y="3225800"/>
            <a:ext cx="3848100" cy="1625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9000"/>
          </a:blip>
          <a:stretch>
            <a:fillRect/>
          </a:stretch>
        </p:blipFill>
        <p:spPr>
          <a:xfrm>
            <a:off x="12014200" y="1054100"/>
            <a:ext cx="2159000" cy="2159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9000"/>
          </a:blip>
          <a:stretch>
            <a:fillRect/>
          </a:stretch>
        </p:blipFill>
        <p:spPr>
          <a:xfrm>
            <a:off x="1371600" y="7848600"/>
            <a:ext cx="889000" cy="889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71600" y="1409700"/>
            <a:ext cx="9715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7700" b="0" i="0" u="none" strike="noStrike" dirty="0">
                <a:solidFill>
                  <a:srgbClr val="505050"/>
                </a:solidFill>
                <a:latin typeface="Gmarket Sans Bold"/>
              </a:rPr>
              <a:t>AZURE</a:t>
            </a:r>
            <a:r>
              <a:rPr lang="en-US" sz="7700" dirty="0">
                <a:solidFill>
                  <a:srgbClr val="505050"/>
                </a:solidFill>
                <a:latin typeface="Gmarket Sans Bold"/>
              </a:rPr>
              <a:t> </a:t>
            </a:r>
            <a:r>
              <a:rPr lang="ko-KR" sz="7700" b="0" i="0" u="none" strike="noStrike" dirty="0">
                <a:solidFill>
                  <a:srgbClr val="505050"/>
                </a:solidFill>
                <a:ea typeface="Gmarket Sans Bold"/>
              </a:rPr>
              <a:t>웹서비스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1600" y="4254500"/>
            <a:ext cx="7264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700" b="0" i="0" u="none" strike="noStrike" spc="-200">
                <a:solidFill>
                  <a:srgbClr val="505050"/>
                </a:solidFill>
                <a:latin typeface="Pretendard Light"/>
              </a:rPr>
              <a:t>IaaS vs PaaS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1547" y="8737600"/>
            <a:ext cx="7073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600" b="0" i="0" u="none" strike="noStrike" dirty="0">
                <a:solidFill>
                  <a:srgbClr val="505050"/>
                </a:solidFill>
                <a:ea typeface="Pretendard Regular"/>
              </a:rPr>
              <a:t>서울</a:t>
            </a:r>
            <a:r>
              <a:rPr lang="en-US" sz="1600" b="0" i="0" u="none" strike="noStrike" dirty="0">
                <a:solidFill>
                  <a:srgbClr val="505050"/>
                </a:solidFill>
                <a:latin typeface="Pretendard Regular"/>
              </a:rPr>
              <a:t> </a:t>
            </a:r>
            <a:r>
              <a:rPr lang="ko-KR" sz="1600" b="0" i="0" u="none" strike="noStrike" dirty="0" err="1">
                <a:solidFill>
                  <a:srgbClr val="505050"/>
                </a:solidFill>
                <a:ea typeface="Pretendard Regular"/>
              </a:rPr>
              <a:t>온보딩</a:t>
            </a:r>
            <a:r>
              <a:rPr lang="en-US" sz="1600" b="0" i="0" u="none" strike="noStrike" dirty="0">
                <a:solidFill>
                  <a:srgbClr val="505050"/>
                </a:solidFill>
                <a:latin typeface="Pretendard Regular"/>
              </a:rPr>
              <a:t> 1</a:t>
            </a:r>
            <a:r>
              <a:rPr lang="ko-KR" sz="1600" b="0" i="0" u="none" strike="noStrike" dirty="0">
                <a:solidFill>
                  <a:srgbClr val="505050"/>
                </a:solidFill>
                <a:ea typeface="Pretendard Regular"/>
              </a:rPr>
              <a:t>팀</a:t>
            </a:r>
            <a:r>
              <a:rPr lang="en-US" altLang="ko-KR" sz="1600" b="0" i="0" u="none" strike="noStrike" dirty="0">
                <a:solidFill>
                  <a:srgbClr val="505050"/>
                </a:solidFill>
                <a:ea typeface="Pretendard Regular"/>
              </a:rPr>
              <a:t> (</a:t>
            </a:r>
            <a:r>
              <a:rPr lang="ko-KR" altLang="en-US" sz="1600" b="0" i="0" u="none" strike="noStrike" dirty="0">
                <a:solidFill>
                  <a:srgbClr val="505050"/>
                </a:solidFill>
                <a:ea typeface="Pretendard Regular"/>
              </a:rPr>
              <a:t>장민우</a:t>
            </a:r>
            <a:r>
              <a:rPr lang="en-US" altLang="ko-KR" sz="1600" b="0" i="0" u="none" strike="noStrike" dirty="0">
                <a:solidFill>
                  <a:srgbClr val="505050"/>
                </a:solidFill>
                <a:ea typeface="Pretendard Regular"/>
              </a:rPr>
              <a:t>, </a:t>
            </a:r>
            <a:r>
              <a:rPr lang="ko-KR" altLang="en-US" sz="1600" b="0" i="0" u="none" strike="noStrike" dirty="0">
                <a:solidFill>
                  <a:srgbClr val="505050"/>
                </a:solidFill>
                <a:ea typeface="Pretendard Regular"/>
              </a:rPr>
              <a:t>신동훈</a:t>
            </a:r>
            <a:r>
              <a:rPr lang="en-US" altLang="ko-KR" sz="1600" b="0" i="0" u="none" strike="noStrike" dirty="0">
                <a:solidFill>
                  <a:srgbClr val="505050"/>
                </a:solidFill>
                <a:ea typeface="Pretendard Regular"/>
              </a:rPr>
              <a:t>)</a:t>
            </a:r>
            <a:endParaRPr lang="ko-KR" sz="1600" b="0" i="0" u="none" strike="noStrike" dirty="0">
              <a:solidFill>
                <a:srgbClr val="505050"/>
              </a:solidFill>
              <a:ea typeface="Pretendard Regula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C78009-A507-EA3B-1A21-489831501069}"/>
              </a:ext>
            </a:extLst>
          </p:cNvPr>
          <p:cNvGrpSpPr/>
          <p:nvPr/>
        </p:nvGrpSpPr>
        <p:grpSpPr>
          <a:xfrm>
            <a:off x="16764000" y="406400"/>
            <a:ext cx="2057400" cy="457200"/>
            <a:chOff x="15303500" y="533400"/>
            <a:chExt cx="2057400" cy="457200"/>
          </a:xfrm>
        </p:grpSpPr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1FD5E566-A912-C7CF-83BA-793E38CD10EA}"/>
                </a:ext>
              </a:extLst>
            </p:cNvPr>
            <p:cNvSpPr txBox="1"/>
            <p:nvPr/>
          </p:nvSpPr>
          <p:spPr>
            <a:xfrm>
              <a:off x="15824200" y="635000"/>
              <a:ext cx="15367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1400" spc="100" dirty="0">
                  <a:solidFill>
                    <a:srgbClr val="505050"/>
                  </a:solidFill>
                  <a:latin typeface="Pretendard Bold"/>
                </a:rPr>
                <a:t>CCCR</a:t>
              </a:r>
              <a:endParaRPr lang="en-US" sz="1400" b="0" i="0" u="none" strike="noStrike" spc="100" dirty="0">
                <a:solidFill>
                  <a:srgbClr val="505050"/>
                </a:solidFill>
                <a:latin typeface="Pretendard Bold"/>
              </a:endParaRPr>
            </a:p>
          </p:txBody>
        </p:sp>
        <p:pic>
          <p:nvPicPr>
            <p:cNvPr id="17" name="그림 16" descr="원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E7AEE6F2-90A0-2391-2958-DC00F37DE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03500" y="533400"/>
              <a:ext cx="457200" cy="457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03611" y="680768"/>
            <a:ext cx="60960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7000" b="0" i="0" u="none" strike="noStrike" spc="-500" dirty="0">
                <a:solidFill>
                  <a:srgbClr val="505050"/>
                </a:solidFill>
                <a:ea typeface="Gmarket Sans Medium"/>
              </a:rPr>
              <a:t>Azure app service</a:t>
            </a:r>
            <a:endParaRPr lang="ko-KR" sz="7000" b="0" i="0" u="none" strike="noStrike" spc="-500" dirty="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19" name="그림 18" descr="원, 구체, 그래픽, 스크린샷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9032" y="243593"/>
            <a:ext cx="1550086" cy="15500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329" y="2705099"/>
            <a:ext cx="8536564" cy="6901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545" y="2705099"/>
            <a:ext cx="8536564" cy="6901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3478" y="2544509"/>
            <a:ext cx="8536564" cy="6957308"/>
            <a:chOff x="623478" y="2544509"/>
            <a:chExt cx="8536564" cy="695730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23478" y="2544509"/>
              <a:ext cx="8536564" cy="69573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2276642" y="6095183"/>
              <a:ext cx="3743158" cy="675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1550" y="2544509"/>
            <a:ext cx="9057121" cy="7816962"/>
            <a:chOff x="9341550" y="2544509"/>
            <a:chExt cx="9057121" cy="7816962"/>
          </a:xfrm>
        </p:grpSpPr>
        <p:grpSp>
          <p:nvGrpSpPr>
            <p:cNvPr id="8" name="그룹 7"/>
            <p:cNvGrpSpPr/>
            <p:nvPr/>
          </p:nvGrpSpPr>
          <p:grpSpPr>
            <a:xfrm>
              <a:off x="9341550" y="2544509"/>
              <a:ext cx="9057121" cy="7816962"/>
              <a:chOff x="9341550" y="2544509"/>
              <a:chExt cx="9057121" cy="7816962"/>
            </a:xfrm>
          </p:grpSpPr>
          <p:pic>
            <p:nvPicPr>
              <p:cNvPr id="11" name="Picture 1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 rot="10800000">
                <a:off x="17373600" y="9336400"/>
                <a:ext cx="1025071" cy="102507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9341550" y="2544509"/>
                <a:ext cx="8536564" cy="69573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직사각형 13"/>
            <p:cNvSpPr/>
            <p:nvPr/>
          </p:nvSpPr>
          <p:spPr>
            <a:xfrm>
              <a:off x="11738252" y="2857500"/>
              <a:ext cx="6139861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5" name="Picture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1879600" y="619579"/>
            <a:ext cx="853656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9600"/>
              </a:lnSpc>
              <a:defRPr/>
            </a:pPr>
            <a:r>
              <a:rPr lang="en-US" altLang="ko-KR" sz="7000" kern="0" spc="0">
                <a:solidFill>
                  <a:srgbClr val="646464"/>
                </a:solidFill>
                <a:latin typeface="az_ea_font"/>
              </a:rPr>
              <a:t>Azure</a:t>
            </a:r>
            <a:r>
              <a:rPr lang="ko-KR" altLang="en-US" sz="7000" kern="0" spc="0">
                <a:solidFill>
                  <a:srgbClr val="646464"/>
                </a:solidFill>
                <a:latin typeface="az_ea_font"/>
              </a:rPr>
              <a:t> </a:t>
            </a:r>
            <a:r>
              <a:rPr lang="en-US" altLang="ko-KR" sz="7000" kern="0" spc="0">
                <a:solidFill>
                  <a:srgbClr val="646464"/>
                </a:solidFill>
                <a:latin typeface="az_ea_font"/>
              </a:rPr>
              <a:t>Storage</a:t>
            </a:r>
            <a:r>
              <a:rPr lang="ko-KR" altLang="en-US" sz="7000" kern="0" spc="0">
                <a:solidFill>
                  <a:srgbClr val="646464"/>
                </a:solidFill>
                <a:latin typeface="az_ea_font"/>
              </a:rPr>
              <a:t> </a:t>
            </a:r>
            <a:r>
              <a:rPr lang="en-US" altLang="ko-KR" sz="7000" kern="0" spc="0">
                <a:solidFill>
                  <a:srgbClr val="646464"/>
                </a:solidFill>
                <a:latin typeface="az_ea_font"/>
              </a:rPr>
              <a:t>Account</a:t>
            </a:r>
            <a:endParaRPr lang="ko-KR" altLang="en-US" sz="7000" kern="0" spc="0">
              <a:solidFill>
                <a:srgbClr val="000000"/>
              </a:solidFill>
              <a:effectLst/>
              <a:latin typeface="HY헤드라인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39032" y="245770"/>
            <a:ext cx="1550086" cy="1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52600" y="1018636"/>
            <a:ext cx="128016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9600"/>
              </a:lnSpc>
              <a:defRPr/>
            </a:pPr>
            <a:r>
              <a:rPr lang="en-US" altLang="ko-KR" sz="7000" b="0" i="0">
                <a:solidFill>
                  <a:srgbClr val="646464"/>
                </a:solidFill>
                <a:effectLst/>
                <a:latin typeface="az_ea_font"/>
              </a:rPr>
              <a:t>MongoDB</a:t>
            </a:r>
            <a:r>
              <a:rPr lang="ko-KR" altLang="en-US" sz="7000" b="0" i="0">
                <a:solidFill>
                  <a:srgbClr val="646464"/>
                </a:solidFill>
                <a:effectLst/>
                <a:latin typeface="az_ea_font"/>
              </a:rPr>
              <a:t>용 </a:t>
            </a:r>
            <a:r>
              <a:rPr lang="en-US" altLang="ko-KR" sz="7000" b="0" i="0">
                <a:solidFill>
                  <a:srgbClr val="646464"/>
                </a:solidFill>
                <a:effectLst/>
                <a:latin typeface="az_ea_font"/>
              </a:rPr>
              <a:t>Azure Cosmos DB API</a:t>
            </a:r>
          </a:p>
          <a:p>
            <a:pPr lvl="0" algn="ctr">
              <a:lnSpc>
                <a:spcPct val="99600"/>
              </a:lnSpc>
              <a:defRPr/>
            </a:pPr>
            <a:endParaRPr lang="ko-KR" sz="62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4236" y="2705099"/>
            <a:ext cx="8536564" cy="6943271"/>
            <a:chOff x="404236" y="2705099"/>
            <a:chExt cx="8536564" cy="69432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04236" y="2705099"/>
              <a:ext cx="8536564" cy="6943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1879600" y="8496300"/>
              <a:ext cx="68834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347202" y="2705098"/>
            <a:ext cx="8536564" cy="6943271"/>
            <a:chOff x="9347202" y="2705098"/>
            <a:chExt cx="8536564" cy="694327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347202" y="2705098"/>
              <a:ext cx="8536564" cy="6943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1963400" y="2876464"/>
              <a:ext cx="5920364" cy="1657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-193078" y="104135"/>
            <a:ext cx="2614306" cy="18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76400" y="680768"/>
            <a:ext cx="44196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9600"/>
              </a:lnSpc>
              <a:defRPr/>
            </a:pPr>
            <a:r>
              <a:rPr lang="ko-KR" altLang="en-US" sz="7000" b="0" i="0">
                <a:solidFill>
                  <a:srgbClr val="646464"/>
                </a:solidFill>
                <a:effectLst/>
                <a:latin typeface="az_ea_font"/>
              </a:rPr>
              <a:t>연결 확인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2000" y="2933700"/>
            <a:ext cx="11590171" cy="6700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7467600" y="4457700"/>
            <a:ext cx="396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623450" y="2933700"/>
            <a:ext cx="5512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hlinkClick r:id="rId7"/>
              </a:rPr>
              <a:t>https://portal.azure.com/#@hyperbrickscokr.onmicrosoft.com/resource/subscriptions/069192ce-2693-4137-8686-007bb4dd56cd/resourceGroups/nodeAPP_group/providers/Microsoft.Web/sites/nodeAPP/appServices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39032" y="397226"/>
            <a:ext cx="1550086" cy="1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24000" y="680768"/>
            <a:ext cx="44196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9600"/>
              </a:lnSpc>
              <a:defRPr/>
            </a:pPr>
            <a:r>
              <a:rPr lang="ko-KR" altLang="en-US" sz="7000" b="0" i="0">
                <a:solidFill>
                  <a:srgbClr val="646464"/>
                </a:solidFill>
                <a:effectLst/>
                <a:latin typeface="az_ea_font"/>
              </a:rPr>
              <a:t>모니터링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5533" y="2657415"/>
            <a:ext cx="13350534" cy="7125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-296109" y="277870"/>
            <a:ext cx="2820368" cy="14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71450" y="472536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200" b="0" i="0" u="none" strike="noStrike" spc="-500">
                <a:solidFill>
                  <a:srgbClr val="505050"/>
                </a:solidFill>
                <a:ea typeface="Gmarket Sans Medium"/>
              </a:rPr>
              <a:t>오류 해결</a:t>
            </a:r>
            <a:endParaRPr lang="ko-KR" sz="62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16611600" y="8701840"/>
            <a:ext cx="2616200" cy="2616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tretch>
            <a:fillRect/>
          </a:stretch>
        </p:blipFill>
        <p:spPr>
          <a:xfrm>
            <a:off x="16713200" y="7023100"/>
            <a:ext cx="1206500" cy="12065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-171450" y="7625624"/>
            <a:ext cx="65786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800" b="0" i="0" u="none" strike="noStrike" spc="-100">
                <a:solidFill>
                  <a:srgbClr val="505050"/>
                </a:solidFill>
                <a:ea typeface="Pretendard SemiBold"/>
              </a:rPr>
              <a:t>사진을 올리면 </a:t>
            </a:r>
            <a:r>
              <a:rPr lang="en-US" altLang="ko-KR" sz="2800" b="0" i="0" u="none" strike="noStrike" spc="-100">
                <a:solidFill>
                  <a:srgbClr val="505050"/>
                </a:solidFill>
                <a:ea typeface="Pretendard SemiBold"/>
              </a:rPr>
              <a:t>azure storage account</a:t>
            </a:r>
            <a:r>
              <a:rPr lang="ko-KR" altLang="en-US" sz="2800" b="0" i="0" u="none" strike="noStrike" spc="-100">
                <a:solidFill>
                  <a:srgbClr val="505050"/>
                </a:solidFill>
                <a:ea typeface="Pretendard SemiBold"/>
              </a:rPr>
              <a:t>에서 불러오지 못하는 오류</a:t>
            </a:r>
            <a:endParaRPr lang="ko-KR" sz="2800" b="0" i="0" u="none" strike="noStrike" spc="-100">
              <a:solidFill>
                <a:srgbClr val="505050"/>
              </a:solidFill>
              <a:ea typeface="Pretendard SemiBold"/>
            </a:endParaRPr>
          </a:p>
        </p:txBody>
      </p:sp>
      <p:pic>
        <p:nvPicPr>
          <p:cNvPr id="19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7405" y="2910525"/>
            <a:ext cx="7591829" cy="42593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22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88068" y="45879"/>
            <a:ext cx="9936998" cy="55499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24" name="그림 23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53290" y="5826961"/>
            <a:ext cx="8158310" cy="4414160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92665" y="397226"/>
            <a:ext cx="1242820" cy="12428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34600" y="2200729"/>
            <a:ext cx="1524000" cy="4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10600" y="9258300"/>
            <a:ext cx="7696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3771900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9200" y="4655276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9200" y="5572883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19200" y="6490490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0800" y="-127000"/>
            <a:ext cx="10617200" cy="1062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63000"/>
          </a:blip>
          <a:stretch>
            <a:fillRect/>
          </a:stretch>
        </p:blipFill>
        <p:spPr>
          <a:xfrm>
            <a:off x="9563100" y="7315200"/>
            <a:ext cx="69977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700" y="6629400"/>
            <a:ext cx="1371600" cy="419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8" name="TextBox 8"/>
          <p:cNvSpPr txBox="1"/>
          <p:nvPr/>
        </p:nvSpPr>
        <p:spPr>
          <a:xfrm>
            <a:off x="9575800" y="2387600"/>
            <a:ext cx="3441700" cy="285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100" b="0" i="0" u="none" strike="noStrike" dirty="0">
                <a:solidFill>
                  <a:srgbClr val="505050"/>
                </a:solidFill>
                <a:latin typeface="Gmarket Sans Medium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75800" y="5340350"/>
            <a:ext cx="65913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9600"/>
              </a:lnSpc>
              <a:defRPr/>
            </a:pPr>
            <a:r>
              <a:rPr lang="en-US" altLang="ko-KR" sz="4800" spc="-100">
                <a:solidFill>
                  <a:srgbClr val="505050"/>
                </a:solidFill>
                <a:latin typeface="맑은 고딕"/>
              </a:rPr>
              <a:t>I</a:t>
            </a:r>
            <a:r>
              <a:rPr lang="en-US" altLang="ko-KR" sz="4800" b="0" i="0" u="none" strike="noStrike" spc="-100">
                <a:solidFill>
                  <a:srgbClr val="505050"/>
                </a:solidFill>
                <a:latin typeface="맑은 고딕"/>
              </a:rPr>
              <a:t>aaS </a:t>
            </a:r>
            <a:r>
              <a:rPr lang="ko-KR" altLang="en-US" sz="4800" b="0" i="0" u="none" strike="noStrike" spc="-100">
                <a:solidFill>
                  <a:srgbClr val="505050"/>
                </a:solidFill>
                <a:latin typeface="맑은 고딕"/>
              </a:rPr>
              <a:t>웹 서비스</a:t>
            </a:r>
          </a:p>
          <a:p>
            <a:pPr lvl="0" algn="l">
              <a:lnSpc>
                <a:spcPct val="99600"/>
              </a:lnSpc>
              <a:defRPr/>
            </a:pPr>
            <a:endParaRPr lang="ko-KR" sz="4500" b="0" i="0" u="none" strike="noStrike" spc="-400">
              <a:solidFill>
                <a:srgbClr val="505050"/>
              </a:solidFill>
              <a:latin typeface="맑은 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63300" y="66167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>
                <a:solidFill>
                  <a:srgbClr val="505050">
                    <a:alpha val="54120"/>
                  </a:srgbClr>
                </a:solidFill>
                <a:latin typeface="맑은 고딕"/>
              </a:rPr>
              <a:t>아키텍처</a:t>
            </a:r>
            <a:endParaRPr lang="ko-KR" sz="2400" b="0" i="0" u="none" strike="noStrike" spc="-100">
              <a:solidFill>
                <a:srgbClr val="2C2C2C">
                  <a:alpha val="63140"/>
                </a:srgbClr>
              </a:solidFill>
              <a:latin typeface="맑은 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77400" y="6692900"/>
            <a:ext cx="1104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8F8F8"/>
                </a:solidFill>
                <a:latin typeface="Pretendard Regular"/>
              </a:rPr>
              <a:t>POINT.01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alphaModFix amt="63000"/>
          </a:blip>
          <a:stretch>
            <a:fillRect/>
          </a:stretch>
        </p:blipFill>
        <p:spPr>
          <a:xfrm>
            <a:off x="9563100" y="8280400"/>
            <a:ext cx="69977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700" y="7569200"/>
            <a:ext cx="1371600" cy="419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163300" y="75565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 b="0" i="0" u="none" strike="noStrike" spc="-100">
                <a:solidFill>
                  <a:srgbClr val="2C2C2C">
                    <a:alpha val="63140"/>
                  </a:srgbClr>
                </a:solidFill>
                <a:latin typeface="맑은 고딕"/>
              </a:rPr>
              <a:t>가상머신</a:t>
            </a:r>
            <a:r>
              <a:rPr lang="ko-KR" altLang="en-US" sz="2400" b="0" i="0" u="none" strike="noStrike" spc="-100">
                <a:solidFill>
                  <a:srgbClr val="2C2C2C">
                    <a:alpha val="63140"/>
                  </a:srgbClr>
                </a:solidFill>
                <a:ea typeface="Pretendard Light"/>
              </a:rPr>
              <a:t>  </a:t>
            </a:r>
            <a:endParaRPr lang="ko-KR" sz="2400" b="0" i="0" u="none" strike="noStrike" spc="-100">
              <a:solidFill>
                <a:srgbClr val="2C2C2C">
                  <a:alpha val="63140"/>
                </a:srgbClr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400" y="7632700"/>
            <a:ext cx="1104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8F8F8"/>
                </a:solidFill>
                <a:latin typeface="Pretendard Regular"/>
              </a:rPr>
              <a:t>POINT.02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14400" y="4356100"/>
            <a:ext cx="3276600" cy="327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720000">
            <a:off x="3581400" y="7505700"/>
            <a:ext cx="3429000" cy="342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7632700"/>
            <a:ext cx="11684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860000">
            <a:off x="3467100" y="2603500"/>
            <a:ext cx="3848100" cy="1625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>
            <a:alphaModFix amt="9000"/>
          </a:blip>
          <a:stretch>
            <a:fillRect/>
          </a:stretch>
        </p:blipFill>
        <p:spPr>
          <a:xfrm>
            <a:off x="1841500" y="431800"/>
            <a:ext cx="2159000" cy="21590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677400" y="8585200"/>
            <a:ext cx="1104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POINT.03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764000" y="406400"/>
            <a:ext cx="2057400" cy="457200"/>
            <a:chOff x="15303500" y="533400"/>
            <a:chExt cx="2057400" cy="457200"/>
          </a:xfrm>
        </p:grpSpPr>
        <p:sp>
          <p:nvSpPr>
            <p:cNvPr id="7" name="TextBox 7"/>
            <p:cNvSpPr txBox="1"/>
            <p:nvPr/>
          </p:nvSpPr>
          <p:spPr>
            <a:xfrm>
              <a:off x="15824200" y="635000"/>
              <a:ext cx="1536700" cy="2540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99600"/>
                </a:lnSpc>
                <a:defRPr/>
              </a:pPr>
              <a:r>
                <a:rPr lang="en-US" sz="1400" spc="100">
                  <a:solidFill>
                    <a:srgbClr val="505050"/>
                  </a:solidFill>
                  <a:latin typeface="Pretendard Bold"/>
                </a:rPr>
                <a:t>CCCR</a:t>
              </a:r>
              <a:endParaRPr lang="en-US" sz="1400" b="0" i="0" u="none" strike="noStrike" spc="100">
                <a:solidFill>
                  <a:srgbClr val="505050"/>
                </a:solidFill>
                <a:latin typeface="Pretendard Bold"/>
              </a:endParaRPr>
            </a:p>
          </p:txBody>
        </p:sp>
        <p:pic>
          <p:nvPicPr>
            <p:cNvPr id="25" name="그림 24" descr="원, 폰트, 그래픽, 로고이(가) 표시된 사진  자동 생성된 설명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flipH="1">
              <a:off x="15303500" y="533400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TextBox 15"/>
          <p:cNvSpPr txBox="1"/>
          <p:nvPr/>
        </p:nvSpPr>
        <p:spPr>
          <a:xfrm>
            <a:off x="9677400" y="8572500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1700" b="0" i="0" u="none" strike="noStrike" kern="1200" cap="none" spc="0" normalizeH="0" baseline="0">
                <a:solidFill>
                  <a:srgbClr val="F8F8F8"/>
                </a:solidFill>
                <a:latin typeface="Pretendard Regular"/>
              </a:rPr>
              <a:t>POINT.02</a:t>
            </a:r>
          </a:p>
        </p:txBody>
      </p:sp>
      <p:pic>
        <p:nvPicPr>
          <p:cNvPr id="29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537700" y="8686800"/>
            <a:ext cx="1371600" cy="419100"/>
          </a:xfrm>
          <a:prstGeom prst="rect">
            <a:avLst/>
          </a:prstGeom>
        </p:spPr>
      </p:pic>
      <p:sp>
        <p:nvSpPr>
          <p:cNvPr id="30" name="TextBox 15"/>
          <p:cNvSpPr txBox="1"/>
          <p:nvPr/>
        </p:nvSpPr>
        <p:spPr>
          <a:xfrm>
            <a:off x="9677400" y="8750300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</a:t>
            </a:r>
            <a:r>
              <a:rPr lang="en-US" altLang="ko-KR" sz="1700" b="0" i="0" u="none" strike="noStrike">
                <a:solidFill>
                  <a:srgbClr val="F8F8F8"/>
                </a:solidFill>
                <a:latin typeface="Pretendard Regular"/>
              </a:rPr>
              <a:t>3</a:t>
            </a:r>
          </a:p>
        </p:txBody>
      </p:sp>
      <p:sp>
        <p:nvSpPr>
          <p:cNvPr id="31" name="TextBox 14"/>
          <p:cNvSpPr txBox="1"/>
          <p:nvPr/>
        </p:nvSpPr>
        <p:spPr>
          <a:xfrm>
            <a:off x="11163300" y="86487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 b="0" i="0" u="none" strike="noStrike" spc="-100">
                <a:solidFill>
                  <a:srgbClr val="2C2C2C">
                    <a:alpha val="63140"/>
                  </a:srgbClr>
                </a:solidFill>
                <a:latin typeface="맑은 고딕"/>
              </a:rPr>
              <a:t>오류 해결</a:t>
            </a:r>
            <a:r>
              <a:rPr lang="ko-KR" altLang="en-US" sz="2400" b="0" i="0" u="none" strike="noStrike" spc="-100">
                <a:solidFill>
                  <a:srgbClr val="2C2C2C">
                    <a:alpha val="63140"/>
                  </a:srgbClr>
                </a:solidFill>
                <a:ea typeface="Pretendard Ligh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6"/>
          <p:cNvSpPr txBox="1"/>
          <p:nvPr/>
        </p:nvSpPr>
        <p:spPr>
          <a:xfrm>
            <a:off x="876300" y="1333500"/>
            <a:ext cx="10922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400" b="0" i="0" u="none" strike="noStrike">
                <a:solidFill>
                  <a:srgbClr val="FFFFFF"/>
                </a:solidFill>
                <a:latin typeface="Gmarket Sans Medium"/>
              </a:rPr>
              <a:t>02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5657850" y="317500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아키텍처</a:t>
            </a:r>
            <a:endParaRPr lang="ko-KR" sz="6200" b="0" i="0" u="none" strike="noStrike" spc="-500">
              <a:solidFill>
                <a:srgbClr val="505050"/>
              </a:solidFill>
              <a:latin typeface="맑은 고딕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5288" y="8050055"/>
            <a:ext cx="3276600" cy="32766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590426" y="7026729"/>
            <a:ext cx="32766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9740000">
            <a:off x="-1746250" y="-47597"/>
            <a:ext cx="3492500" cy="1485900"/>
          </a:xfrm>
          <a:prstGeom prst="rect">
            <a:avLst/>
          </a:prstGeom>
        </p:spPr>
      </p:pic>
      <p:pic>
        <p:nvPicPr>
          <p:cNvPr id="7" name="Picture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8107717">
            <a:off x="16573500" y="5239161"/>
            <a:ext cx="3429000" cy="3429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27185" y="1562100"/>
            <a:ext cx="9033628" cy="83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Web VM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 생성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71800" y="1866900"/>
            <a:ext cx="13135535" cy="739972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Web VM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 생성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22532" y="1845064"/>
            <a:ext cx="12741268" cy="390803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74848" y="5981700"/>
            <a:ext cx="13538304" cy="349012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래픽 2" descr="시계 단색으로 채워진">
            <a:extLst>
              <a:ext uri="{FF2B5EF4-FFF2-40B4-BE49-F238E27FC236}">
                <a16:creationId xmlns:a16="http://schemas.microsoft.com/office/drawing/2014/main" id="{FCA06E14-2498-6305-8261-2E2EC172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700" y="965200"/>
            <a:ext cx="8356598" cy="835659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Web VM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 생성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6296" y="2118032"/>
            <a:ext cx="12655408" cy="660686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Web VM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 생성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67123" y="6911262"/>
            <a:ext cx="13820671" cy="242323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86000" y="1676043"/>
            <a:ext cx="12176321" cy="529625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96012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Web VM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 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31076" y="8787764"/>
            <a:ext cx="7146724" cy="59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vi /etc/httpd/conf/httpd.conf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400" y="2005965"/>
            <a:ext cx="6825846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Private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VM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과 포트포워딩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2668" y="2857500"/>
            <a:ext cx="10238732" cy="548639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81534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생성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4850" y="7827644"/>
            <a:ext cx="5924550" cy="36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46232" y="2495506"/>
            <a:ext cx="9995536" cy="63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79248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28800" y="1943100"/>
            <a:ext cx="6705600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Mongodb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설치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16034" y="5143500"/>
            <a:ext cx="15857566" cy="268995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6539" y="3032742"/>
            <a:ext cx="15674662" cy="81535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79248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" y="3019192"/>
            <a:ext cx="10515600" cy="166710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47800" y="5981700"/>
            <a:ext cx="10515600" cy="165357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79248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0869" y="2781300"/>
            <a:ext cx="15526262" cy="568474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79248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28800" y="1943100"/>
            <a:ext cx="6705600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2.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포트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27017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번 허용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46644" y="3086100"/>
            <a:ext cx="11010014" cy="14478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4000" y="5372100"/>
            <a:ext cx="12945035" cy="9144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48848" y="7124700"/>
            <a:ext cx="15190304" cy="762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79248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Mongodb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0549" y="2781300"/>
            <a:ext cx="7444850" cy="9361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47800" y="4457700"/>
            <a:ext cx="5668205" cy="3581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05000" y="1943100"/>
            <a:ext cx="6705600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3. 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데이터베이스 생성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App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생성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4850" y="7827644"/>
            <a:ext cx="5924550" cy="36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05151" y="2358350"/>
            <a:ext cx="8677699" cy="55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7937500"/>
            <a:ext cx="3276600" cy="327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5740400"/>
            <a:ext cx="3276600" cy="327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0" y="9182100"/>
            <a:ext cx="3276600" cy="327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860000">
            <a:off x="1181100" y="4127500"/>
            <a:ext cx="3492500" cy="1485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054100"/>
            <a:ext cx="1435100" cy="1435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6438900" y="3822700"/>
            <a:ext cx="431800" cy="431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1320800" y="990600"/>
            <a:ext cx="66040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7200" b="0" i="0" u="none" strike="noStrike" dirty="0">
                <a:solidFill>
                  <a:srgbClr val="505050"/>
                </a:solidFill>
                <a:latin typeface="Gmarket Sans Bold"/>
              </a:rPr>
              <a:t>CONTENTS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27900" y="39243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spc="-100" dirty="0">
                <a:solidFill>
                  <a:srgbClr val="505050"/>
                </a:solidFill>
                <a:ea typeface="Pretendard Regular"/>
              </a:rPr>
              <a:t>프로젝트 일정</a:t>
            </a:r>
            <a:endParaRPr 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05600" y="3911600"/>
            <a:ext cx="4826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01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12052300" y="3822700"/>
            <a:ext cx="431800" cy="431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941300" y="39243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700" b="0" i="0" u="none" strike="noStrike" spc="-100" dirty="0">
                <a:solidFill>
                  <a:srgbClr val="505050"/>
                </a:solidFill>
                <a:ea typeface="Pretendard Regular"/>
              </a:rPr>
              <a:t>Pass </a:t>
            </a:r>
            <a:r>
              <a:rPr lang="ko-KR" altLang="en-US" sz="2700" b="0" i="0" u="none" strike="noStrike" spc="-100" dirty="0">
                <a:solidFill>
                  <a:srgbClr val="505050"/>
                </a:solidFill>
                <a:ea typeface="Pretendard Regular"/>
              </a:rPr>
              <a:t>웹 서비스</a:t>
            </a:r>
            <a:endParaRPr lang="ko-KR" alt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941300" y="4533900"/>
            <a:ext cx="3022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br>
              <a:rPr lang="en-US" altLang="ko-KR" sz="1700" dirty="0">
                <a:solidFill>
                  <a:srgbClr val="505050">
                    <a:alpha val="54118"/>
                  </a:srgbClr>
                </a:solidFill>
                <a:ea typeface="Pretendard Light"/>
              </a:rPr>
            </a:br>
            <a:r>
              <a:rPr lang="ko-KR" altLang="en-US" sz="1700" dirty="0">
                <a:solidFill>
                  <a:srgbClr val="505050">
                    <a:alpha val="54118"/>
                  </a:srgbClr>
                </a:solidFill>
                <a:ea typeface="Pretendard Light"/>
              </a:rPr>
              <a:t>아키텍처</a:t>
            </a:r>
            <a:br>
              <a:rPr lang="en-US" altLang="ko-KR" sz="1700" dirty="0">
                <a:solidFill>
                  <a:srgbClr val="505050">
                    <a:alpha val="54118"/>
                  </a:srgbClr>
                </a:solidFill>
                <a:ea typeface="Pretendard Light"/>
              </a:rPr>
            </a:br>
            <a:r>
              <a:rPr lang="en-US" altLang="ko-KR" sz="1700" dirty="0">
                <a:solidFill>
                  <a:srgbClr val="505050">
                    <a:alpha val="54118"/>
                  </a:srgbClr>
                </a:solidFill>
                <a:ea typeface="Pretendard Light"/>
              </a:rPr>
              <a:t>Azure </a:t>
            </a:r>
            <a:r>
              <a:rPr lang="ko-KR" altLang="en-US" sz="1700" dirty="0">
                <a:solidFill>
                  <a:srgbClr val="505050">
                    <a:alpha val="54118"/>
                  </a:srgbClr>
                </a:solidFill>
                <a:ea typeface="Pretendard Light"/>
              </a:rPr>
              <a:t>스킬</a:t>
            </a:r>
            <a:endParaRPr lang="en-US" altLang="ko-KR" sz="1700" dirty="0">
              <a:solidFill>
                <a:srgbClr val="505050">
                  <a:alpha val="54118"/>
                </a:srgbClr>
              </a:solidFill>
              <a:ea typeface="Pretendard Light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700" b="0" i="0" u="none" strike="noStrike" dirty="0">
                <a:solidFill>
                  <a:srgbClr val="505050">
                    <a:alpha val="54118"/>
                  </a:srgbClr>
                </a:solidFill>
                <a:ea typeface="Pretendard Light"/>
              </a:rPr>
              <a:t>오류 해결</a:t>
            </a:r>
            <a:endParaRPr lang="ko-KR" sz="1700" b="0" i="0" u="none" strike="noStrike" dirty="0">
              <a:solidFill>
                <a:srgbClr val="505050">
                  <a:alpha val="54118"/>
                </a:srgbClr>
              </a:solidFill>
              <a:ea typeface="Pretendard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319000" y="3911600"/>
            <a:ext cx="622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04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6438900" y="5562600"/>
            <a:ext cx="431800" cy="4318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327900" y="56769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spc="-100" dirty="0">
                <a:solidFill>
                  <a:srgbClr val="505050"/>
                </a:solidFill>
                <a:ea typeface="Pretendard Regular"/>
              </a:rPr>
              <a:t>기술 스택</a:t>
            </a:r>
            <a:endParaRPr 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705600" y="5664200"/>
            <a:ext cx="622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02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12052300" y="5562600"/>
            <a:ext cx="431800" cy="4318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2941300" y="56769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700" b="0" i="0" u="none" strike="noStrike" spc="-100" dirty="0" err="1">
                <a:solidFill>
                  <a:srgbClr val="505050"/>
                </a:solidFill>
                <a:ea typeface="Pretendard Regular"/>
              </a:rPr>
              <a:t>Iaas</a:t>
            </a:r>
            <a:r>
              <a:rPr lang="en-US" altLang="ko-KR" sz="2700" b="0" i="0" u="none" strike="noStrike" spc="-100" dirty="0">
                <a:solidFill>
                  <a:srgbClr val="505050"/>
                </a:solidFill>
                <a:ea typeface="Pretendard Regular"/>
              </a:rPr>
              <a:t> </a:t>
            </a:r>
            <a:r>
              <a:rPr lang="ko-KR" altLang="en-US" sz="2700" b="0" i="0" u="none" strike="noStrike" spc="-100" dirty="0">
                <a:solidFill>
                  <a:srgbClr val="505050"/>
                </a:solidFill>
                <a:ea typeface="Pretendard Regular"/>
              </a:rPr>
              <a:t>웹 서비스</a:t>
            </a:r>
            <a:endParaRPr lang="ko-KR" alt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319000" y="5664200"/>
            <a:ext cx="622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05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6438900" y="7289800"/>
            <a:ext cx="431800" cy="4318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7327900" y="73914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spc="-100" dirty="0">
                <a:solidFill>
                  <a:srgbClr val="505050"/>
                </a:solidFill>
                <a:ea typeface="Pretendard Regular"/>
              </a:rPr>
              <a:t>웹 서비스 </a:t>
            </a:r>
            <a:r>
              <a:rPr lang="ko-KR" altLang="en-US" sz="2700" spc="-100" dirty="0">
                <a:solidFill>
                  <a:srgbClr val="505050"/>
                </a:solidFill>
                <a:ea typeface="Pretendard Regular"/>
              </a:rPr>
              <a:t>기능</a:t>
            </a:r>
            <a:endParaRPr 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705600" y="7378700"/>
            <a:ext cx="622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03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>
            <a:off x="12052300" y="7289800"/>
            <a:ext cx="431800" cy="4318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941300" y="73914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spc="-100" dirty="0">
                <a:solidFill>
                  <a:srgbClr val="505050"/>
                </a:solidFill>
                <a:ea typeface="Pretendard Regular"/>
              </a:rPr>
              <a:t>결론</a:t>
            </a:r>
            <a:endParaRPr lang="ko-KR" sz="2700" b="0" i="0" u="none" strike="noStrike" spc="-100" dirty="0">
              <a:solidFill>
                <a:srgbClr val="505050"/>
              </a:solidFill>
              <a:ea typeface="Pretendard Regular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19000" y="7378700"/>
            <a:ext cx="622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00" b="0" i="0" u="none" strike="noStrike">
                <a:solidFill>
                  <a:srgbClr val="505050"/>
                </a:solidFill>
                <a:latin typeface="Gmarket Sans Bold"/>
              </a:rPr>
              <a:t>06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C42352D-A39F-1DFD-7B11-66EC9853FF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7763" y="419100"/>
            <a:ext cx="622300" cy="3162300"/>
          </a:xfrm>
          <a:prstGeom prst="rect">
            <a:avLst/>
          </a:prstGeom>
        </p:spPr>
      </p:pic>
      <p:sp>
        <p:nvSpPr>
          <p:cNvPr id="38" name="TextBox 17"/>
          <p:cNvSpPr txBox="1"/>
          <p:nvPr/>
        </p:nvSpPr>
        <p:spPr>
          <a:xfrm>
            <a:off x="12903200" y="6174014"/>
            <a:ext cx="3022600" cy="87448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1700">
                <a:solidFill>
                  <a:srgbClr val="505050">
                    <a:alpha val="54120"/>
                  </a:srgbClr>
                </a:solidFill>
                <a:ea typeface="Pretendard Light"/>
              </a:rPr>
              <a:t>아키텍처</a:t>
            </a:r>
            <a:br>
              <a:rPr lang="en-US" altLang="ko-KR" sz="1700">
                <a:solidFill>
                  <a:srgbClr val="505050">
                    <a:alpha val="54120"/>
                  </a:srgbClr>
                </a:solidFill>
                <a:ea typeface="Pretendard Light"/>
              </a:rPr>
            </a:br>
            <a:r>
              <a:rPr lang="ko-KR" altLang="en-US" sz="1700">
                <a:solidFill>
                  <a:srgbClr val="505050">
                    <a:alpha val="54120"/>
                  </a:srgbClr>
                </a:solidFill>
                <a:ea typeface="Pretendard Light"/>
              </a:rPr>
              <a:t>가상머신 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1700">
                <a:solidFill>
                  <a:srgbClr val="505050">
                    <a:alpha val="54120"/>
                  </a:srgbClr>
                </a:solidFill>
                <a:ea typeface="Pretendard Light"/>
              </a:rPr>
              <a:t>오류 해결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8314462-D289-2B8F-8CA1-44C91C084036}"/>
              </a:ext>
            </a:extLst>
          </p:cNvPr>
          <p:cNvGrpSpPr/>
          <p:nvPr/>
        </p:nvGrpSpPr>
        <p:grpSpPr>
          <a:xfrm>
            <a:off x="16764000" y="406400"/>
            <a:ext cx="2057400" cy="457200"/>
            <a:chOff x="15303500" y="533400"/>
            <a:chExt cx="2057400" cy="457200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D1079B7A-0621-C77B-94B7-FE3FA0E80C12}"/>
                </a:ext>
              </a:extLst>
            </p:cNvPr>
            <p:cNvSpPr txBox="1"/>
            <p:nvPr/>
          </p:nvSpPr>
          <p:spPr>
            <a:xfrm>
              <a:off x="15824200" y="635000"/>
              <a:ext cx="15367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1400" spc="100" dirty="0">
                  <a:solidFill>
                    <a:srgbClr val="505050"/>
                  </a:solidFill>
                  <a:latin typeface="Pretendard Bold"/>
                </a:rPr>
                <a:t>CCCR</a:t>
              </a:r>
              <a:endParaRPr lang="en-US" sz="1400" b="0" i="0" u="none" strike="noStrike" spc="100" dirty="0">
                <a:solidFill>
                  <a:srgbClr val="505050"/>
                </a:solidFill>
                <a:latin typeface="Pretendard Bold"/>
              </a:endParaRPr>
            </a:p>
          </p:txBody>
        </p:sp>
        <p:pic>
          <p:nvPicPr>
            <p:cNvPr id="41" name="그림 40" descr="원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9658481-8323-8DC6-E886-240731A08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03500" y="533400"/>
              <a:ext cx="457200" cy="457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App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27554" y="2539365"/>
            <a:ext cx="6825846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1.</a:t>
            </a:r>
            <a:r>
              <a:rPr lang="ko-KR" altLang="en-US" sz="3000"/>
              <a:t> </a:t>
            </a:r>
            <a:r>
              <a:rPr lang="en-US" altLang="ko-KR" sz="3000"/>
              <a:t>node.js</a:t>
            </a:r>
            <a:r>
              <a:rPr lang="ko-KR" altLang="en-US" sz="3000"/>
              <a:t> 설치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5779" y="3543300"/>
            <a:ext cx="15556442" cy="115828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92237" y="6286500"/>
            <a:ext cx="6608762" cy="17526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App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27554" y="2539365"/>
            <a:ext cx="11169246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latin typeface="맑은 고딕"/>
              </a:rPr>
              <a:t>2. GitHub에 있는 "facebook-clone"이라는 리포</a:t>
            </a:r>
            <a:r>
              <a:rPr lang="ko-KR" altLang="en-US" sz="3000">
                <a:latin typeface="맑은 고딕"/>
              </a:rPr>
              <a:t>지토리를 복제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71600" y="3108942"/>
            <a:ext cx="15864198" cy="58675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753600" y="6057900"/>
            <a:ext cx="6477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95400" y="5143500"/>
            <a:ext cx="6825846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3.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포트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8080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번 허용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399" y="5829300"/>
            <a:ext cx="15087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App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76400" y="1927860"/>
            <a:ext cx="624840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MongoDB VM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생성한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DB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연결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2099" y="2857500"/>
            <a:ext cx="15163800" cy="118260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8005" y="4328109"/>
            <a:ext cx="15191990" cy="211079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805132"/>
            <a:ext cx="5211493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200" b="0" i="0" u="none" strike="noStrike" spc="-500">
                <a:solidFill>
                  <a:srgbClr val="505050"/>
                </a:solidFill>
                <a:latin typeface="맑은 고딕"/>
              </a:rPr>
              <a:t>App VM </a:t>
            </a: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설정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5842" y="2324100"/>
            <a:ext cx="16156316" cy="61722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5275" y="0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600075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오류 해결</a:t>
            </a:r>
            <a:endParaRPr lang="ko-KR" sz="6200" b="0" i="0" u="none" strike="noStrike" spc="-500">
              <a:solidFill>
                <a:srgbClr val="505050"/>
              </a:solidFill>
              <a:latin typeface="맑은 고딕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16611600" y="8701840"/>
            <a:ext cx="2616200" cy="2616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tretch>
            <a:fillRect/>
          </a:stretch>
        </p:blipFill>
        <p:spPr>
          <a:xfrm>
            <a:off x="16713200" y="7023100"/>
            <a:ext cx="1206500" cy="1206500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6300" y="688975"/>
            <a:ext cx="914400" cy="914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3000" y="2156386"/>
            <a:ext cx="14173200" cy="374911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9199" y="6210300"/>
            <a:ext cx="14097001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 애플리케이션이 실행 중인 터미널에서 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node app.js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실행하고 있기 때문에 해당 창에서는 다른 명령어를 입력할 수 없는 오류 </a:t>
            </a:r>
          </a:p>
        </p:txBody>
      </p:sp>
    </p:spTree>
    <p:extLst>
      <p:ext uri="{BB962C8B-B14F-4D97-AF65-F5344CB8AC3E}">
        <p14:creationId xmlns:p14="http://schemas.microsoft.com/office/powerpoint/2010/main" val="326941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600075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200" b="0" i="0" u="none" strike="noStrike" spc="-500">
                <a:solidFill>
                  <a:srgbClr val="505050"/>
                </a:solidFill>
                <a:latin typeface="맑은 고딕"/>
              </a:rPr>
              <a:t>오류 해결</a:t>
            </a:r>
            <a:endParaRPr lang="ko-KR" sz="6200" b="0" i="0" u="none" strike="noStrike" spc="-500">
              <a:solidFill>
                <a:srgbClr val="505050"/>
              </a:solidFill>
              <a:latin typeface="맑은 고딕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16611600" y="8701840"/>
            <a:ext cx="2616200" cy="2616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tretch>
            <a:fillRect/>
          </a:stretch>
        </p:blipFill>
        <p:spPr>
          <a:xfrm>
            <a:off x="16713200" y="7023100"/>
            <a:ext cx="1206500" cy="12065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6300" y="688975"/>
            <a:ext cx="914400" cy="914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76399" y="5372100"/>
            <a:ext cx="14097001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pm2를 시스템의 시작 프로세스에 추가하여, 서버가 재부팅될 때 자동으로 애플리케이션이 실행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6398" y="7886700"/>
            <a:ext cx="14097001" cy="99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애플리케이션이 정상적으로 실행되고 있으며, /user/login 경로로 리디렉션되고 있음을 의미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8800" y="2298700"/>
            <a:ext cx="6019800" cy="28448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52600" y="6743700"/>
            <a:ext cx="12268200" cy="9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33800" y="2895600"/>
            <a:ext cx="10820400" cy="449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8600" b="0" i="0" u="none" strike="noStrike" spc="-500">
                <a:solidFill>
                  <a:srgbClr val="505050"/>
                </a:solidFill>
                <a:latin typeface="맑은 고딕"/>
              </a:rPr>
              <a:t>감사합니다</a:t>
            </a:r>
            <a:r>
              <a:rPr lang="en-US" altLang="ko-KR" sz="8600" b="0" i="0" u="none" strike="noStrike" spc="-500">
                <a:solidFill>
                  <a:srgbClr val="505050"/>
                </a:solidFill>
                <a:latin typeface="맑은 고딕"/>
              </a:rPr>
              <a:t>!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4800" y="0"/>
            <a:ext cx="2200275" cy="20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48557" y="948416"/>
            <a:ext cx="1168400" cy="11684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806700" y="3022600"/>
          <a:ext cx="14287500" cy="57658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49" cap="flat" cmpd="sng" algn="ctr">
                      <a:solidFill>
                        <a:srgbClr val="000000">
                          <a:alpha val="2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2971800"/>
            <a:ext cx="159004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3949700"/>
            <a:ext cx="159004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4927600"/>
            <a:ext cx="15900400" cy="63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5905500"/>
            <a:ext cx="15900400" cy="6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6883400"/>
            <a:ext cx="159004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10800000">
            <a:off x="1181100" y="7861300"/>
            <a:ext cx="15900400" cy="63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tretch>
            <a:fillRect/>
          </a:stretch>
        </p:blipFill>
        <p:spPr>
          <a:xfrm>
            <a:off x="2819400" y="3238500"/>
            <a:ext cx="927100" cy="508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>
            <a:alphaModFix amt="80000"/>
          </a:blip>
          <a:stretch>
            <a:fillRect/>
          </a:stretch>
        </p:blipFill>
        <p:spPr>
          <a:xfrm>
            <a:off x="3746500" y="4216400"/>
            <a:ext cx="977900" cy="508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>
            <a:alphaModFix amt="60000"/>
          </a:blip>
          <a:stretch>
            <a:fillRect/>
          </a:stretch>
        </p:blipFill>
        <p:spPr>
          <a:xfrm>
            <a:off x="4724400" y="5168900"/>
            <a:ext cx="914400" cy="50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>
            <a:alphaModFix amt="60000"/>
          </a:blip>
          <a:stretch>
            <a:fillRect/>
          </a:stretch>
        </p:blipFill>
        <p:spPr>
          <a:xfrm>
            <a:off x="5657850" y="6159500"/>
            <a:ext cx="6654800" cy="508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>
            <a:alphaModFix amt="40000"/>
          </a:blip>
          <a:stretch>
            <a:fillRect/>
          </a:stretch>
        </p:blipFill>
        <p:spPr>
          <a:xfrm>
            <a:off x="11353800" y="7124700"/>
            <a:ext cx="28956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>
            <a:alphaModFix amt="40000"/>
          </a:blip>
          <a:stretch>
            <a:fillRect/>
          </a:stretch>
        </p:blipFill>
        <p:spPr>
          <a:xfrm>
            <a:off x="14249400" y="8089900"/>
            <a:ext cx="2832100" cy="508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31900" y="3352800"/>
            <a:ext cx="11303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계획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31900" y="4330700"/>
            <a:ext cx="11303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분석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31900" y="5308600"/>
            <a:ext cx="11303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설계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31900" y="6286500"/>
            <a:ext cx="11303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개발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31900" y="7264400"/>
            <a:ext cx="11303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테스터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31900" y="8242300"/>
            <a:ext cx="10922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alt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종료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0607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/</a:t>
            </a: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0005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9657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9/11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9055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/12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580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/13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978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/14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7630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9/15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702800" y="9131300"/>
            <a:ext cx="444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9/16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5918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9/18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5316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9/20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4968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9/23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4493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9/24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44018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9/27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53289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9/28</a:t>
            </a:r>
            <a:endParaRPr lang="en-US" sz="1600" b="0" i="0" u="none" strike="noStrike">
              <a:solidFill>
                <a:srgbClr val="000000">
                  <a:alpha val="70200"/>
                </a:srgbClr>
              </a:solidFill>
              <a:latin typeface="Gong Gothic Ligh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6294100" y="9131300"/>
            <a:ext cx="5969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3590"/>
              </a:lnSpc>
              <a:defRPr/>
            </a:pPr>
            <a:r>
              <a:rPr lang="en-US" sz="1600">
                <a:solidFill>
                  <a:srgbClr val="000000">
                    <a:alpha val="70200"/>
                  </a:srgbClr>
                </a:solidFill>
                <a:latin typeface="Gong Gothic Light"/>
              </a:rPr>
              <a:t>9</a:t>
            </a:r>
            <a:r>
              <a:rPr lang="en-US" sz="1600" b="0" i="0" u="none" strike="noStrike">
                <a:solidFill>
                  <a:srgbClr val="000000">
                    <a:alpha val="70200"/>
                  </a:srgbClr>
                </a:solidFill>
                <a:latin typeface="Gong Gothic Light"/>
              </a:rPr>
              <a:t>/30</a:t>
            </a:r>
          </a:p>
        </p:txBody>
      </p:sp>
      <p:pic>
        <p:nvPicPr>
          <p:cNvPr id="40" name="Picture 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9300" y="760185"/>
            <a:ext cx="1435100" cy="1435100"/>
          </a:xfrm>
          <a:prstGeom prst="rect">
            <a:avLst/>
          </a:prstGeom>
        </p:spPr>
      </p:pic>
      <p:sp>
        <p:nvSpPr>
          <p:cNvPr id="41" name="TextBox 11"/>
          <p:cNvSpPr txBox="1"/>
          <p:nvPr/>
        </p:nvSpPr>
        <p:spPr>
          <a:xfrm>
            <a:off x="698500" y="696685"/>
            <a:ext cx="66040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7200">
                <a:solidFill>
                  <a:srgbClr val="505050"/>
                </a:solidFill>
                <a:latin typeface="Gmarket Sans Bold"/>
              </a:rPr>
              <a:t>프로젝트 일정</a:t>
            </a:r>
            <a:r>
              <a:rPr lang="en-US" altLang="ko-KR" sz="7200">
                <a:solidFill>
                  <a:srgbClr val="505050"/>
                </a:solidFill>
                <a:latin typeface="Gmarket Sans Bold"/>
              </a:rPr>
              <a:t> </a:t>
            </a:r>
            <a:r>
              <a:rPr lang="ko-KR" altLang="en-US" sz="7200">
                <a:solidFill>
                  <a:srgbClr val="505050"/>
                </a:solidFill>
                <a:latin typeface="Gmarket Sans Bold"/>
              </a:rPr>
              <a:t> </a:t>
            </a:r>
            <a:endParaRPr lang="en-US" sz="7200" b="0" i="0" u="none" strike="noStrike">
              <a:solidFill>
                <a:srgbClr val="505050"/>
              </a:solidFill>
              <a:latin typeface="Gmarket Sans Bold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1206500" y="1957952"/>
            <a:ext cx="6794500" cy="108641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>
                <a:solidFill>
                  <a:srgbClr val="505050"/>
                </a:solidFill>
                <a:latin typeface="Gmarket Sans Bold"/>
              </a:rPr>
              <a:t>9</a:t>
            </a:r>
            <a:r>
              <a:rPr lang="ko-KR" altLang="en-US" sz="4000">
                <a:solidFill>
                  <a:srgbClr val="505050"/>
                </a:solidFill>
                <a:latin typeface="Gmarket Sans Bold"/>
              </a:rPr>
              <a:t>월</a:t>
            </a:r>
            <a:r>
              <a:rPr lang="en-US" altLang="ko-KR" sz="4000">
                <a:solidFill>
                  <a:srgbClr val="505050"/>
                </a:solidFill>
                <a:latin typeface="Gmarket Sans Bold"/>
              </a:rPr>
              <a:t>9</a:t>
            </a:r>
            <a:r>
              <a:rPr lang="ko-KR" altLang="en-US" sz="4000">
                <a:solidFill>
                  <a:srgbClr val="505050"/>
                </a:solidFill>
                <a:latin typeface="Gmarket Sans Bold"/>
              </a:rPr>
              <a:t>일 </a:t>
            </a:r>
            <a:r>
              <a:rPr lang="en-US" altLang="ko-KR" sz="4000">
                <a:solidFill>
                  <a:srgbClr val="505050"/>
                </a:solidFill>
                <a:latin typeface="Gmarket Sans Bold"/>
              </a:rPr>
              <a:t>~ 9</a:t>
            </a:r>
            <a:r>
              <a:rPr lang="ko-KR" altLang="en-US" sz="4000">
                <a:solidFill>
                  <a:srgbClr val="505050"/>
                </a:solidFill>
                <a:latin typeface="Gmarket Sans Bold"/>
              </a:rPr>
              <a:t>월</a:t>
            </a:r>
            <a:r>
              <a:rPr lang="en-US" altLang="ko-KR" sz="4000">
                <a:solidFill>
                  <a:srgbClr val="505050"/>
                </a:solidFill>
                <a:latin typeface="Gmarket Sans Bold"/>
              </a:rPr>
              <a:t>30</a:t>
            </a:r>
            <a:r>
              <a:rPr lang="ko-KR" altLang="en-US" sz="4000">
                <a:solidFill>
                  <a:srgbClr val="505050"/>
                </a:solidFill>
                <a:latin typeface="Gmarket Sans Bold"/>
              </a:rPr>
              <a:t>일</a:t>
            </a:r>
            <a:r>
              <a:rPr lang="en-US" altLang="ko-KR" sz="4000">
                <a:solidFill>
                  <a:srgbClr val="505050"/>
                </a:solidFill>
                <a:latin typeface="Gmarket Sans Bold"/>
              </a:rPr>
              <a:t> </a:t>
            </a:r>
            <a:r>
              <a:rPr lang="ko-KR" altLang="en-US" sz="4000">
                <a:solidFill>
                  <a:srgbClr val="505050"/>
                </a:solidFill>
                <a:latin typeface="Gmarket Sans Bold"/>
              </a:rPr>
              <a:t> </a:t>
            </a:r>
            <a:endParaRPr lang="en-US" sz="4000" b="0" i="0" u="none" strike="noStrike">
              <a:solidFill>
                <a:srgbClr val="505050"/>
              </a:solidFill>
              <a:latin typeface="Gmarket Sans Bold"/>
            </a:endParaRPr>
          </a:p>
        </p:txBody>
      </p:sp>
      <p:pic>
        <p:nvPicPr>
          <p:cNvPr id="45" name="Picture 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5938500" y="-69851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64200" y="1257300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7000" b="0" i="0" u="none" strike="noStrike" spc="-500">
                <a:solidFill>
                  <a:srgbClr val="505050"/>
                </a:solidFill>
                <a:latin typeface="Gmarket Sans Medium"/>
                <a:ea typeface="Gmarket Sans Medium"/>
              </a:rPr>
              <a:t>기술 스택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100" y="-444500"/>
            <a:ext cx="1003300" cy="2641600"/>
          </a:xfrm>
          <a:prstGeom prst="rect">
            <a:avLst/>
          </a:prstGeom>
        </p:spPr>
      </p:pic>
      <p:pic>
        <p:nvPicPr>
          <p:cNvPr id="26" name="Picture 2" descr="post-thumbnail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82038" y="2991556"/>
            <a:ext cx="4185139" cy="2348909"/>
          </a:xfrm>
          <a:prstGeom prst="rect">
            <a:avLst/>
          </a:prstGeom>
          <a:noFill/>
        </p:spPr>
      </p:pic>
      <p:pic>
        <p:nvPicPr>
          <p:cNvPr id="27" name="그래픽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4400" y="3260686"/>
            <a:ext cx="2590800" cy="2438400"/>
          </a:xfrm>
          <a:prstGeom prst="rect">
            <a:avLst/>
          </a:prstGeom>
        </p:spPr>
      </p:pic>
      <p:pic>
        <p:nvPicPr>
          <p:cNvPr id="28" name="그래픽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7869" y="6338000"/>
            <a:ext cx="2809875" cy="171926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388731" y="6236460"/>
            <a:ext cx="1820787" cy="1820787"/>
            <a:chOff x="8339287" y="3429000"/>
            <a:chExt cx="1820787" cy="1820787"/>
          </a:xfrm>
        </p:grpSpPr>
        <p:sp>
          <p:nvSpPr>
            <p:cNvPr id="30" name="직사각형 29"/>
            <p:cNvSpPr/>
            <p:nvPr/>
          </p:nvSpPr>
          <p:spPr>
            <a:xfrm>
              <a:off x="8525164" y="3694545"/>
              <a:ext cx="1625600" cy="15170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래픽 3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39287" y="3429000"/>
              <a:ext cx="1820787" cy="1820787"/>
            </a:xfrm>
            <a:prstGeom prst="rect">
              <a:avLst/>
            </a:prstGeom>
          </p:spPr>
        </p:pic>
      </p:grpSp>
      <p:pic>
        <p:nvPicPr>
          <p:cNvPr id="32" name="그래픽 3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63000" y="6637486"/>
            <a:ext cx="6238101" cy="1573677"/>
          </a:xfrm>
          <a:prstGeom prst="rect">
            <a:avLst/>
          </a:prstGeom>
        </p:spPr>
      </p:pic>
      <p:pic>
        <p:nvPicPr>
          <p:cNvPr id="33" name="그림 32" descr="대칭, 다채로움, 그래픽, 예술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258800" y="3457358"/>
            <a:ext cx="2083150" cy="1417303"/>
          </a:xfrm>
          <a:prstGeom prst="rect">
            <a:avLst/>
          </a:prstGeom>
        </p:spPr>
      </p:pic>
      <p:sp>
        <p:nvSpPr>
          <p:cNvPr id="34" name="TextBox 6"/>
          <p:cNvSpPr txBox="1"/>
          <p:nvPr/>
        </p:nvSpPr>
        <p:spPr>
          <a:xfrm>
            <a:off x="876300" y="1333500"/>
            <a:ext cx="10922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400" b="0" i="0" u="none" strike="noStrike">
                <a:solidFill>
                  <a:srgbClr val="FFFFFF"/>
                </a:solidFill>
                <a:latin typeface="Gmarket Sans Medium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647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35300" y="1295400"/>
            <a:ext cx="3009900" cy="30099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64200" y="1257300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7000" b="0" i="0" u="none" strike="noStrike" spc="-500">
                <a:solidFill>
                  <a:srgbClr val="505050"/>
                </a:solidFill>
                <a:latin typeface="Gmarket Sans Medium"/>
              </a:rPr>
              <a:t>웹 서비스 기능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29400" y="8877300"/>
            <a:ext cx="4076700" cy="61251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sng" strike="noStrike" dirty="0">
                <a:solidFill>
                  <a:srgbClr val="505050"/>
                </a:solidFill>
                <a:latin typeface="Pretendard Regular"/>
              </a:rPr>
              <a:t>https://github.com/dregun1/facebook-clone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7100" y="-444500"/>
            <a:ext cx="1003300" cy="2641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6300" y="1333500"/>
            <a:ext cx="10922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400" b="0" i="0" u="none" strike="noStrike">
                <a:solidFill>
                  <a:srgbClr val="FFFFFF"/>
                </a:solidFill>
                <a:latin typeface="Gmarket Sans Medium"/>
              </a:rPr>
              <a:t>03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tretch>
            <a:fillRect/>
          </a:stretch>
        </p:blipFill>
        <p:spPr>
          <a:xfrm>
            <a:off x="1485900" y="7175500"/>
            <a:ext cx="35687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36700" y="6680200"/>
            <a:ext cx="34671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500" spc="-100">
                <a:solidFill>
                  <a:srgbClr val="505050"/>
                </a:solidFill>
                <a:ea typeface="Pretendard SemiBold"/>
              </a:rPr>
              <a:t>로그인 </a:t>
            </a:r>
            <a:r>
              <a:rPr lang="en-US" altLang="ko-KR" sz="2500" spc="-100">
                <a:solidFill>
                  <a:srgbClr val="505050"/>
                </a:solidFill>
                <a:ea typeface="Pretendard SemiBold"/>
              </a:rPr>
              <a:t>&amp; </a:t>
            </a:r>
            <a:r>
              <a:rPr lang="ko-KR" altLang="en-US" sz="2500" spc="-100">
                <a:solidFill>
                  <a:srgbClr val="505050"/>
                </a:solidFill>
                <a:ea typeface="Pretendard SemiBold"/>
              </a:rPr>
              <a:t>회원가입</a:t>
            </a:r>
            <a:endParaRPr lang="ko-KR" sz="2500" b="0" i="0" u="none" strike="noStrike" spc="-100">
              <a:solidFill>
                <a:srgbClr val="505050"/>
              </a:solidFill>
              <a:ea typeface="Pretendard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76400" y="7493000"/>
            <a:ext cx="3200400" cy="1054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altLang="ko-KR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MongoDB</a:t>
            </a:r>
            <a:r>
              <a:rPr lang="ko-KR" altLang="en-US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의 </a:t>
            </a:r>
            <a:r>
              <a:rPr lang="en-US" altLang="ko-KR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user </a:t>
            </a:r>
            <a:r>
              <a:rPr lang="ko-KR" altLang="en-US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데이터를 통한 로그인 구현</a:t>
            </a:r>
            <a:endParaRPr lang="en-US" sz="1700" b="0" i="0" u="none" strike="noStrike" spc="-100">
              <a:solidFill>
                <a:srgbClr val="2C2C2C">
                  <a:alpha val="56860"/>
                </a:srgbClr>
              </a:solidFill>
              <a:latin typeface="Pretendard Regular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tretch>
            <a:fillRect/>
          </a:stretch>
        </p:blipFill>
        <p:spPr>
          <a:xfrm>
            <a:off x="5397500" y="7175500"/>
            <a:ext cx="35687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461000" y="6680200"/>
            <a:ext cx="34671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500" spc="-100">
                <a:solidFill>
                  <a:srgbClr val="505050"/>
                </a:solidFill>
                <a:ea typeface="Pretendard SemiBold"/>
              </a:rPr>
              <a:t>이미지 등록</a:t>
            </a:r>
            <a:endParaRPr lang="ko-KR" sz="2500" b="0" i="0" u="none" strike="noStrike" spc="-100">
              <a:solidFill>
                <a:srgbClr val="505050"/>
              </a:solidFill>
              <a:ea typeface="Pretendard Semi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88000" y="7493000"/>
            <a:ext cx="3200400" cy="1054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altLang="ko-KR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Azure Container  account</a:t>
            </a:r>
            <a:r>
              <a:rPr lang="ko-KR" altLang="en-US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에 이미지 등록</a:t>
            </a:r>
            <a:r>
              <a:rPr lang="en-US" altLang="ko-KR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.</a:t>
            </a:r>
            <a:endParaRPr lang="en-US" sz="1700" b="0" i="0" u="none" strike="noStrike" spc="-100">
              <a:solidFill>
                <a:srgbClr val="2C2C2C">
                  <a:alpha val="56860"/>
                </a:srgbClr>
              </a:solidFill>
              <a:latin typeface="Pretendard Regular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tretch>
            <a:fillRect/>
          </a:stretch>
        </p:blipFill>
        <p:spPr>
          <a:xfrm>
            <a:off x="9258300" y="7175500"/>
            <a:ext cx="35687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9309100" y="6680200"/>
            <a:ext cx="34671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505050"/>
                </a:solidFill>
                <a:ea typeface="Pretendard SemiBold"/>
              </a:rPr>
              <a:t>채팅</a:t>
            </a:r>
            <a:endParaRPr lang="ko-KR" sz="2500" b="0" i="0" u="none" strike="noStrike" spc="-100">
              <a:solidFill>
                <a:srgbClr val="505050"/>
              </a:solidFill>
              <a:ea typeface="Pretendard Semi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8800" y="7493000"/>
            <a:ext cx="3200400" cy="1054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sz="1700" b="0" i="0" u="none" strike="noStrike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Socket.io</a:t>
            </a:r>
            <a:r>
              <a:rPr lang="ko-KR" altLang="en-US" sz="1700" b="0" i="0" u="none" strike="noStrike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을 </a:t>
            </a:r>
            <a:r>
              <a:rPr lang="ko-KR" altLang="en-US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 이용한 채팅 구현</a:t>
            </a:r>
            <a:r>
              <a:rPr lang="en-US" altLang="ko-KR" sz="1700" spc="-100">
                <a:solidFill>
                  <a:srgbClr val="2C2C2C">
                    <a:alpha val="56860"/>
                  </a:srgbClr>
                </a:solidFill>
                <a:latin typeface="Pretendard Regular"/>
              </a:rPr>
              <a:t>.</a:t>
            </a:r>
            <a:endParaRPr lang="en-US" sz="1700" b="0" i="0" u="none" strike="noStrike" spc="-100">
              <a:solidFill>
                <a:srgbClr val="2C2C2C">
                  <a:alpha val="56860"/>
                </a:srgbClr>
              </a:solidFill>
              <a:latin typeface="Pretendard Regular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tretch>
            <a:fillRect/>
          </a:stretch>
        </p:blipFill>
        <p:spPr>
          <a:xfrm>
            <a:off x="13169900" y="7175500"/>
            <a:ext cx="35687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-406400" y="8166100"/>
            <a:ext cx="2946400" cy="2946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6">
            <a:alphaModFix amt="9000"/>
          </a:blip>
          <a:stretch>
            <a:fillRect/>
          </a:stretch>
        </p:blipFill>
        <p:spPr>
          <a:xfrm>
            <a:off x="2857500" y="8877300"/>
            <a:ext cx="1206500" cy="12065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220700" y="6680200"/>
            <a:ext cx="34671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505050"/>
                </a:solidFill>
                <a:ea typeface="Pretendard SemiBold"/>
              </a:rPr>
              <a:t>프로필 및 좋아요</a:t>
            </a:r>
            <a:endParaRPr lang="ko-KR" sz="2500" b="0" i="0" u="none" strike="noStrike" spc="-100">
              <a:solidFill>
                <a:srgbClr val="505050"/>
              </a:solidFill>
              <a:ea typeface="Pretendard Semi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60400" y="7493000"/>
            <a:ext cx="3200400" cy="1054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altLang="ko-KR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mongdb</a:t>
            </a:r>
            <a:r>
              <a:rPr lang="ko-KR" altLang="en-US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에 좋아요 속성을 추가</a:t>
            </a:r>
            <a:r>
              <a:rPr lang="en-US" altLang="ko-KR" sz="1700" b="0" i="0" u="none" strike="noStrike" spc="-100">
                <a:solidFill>
                  <a:srgbClr val="2C2C2C">
                    <a:alpha val="56860"/>
                  </a:srgbClr>
                </a:solidFill>
                <a:ea typeface="Pretendard Regular"/>
              </a:rPr>
              <a:t>.</a:t>
            </a:r>
            <a:endParaRPr lang="en-US" sz="1700" b="0" i="0" u="none" strike="noStrike" spc="-100">
              <a:solidFill>
                <a:srgbClr val="2C2C2C">
                  <a:alpha val="56860"/>
                </a:srgbClr>
              </a:solidFill>
              <a:latin typeface="Pretendard Regular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9741" y="3495415"/>
            <a:ext cx="3726545" cy="2554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34906" y="3479800"/>
            <a:ext cx="3733803" cy="2549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294586" y="3479800"/>
            <a:ext cx="3756670" cy="2549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220700" y="3477821"/>
            <a:ext cx="3752871" cy="2549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46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0800" y="-127000"/>
            <a:ext cx="10617200" cy="10629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alphaModFix amt="63000"/>
          </a:blip>
          <a:stretch>
            <a:fillRect/>
          </a:stretch>
        </p:blipFill>
        <p:spPr>
          <a:xfrm>
            <a:off x="9563100" y="7315200"/>
            <a:ext cx="69977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37700" y="6629400"/>
            <a:ext cx="1371600" cy="419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8" name="TextBox 8"/>
          <p:cNvSpPr txBox="1"/>
          <p:nvPr/>
        </p:nvSpPr>
        <p:spPr>
          <a:xfrm>
            <a:off x="9575800" y="2387600"/>
            <a:ext cx="3441700" cy="285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16100" b="0" i="0" u="none" strike="noStrike">
                <a:solidFill>
                  <a:srgbClr val="505050"/>
                </a:solidFill>
                <a:latin typeface="Gmarket Sans Medium"/>
              </a:rPr>
              <a:t>0</a:t>
            </a:r>
            <a:r>
              <a:rPr lang="en-US" sz="16100">
                <a:solidFill>
                  <a:srgbClr val="505050"/>
                </a:solidFill>
                <a:latin typeface="Gmarket Sans Medium"/>
              </a:rPr>
              <a:t>4</a:t>
            </a:r>
            <a:endParaRPr lang="en-US" sz="16100" b="0" i="0" u="none" strike="noStrike">
              <a:solidFill>
                <a:srgbClr val="505050"/>
              </a:solidFill>
              <a:latin typeface="Gmarket Sa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75800" y="5340350"/>
            <a:ext cx="65913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9600"/>
              </a:lnSpc>
              <a:defRPr/>
            </a:pPr>
            <a:r>
              <a:rPr lang="en-US" altLang="ko-KR" sz="4800" b="0" i="0" u="none" strike="noStrike" spc="-100">
                <a:solidFill>
                  <a:srgbClr val="505050"/>
                </a:solidFill>
                <a:ea typeface="Pretendard Regular"/>
              </a:rPr>
              <a:t>PaaS </a:t>
            </a:r>
            <a:r>
              <a:rPr lang="ko-KR" altLang="en-US" sz="4800" b="0" i="0" u="none" strike="noStrike" spc="-100">
                <a:solidFill>
                  <a:srgbClr val="505050"/>
                </a:solidFill>
                <a:ea typeface="Pretendard Regular"/>
              </a:rPr>
              <a:t>웹 서비스</a:t>
            </a:r>
          </a:p>
          <a:p>
            <a:pPr lvl="0" algn="l">
              <a:lnSpc>
                <a:spcPct val="99600"/>
              </a:lnSpc>
              <a:defRPr/>
            </a:pPr>
            <a:endParaRPr lang="ko-KR" sz="4500" b="0" i="0" u="none" strike="noStrike" spc="-400">
              <a:solidFill>
                <a:srgbClr val="505050"/>
              </a:solidFill>
              <a:ea typeface="Gmarket Sans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63300" y="66167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>
                <a:solidFill>
                  <a:srgbClr val="505050">
                    <a:alpha val="54120"/>
                  </a:srgbClr>
                </a:solidFill>
                <a:ea typeface="Pretendard Light"/>
              </a:rPr>
              <a:t>아키텍처</a:t>
            </a:r>
            <a:endParaRPr lang="ko-KR" sz="2400" b="0" i="0" u="none" strike="noStrike" spc="-100">
              <a:solidFill>
                <a:srgbClr val="2C2C2C">
                  <a:alpha val="63140"/>
                </a:srgbClr>
              </a:solidFill>
              <a:ea typeface="Pretendard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77400" y="6692900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POINT.01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>
            <a:alphaModFix amt="63000"/>
          </a:blip>
          <a:stretch>
            <a:fillRect/>
          </a:stretch>
        </p:blipFill>
        <p:spPr>
          <a:xfrm>
            <a:off x="9563100" y="8280400"/>
            <a:ext cx="69977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37700" y="7569200"/>
            <a:ext cx="1371600" cy="419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163300" y="75565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400">
                <a:solidFill>
                  <a:srgbClr val="505050">
                    <a:alpha val="54120"/>
                  </a:srgbClr>
                </a:solidFill>
                <a:ea typeface="Pretendard Light"/>
              </a:rPr>
              <a:t>Azure </a:t>
            </a:r>
            <a:r>
              <a:rPr lang="ko-KR" altLang="en-US" sz="2400">
                <a:solidFill>
                  <a:srgbClr val="505050">
                    <a:alpha val="54120"/>
                  </a:srgbClr>
                </a:solidFill>
                <a:ea typeface="Pretendard Light"/>
              </a:rPr>
              <a:t>스킬</a:t>
            </a:r>
            <a:endParaRPr lang="ko-KR" sz="2400" b="0" i="0" u="none" strike="noStrike" spc="-100">
              <a:solidFill>
                <a:srgbClr val="2C2C2C">
                  <a:alpha val="63140"/>
                </a:srgbClr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400" y="7632700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POINT.02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0000">
            <a:off x="914400" y="4356100"/>
            <a:ext cx="3276600" cy="327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2720000">
            <a:off x="3581400" y="7505700"/>
            <a:ext cx="3429000" cy="342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6600" y="7632700"/>
            <a:ext cx="11684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9740000">
            <a:off x="3467100" y="2603500"/>
            <a:ext cx="3848100" cy="1625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0">
            <a:alphaModFix amt="9000"/>
          </a:blip>
          <a:stretch>
            <a:fillRect/>
          </a:stretch>
        </p:blipFill>
        <p:spPr>
          <a:xfrm>
            <a:off x="1841500" y="431800"/>
            <a:ext cx="2159000" cy="21590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677400" y="8585200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POINT.03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764000" y="406400"/>
            <a:ext cx="2057400" cy="457200"/>
            <a:chOff x="15303500" y="533400"/>
            <a:chExt cx="2057400" cy="457200"/>
          </a:xfrm>
        </p:grpSpPr>
        <p:sp>
          <p:nvSpPr>
            <p:cNvPr id="7" name="TextBox 7"/>
            <p:cNvSpPr txBox="1"/>
            <p:nvPr/>
          </p:nvSpPr>
          <p:spPr>
            <a:xfrm>
              <a:off x="15824200" y="635000"/>
              <a:ext cx="1536700" cy="2540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99600"/>
                </a:lnSpc>
                <a:defRPr/>
              </a:pPr>
              <a:r>
                <a:rPr lang="en-US" sz="1400" spc="100">
                  <a:solidFill>
                    <a:srgbClr val="505050"/>
                  </a:solidFill>
                  <a:latin typeface="Pretendard Bold"/>
                </a:rPr>
                <a:t>CCCR</a:t>
              </a:r>
              <a:endParaRPr lang="en-US" sz="1400" b="0" i="0" u="none" strike="noStrike" spc="100">
                <a:solidFill>
                  <a:srgbClr val="505050"/>
                </a:solidFill>
                <a:latin typeface="Pretendard Bold"/>
              </a:endParaRPr>
            </a:p>
          </p:txBody>
        </p:sp>
        <p:pic>
          <p:nvPicPr>
            <p:cNvPr id="25" name="그림 24" descr="원, 폰트, 그래픽, 로고이(가) 표시된 사진  자동 생성된 설명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flipH="1">
              <a:off x="15303500" y="533400"/>
              <a:ext cx="457200" cy="457200"/>
            </a:xfrm>
            <a:prstGeom prst="rect">
              <a:avLst/>
            </a:prstGeom>
          </p:spPr>
        </p:pic>
      </p:grpSp>
      <p:pic>
        <p:nvPicPr>
          <p:cNvPr id="29" name="Picture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37700" y="8534400"/>
            <a:ext cx="1371600" cy="419100"/>
          </a:xfrm>
          <a:prstGeom prst="rect">
            <a:avLst/>
          </a:prstGeom>
        </p:spPr>
      </p:pic>
      <p:sp>
        <p:nvSpPr>
          <p:cNvPr id="30" name="TextBox 14"/>
          <p:cNvSpPr txBox="1"/>
          <p:nvPr/>
        </p:nvSpPr>
        <p:spPr>
          <a:xfrm>
            <a:off x="11163300" y="8585200"/>
            <a:ext cx="4953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 b="0" i="0" u="none" strike="noStrike" spc="-100">
                <a:solidFill>
                  <a:srgbClr val="505050">
                    <a:alpha val="54120"/>
                  </a:srgbClr>
                </a:solidFill>
                <a:ea typeface="Pretendard Light"/>
              </a:rPr>
              <a:t>오류 해결</a:t>
            </a:r>
            <a:endParaRPr lang="ko-KR" sz="2400" b="0" i="0" u="none" strike="noStrike" spc="-100">
              <a:solidFill>
                <a:srgbClr val="2C2C2C">
                  <a:alpha val="63140"/>
                </a:srgbClr>
              </a:solidFill>
              <a:ea typeface="Pretendard Light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9677400" y="8584866"/>
            <a:ext cx="11049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F8F8F8"/>
                </a:solidFill>
                <a:latin typeface="Pretendard Regular"/>
              </a:rPr>
              <a:t>POINT.03</a:t>
            </a:r>
          </a:p>
        </p:txBody>
      </p:sp>
    </p:spTree>
    <p:extLst>
      <p:ext uri="{BB962C8B-B14F-4D97-AF65-F5344CB8AC3E}">
        <p14:creationId xmlns:p14="http://schemas.microsoft.com/office/powerpoint/2010/main" val="40480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6"/>
          <p:cNvSpPr txBox="1"/>
          <p:nvPr/>
        </p:nvSpPr>
        <p:spPr>
          <a:xfrm>
            <a:off x="876300" y="1333500"/>
            <a:ext cx="10922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400" b="0" i="0" u="none" strike="noStrike">
                <a:solidFill>
                  <a:srgbClr val="FFFFFF"/>
                </a:solidFill>
                <a:latin typeface="Gmarket Sans Medium"/>
              </a:rPr>
              <a:t>02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5412" y="1644650"/>
            <a:ext cx="11357176" cy="77336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2"/>
          <p:cNvSpPr txBox="1"/>
          <p:nvPr/>
        </p:nvSpPr>
        <p:spPr>
          <a:xfrm>
            <a:off x="5657850" y="1139371"/>
            <a:ext cx="6972300" cy="1092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7000" b="0" i="0" u="none" strike="noStrike" spc="-500">
                <a:solidFill>
                  <a:srgbClr val="505050"/>
                </a:solidFill>
                <a:latin typeface="Gmarket Sans Medium"/>
                <a:ea typeface="Gmarket Sans Medium"/>
              </a:rPr>
              <a:t>아키텍처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5288" y="8050055"/>
            <a:ext cx="3276600" cy="32766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590426" y="7026729"/>
            <a:ext cx="32766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9740000">
            <a:off x="-1746250" y="-47597"/>
            <a:ext cx="3492500" cy="1485900"/>
          </a:xfrm>
          <a:prstGeom prst="rect">
            <a:avLst/>
          </a:prstGeom>
        </p:spPr>
      </p:pic>
      <p:pic>
        <p:nvPicPr>
          <p:cNvPr id="7" name="Picture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8107717">
            <a:off x="16573500" y="523916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03611" y="680768"/>
            <a:ext cx="6096000" cy="67573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7000" b="0" i="0" u="none" strike="noStrike" spc="-500">
                <a:solidFill>
                  <a:srgbClr val="505050"/>
                </a:solidFill>
                <a:ea typeface="Gmarket Sans Medium"/>
              </a:rPr>
              <a:t>Azure app service</a:t>
            </a:r>
            <a:endParaRPr lang="ko-KR" sz="7000" b="0" i="0" u="none" strike="noStrike" spc="-500">
              <a:solidFill>
                <a:srgbClr val="505050"/>
              </a:solidFill>
              <a:ea typeface="Gmarket Sans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9600" y="7023100"/>
            <a:ext cx="7061200" cy="212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7373600" y="9336400"/>
            <a:ext cx="1025071" cy="10250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alphaModFix amt="9000"/>
          </a:blip>
          <a:stretch>
            <a:fillRect/>
          </a:stretch>
        </p:blipFill>
        <p:spPr>
          <a:xfrm>
            <a:off x="15799150" y="415386"/>
            <a:ext cx="1206500" cy="1206500"/>
          </a:xfrm>
          <a:prstGeom prst="rect">
            <a:avLst/>
          </a:prstGeom>
        </p:spPr>
      </p:pic>
      <p:pic>
        <p:nvPicPr>
          <p:cNvPr id="19" name="그림 18" descr="원, 구체, 그래픽, 스크린샷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9032" y="243593"/>
            <a:ext cx="1550086" cy="1550086"/>
          </a:xfrm>
          <a:prstGeom prst="rect">
            <a:avLst/>
          </a:prstGeom>
        </p:spPr>
      </p:pic>
      <p:pic>
        <p:nvPicPr>
          <p:cNvPr id="20" name="그림 19" descr="텍스트, 전자제품, 스크린샷, 소프트웨어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3329" y="2705100"/>
            <a:ext cx="8536564" cy="69432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9314545" y="2705099"/>
            <a:ext cx="8536564" cy="6943271"/>
            <a:chOff x="9314545" y="2705099"/>
            <a:chExt cx="8536564" cy="6943271"/>
          </a:xfrm>
        </p:grpSpPr>
        <p:pic>
          <p:nvPicPr>
            <p:cNvPr id="21" name="그림 20" descr="텍스트, 스크린샷, 번호, 소프트웨어이(가) 표시된 사진  자동 생성된 설명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314545" y="2705099"/>
              <a:ext cx="8536564" cy="6943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9368109" y="4363453"/>
              <a:ext cx="6154055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3" name="Picture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-311150" y="-961571"/>
            <a:ext cx="62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사용자 지정</PresentationFormat>
  <Paragraphs>149</Paragraphs>
  <Slides>36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az_ea_font</vt:lpstr>
      <vt:lpstr>Gmarket Sans Bold</vt:lpstr>
      <vt:lpstr>Gmarket Sans Medium</vt:lpstr>
      <vt:lpstr>Gong Gothic Light</vt:lpstr>
      <vt:lpstr>HY헤드라인M</vt:lpstr>
      <vt:lpstr>Pretendard Bold</vt:lpstr>
      <vt:lpstr>Pretendard Light</vt:lpstr>
      <vt:lpstr>Pretendard Regular</vt:lpstr>
      <vt:lpstr>Pretendard SemiBold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장민우</cp:lastModifiedBy>
  <cp:revision>111</cp:revision>
  <dcterms:created xsi:type="dcterms:W3CDTF">2006-08-16T00:00:00Z</dcterms:created>
  <dcterms:modified xsi:type="dcterms:W3CDTF">2024-10-07T06:25:29Z</dcterms:modified>
  <cp:version/>
</cp:coreProperties>
</file>