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8B53-1AF6-4E33-A6C9-A429D5B66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7444-C35E-4CD7-9C1D-F225E0EE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2CF2-D176-4055-BBA9-78B2D62F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31FAE-69D3-4988-93A3-F9B39A86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0080-32F2-44C1-A4DD-9017BACF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BCE7-A084-4254-848A-2036BBD2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88525-6298-4A4E-8828-C7AEDB90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CB83C-9C5B-41A2-BD55-15A780BE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49A4-B689-47F4-91A8-567BF017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63DD-1B5A-4D72-B0A8-9B55267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D8373-1E33-4354-AD44-096EAFD4D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4D77-8761-4353-B635-03F5A591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FE92-BE14-40B1-A561-FB7086FE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95EA-0E55-4D05-B7D1-49FEE581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C3ED-DA17-4987-99BC-6B3A0CB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5D49-9908-4DC1-ABD0-1AFF3F9F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651E-071A-4BF6-A613-5AF1A089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75BB-FA55-4824-ACD7-EAADBD1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7691-FF30-4437-A020-D7E95AE1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A915-574E-42A7-A396-29BB4BE0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48A-3D8D-4838-B841-941E524A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5C4F-0BE3-403C-B8F5-10EC9E45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A02A-DCA9-42DB-AF15-0E0F5023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2599-EEDB-41C9-B072-87A91C2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2147-4542-4DF1-AC51-7D4E9E7C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16F3-0F15-4196-8509-E994F374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EEC8-F42E-46DA-90A4-2BC73A95F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4BA9A-FABF-4748-A945-ED4C50272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5090-F0D7-4F9F-8538-F46925E2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5637D-2779-4046-B6E6-22683E89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9746-CAB1-40C4-B7B6-A489018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1F86-4827-4044-8BE1-F30E1772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40F47-12EA-4B3C-B71A-8771E792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8D00-BB37-4AA5-AE4B-47BE13CC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D40C7-E294-4005-9C89-694D3FCF2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2A61-5EC2-42BA-B842-81F98502D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F4322-6C24-4D9C-9B4D-E1D5CE03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2F039-2A8D-4501-AD05-457484FE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6C4D9-EF2B-4D55-998C-2E89C47E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9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D13A-E817-4A26-BF0B-3A040607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8F027-4D84-4AB5-9798-6398CB15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28AF0-B5AD-4843-849B-B1A41E30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23985-0382-4221-9692-97085DF5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F6C62-E088-4631-A5B9-57E7242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440F1-9F23-48D5-AD6C-D5A0CB60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60059-D76D-4E2B-84F8-F72E43A3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6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4BEB-34C9-4471-AE2C-73F6DD3C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1EA9-EFD0-49C8-890D-DEE839529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DD5C6-0C69-4B67-A037-E6E15612C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16ED-889A-4D5B-B5FD-F37B226F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F04EB-E12A-4587-9392-E3AF0608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5781E-B3F0-4833-AB5B-FD4A2205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6E4F-7CCB-4F3E-BD51-FDEFE691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2934D-CED0-451C-A468-0AF9FD70D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2932-5BFE-42D4-AAD1-7CF4AB1E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ED2DD-A39E-4ECE-A3BA-B6B8B688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3AD3-AE10-4D21-8383-556B95C5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DB173-F1E5-44C8-8822-5BC2645C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18E84-238F-4020-9C14-06595F2F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759F-EF1A-4645-B1F7-14CA2D9E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9276-CD7C-40D2-9A75-873C1C8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205F-DDCA-488C-9981-34DA6F515DCA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C191-3051-4364-BB07-45F7C81C2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4967-7253-4381-AF09-47B35D65A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0C6B-CD3B-480D-B331-9695D90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hyperlink" Target="https://rpubs.com/neros/61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644E2-DCA9-4DD9-BB79-541023D3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Data Literacy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6153-84E6-4BC1-B44D-6FD0711AA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Jan. 25, 2021</a:t>
            </a:r>
          </a:p>
          <a:p>
            <a:pPr algn="l"/>
            <a:r>
              <a:rPr lang="en-US" sz="2200"/>
              <a:t>CSC-201</a:t>
            </a:r>
          </a:p>
          <a:p>
            <a:pPr algn="l"/>
            <a:r>
              <a:rPr lang="en-US" sz="2200"/>
              <a:t>Oral Roberts University</a:t>
            </a:r>
          </a:p>
        </p:txBody>
      </p:sp>
    </p:spTree>
    <p:extLst>
      <p:ext uri="{BB962C8B-B14F-4D97-AF65-F5344CB8AC3E}">
        <p14:creationId xmlns:p14="http://schemas.microsoft.com/office/powerpoint/2010/main" val="387312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B790-81CA-4FCA-BFA9-01ED84B119C4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Practice Example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86A1A624-D433-42E7-A7BF-D5F68C95C60F}"/>
              </a:ext>
            </a:extLst>
          </p:cNvPr>
          <p:cNvSpPr txBox="1"/>
          <p:nvPr/>
        </p:nvSpPr>
        <p:spPr>
          <a:xfrm>
            <a:off x="4436612" y="2547610"/>
            <a:ext cx="2954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00FFFF"/>
                </a:highlight>
              </a:rPr>
              <a:t>“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  <a:highlight>
                  <a:srgbClr val="00FFFF"/>
                </a:highlight>
              </a:rPr>
              <a:t>mtcars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  <a:highlight>
                  <a:srgbClr val="00FFFF"/>
                </a:highlight>
              </a:rPr>
              <a:t>” data set description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0715A4D-8436-46E5-AF64-4B0ABAC10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18827"/>
              </p:ext>
            </p:extLst>
          </p:nvPr>
        </p:nvGraphicFramePr>
        <p:xfrm>
          <a:off x="4763636" y="3205065"/>
          <a:ext cx="2300649" cy="194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14400" imgH="771525" progId="Excel.SheetMacroEnabled.12">
                  <p:embed/>
                </p:oleObj>
              </mc:Choice>
              <mc:Fallback>
                <p:oleObj name="Macro-Enabled Worksheet" showAsIcon="1" r:id="rId3" imgW="914400" imgH="771525" progId="Excel.SheetMacroEnabled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87ABA87-C208-4E78-B69C-FAFA1DF27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3636" y="3205065"/>
                        <a:ext cx="2300649" cy="1941173"/>
                      </a:xfrm>
                      <a:prstGeom prst="rect">
                        <a:avLst/>
                      </a:prstGeom>
                      <a:blipFill dpi="0" rotWithShape="1">
                        <a:blip r:embed="rId5">
                          <a:alphaModFix amt="94000"/>
                        </a:blip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6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FC70-1C28-46A4-A5EF-3944BD91CEF7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06E6-C702-4D4C-94F3-A6E4D1A5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3E50"/>
                </a:solidFill>
                <a:effectLst/>
                <a:latin typeface="Lato"/>
              </a:rPr>
              <a:t>Columns = Variables, Features, Factors, Fields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3E50"/>
                </a:solidFill>
                <a:effectLst/>
                <a:latin typeface="Lato"/>
              </a:rPr>
              <a:t>Rows = Observations, Records, Lines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3E50"/>
                </a:solidFill>
                <a:effectLst/>
                <a:latin typeface="Lato"/>
              </a:rPr>
              <a:t>Header = Column Names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3E50"/>
                </a:solidFill>
                <a:effectLst/>
                <a:latin typeface="Lato"/>
              </a:rPr>
              <a:t>Row Names = An index column that comes first in the data set. Usually just in the form of row numbers, but with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Lato"/>
              </a:rPr>
              <a:t>mtcars</a:t>
            </a:r>
            <a:r>
              <a:rPr lang="en-US" b="0" i="0" dirty="0">
                <a:solidFill>
                  <a:srgbClr val="2C3E50"/>
                </a:solidFill>
                <a:effectLst/>
                <a:latin typeface="Lato"/>
              </a:rPr>
              <a:t>, the row names are the actual Make/Model</a:t>
            </a:r>
          </a:p>
        </p:txBody>
      </p:sp>
    </p:spTree>
    <p:extLst>
      <p:ext uri="{BB962C8B-B14F-4D97-AF65-F5344CB8AC3E}">
        <p14:creationId xmlns:p14="http://schemas.microsoft.com/office/powerpoint/2010/main" val="11103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783-4DD5-4DC0-ADFE-56DCE4DF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1" y="112501"/>
            <a:ext cx="10515600" cy="1325563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Data is not insight; oil is not gas.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38831-321B-49E6-99AA-2C6FABA1979E}"/>
              </a:ext>
            </a:extLst>
          </p:cNvPr>
          <p:cNvSpPr txBox="1"/>
          <p:nvPr/>
        </p:nvSpPr>
        <p:spPr>
          <a:xfrm>
            <a:off x="4616046" y="2909993"/>
            <a:ext cx="1870745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Data Science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61F2B-F04B-4D93-A0D4-3B763779A3E9}"/>
              </a:ext>
            </a:extLst>
          </p:cNvPr>
          <p:cNvSpPr txBox="1"/>
          <p:nvPr/>
        </p:nvSpPr>
        <p:spPr>
          <a:xfrm>
            <a:off x="1905704" y="3250338"/>
            <a:ext cx="1191236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ADBCF-3AAE-4FB5-B403-74EA38B1CA9F}"/>
              </a:ext>
            </a:extLst>
          </p:cNvPr>
          <p:cNvSpPr txBox="1"/>
          <p:nvPr/>
        </p:nvSpPr>
        <p:spPr>
          <a:xfrm>
            <a:off x="7846505" y="3272144"/>
            <a:ext cx="179244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Insight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54F1DA-172B-492C-8FC1-1DE4B9B3BE58}"/>
              </a:ext>
            </a:extLst>
          </p:cNvPr>
          <p:cNvCxnSpPr/>
          <p:nvPr/>
        </p:nvCxnSpPr>
        <p:spPr>
          <a:xfrm>
            <a:off x="3296873" y="3571712"/>
            <a:ext cx="1005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1F0F9-C2FE-4263-80BB-56BDDDC5AE8C}"/>
              </a:ext>
            </a:extLst>
          </p:cNvPr>
          <p:cNvCxnSpPr/>
          <p:nvPr/>
        </p:nvCxnSpPr>
        <p:spPr>
          <a:xfrm>
            <a:off x="6650093" y="3604281"/>
            <a:ext cx="1005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333153-0BB5-49FE-BE7A-C6AB68AC9AD4}"/>
              </a:ext>
            </a:extLst>
          </p:cNvPr>
          <p:cNvCxnSpPr/>
          <p:nvPr/>
        </p:nvCxnSpPr>
        <p:spPr>
          <a:xfrm>
            <a:off x="1359017" y="1690688"/>
            <a:ext cx="0" cy="459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E93AFF-92C8-461E-BF3C-64C74D565638}"/>
              </a:ext>
            </a:extLst>
          </p:cNvPr>
          <p:cNvCxnSpPr/>
          <p:nvPr/>
        </p:nvCxnSpPr>
        <p:spPr>
          <a:xfrm>
            <a:off x="10202412" y="1547173"/>
            <a:ext cx="0" cy="459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77A04-5CD8-4759-98D5-611B659DB304}"/>
              </a:ext>
            </a:extLst>
          </p:cNvPr>
          <p:cNvCxnSpPr/>
          <p:nvPr/>
        </p:nvCxnSpPr>
        <p:spPr>
          <a:xfrm>
            <a:off x="7153013" y="1609594"/>
            <a:ext cx="0" cy="459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37714A-4034-44AA-AA6C-F425F7E5B2DC}"/>
              </a:ext>
            </a:extLst>
          </p:cNvPr>
          <p:cNvCxnSpPr/>
          <p:nvPr/>
        </p:nvCxnSpPr>
        <p:spPr>
          <a:xfrm>
            <a:off x="3913465" y="1690688"/>
            <a:ext cx="0" cy="459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54726B-18DA-4D7A-8A98-85176B55C9A2}"/>
              </a:ext>
            </a:extLst>
          </p:cNvPr>
          <p:cNvSpPr txBox="1"/>
          <p:nvPr/>
        </p:nvSpPr>
        <p:spPr>
          <a:xfrm>
            <a:off x="1893814" y="1547173"/>
            <a:ext cx="1191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Raw Material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0E1ABA-03E3-480F-A3E9-05A4B0D7836E}"/>
              </a:ext>
            </a:extLst>
          </p:cNvPr>
          <p:cNvSpPr txBox="1"/>
          <p:nvPr/>
        </p:nvSpPr>
        <p:spPr>
          <a:xfrm>
            <a:off x="4904764" y="1547173"/>
            <a:ext cx="11912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Process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DA14-DD3D-4C14-BF46-91FA20E88D51}"/>
              </a:ext>
            </a:extLst>
          </p:cNvPr>
          <p:cNvSpPr txBox="1"/>
          <p:nvPr/>
        </p:nvSpPr>
        <p:spPr>
          <a:xfrm>
            <a:off x="8147109" y="1547173"/>
            <a:ext cx="11912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9553B-6689-40C4-8CBA-604DB4965A4C}"/>
              </a:ext>
            </a:extLst>
          </p:cNvPr>
          <p:cNvSpPr txBox="1"/>
          <p:nvPr/>
        </p:nvSpPr>
        <p:spPr>
          <a:xfrm>
            <a:off x="4522641" y="5005322"/>
            <a:ext cx="187074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Refinement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0EB36-B076-4974-BF83-5615531B5610}"/>
              </a:ext>
            </a:extLst>
          </p:cNvPr>
          <p:cNvSpPr txBox="1"/>
          <p:nvPr/>
        </p:nvSpPr>
        <p:spPr>
          <a:xfrm>
            <a:off x="1902206" y="4921961"/>
            <a:ext cx="1191236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Crude Oil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79730-A0AB-4AAA-94DC-49D96C2F69A4}"/>
              </a:ext>
            </a:extLst>
          </p:cNvPr>
          <p:cNvSpPr txBox="1"/>
          <p:nvPr/>
        </p:nvSpPr>
        <p:spPr>
          <a:xfrm>
            <a:off x="7843007" y="4943767"/>
            <a:ext cx="1792443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Gas</a:t>
            </a:r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6B60F0-62C5-4C37-9806-CF33A18A25B7}"/>
              </a:ext>
            </a:extLst>
          </p:cNvPr>
          <p:cNvCxnSpPr/>
          <p:nvPr/>
        </p:nvCxnSpPr>
        <p:spPr>
          <a:xfrm>
            <a:off x="3293375" y="5243335"/>
            <a:ext cx="1005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21D739-3E1C-4053-9E15-25C1A02AD545}"/>
              </a:ext>
            </a:extLst>
          </p:cNvPr>
          <p:cNvCxnSpPr/>
          <p:nvPr/>
        </p:nvCxnSpPr>
        <p:spPr>
          <a:xfrm>
            <a:off x="6646595" y="5275904"/>
            <a:ext cx="1005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7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16EC-D26F-49BE-8F5D-3AEB61FC95F2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What is the value of insight?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891-210D-4DFA-9489-62324EC0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2363"/>
            <a:ext cx="10515600" cy="90079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C3E50"/>
                </a:solidFill>
                <a:effectLst/>
                <a:latin typeface="Lato"/>
              </a:rPr>
              <a:t>“Without </a:t>
            </a:r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[analyzed </a:t>
            </a:r>
            <a:r>
              <a:rPr lang="en-US" sz="1600" b="0" i="1" dirty="0">
                <a:solidFill>
                  <a:srgbClr val="FF0000"/>
                </a:solidFill>
                <a:effectLst/>
                <a:latin typeface="Lato"/>
              </a:rPr>
              <a:t>(personal inference) </a:t>
            </a:r>
            <a:r>
              <a:rPr lang="en-US" b="0" i="0" dirty="0">
                <a:solidFill>
                  <a:srgbClr val="FF0000"/>
                </a:solidFill>
                <a:effectLst/>
                <a:latin typeface="Lato"/>
              </a:rPr>
              <a:t>] </a:t>
            </a:r>
            <a:r>
              <a:rPr lang="en-US" b="0" i="0" dirty="0">
                <a:solidFill>
                  <a:srgbClr val="2C3E50"/>
                </a:solidFill>
                <a:effectLst/>
                <a:latin typeface="Lato"/>
              </a:rPr>
              <a:t>data, you’re just another person with an opinion.” - W. Edwards Deming</a:t>
            </a:r>
          </a:p>
        </p:txBody>
      </p:sp>
    </p:spTree>
    <p:extLst>
      <p:ext uri="{BB962C8B-B14F-4D97-AF65-F5344CB8AC3E}">
        <p14:creationId xmlns:p14="http://schemas.microsoft.com/office/powerpoint/2010/main" val="97359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4489-D533-4F95-9A57-34E3C1AEF7F7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Class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B418-AA28-4C43-B890-8EC5D697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105" y="2516697"/>
            <a:ext cx="7005507" cy="21224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 working conceptual knowledge about data</a:t>
            </a:r>
          </a:p>
          <a:p>
            <a:r>
              <a:rPr lang="en-US" dirty="0"/>
              <a:t>Gain a comprehension of data in its different forms and contexts</a:t>
            </a:r>
          </a:p>
          <a:p>
            <a:r>
              <a:rPr lang="en-US" dirty="0"/>
              <a:t>Practice reading a real-world data set</a:t>
            </a:r>
          </a:p>
        </p:txBody>
      </p:sp>
    </p:spTree>
    <p:extLst>
      <p:ext uri="{BB962C8B-B14F-4D97-AF65-F5344CB8AC3E}">
        <p14:creationId xmlns:p14="http://schemas.microsoft.com/office/powerpoint/2010/main" val="419869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EB74-BDAF-4250-8C0D-25060FA5A4A5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What does data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B4FB-B4B2-488A-8019-BEE9016C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Flat/tabular</a:t>
            </a:r>
          </a:p>
          <a:p>
            <a:pPr lvl="2"/>
            <a:r>
              <a:rPr lang="en-US" dirty="0"/>
              <a:t>Rows and columns…</a:t>
            </a:r>
          </a:p>
          <a:p>
            <a:pPr lvl="1"/>
            <a:r>
              <a:rPr lang="en-US" dirty="0"/>
              <a:t>Focus of this course</a:t>
            </a:r>
          </a:p>
          <a:p>
            <a:r>
              <a:rPr lang="en-US" dirty="0"/>
              <a:t>Unstructured</a:t>
            </a:r>
          </a:p>
          <a:p>
            <a:pPr lvl="1"/>
            <a:r>
              <a:rPr lang="en-US" dirty="0"/>
              <a:t>Not flat/tabular</a:t>
            </a:r>
          </a:p>
          <a:p>
            <a:pPr lvl="1"/>
            <a:r>
              <a:rPr lang="en-US" dirty="0"/>
              <a:t>Majority of all data falls into this category</a:t>
            </a:r>
          </a:p>
          <a:p>
            <a:pPr lvl="1"/>
            <a:r>
              <a:rPr lang="en-US" dirty="0"/>
              <a:t>Difficult to analyze (e.g. social media censoring)</a:t>
            </a:r>
          </a:p>
          <a:p>
            <a:pPr lvl="1"/>
            <a:r>
              <a:rPr lang="en-US" dirty="0"/>
              <a:t>Examples include documents, emails, audio files, webpages, short-answer response, medical records</a:t>
            </a:r>
          </a:p>
        </p:txBody>
      </p:sp>
    </p:spTree>
    <p:extLst>
      <p:ext uri="{BB962C8B-B14F-4D97-AF65-F5344CB8AC3E}">
        <p14:creationId xmlns:p14="http://schemas.microsoft.com/office/powerpoint/2010/main" val="188771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EFEF-608A-4E10-9206-490C9D003651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Example: Converting Unstructured to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455C-92DE-4039-A9B1-EB624971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48868" cy="466724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 dated 1/19/2021: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i="1" dirty="0"/>
              <a:t>“Hi Jen,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Hope you are well! I wanted to let you know that our origination margins for last quarter were at 4.2% for conventional investors, 24% higher than a year earlier. GNMA margins were 4.9%, +19% difference from the previous year. Crazy to see rates through the floor like this – would’ve never guessed! 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Thanks,</a:t>
            </a:r>
            <a:br>
              <a:rPr lang="en-US" sz="2600" i="1" dirty="0"/>
            </a:br>
            <a:r>
              <a:rPr lang="en-US" sz="2600" i="1" dirty="0"/>
              <a:t>Cathy”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C86A-F764-4938-9919-2DAD73C4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68" y="2724232"/>
            <a:ext cx="4837362" cy="21090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AB52F-0FEB-413B-B00D-D1F82AED5A8C}"/>
              </a:ext>
            </a:extLst>
          </p:cNvPr>
          <p:cNvCxnSpPr/>
          <p:nvPr/>
        </p:nvCxnSpPr>
        <p:spPr>
          <a:xfrm>
            <a:off x="5756988" y="4001294"/>
            <a:ext cx="8117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7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C7E9-55B3-4115-AB64-775604D4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365125"/>
            <a:ext cx="10402078" cy="897589"/>
          </a:xfr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Common Examples of Structured Data</a:t>
            </a:r>
          </a:p>
        </p:txBody>
      </p:sp>
      <p:pic>
        <p:nvPicPr>
          <p:cNvPr id="1026" name="Picture 2" descr="FigName">
            <a:extLst>
              <a:ext uri="{FF2B5EF4-FFF2-40B4-BE49-F238E27FC236}">
                <a16:creationId xmlns:a16="http://schemas.microsoft.com/office/drawing/2014/main" id="{2475A0F1-4BC7-4D3C-A7D4-9BD1D1C3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7" y="1482276"/>
            <a:ext cx="10910305" cy="194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Name">
            <a:extLst>
              <a:ext uri="{FF2B5EF4-FFF2-40B4-BE49-F238E27FC236}">
                <a16:creationId xmlns:a16="http://schemas.microsoft.com/office/drawing/2014/main" id="{F3C11FAD-21C1-4C2E-B525-E1FC0BD1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7" y="3648562"/>
            <a:ext cx="5245553" cy="239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Name">
            <a:extLst>
              <a:ext uri="{FF2B5EF4-FFF2-40B4-BE49-F238E27FC236}">
                <a16:creationId xmlns:a16="http://schemas.microsoft.com/office/drawing/2014/main" id="{1090100F-FB14-4C09-8319-077699CC6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40" y="3648561"/>
            <a:ext cx="6048181" cy="233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9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9A31-3CB1-4019-BAD9-701226FA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3759" cy="1724932"/>
          </a:xfr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Characteristics of Structured (i.e., tabular)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E836-C41F-4B3C-BF1F-C57A5F3B2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242"/>
            <a:ext cx="4388141" cy="391244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E50"/>
                </a:solidFill>
                <a:effectLst/>
                <a:latin typeface="Lato"/>
              </a:rPr>
              <a:t>Consists of rows and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E50"/>
                </a:solidFill>
                <a:effectLst/>
                <a:latin typeface="Lato"/>
              </a:rPr>
              <a:t>Each row has the same columns as the other rows, in the same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E50"/>
                </a:solidFill>
                <a:effectLst/>
                <a:latin typeface="Lato"/>
              </a:rPr>
              <a:t>A given column consists of the same homogeneous data type, but different columns can have different data types.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3E50"/>
                </a:solidFill>
                <a:effectLst/>
                <a:latin typeface="Lato"/>
              </a:rPr>
              <a:t>No multi-value cells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F2BF40-36F3-4785-9511-F8BDC9ECD08D}"/>
              </a:ext>
            </a:extLst>
          </p:cNvPr>
          <p:cNvCxnSpPr/>
          <p:nvPr/>
        </p:nvCxnSpPr>
        <p:spPr>
          <a:xfrm>
            <a:off x="5570376" y="261257"/>
            <a:ext cx="0" cy="616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6FACDAC2-41BA-43C0-BBE7-13A7BEC8E5FE}"/>
              </a:ext>
            </a:extLst>
          </p:cNvPr>
          <p:cNvSpPr txBox="1">
            <a:spLocks/>
          </p:cNvSpPr>
          <p:nvPr/>
        </p:nvSpPr>
        <p:spPr>
          <a:xfrm>
            <a:off x="5914412" y="365125"/>
            <a:ext cx="3873759" cy="17249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 to ask of your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B43B0D-1E2F-40F9-8F18-0794A291023D}"/>
              </a:ext>
            </a:extLst>
          </p:cNvPr>
          <p:cNvSpPr txBox="1">
            <a:spLocks/>
          </p:cNvSpPr>
          <p:nvPr/>
        </p:nvSpPr>
        <p:spPr>
          <a:xfrm>
            <a:off x="5914412" y="2317374"/>
            <a:ext cx="4388141" cy="391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Lato"/>
              </a:rPr>
              <a:t>What is this data about?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Lato"/>
              </a:rPr>
              <a:t>What does one row represent?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Lato"/>
              </a:rPr>
              <a:t>What is the source?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Lato"/>
              </a:rPr>
              <a:t>How was it collected?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Lato"/>
              </a:rPr>
              <a:t>When was it collected, and is it being updated?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Lato"/>
              </a:rPr>
              <a:t>What kind of information do we have about each row?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Lato"/>
              </a:rPr>
              <a:t>To what extent are there missing/null/NA values?</a:t>
            </a:r>
          </a:p>
        </p:txBody>
      </p:sp>
    </p:spTree>
    <p:extLst>
      <p:ext uri="{BB962C8B-B14F-4D97-AF65-F5344CB8AC3E}">
        <p14:creationId xmlns:p14="http://schemas.microsoft.com/office/powerpoint/2010/main" val="37075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CEF5-0CB6-4FE9-9A95-CDD69A88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45" y="365125"/>
            <a:ext cx="10515600" cy="1325563"/>
          </a:xfr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 Types (a.k.a. variable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CC16-9E85-46BB-9034-D22D79AB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Numerical</a:t>
            </a:r>
          </a:p>
          <a:p>
            <a:pPr lvl="2"/>
            <a:r>
              <a:rPr lang="en-US" dirty="0"/>
              <a:t>Can perform mathematic functions</a:t>
            </a:r>
          </a:p>
          <a:p>
            <a:pPr lvl="2"/>
            <a:r>
              <a:rPr lang="en-US" dirty="0"/>
              <a:t>Theoretically infinite number of possible values between any two points</a:t>
            </a:r>
          </a:p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Sub-types</a:t>
            </a:r>
          </a:p>
          <a:p>
            <a:pPr lvl="2"/>
            <a:r>
              <a:rPr lang="en-US" dirty="0"/>
              <a:t>Character (categories, identifiers)</a:t>
            </a:r>
          </a:p>
          <a:p>
            <a:pPr lvl="2"/>
            <a:r>
              <a:rPr lang="en-US" dirty="0"/>
              <a:t>Boolean (true/false)</a:t>
            </a:r>
          </a:p>
          <a:p>
            <a:pPr lvl="2"/>
            <a:r>
              <a:rPr lang="en-US" dirty="0"/>
              <a:t>Factor (ordered categories)</a:t>
            </a:r>
          </a:p>
          <a:p>
            <a:r>
              <a:rPr lang="en-US" dirty="0"/>
              <a:t>Dates? Time? Money?</a:t>
            </a:r>
          </a:p>
        </p:txBody>
      </p:sp>
    </p:spTree>
    <p:extLst>
      <p:ext uri="{BB962C8B-B14F-4D97-AF65-F5344CB8AC3E}">
        <p14:creationId xmlns:p14="http://schemas.microsoft.com/office/powerpoint/2010/main" val="246516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471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Office Theme</vt:lpstr>
      <vt:lpstr>Microsoft Excel Macro-Enabled Worksheet</vt:lpstr>
      <vt:lpstr>Data Literacy</vt:lpstr>
      <vt:lpstr>Data is not insight; oil is not gas.</vt:lpstr>
      <vt:lpstr>What is the value of insight?</vt:lpstr>
      <vt:lpstr>Class Objectives</vt:lpstr>
      <vt:lpstr>What does data look like?</vt:lpstr>
      <vt:lpstr>Example: Converting Unstructured to Structured</vt:lpstr>
      <vt:lpstr>Common Examples of Structured Data</vt:lpstr>
      <vt:lpstr>Characteristics of Structured (i.e., tabular) Data</vt:lpstr>
      <vt:lpstr>Data Types (a.k.a. variable types)</vt:lpstr>
      <vt:lpstr>Practice Example</vt:lpstr>
      <vt:lpstr>Terminology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Literacy</dc:title>
  <dc:creator>Drew Howell</dc:creator>
  <cp:lastModifiedBy>Drew Howell</cp:lastModifiedBy>
  <cp:revision>10</cp:revision>
  <dcterms:created xsi:type="dcterms:W3CDTF">2021-01-25T17:39:04Z</dcterms:created>
  <dcterms:modified xsi:type="dcterms:W3CDTF">2021-01-25T22:10:12Z</dcterms:modified>
</cp:coreProperties>
</file>