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8" r:id="rId15"/>
    <p:sldId id="271" r:id="rId16"/>
    <p:sldId id="272" r:id="rId17"/>
    <p:sldId id="273" r:id="rId18"/>
    <p:sldId id="274" r:id="rId19"/>
    <p:sldId id="275" r:id="rId20"/>
    <p:sldId id="276" r:id="rId21"/>
    <p:sldId id="277" r:id="rId22"/>
    <p:sldId id="278" r:id="rId23"/>
    <p:sldId id="282" r:id="rId24"/>
    <p:sldId id="283" r:id="rId25"/>
    <p:sldId id="284" r:id="rId26"/>
    <p:sldId id="285" r:id="rId27"/>
    <p:sldId id="286" r:id="rId28"/>
    <p:sldId id="288" r:id="rId29"/>
    <p:sldId id="289" r:id="rId30"/>
    <p:sldId id="290" r:id="rId3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autoAdjust="0"/>
    <p:restoredTop sz="94660"/>
  </p:normalViewPr>
  <p:slideViewPr>
    <p:cSldViewPr>
      <p:cViewPr>
        <p:scale>
          <a:sx n="121" d="100"/>
          <a:sy n="121" d="100"/>
        </p:scale>
        <p:origin x="-720"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60AEF1-4A72-4596-A0C1-6D8E1FB18C3F}" type="datetimeFigureOut">
              <a:rPr lang="es-PE" smtClean="0"/>
              <a:t>22/06/14</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3CCE6-212D-4D9F-AE49-6602FDFBC3E3}" type="slidenum">
              <a:rPr lang="es-PE" smtClean="0"/>
              <a:t>‹Nr.›</a:t>
            </a:fld>
            <a:endParaRPr lang="es-PE"/>
          </a:p>
        </p:txBody>
      </p:sp>
    </p:spTree>
    <p:extLst>
      <p:ext uri="{BB962C8B-B14F-4D97-AF65-F5344CB8AC3E}">
        <p14:creationId xmlns:p14="http://schemas.microsoft.com/office/powerpoint/2010/main" val="24870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1658915-737F-4241-AD15-17F26E4D477D}" type="slidenum">
              <a:rPr lang="en-US" altLang="es-PE" smtClean="0"/>
              <a:pPr algn="r" eaLnBrk="1" hangingPunct="1">
                <a:spcBef>
                  <a:spcPct val="0"/>
                </a:spcBef>
              </a:pPr>
              <a:t>12</a:t>
            </a:fld>
            <a:endParaRPr lang="en-US" altLang="es-PE"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50856FD-7F4D-4F23-899D-87E85E24B860}" type="slidenum">
              <a:rPr lang="en-US" altLang="es-PE" smtClean="0"/>
              <a:pPr algn="r" eaLnBrk="1" hangingPunct="1">
                <a:spcBef>
                  <a:spcPct val="0"/>
                </a:spcBef>
              </a:pPr>
              <a:t>30</a:t>
            </a:fld>
            <a:endParaRPr lang="en-US" altLang="es-PE"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87441BE-DE0F-4D59-98CB-89ED6C42B4C7}" type="slidenum">
              <a:rPr lang="en-US" altLang="es-PE" smtClean="0"/>
              <a:pPr algn="r" eaLnBrk="1" hangingPunct="1">
                <a:spcBef>
                  <a:spcPct val="0"/>
                </a:spcBef>
              </a:pPr>
              <a:t>13</a:t>
            </a:fld>
            <a:endParaRPr lang="en-US" altLang="es-PE"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172E0F4-67C9-4648-A0F9-15C6316D5A3B}" type="slidenum">
              <a:rPr lang="en-US" altLang="es-PE" smtClean="0"/>
              <a:pPr algn="r" eaLnBrk="1" hangingPunct="1">
                <a:spcBef>
                  <a:spcPct val="0"/>
                </a:spcBef>
              </a:pPr>
              <a:t>23</a:t>
            </a:fld>
            <a:endParaRPr lang="en-US" altLang="es-PE"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D5BDA87-70ED-4091-A012-76CE94A22ED3}" type="slidenum">
              <a:rPr lang="en-US" altLang="es-PE" smtClean="0"/>
              <a:pPr algn="r" eaLnBrk="1" hangingPunct="1">
                <a:spcBef>
                  <a:spcPct val="0"/>
                </a:spcBef>
              </a:pPr>
              <a:t>24</a:t>
            </a:fld>
            <a:endParaRPr lang="en-US" altLang="es-PE"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C712753-E0E0-4B51-8144-F7546F66A059}" type="slidenum">
              <a:rPr lang="en-US" altLang="es-PE" smtClean="0"/>
              <a:pPr algn="r" eaLnBrk="1" hangingPunct="1">
                <a:spcBef>
                  <a:spcPct val="0"/>
                </a:spcBef>
              </a:pPr>
              <a:t>25</a:t>
            </a:fld>
            <a:endParaRPr lang="en-US" altLang="es-PE"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87C2E2C-0D1B-4AA2-9A89-75DCF4E70536}" type="slidenum">
              <a:rPr lang="en-US" altLang="es-PE" smtClean="0"/>
              <a:pPr algn="r" eaLnBrk="1" hangingPunct="1">
                <a:spcBef>
                  <a:spcPct val="0"/>
                </a:spcBef>
              </a:pPr>
              <a:t>26</a:t>
            </a:fld>
            <a:endParaRPr lang="en-US" altLang="es-PE"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1DB22A01-CF14-4AF3-A9B3-C61EDD149A66}" type="slidenum">
              <a:rPr lang="en-US" altLang="es-PE" smtClean="0"/>
              <a:pPr algn="r" eaLnBrk="1" hangingPunct="1">
                <a:spcBef>
                  <a:spcPct val="0"/>
                </a:spcBef>
              </a:pPr>
              <a:t>27</a:t>
            </a:fld>
            <a:endParaRPr lang="en-US" altLang="es-PE"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320FED8-578E-4FE8-AC5E-AED0C2610763}" type="slidenum">
              <a:rPr lang="en-US" altLang="es-PE" smtClean="0"/>
              <a:pPr algn="r" eaLnBrk="1" hangingPunct="1">
                <a:spcBef>
                  <a:spcPct val="0"/>
                </a:spcBef>
              </a:pPr>
              <a:t>28</a:t>
            </a:fld>
            <a:endParaRPr lang="en-US" altLang="es-PE"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spcAft>
                <a:spcPct val="0"/>
              </a:spcAft>
              <a:defRPr sz="1200">
                <a:solidFill>
                  <a:schemeClr val="tx1"/>
                </a:solidFill>
                <a:latin typeface="Arial" charset="0"/>
              </a:defRPr>
            </a:lvl1pPr>
            <a:lvl2pPr marL="742950" indent="-285750" algn="l" eaLnBrk="0" hangingPunct="0">
              <a:spcBef>
                <a:spcPct val="30000"/>
              </a:spcBef>
              <a:spcAft>
                <a:spcPct val="0"/>
              </a:spcAft>
              <a:defRPr sz="1200">
                <a:solidFill>
                  <a:schemeClr val="tx1"/>
                </a:solidFill>
                <a:latin typeface="Arial" charset="0"/>
              </a:defRPr>
            </a:lvl2pPr>
            <a:lvl3pPr marL="1143000" indent="-228600" algn="l" eaLnBrk="0" hangingPunct="0">
              <a:spcBef>
                <a:spcPct val="30000"/>
              </a:spcBef>
              <a:spcAft>
                <a:spcPct val="0"/>
              </a:spcAft>
              <a:defRPr sz="1200">
                <a:solidFill>
                  <a:schemeClr val="tx1"/>
                </a:solidFill>
                <a:latin typeface="Arial" charset="0"/>
              </a:defRPr>
            </a:lvl3pPr>
            <a:lvl4pPr marL="1600200" indent="-228600" algn="l" eaLnBrk="0" hangingPunct="0">
              <a:spcBef>
                <a:spcPct val="30000"/>
              </a:spcBef>
              <a:spcAft>
                <a:spcPct val="0"/>
              </a:spcAft>
              <a:defRPr sz="1200">
                <a:solidFill>
                  <a:schemeClr val="tx1"/>
                </a:solidFill>
                <a:latin typeface="Arial" charset="0"/>
              </a:defRPr>
            </a:lvl4pPr>
            <a:lvl5pPr marL="2057400" indent="-228600" algn="l" eaLnBrk="0" hangingPunct="0">
              <a:spcBef>
                <a:spcPct val="30000"/>
              </a:spcBef>
              <a:spcAft>
                <a:spcPct val="0"/>
              </a:spcAft>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7713982-4E3B-4847-BB91-7368CB3997D1}" type="slidenum">
              <a:rPr lang="en-US" altLang="es-PE" smtClean="0"/>
              <a:pPr algn="r" eaLnBrk="1" hangingPunct="1">
                <a:spcBef>
                  <a:spcPct val="0"/>
                </a:spcBef>
              </a:pPr>
              <a:t>29</a:t>
            </a:fld>
            <a:endParaRPr lang="en-US" altLang="es-PE"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s-ES_tradnl" smtClean="0"/>
              <a:t>Clic para editar título</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pPr eaLnBrk="1" latinLnBrk="0" hangingPunct="1"/>
            <a:fld id="{9D21D778-B565-4D7E-94D7-64010A445B68}" type="datetimeFigureOut">
              <a:rPr lang="en-US" smtClean="0"/>
              <a:pPr eaLnBrk="1" latinLnBrk="0" hangingPunct="1"/>
              <a:t>23/06/14</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kumimoji="0"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pPr eaLnBrk="1" latinLnBrk="0" hangingPunct="1"/>
            <a:fld id="{2C6B1FF6-39B9-40F5-8B67-33C6354A3D4F}" type="slidenum">
              <a:rPr kumimoji="0" lang="en-US" smtClean="0"/>
              <a:pPr eaLnBrk="1" latinLnBrk="0" hangingPunct="1"/>
              <a:t>‹Nr.›</a:t>
            </a:fld>
            <a:endParaRPr kumimoji="0" lang="en-US" dirty="0">
              <a:solidFill>
                <a:schemeClr val="accent3">
                  <a:shade val="75000"/>
                </a:schemeClr>
              </a:solidFill>
            </a:endParaRPr>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p:txBody>
          <a:bodyPr vert="eaVert" anchor="ct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91E18CC1-3704-4456-84EE-2DEEE7C51EF3}" type="datetimeFigureOut">
              <a:rPr lang="es-PE" smtClean="0"/>
              <a:t>22/06/14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D3C4993-84E4-417A-BB62-375C1383DFDA}" type="slidenum">
              <a:rPr lang="es-PE" smtClean="0"/>
              <a:t>‹Nr.›</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s-ES_tradnl" smtClean="0"/>
              <a:t>Clic para editar título</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91E18CC1-3704-4456-84EE-2DEEE7C51EF3}" type="datetimeFigureOut">
              <a:rPr lang="es-PE" smtClean="0"/>
              <a:t>22/06/14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D3C4993-84E4-417A-BB62-375C1383DFDA}" type="slidenum">
              <a:rPr lang="es-PE" smtClean="0"/>
              <a:t>‹Nr.›</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9AFCEFAE-ADED-4024-89F7-2466E1C7B26F}" type="slidenum">
              <a:rPr lang="en-US"/>
              <a:pPr>
                <a:defRPr/>
              </a:pPr>
              <a:t>‹Nr.›</a:t>
            </a:fld>
            <a:endParaRPr lang="en-US"/>
          </a:p>
        </p:txBody>
      </p:sp>
    </p:spTree>
    <p:extLst>
      <p:ext uri="{BB962C8B-B14F-4D97-AF65-F5344CB8AC3E}">
        <p14:creationId xmlns:p14="http://schemas.microsoft.com/office/powerpoint/2010/main" val="298283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91E18CC1-3704-4456-84EE-2DEEE7C51EF3}" type="datetimeFigureOut">
              <a:rPr lang="es-PE" smtClean="0"/>
              <a:t>22/06/14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D3C4993-84E4-417A-BB62-375C1383DFDA}" type="slidenum">
              <a:rPr lang="es-PE" smtClean="0"/>
              <a:t>‹Nr.›</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s-ES_tradnl" smtClean="0"/>
              <a:t>Clic para editar título</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23/06/14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‹Nr.›</a:t>
            </a:fld>
            <a:endParaRPr kumimoji="0" lang="en-US" dirty="0">
              <a:solidFill>
                <a:schemeClr val="accent3">
                  <a:shade val="7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5" name="Date Placeholder 4"/>
          <p:cNvSpPr>
            <a:spLocks noGrp="1"/>
          </p:cNvSpPr>
          <p:nvPr>
            <p:ph type="dt" sz="half" idx="10"/>
          </p:nvPr>
        </p:nvSpPr>
        <p:spPr/>
        <p:txBody>
          <a:bodyPr/>
          <a:lstStyle/>
          <a:p>
            <a:fld id="{91E18CC1-3704-4456-84EE-2DEEE7C51EF3}" type="datetimeFigureOut">
              <a:rPr lang="es-PE" smtClean="0"/>
              <a:t>22/06/14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D3C4993-84E4-417A-BB62-375C1383DFDA}" type="slidenum">
              <a:rPr lang="es-PE" smtClean="0"/>
              <a:t>‹Nr.›</a:t>
            </a:fld>
            <a:endParaRPr lang="es-PE"/>
          </a:p>
        </p:txBody>
      </p:sp>
      <p:sp>
        <p:nvSpPr>
          <p:cNvPr id="9" name="Content Placeholder 8"/>
          <p:cNvSpPr>
            <a:spLocks noGrp="1"/>
          </p:cNvSpPr>
          <p:nvPr>
            <p:ph sz="quarter" idx="13"/>
          </p:nvPr>
        </p:nvSpPr>
        <p:spPr>
          <a:xfrm>
            <a:off x="841248" y="2039112"/>
            <a:ext cx="3657600" cy="395020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7" name="Date Placeholder 6"/>
          <p:cNvSpPr>
            <a:spLocks noGrp="1"/>
          </p:cNvSpPr>
          <p:nvPr>
            <p:ph type="dt" sz="half" idx="10"/>
          </p:nvPr>
        </p:nvSpPr>
        <p:spPr/>
        <p:txBody>
          <a:bodyPr/>
          <a:lstStyle/>
          <a:p>
            <a:fld id="{91E18CC1-3704-4456-84EE-2DEEE7C51EF3}" type="datetimeFigureOut">
              <a:rPr lang="es-PE" smtClean="0"/>
              <a:t>22/06/14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CD3C4993-84E4-417A-BB62-375C1383DFDA}" type="slidenum">
              <a:rPr lang="es-PE" smtClean="0"/>
              <a:t>‹Nr.›</a:t>
            </a:fld>
            <a:endParaRPr lang="es-PE"/>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Date Placeholder 2"/>
          <p:cNvSpPr>
            <a:spLocks noGrp="1"/>
          </p:cNvSpPr>
          <p:nvPr>
            <p:ph type="dt" sz="half" idx="10"/>
          </p:nvPr>
        </p:nvSpPr>
        <p:spPr/>
        <p:txBody>
          <a:bodyPr/>
          <a:lstStyle/>
          <a:p>
            <a:fld id="{91E18CC1-3704-4456-84EE-2DEEE7C51EF3}" type="datetimeFigureOut">
              <a:rPr lang="es-PE" smtClean="0"/>
              <a:t>22/06/14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D3C4993-84E4-417A-BB62-375C1383DFDA}" type="slidenum">
              <a:rPr lang="es-PE" smtClean="0"/>
              <a:t>‹Nr.›</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18CC1-3704-4456-84EE-2DEEE7C51EF3}" type="datetimeFigureOut">
              <a:rPr lang="es-PE" smtClean="0"/>
              <a:t>22/06/14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CD3C4993-84E4-417A-BB62-375C1383DFDA}" type="slidenum">
              <a:rPr lang="es-PE" smtClean="0"/>
              <a:t>‹Nr.›</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s-ES_tradnl" smtClean="0"/>
              <a:t>Clic para editar título</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91E18CC1-3704-4456-84EE-2DEEE7C51EF3}" type="datetimeFigureOut">
              <a:rPr lang="es-PE" smtClean="0"/>
              <a:t>22/06/14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D3C4993-84E4-417A-BB62-375C1383DFDA}" type="slidenum">
              <a:rPr lang="es-PE" smtClean="0"/>
              <a:t>‹Nr.›</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91E18CC1-3704-4456-84EE-2DEEE7C51EF3}" type="datetimeFigureOut">
              <a:rPr lang="es-PE" smtClean="0"/>
              <a:t>22/06/14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D3C4993-84E4-417A-BB62-375C1383DFDA}" type="slidenum">
              <a:rPr lang="es-PE" smtClean="0"/>
              <a:t>‹Nr.›</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4">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s-ES_tradnl" smtClean="0"/>
              <a:t>Clic para editar título</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91E18CC1-3704-4456-84EE-2DEEE7C51EF3}" type="datetimeFigureOut">
              <a:rPr lang="es-PE" smtClean="0"/>
              <a:t>22/06/14</a:t>
            </a:fld>
            <a:endParaRPr lang="es-PE"/>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s-PE"/>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CD3C4993-84E4-417A-BB62-375C1383DFDA}" type="slidenum">
              <a:rPr lang="es-PE" smtClean="0"/>
              <a:t>‹Nr.›</a:t>
            </a:fld>
            <a:endParaRPr lang="es-PE"/>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slide" Target="slide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slide" Target="slide8.xml"/><Relationship Id="rId1" Type="http://schemas.openxmlformats.org/officeDocument/2006/relationships/slideLayout" Target="../slideLayouts/slideLayout2.xml"/><Relationship Id="rId2"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hyperlink" Target="QA%20Num%20de%20NConformidades%20QA%20del%20Producto.doc" TargetMode="External"/><Relationship Id="rId4" Type="http://schemas.openxmlformats.org/officeDocument/2006/relationships/hyperlink" Target="8.0.1.27.02.I24%20QA%20Num%20de%20NConformidades%20QA%20del%20Producto.doc" TargetMode="External"/><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30.xml.rels><?xml version="1.0" encoding="UTF-8" standalone="yes"?>
<Relationships xmlns="http://schemas.openxmlformats.org/package/2006/relationships"><Relationship Id="rId11" Type="http://schemas.openxmlformats.org/officeDocument/2006/relationships/image" Target="../media/image19.emf"/><Relationship Id="rId12" Type="http://schemas.openxmlformats.org/officeDocument/2006/relationships/image" Target="../media/image20.emf"/><Relationship Id="rId13" Type="http://schemas.openxmlformats.org/officeDocument/2006/relationships/image" Target="../media/image21.emf"/><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emf"/><Relationship Id="rId5" Type="http://schemas.openxmlformats.org/officeDocument/2006/relationships/image" Target="../media/image13.w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emf"/><Relationship Id="rId9" Type="http://schemas.openxmlformats.org/officeDocument/2006/relationships/image" Target="../media/image17.emf"/><Relationship Id="rId10" Type="http://schemas.openxmlformats.org/officeDocument/2006/relationships/image" Target="../media/image1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598137" y="548680"/>
            <a:ext cx="76962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ES" altLang="es-PE" sz="6000" b="1" dirty="0">
                <a:solidFill>
                  <a:schemeClr val="accent6">
                    <a:lumMod val="60000"/>
                    <a:lumOff val="40000"/>
                  </a:schemeClr>
                </a:solidFill>
              </a:rPr>
              <a:t>Proceso de Aseguramiento de la Calidad</a:t>
            </a:r>
            <a:endParaRPr lang="en-US" altLang="es-PE" sz="6000" b="1" dirty="0">
              <a:solidFill>
                <a:schemeClr val="accent6">
                  <a:lumMod val="60000"/>
                  <a:lumOff val="40000"/>
                </a:schemeClr>
              </a:solidFill>
              <a:ea typeface="ＭＳ Ｐゴシック" pitchFamily="34" charset="-128"/>
            </a:endParaRPr>
          </a:p>
        </p:txBody>
      </p:sp>
      <p:pic>
        <p:nvPicPr>
          <p:cNvPr id="1025" name="Picture 1" descr="logoProyecto"/>
          <p:cNvPicPr>
            <a:picLocks noChangeAspect="1" noChangeArrowheads="1"/>
          </p:cNvPicPr>
          <p:nvPr/>
        </p:nvPicPr>
        <p:blipFill>
          <a:blip r:embed="rId2">
            <a:extLst>
              <a:ext uri="{28A0092B-C50C-407E-A947-70E740481C1C}">
                <a14:useLocalDpi xmlns:a14="http://schemas.microsoft.com/office/drawing/2010/main" val="0"/>
              </a:ext>
            </a:extLst>
          </a:blip>
          <a:srcRect l="8969" t="14209" r="13823" b="32014"/>
          <a:stretch>
            <a:fillRect/>
          </a:stretch>
        </p:blipFill>
        <p:spPr bwMode="auto">
          <a:xfrm>
            <a:off x="755576" y="4437112"/>
            <a:ext cx="3822804"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03511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rot="360000">
            <a:off x="3274180" y="3245896"/>
            <a:ext cx="4847038" cy="1599722"/>
          </a:xfrm>
        </p:spPr>
        <p:txBody>
          <a:bodyPr>
            <a:normAutofit fontScale="90000"/>
          </a:bodyPr>
          <a:lstStyle/>
          <a:p>
            <a:pPr>
              <a:lnSpc>
                <a:spcPts val="5600"/>
              </a:lnSpc>
              <a:spcBef>
                <a:spcPct val="50000"/>
              </a:spcBef>
              <a:spcAft>
                <a:spcPct val="0"/>
              </a:spcAft>
            </a:pPr>
            <a:r>
              <a:rPr lang="en-US" altLang="es-PE" sz="8000" dirty="0" err="1">
                <a:solidFill>
                  <a:schemeClr val="accent6">
                    <a:lumMod val="60000"/>
                    <a:lumOff val="40000"/>
                  </a:schemeClr>
                </a:solidFill>
                <a:ea typeface="ＭＳ Ｐゴシック" pitchFamily="34" charset="-128"/>
              </a:rPr>
              <a:t>Descripción</a:t>
            </a:r>
            <a:r>
              <a:rPr lang="en-US" altLang="es-PE" sz="8000" dirty="0">
                <a:solidFill>
                  <a:schemeClr val="accent6">
                    <a:lumMod val="60000"/>
                    <a:lumOff val="40000"/>
                  </a:schemeClr>
                </a:solidFill>
                <a:ea typeface="ＭＳ Ｐゴシック" pitchFamily="34" charset="-128"/>
              </a:rPr>
              <a:t> del </a:t>
            </a:r>
            <a:r>
              <a:rPr lang="en-US" altLang="es-PE" sz="8000" dirty="0" err="1">
                <a:solidFill>
                  <a:schemeClr val="accent6">
                    <a:lumMod val="60000"/>
                    <a:lumOff val="40000"/>
                  </a:schemeClr>
                </a:solidFill>
                <a:ea typeface="ＭＳ Ｐゴシック" pitchFamily="34" charset="-128"/>
              </a:rPr>
              <a:t>Proceso</a:t>
            </a:r>
            <a:r>
              <a:rPr lang="en-US" altLang="es-PE" dirty="0">
                <a:solidFill>
                  <a:schemeClr val="tx1"/>
                </a:solidFill>
                <a:ea typeface="ＭＳ Ｐゴシック" pitchFamily="34" charset="-128"/>
              </a:rPr>
              <a:t/>
            </a:r>
            <a:br>
              <a:rPr lang="en-US" altLang="es-PE" dirty="0">
                <a:solidFill>
                  <a:schemeClr val="tx1"/>
                </a:solidFill>
                <a:ea typeface="ＭＳ Ｐゴシック" pitchFamily="34" charset="-128"/>
              </a:rPr>
            </a:br>
            <a:r>
              <a:rPr lang="en-US" altLang="es-PE" dirty="0">
                <a:solidFill>
                  <a:schemeClr val="tx1"/>
                </a:solidFill>
                <a:ea typeface="ＭＳ Ｐゴシック" pitchFamily="34" charset="-128"/>
              </a:rPr>
              <a:t>	</a:t>
            </a:r>
            <a:endParaRPr lang="es-PE" dirty="0"/>
          </a:p>
        </p:txBody>
      </p:sp>
      <p:sp>
        <p:nvSpPr>
          <p:cNvPr id="5" name="4 Subtítulo"/>
          <p:cNvSpPr>
            <a:spLocks noGrp="1"/>
          </p:cNvSpPr>
          <p:nvPr>
            <p:ph type="subTitle" idx="1"/>
          </p:nvPr>
        </p:nvSpPr>
        <p:spPr/>
        <p:txBody>
          <a:bodyPr>
            <a:normAutofit/>
          </a:bodyPr>
          <a:lstStyle/>
          <a:p>
            <a:r>
              <a:rPr lang="en-US" altLang="es-PE" sz="5400" dirty="0" err="1">
                <a:solidFill>
                  <a:schemeClr val="accent6">
                    <a:lumMod val="60000"/>
                    <a:lumOff val="40000"/>
                  </a:schemeClr>
                </a:solidFill>
                <a:ea typeface="ＭＳ Ｐゴシック" pitchFamily="34" charset="-128"/>
              </a:rPr>
              <a:t>Subprocesos</a:t>
            </a:r>
            <a:endParaRPr lang="es-PE" sz="5400" dirty="0">
              <a:solidFill>
                <a:schemeClr val="accent6">
                  <a:lumMod val="60000"/>
                  <a:lumOff val="40000"/>
                </a:schemeClr>
              </a:solidFill>
            </a:endParaRPr>
          </a:p>
        </p:txBody>
      </p:sp>
    </p:spTree>
    <p:extLst>
      <p:ext uri="{BB962C8B-B14F-4D97-AF65-F5344CB8AC3E}">
        <p14:creationId xmlns:p14="http://schemas.microsoft.com/office/powerpoint/2010/main" val="399897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95536" y="764704"/>
            <a:ext cx="8229600" cy="1069848"/>
          </a:xfrm>
        </p:spPr>
        <p:txBody>
          <a:bodyPr>
            <a:normAutofit fontScale="90000"/>
          </a:bodyPr>
          <a:lstStyle/>
          <a:p>
            <a:pPr>
              <a:spcAft>
                <a:spcPct val="0"/>
              </a:spcAft>
            </a:pPr>
            <a:r>
              <a:rPr lang="es-PE" altLang="es-PE" dirty="0">
                <a:solidFill>
                  <a:schemeClr val="accent6">
                    <a:lumMod val="60000"/>
                    <a:lumOff val="40000"/>
                  </a:schemeClr>
                </a:solidFill>
              </a:rPr>
              <a:t>Subprocesos del Proceso de </a:t>
            </a:r>
            <a:br>
              <a:rPr lang="es-PE" altLang="es-PE" dirty="0">
                <a:solidFill>
                  <a:schemeClr val="accent6">
                    <a:lumMod val="60000"/>
                    <a:lumOff val="40000"/>
                  </a:schemeClr>
                </a:solidFill>
              </a:rPr>
            </a:br>
            <a:r>
              <a:rPr lang="es-PE" altLang="es-PE" dirty="0">
                <a:solidFill>
                  <a:schemeClr val="accent6">
                    <a:lumMod val="60000"/>
                    <a:lumOff val="40000"/>
                  </a:schemeClr>
                </a:solidFill>
              </a:rPr>
              <a:t>Aseguramiento de la Calidad</a:t>
            </a:r>
            <a:r>
              <a:rPr lang="es-ES" altLang="es-PE" b="1" dirty="0">
                <a:solidFill>
                  <a:schemeClr val="accent6">
                    <a:lumMod val="60000"/>
                    <a:lumOff val="40000"/>
                  </a:schemeClr>
                </a:solidFill>
              </a:rPr>
              <a:t/>
            </a:r>
            <a:br>
              <a:rPr lang="es-ES" altLang="es-PE" b="1" dirty="0">
                <a:solidFill>
                  <a:schemeClr val="accent6">
                    <a:lumMod val="60000"/>
                    <a:lumOff val="40000"/>
                  </a:schemeClr>
                </a:solidFill>
              </a:rPr>
            </a:br>
            <a:endParaRPr lang="es-PE" dirty="0">
              <a:solidFill>
                <a:schemeClr val="accent6">
                  <a:lumMod val="60000"/>
                  <a:lumOff val="40000"/>
                </a:schemeClr>
              </a:solidFill>
            </a:endParaRPr>
          </a:p>
        </p:txBody>
      </p:sp>
      <p:grpSp>
        <p:nvGrpSpPr>
          <p:cNvPr id="5" name="Group 142"/>
          <p:cNvGrpSpPr>
            <a:grpSpLocks/>
          </p:cNvGrpSpPr>
          <p:nvPr/>
        </p:nvGrpSpPr>
        <p:grpSpPr bwMode="auto">
          <a:xfrm>
            <a:off x="3505200" y="2243138"/>
            <a:ext cx="1498600" cy="2089150"/>
            <a:chOff x="1807" y="1594"/>
            <a:chExt cx="607" cy="726"/>
          </a:xfrm>
        </p:grpSpPr>
        <p:sp>
          <p:nvSpPr>
            <p:cNvPr id="6" name="Rectangle 66"/>
            <p:cNvSpPr>
              <a:spLocks noChangeArrowheads="1"/>
            </p:cNvSpPr>
            <p:nvPr/>
          </p:nvSpPr>
          <p:spPr bwMode="auto">
            <a:xfrm>
              <a:off x="1807" y="1751"/>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defRPr/>
              </a:pPr>
              <a:r>
                <a:rPr lang="es-PE" altLang="es-PE" sz="1200" u="sng" dirty="0" smtClean="0">
                  <a:solidFill>
                    <a:schemeClr val="tx1"/>
                  </a:solidFill>
                  <a:effectLst>
                    <a:outerShdw blurRad="38100" dist="38100" dir="2700000" algn="tl">
                      <a:srgbClr val="000000">
                        <a:alpha val="43137"/>
                      </a:srgbClr>
                    </a:outerShdw>
                  </a:effectLst>
                  <a:hlinkClick r:id="rId2" action="ppaction://hlinksldjump"/>
                </a:rPr>
                <a:t>Ejecución de Plan de QA</a:t>
              </a:r>
              <a:endParaRPr lang="es-ES" altLang="es-PE" sz="1200" u="sng" dirty="0" smtClean="0">
                <a:solidFill>
                  <a:schemeClr val="tx1"/>
                </a:solidFill>
                <a:effectLst>
                  <a:outerShdw blurRad="38100" dist="38100" dir="2700000" algn="tl">
                    <a:srgbClr val="000000">
                      <a:alpha val="43137"/>
                    </a:srgbClr>
                  </a:outerShdw>
                </a:effectLst>
              </a:endParaRPr>
            </a:p>
          </p:txBody>
        </p:sp>
        <p:sp>
          <p:nvSpPr>
            <p:cNvPr id="7" name="Rectangle 67"/>
            <p:cNvSpPr>
              <a:spLocks noChangeArrowheads="1"/>
            </p:cNvSpPr>
            <p:nvPr/>
          </p:nvSpPr>
          <p:spPr bwMode="auto">
            <a:xfrm>
              <a:off x="1807" y="1594"/>
              <a:ext cx="607" cy="159"/>
            </a:xfrm>
            <a:prstGeom prst="rect">
              <a:avLst/>
            </a:prstGeom>
            <a:solidFill>
              <a:srgbClr val="FF9900"/>
            </a:solidFill>
            <a:ln w="9525" algn="ctr">
              <a:solidFill>
                <a:srgbClr val="FF9900"/>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(2) Analista de Calidad</a:t>
              </a:r>
              <a:endParaRPr lang="es-ES" altLang="es-PE" sz="1200" b="1">
                <a:solidFill>
                  <a:srgbClr val="000066"/>
                </a:solidFill>
              </a:endParaRPr>
            </a:p>
          </p:txBody>
        </p:sp>
        <p:sp>
          <p:nvSpPr>
            <p:cNvPr id="8" name="Rectangle 68"/>
            <p:cNvSpPr>
              <a:spLocks noChangeArrowheads="1"/>
            </p:cNvSpPr>
            <p:nvPr/>
          </p:nvSpPr>
          <p:spPr bwMode="auto">
            <a:xfrm>
              <a:off x="1807"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endParaRPr lang="es-PE" altLang="es-PE" sz="800" b="1">
                <a:solidFill>
                  <a:srgbClr val="000066"/>
                </a:solidFill>
              </a:endParaRPr>
            </a:p>
            <a:p>
              <a:pPr algn="ctr" eaLnBrk="1" hangingPunct="1">
                <a:spcBef>
                  <a:spcPct val="0"/>
                </a:spcBef>
                <a:spcAft>
                  <a:spcPct val="0"/>
                </a:spcAft>
                <a:buFontTx/>
                <a:buNone/>
              </a:pPr>
              <a:r>
                <a:rPr lang="es-PE" altLang="es-PE" sz="1200" b="1">
                  <a:solidFill>
                    <a:srgbClr val="000066"/>
                  </a:solidFill>
                </a:rPr>
                <a:t>Herramienta Gestión</a:t>
              </a:r>
            </a:p>
            <a:p>
              <a:pPr algn="ctr" eaLnBrk="1" hangingPunct="1">
                <a:spcBef>
                  <a:spcPct val="0"/>
                </a:spcBef>
                <a:spcAft>
                  <a:spcPct val="0"/>
                </a:spcAft>
                <a:buFontTx/>
                <a:buNone/>
              </a:pPr>
              <a:r>
                <a:rPr lang="es-PE" altLang="es-PE" sz="1200" b="1">
                  <a:solidFill>
                    <a:srgbClr val="000066"/>
                  </a:solidFill>
                </a:rPr>
                <a:t>QA‑Producto</a:t>
              </a:r>
            </a:p>
            <a:p>
              <a:pPr algn="ctr" eaLnBrk="1" hangingPunct="1">
                <a:spcBef>
                  <a:spcPct val="0"/>
                </a:spcBef>
                <a:spcAft>
                  <a:spcPct val="0"/>
                </a:spcAft>
                <a:buFontTx/>
                <a:buNone/>
              </a:pPr>
              <a:endParaRPr lang="es-PE" altLang="es-PE" sz="1200" b="1">
                <a:solidFill>
                  <a:srgbClr val="000066"/>
                </a:solidFill>
              </a:endParaRPr>
            </a:p>
          </p:txBody>
        </p:sp>
      </p:grpSp>
      <p:grpSp>
        <p:nvGrpSpPr>
          <p:cNvPr id="9" name="Group 143"/>
          <p:cNvGrpSpPr>
            <a:grpSpLocks/>
          </p:cNvGrpSpPr>
          <p:nvPr/>
        </p:nvGrpSpPr>
        <p:grpSpPr bwMode="auto">
          <a:xfrm>
            <a:off x="5435600" y="2128838"/>
            <a:ext cx="1728788" cy="2297112"/>
            <a:chOff x="3819" y="1594"/>
            <a:chExt cx="607" cy="726"/>
          </a:xfrm>
        </p:grpSpPr>
        <p:sp>
          <p:nvSpPr>
            <p:cNvPr id="10" name="Rectangle 70"/>
            <p:cNvSpPr>
              <a:spLocks noChangeArrowheads="1"/>
            </p:cNvSpPr>
            <p:nvPr/>
          </p:nvSpPr>
          <p:spPr bwMode="auto">
            <a:xfrm>
              <a:off x="3819" y="1751"/>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defRPr/>
              </a:pPr>
              <a:r>
                <a:rPr lang="es-ES" altLang="es-PE" sz="1200" dirty="0" smtClean="0">
                  <a:solidFill>
                    <a:srgbClr val="000066"/>
                  </a:solidFill>
                  <a:effectLst>
                    <a:outerShdw blurRad="38100" dist="38100" dir="2700000" algn="tl">
                      <a:srgbClr val="000000">
                        <a:alpha val="43137"/>
                      </a:srgbClr>
                    </a:outerShdw>
                  </a:effectLst>
                  <a:hlinkClick r:id="" action="ppaction://noaction"/>
                </a:rPr>
                <a:t>Elaboración de Informe</a:t>
              </a:r>
            </a:p>
            <a:p>
              <a:pPr algn="ctr" eaLnBrk="1" hangingPunct="1">
                <a:lnSpc>
                  <a:spcPct val="110000"/>
                </a:lnSpc>
                <a:spcBef>
                  <a:spcPct val="0"/>
                </a:spcBef>
                <a:spcAft>
                  <a:spcPct val="0"/>
                </a:spcAft>
                <a:buFontTx/>
                <a:buNone/>
                <a:defRPr/>
              </a:pPr>
              <a:r>
                <a:rPr lang="es-ES" altLang="es-PE" sz="1200" dirty="0" smtClean="0">
                  <a:solidFill>
                    <a:srgbClr val="000066"/>
                  </a:solidFill>
                  <a:effectLst>
                    <a:outerShdw blurRad="38100" dist="38100" dir="2700000" algn="tl">
                      <a:srgbClr val="000000">
                        <a:alpha val="43137"/>
                      </a:srgbClr>
                    </a:outerShdw>
                  </a:effectLst>
                  <a:hlinkClick r:id="" action="ppaction://noaction"/>
                </a:rPr>
                <a:t>de Resultados QA</a:t>
              </a:r>
              <a:endParaRPr lang="es-ES" altLang="es-PE" sz="1200" dirty="0" smtClean="0">
                <a:solidFill>
                  <a:srgbClr val="000066"/>
                </a:solidFill>
                <a:effectLst>
                  <a:outerShdw blurRad="38100" dist="38100" dir="2700000" algn="tl">
                    <a:srgbClr val="000000">
                      <a:alpha val="43137"/>
                    </a:srgbClr>
                  </a:outerShdw>
                </a:effectLst>
              </a:endParaRPr>
            </a:p>
          </p:txBody>
        </p:sp>
        <p:sp>
          <p:nvSpPr>
            <p:cNvPr id="11" name="Rectangle 71"/>
            <p:cNvSpPr>
              <a:spLocks noChangeArrowheads="1"/>
            </p:cNvSpPr>
            <p:nvPr/>
          </p:nvSpPr>
          <p:spPr bwMode="auto">
            <a:xfrm>
              <a:off x="3819" y="1594"/>
              <a:ext cx="607" cy="159"/>
            </a:xfrm>
            <a:prstGeom prst="rect">
              <a:avLst/>
            </a:prstGeom>
            <a:solidFill>
              <a:srgbClr val="FF9900"/>
            </a:solidFill>
            <a:ln w="9525" algn="ctr">
              <a:solidFill>
                <a:srgbClr val="FF9900"/>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(3) Analista de Calidad</a:t>
              </a:r>
              <a:endParaRPr lang="es-ES" altLang="es-PE" sz="1200" b="1">
                <a:solidFill>
                  <a:srgbClr val="000066"/>
                </a:solidFill>
              </a:endParaRPr>
            </a:p>
          </p:txBody>
        </p:sp>
        <p:sp>
          <p:nvSpPr>
            <p:cNvPr id="12" name="Rectangle 72"/>
            <p:cNvSpPr>
              <a:spLocks noChangeArrowheads="1"/>
            </p:cNvSpPr>
            <p:nvPr/>
          </p:nvSpPr>
          <p:spPr bwMode="auto">
            <a:xfrm>
              <a:off x="3819"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Herramienta Gestión</a:t>
              </a:r>
            </a:p>
            <a:p>
              <a:pPr algn="ctr" eaLnBrk="1" hangingPunct="1">
                <a:spcBef>
                  <a:spcPct val="0"/>
                </a:spcBef>
                <a:spcAft>
                  <a:spcPct val="0"/>
                </a:spcAft>
                <a:buFontTx/>
                <a:buNone/>
              </a:pPr>
              <a:r>
                <a:rPr lang="es-PE" altLang="es-PE" sz="1200" b="1">
                  <a:solidFill>
                    <a:srgbClr val="000066"/>
                  </a:solidFill>
                </a:rPr>
                <a:t>QA‑Producto</a:t>
              </a:r>
            </a:p>
          </p:txBody>
        </p:sp>
      </p:grpSp>
      <p:cxnSp>
        <p:nvCxnSpPr>
          <p:cNvPr id="13" name="AutoShape 79"/>
          <p:cNvCxnSpPr>
            <a:cxnSpLocks noChangeShapeType="1"/>
            <a:stCxn id="6" idx="3"/>
            <a:endCxn id="10" idx="1"/>
          </p:cNvCxnSpPr>
          <p:nvPr/>
        </p:nvCxnSpPr>
        <p:spPr bwMode="auto">
          <a:xfrm flipV="1">
            <a:off x="5003800" y="3278188"/>
            <a:ext cx="431800" cy="11112"/>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14" name="AutoShape 82"/>
          <p:cNvCxnSpPr>
            <a:cxnSpLocks noChangeShapeType="1"/>
            <a:stCxn id="31" idx="3"/>
            <a:endCxn id="6" idx="1"/>
          </p:cNvCxnSpPr>
          <p:nvPr/>
        </p:nvCxnSpPr>
        <p:spPr bwMode="auto">
          <a:xfrm>
            <a:off x="3048000" y="3278188"/>
            <a:ext cx="457200" cy="11112"/>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15" name="AutoShape 103"/>
          <p:cNvCxnSpPr>
            <a:cxnSpLocks noChangeShapeType="1"/>
            <a:stCxn id="21" idx="2"/>
          </p:cNvCxnSpPr>
          <p:nvPr/>
        </p:nvCxnSpPr>
        <p:spPr bwMode="auto">
          <a:xfrm flipH="1">
            <a:off x="566738" y="2659063"/>
            <a:ext cx="1587" cy="431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6" name="Group 104"/>
          <p:cNvGrpSpPr>
            <a:grpSpLocks/>
          </p:cNvGrpSpPr>
          <p:nvPr/>
        </p:nvGrpSpPr>
        <p:grpSpPr bwMode="auto">
          <a:xfrm>
            <a:off x="26988" y="3090863"/>
            <a:ext cx="1104900" cy="801687"/>
            <a:chOff x="-23" y="1776"/>
            <a:chExt cx="696" cy="505"/>
          </a:xfrm>
        </p:grpSpPr>
        <p:sp>
          <p:nvSpPr>
            <p:cNvPr id="17" name="Rectangle 105"/>
            <p:cNvSpPr>
              <a:spLocks noChangeArrowheads="1"/>
            </p:cNvSpPr>
            <p:nvPr/>
          </p:nvSpPr>
          <p:spPr bwMode="auto">
            <a:xfrm>
              <a:off x="-23" y="2039"/>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Actividades de QA</a:t>
              </a:r>
              <a:endParaRPr lang="es-ES" altLang="es-PE" sz="1200" b="1">
                <a:solidFill>
                  <a:srgbClr val="000066"/>
                </a:solidFill>
              </a:endParaRPr>
            </a:p>
          </p:txBody>
        </p:sp>
        <p:pic>
          <p:nvPicPr>
            <p:cNvPr id="18"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07"/>
          <p:cNvGrpSpPr>
            <a:grpSpLocks/>
          </p:cNvGrpSpPr>
          <p:nvPr/>
        </p:nvGrpSpPr>
        <p:grpSpPr bwMode="auto">
          <a:xfrm>
            <a:off x="15875" y="1746250"/>
            <a:ext cx="1104900" cy="912813"/>
            <a:chOff x="-23" y="1117"/>
            <a:chExt cx="696" cy="575"/>
          </a:xfrm>
        </p:grpSpPr>
        <p:pic>
          <p:nvPicPr>
            <p:cNvPr id="2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Rectangle 109"/>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Analista de Calidad</a:t>
              </a:r>
              <a:endParaRPr lang="es-ES" altLang="es-PE" sz="1200" b="1">
                <a:solidFill>
                  <a:srgbClr val="000066"/>
                </a:solidFill>
              </a:endParaRPr>
            </a:p>
          </p:txBody>
        </p:sp>
      </p:grpSp>
      <p:cxnSp>
        <p:nvCxnSpPr>
          <p:cNvPr id="22" name="AutoShape 110"/>
          <p:cNvCxnSpPr>
            <a:cxnSpLocks noChangeShapeType="1"/>
            <a:endCxn id="31" idx="1"/>
          </p:cNvCxnSpPr>
          <p:nvPr/>
        </p:nvCxnSpPr>
        <p:spPr bwMode="auto">
          <a:xfrm flipV="1">
            <a:off x="817563" y="3278188"/>
            <a:ext cx="712787" cy="1270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grpSp>
        <p:nvGrpSpPr>
          <p:cNvPr id="23" name="Group 113"/>
          <p:cNvGrpSpPr>
            <a:grpSpLocks/>
          </p:cNvGrpSpPr>
          <p:nvPr/>
        </p:nvGrpSpPr>
        <p:grpSpPr bwMode="auto">
          <a:xfrm>
            <a:off x="7524750" y="2996952"/>
            <a:ext cx="1295400" cy="942975"/>
            <a:chOff x="2776" y="542"/>
            <a:chExt cx="696" cy="601"/>
          </a:xfrm>
        </p:grpSpPr>
        <p:sp>
          <p:nvSpPr>
            <p:cNvPr id="24" name="Rectangle 114"/>
            <p:cNvSpPr>
              <a:spLocks noChangeArrowheads="1"/>
            </p:cNvSpPr>
            <p:nvPr/>
          </p:nvSpPr>
          <p:spPr bwMode="auto">
            <a:xfrm>
              <a:off x="2776" y="805"/>
              <a:ext cx="69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Registro de las revisiones realizadas</a:t>
              </a:r>
              <a:endParaRPr lang="es-ES" altLang="es-PE" sz="1200" b="1">
                <a:solidFill>
                  <a:srgbClr val="000066"/>
                </a:solidFill>
              </a:endParaRPr>
            </a:p>
          </p:txBody>
        </p:sp>
        <p:pic>
          <p:nvPicPr>
            <p:cNvPr id="25"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116"/>
          <p:cNvGrpSpPr>
            <a:grpSpLocks/>
          </p:cNvGrpSpPr>
          <p:nvPr/>
        </p:nvGrpSpPr>
        <p:grpSpPr bwMode="auto">
          <a:xfrm>
            <a:off x="7629525" y="5014915"/>
            <a:ext cx="1104900" cy="922338"/>
            <a:chOff x="-23" y="1117"/>
            <a:chExt cx="696" cy="581"/>
          </a:xfrm>
        </p:grpSpPr>
        <p:pic>
          <p:nvPicPr>
            <p:cNvPr id="27"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 name="Rectangle 118"/>
            <p:cNvSpPr>
              <a:spLocks noChangeArrowheads="1"/>
            </p:cNvSpPr>
            <p:nvPr/>
          </p:nvSpPr>
          <p:spPr bwMode="auto">
            <a:xfrm>
              <a:off x="-23" y="1450"/>
              <a:ext cx="69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dirty="0" smtClean="0">
                  <a:solidFill>
                    <a:srgbClr val="000066"/>
                  </a:solidFill>
                </a:rPr>
                <a:t>Jefe de proyecto</a:t>
              </a:r>
              <a:endParaRPr lang="es-ES" altLang="es-PE" sz="1200" b="1" dirty="0">
                <a:solidFill>
                  <a:srgbClr val="000066"/>
                </a:solidFill>
              </a:endParaRPr>
            </a:p>
          </p:txBody>
        </p:sp>
      </p:grpSp>
      <p:cxnSp>
        <p:nvCxnSpPr>
          <p:cNvPr id="29" name="AutoShape 119"/>
          <p:cNvCxnSpPr>
            <a:cxnSpLocks noChangeShapeType="1"/>
            <a:stCxn id="24" idx="2"/>
          </p:cNvCxnSpPr>
          <p:nvPr/>
        </p:nvCxnSpPr>
        <p:spPr bwMode="auto">
          <a:xfrm>
            <a:off x="8172450" y="3939927"/>
            <a:ext cx="9525" cy="52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0" name="Group 141"/>
          <p:cNvGrpSpPr>
            <a:grpSpLocks/>
          </p:cNvGrpSpPr>
          <p:nvPr/>
        </p:nvGrpSpPr>
        <p:grpSpPr bwMode="auto">
          <a:xfrm>
            <a:off x="1530350" y="2232025"/>
            <a:ext cx="1517650" cy="2089150"/>
            <a:chOff x="940" y="1594"/>
            <a:chExt cx="607" cy="726"/>
          </a:xfrm>
        </p:grpSpPr>
        <p:sp>
          <p:nvSpPr>
            <p:cNvPr id="31" name="Rectangle 125"/>
            <p:cNvSpPr>
              <a:spLocks noChangeArrowheads="1"/>
            </p:cNvSpPr>
            <p:nvPr/>
          </p:nvSpPr>
          <p:spPr bwMode="auto">
            <a:xfrm>
              <a:off x="940" y="1751"/>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a:solidFill>
                    <a:srgbClr val="000066"/>
                  </a:solidFill>
                </a:rPr>
                <a:t>Planificación de Actividades de QA</a:t>
              </a:r>
              <a:endParaRPr lang="es-ES" altLang="es-PE" sz="1200">
                <a:solidFill>
                  <a:srgbClr val="000066"/>
                </a:solidFill>
              </a:endParaRPr>
            </a:p>
          </p:txBody>
        </p:sp>
        <p:sp>
          <p:nvSpPr>
            <p:cNvPr id="32" name="Rectangle 126"/>
            <p:cNvSpPr>
              <a:spLocks noChangeArrowheads="1"/>
            </p:cNvSpPr>
            <p:nvPr/>
          </p:nvSpPr>
          <p:spPr bwMode="auto">
            <a:xfrm>
              <a:off x="940" y="1594"/>
              <a:ext cx="607" cy="159"/>
            </a:xfrm>
            <a:prstGeom prst="rect">
              <a:avLst/>
            </a:prstGeom>
            <a:solidFill>
              <a:srgbClr val="FF9900"/>
            </a:solidFill>
            <a:ln w="9525" algn="ctr">
              <a:solidFill>
                <a:srgbClr val="FF9900"/>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(1) Analista de Calidad</a:t>
              </a:r>
              <a:endParaRPr lang="es-ES" altLang="es-PE" sz="1200" b="1">
                <a:solidFill>
                  <a:srgbClr val="000066"/>
                </a:solidFill>
              </a:endParaRPr>
            </a:p>
          </p:txBody>
        </p:sp>
        <p:sp>
          <p:nvSpPr>
            <p:cNvPr id="33" name="Rectangle 127"/>
            <p:cNvSpPr>
              <a:spLocks noChangeArrowheads="1"/>
            </p:cNvSpPr>
            <p:nvPr/>
          </p:nvSpPr>
          <p:spPr bwMode="auto">
            <a:xfrm>
              <a:off x="940"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latin typeface="TheSansCorrespondence" pitchFamily="34" charset="0"/>
                </a:rPr>
                <a:t>Herramienta Gestión</a:t>
              </a:r>
            </a:p>
            <a:p>
              <a:pPr algn="ctr" eaLnBrk="1" hangingPunct="1">
                <a:spcBef>
                  <a:spcPct val="0"/>
                </a:spcBef>
                <a:spcAft>
                  <a:spcPct val="0"/>
                </a:spcAft>
                <a:buFontTx/>
                <a:buNone/>
              </a:pPr>
              <a:r>
                <a:rPr lang="es-PE" altLang="es-PE" sz="1200" b="1">
                  <a:solidFill>
                    <a:srgbClr val="000066"/>
                  </a:solidFill>
                  <a:latin typeface="TheSansCorrespondence" pitchFamily="34" charset="0"/>
                </a:rPr>
                <a:t>QA‑Producto</a:t>
              </a:r>
            </a:p>
          </p:txBody>
        </p:sp>
      </p:grpSp>
      <p:cxnSp>
        <p:nvCxnSpPr>
          <p:cNvPr id="34" name="AutoShape 139"/>
          <p:cNvCxnSpPr>
            <a:cxnSpLocks noChangeShapeType="1"/>
            <a:stCxn id="10" idx="3"/>
          </p:cNvCxnSpPr>
          <p:nvPr/>
        </p:nvCxnSpPr>
        <p:spPr bwMode="auto">
          <a:xfrm>
            <a:off x="7164388" y="3278976"/>
            <a:ext cx="719980" cy="6008"/>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86589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41" name="Group 717"/>
          <p:cNvGraphicFramePr>
            <a:graphicFrameLocks noGrp="1"/>
          </p:cNvGraphicFramePr>
          <p:nvPr>
            <p:ph/>
            <p:extLst>
              <p:ext uri="{D42A27DB-BD31-4B8C-83A1-F6EECF244321}">
                <p14:modId xmlns:p14="http://schemas.microsoft.com/office/powerpoint/2010/main" val="858294473"/>
              </p:ext>
            </p:extLst>
          </p:nvPr>
        </p:nvGraphicFramePr>
        <p:xfrm>
          <a:off x="179388" y="1341438"/>
          <a:ext cx="8785225" cy="4827917"/>
        </p:xfrm>
        <a:graphic>
          <a:graphicData uri="http://schemas.openxmlformats.org/drawingml/2006/table">
            <a:tbl>
              <a:tblPr/>
              <a:tblGrid>
                <a:gridCol w="288925"/>
                <a:gridCol w="933450"/>
                <a:gridCol w="1225550"/>
                <a:gridCol w="3097212"/>
                <a:gridCol w="1655763"/>
                <a:gridCol w="1584325"/>
              </a:tblGrid>
              <a:tr h="7315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a:t>
                      </a:r>
                      <a:endParaRPr kumimoji="0" lang="es-ES" sz="1400" b="1" i="0" u="none" strike="noStrike" cap="none" normalizeH="0" baseline="0" dirty="0" smtClean="0">
                        <a:ln>
                          <a:noFill/>
                        </a:ln>
                        <a:solidFill>
                          <a:srgbClr val="000000"/>
                        </a:solidFill>
                        <a:effectLst/>
                        <a:latin typeface="Arial" pitchFamily="34" charset="0"/>
                      </a:endParaRPr>
                    </a:p>
                  </a:txBody>
                  <a:tcPr marT="45718" marB="45718"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Rol del Responsable</a:t>
                      </a:r>
                      <a:endParaRPr kumimoji="0" lang="es-ES" sz="1400" b="1" i="0" u="none" strike="noStrike" cap="none" normalizeH="0" baseline="0" dirty="0" smtClean="0">
                        <a:ln>
                          <a:noFill/>
                        </a:ln>
                        <a:solidFill>
                          <a:srgbClr val="000000"/>
                        </a:solidFill>
                        <a:effectLst/>
                        <a:latin typeface="Arial"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Nombre del Subproceso</a:t>
                      </a:r>
                      <a:endParaRPr kumimoji="0" lang="es-ES" sz="1400" b="1" i="0" u="none" strike="noStrike" cap="none" normalizeH="0" baseline="0" dirty="0" smtClean="0">
                        <a:ln>
                          <a:noFill/>
                        </a:ln>
                        <a:solidFill>
                          <a:srgbClr val="000000"/>
                        </a:solidFill>
                        <a:effectLst/>
                        <a:latin typeface="Arial"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rgbClr val="000000"/>
                          </a:solidFill>
                          <a:effectLst/>
                          <a:latin typeface="Arial" pitchFamily="34" charset="0"/>
                        </a:rPr>
                        <a:t>Descripción del Subproceso</a:t>
                      </a:r>
                      <a:endParaRPr kumimoji="0" lang="es-ES" sz="1400" b="1" i="0" u="none" strike="noStrike" cap="none" normalizeH="0" baseline="0" smtClean="0">
                        <a:ln>
                          <a:noFill/>
                        </a:ln>
                        <a:solidFill>
                          <a:srgbClr val="000000"/>
                        </a:solidFill>
                        <a:effectLst/>
                        <a:latin typeface="Arial"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Herramientas</a:t>
                      </a:r>
                      <a:endParaRPr kumimoji="0" lang="es-ES" sz="1400" b="1" i="0" u="none" strike="noStrike" cap="none" normalizeH="0" baseline="0" dirty="0" smtClean="0">
                        <a:ln>
                          <a:noFill/>
                        </a:ln>
                        <a:solidFill>
                          <a:srgbClr val="000000"/>
                        </a:solidFill>
                        <a:effectLst/>
                        <a:latin typeface="Arial"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rgbClr val="000000"/>
                          </a:solidFill>
                          <a:effectLst/>
                          <a:latin typeface="Arial" pitchFamily="34" charset="0"/>
                        </a:rPr>
                        <a:t>Salidas</a:t>
                      </a:r>
                      <a:endParaRPr kumimoji="0" lang="es-ES" sz="1400" b="1" i="0" u="none" strike="noStrike" cap="none" normalizeH="0" baseline="0" dirty="0" smtClean="0">
                        <a:ln>
                          <a:noFill/>
                        </a:ln>
                        <a:solidFill>
                          <a:srgbClr val="000000"/>
                        </a:solidFill>
                        <a:effectLst/>
                        <a:latin typeface="Arial" pitchFamily="34" charset="0"/>
                      </a:endParaRPr>
                    </a:p>
                  </a:txBody>
                  <a:tcPr marT="45718" marB="45718"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822950">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1</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Planificación de  Actividades de QA</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Cada vez que se inicia una fase de seguimiento y control se debe elaborar la hoja  “Planificación” de la herramienta </a:t>
                      </a:r>
                      <a:r>
                        <a:rPr kumimoji="0" lang="es-PE" sz="1200" b="1" i="0" u="none" strike="noStrike" cap="none" normalizeH="0" baseline="0" noProof="1" smtClean="0">
                          <a:ln>
                            <a:noFill/>
                          </a:ln>
                          <a:solidFill>
                            <a:srgbClr val="000000"/>
                          </a:solidFill>
                          <a:effectLst/>
                          <a:latin typeface="Arial" pitchFamily="34" charset="0"/>
                          <a:cs typeface="Arial" pitchFamily="34" charset="0"/>
                        </a:rPr>
                        <a:t> “</a:t>
                      </a:r>
                      <a:r>
                        <a:rPr kumimoji="0" lang="es-PE" sz="1200" b="1" i="0" u="none" strike="noStrike" cap="none" normalizeH="0" baseline="0" dirty="0" smtClean="0">
                          <a:ln>
                            <a:noFill/>
                          </a:ln>
                          <a:solidFill>
                            <a:srgbClr val="000000"/>
                          </a:solidFill>
                          <a:effectLst/>
                          <a:latin typeface="Arial" pitchFamily="34" charset="0"/>
                          <a:cs typeface="Arial" pitchFamily="34" charset="0"/>
                        </a:rPr>
                        <a:t>Herramienta de Gestión QA-Producto”.</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1"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1" i="0" u="none" strike="noStrike" cap="none" normalizeH="0" baseline="0" dirty="0" smtClean="0">
                          <a:ln>
                            <a:noFill/>
                          </a:ln>
                          <a:solidFill>
                            <a:srgbClr val="000000"/>
                          </a:solidFill>
                          <a:effectLst/>
                          <a:latin typeface="Arial" pitchFamily="34" charset="0"/>
                          <a:cs typeface="Arial" pitchFamily="34" charset="0"/>
                        </a:rPr>
                        <a:t> de Gestion_V0.1</a:t>
                      </a: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1" i="0" u="none" strike="noStrike" cap="none" normalizeH="0" baseline="0" smtClean="0">
                          <a:ln>
                            <a:noFill/>
                          </a:ln>
                          <a:solidFill>
                            <a:srgbClr val="000000"/>
                          </a:solidFill>
                          <a:effectLst/>
                          <a:latin typeface="Arial" pitchFamily="34" charset="0"/>
                          <a:cs typeface="Arial" pitchFamily="34" charset="0"/>
                        </a:rPr>
                        <a:t>Hoja de Planificación elaborada</a:t>
                      </a:r>
                      <a:endParaRPr kumimoji="0" lang="es-ES" sz="1200" b="1" i="0" u="none" strike="noStrike" cap="none" normalizeH="0" baseline="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3090565">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2</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Ejecución de Plan de QA</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El Analista de Calidad es el responsable de la ejecución de las Revisiones de QA planificadas. 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El Analista de Calidad es el responsable de verificar el cumplimiento del Plan de QA (Revisiones de QA)</a:t>
                      </a: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1" i="0" u="none" strike="noStrike" cap="none" normalizeH="0" baseline="0" dirty="0" smtClean="0">
                          <a:ln>
                            <a:noFill/>
                          </a:ln>
                          <a:solidFill>
                            <a:srgbClr val="000000"/>
                          </a:solidFill>
                          <a:effectLst/>
                          <a:latin typeface="Arial" pitchFamily="34" charset="0"/>
                          <a:cs typeface="Arial" pitchFamily="34" charset="0"/>
                        </a:rPr>
                        <a:t> de Gestion_V0.1</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2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rgbClr val="000000"/>
                          </a:solidFill>
                          <a:effectLst/>
                          <a:latin typeface="Arial" pitchFamily="34" charset="0"/>
                          <a:cs typeface="Arial" pitchFamily="34" charset="0"/>
                        </a:rPr>
                        <a:t>Resultado de las Revisiones</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8" marB="45718"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23589" name="Text Box 618"/>
          <p:cNvSpPr txBox="1">
            <a:spLocks noChangeArrowheads="1"/>
          </p:cNvSpPr>
          <p:nvPr/>
        </p:nvSpPr>
        <p:spPr bwMode="auto">
          <a:xfrm>
            <a:off x="30630" y="705412"/>
            <a:ext cx="89433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pPr>
            <a:r>
              <a:rPr lang="es-PE" altLang="es-PE" sz="2400" dirty="0">
                <a:solidFill>
                  <a:schemeClr val="accent6">
                    <a:lumMod val="60000"/>
                    <a:lumOff val="40000"/>
                  </a:schemeClr>
                </a:solidFill>
              </a:rPr>
              <a:t>Subprocesos del Proceso </a:t>
            </a:r>
            <a:r>
              <a:rPr lang="es-PE" altLang="es-PE" sz="2400" dirty="0" smtClean="0">
                <a:solidFill>
                  <a:schemeClr val="accent6">
                    <a:lumMod val="60000"/>
                    <a:lumOff val="40000"/>
                  </a:schemeClr>
                </a:solidFill>
              </a:rPr>
              <a:t>de Aseguramiento </a:t>
            </a:r>
            <a:r>
              <a:rPr lang="es-PE" altLang="es-PE" sz="2400" dirty="0">
                <a:solidFill>
                  <a:schemeClr val="accent6">
                    <a:lumMod val="60000"/>
                    <a:lumOff val="40000"/>
                  </a:schemeClr>
                </a:solidFill>
              </a:rPr>
              <a:t>de la </a:t>
            </a:r>
            <a:r>
              <a:rPr lang="es-PE" altLang="es-PE" sz="2400" dirty="0" smtClean="0">
                <a:solidFill>
                  <a:schemeClr val="accent6">
                    <a:lumMod val="60000"/>
                    <a:lumOff val="40000"/>
                  </a:schemeClr>
                </a:solidFill>
              </a:rPr>
              <a:t>Calidad</a:t>
            </a:r>
            <a:endParaRPr lang="es-ES" altLang="es-PE" sz="2400" dirty="0" smtClean="0">
              <a:solidFill>
                <a:schemeClr val="accent6">
                  <a:lumMod val="60000"/>
                  <a:lumOff val="40000"/>
                </a:schemeClr>
              </a:solidFill>
            </a:endParaRPr>
          </a:p>
          <a:p>
            <a:pPr algn="ctr" eaLnBrk="1" hangingPunct="1">
              <a:spcBef>
                <a:spcPct val="0"/>
              </a:spcBef>
              <a:spcAft>
                <a:spcPct val="0"/>
              </a:spcAft>
              <a:buFontTx/>
              <a:buNone/>
            </a:pPr>
            <a:endParaRPr lang="es-ES" altLang="es-PE" sz="2400" b="1" dirty="0">
              <a:solidFill>
                <a:schemeClr val="accent6">
                  <a:lumMod val="60000"/>
                  <a:lumOff val="40000"/>
                </a:schemeClr>
              </a:solidFill>
            </a:endParaRPr>
          </a:p>
        </p:txBody>
      </p:sp>
    </p:spTree>
    <p:extLst>
      <p:ext uri="{BB962C8B-B14F-4D97-AF65-F5344CB8AC3E}">
        <p14:creationId xmlns:p14="http://schemas.microsoft.com/office/powerpoint/2010/main" val="35631563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51" name="Group 43"/>
          <p:cNvGraphicFramePr>
            <a:graphicFrameLocks noGrp="1"/>
          </p:cNvGraphicFramePr>
          <p:nvPr>
            <p:ph/>
            <p:extLst>
              <p:ext uri="{D42A27DB-BD31-4B8C-83A1-F6EECF244321}">
                <p14:modId xmlns:p14="http://schemas.microsoft.com/office/powerpoint/2010/main" val="243587598"/>
              </p:ext>
            </p:extLst>
          </p:nvPr>
        </p:nvGraphicFramePr>
        <p:xfrm>
          <a:off x="179388" y="1341438"/>
          <a:ext cx="8785225" cy="1554661"/>
        </p:xfrm>
        <a:graphic>
          <a:graphicData uri="http://schemas.openxmlformats.org/drawingml/2006/table">
            <a:tbl>
              <a:tblPr/>
              <a:tblGrid>
                <a:gridCol w="288925"/>
                <a:gridCol w="933450"/>
                <a:gridCol w="1225550"/>
                <a:gridCol w="3097212"/>
                <a:gridCol w="1655763"/>
                <a:gridCol w="1584325"/>
              </a:tblGrid>
              <a:tr h="7316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a:t>
                      </a:r>
                      <a:endParaRPr kumimoji="0" lang="es-ES" sz="1400" b="1" i="0" u="none" strike="noStrike" cap="none" normalizeH="0" baseline="0" dirty="0" smtClean="0">
                        <a:ln>
                          <a:noFill/>
                        </a:ln>
                        <a:solidFill>
                          <a:srgbClr val="000000"/>
                        </a:solidFill>
                        <a:effectLst/>
                        <a:latin typeface="Arial" pitchFamily="34" charset="0"/>
                      </a:endParaRPr>
                    </a:p>
                  </a:txBody>
                  <a:tcPr marT="45730" marB="45730"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Rol del Responsable</a:t>
                      </a:r>
                      <a:endParaRPr kumimoji="0" lang="es-ES" sz="1400" b="1" i="0" u="none" strike="noStrike" cap="none" normalizeH="0" baseline="0" dirty="0" smtClean="0">
                        <a:ln>
                          <a:noFill/>
                        </a:ln>
                        <a:solidFill>
                          <a:srgbClr val="000000"/>
                        </a:solidFill>
                        <a:effectLst/>
                        <a:latin typeface="Arial" pitchFamily="34" charset="0"/>
                      </a:endParaRPr>
                    </a:p>
                  </a:txBody>
                  <a:tcPr marT="45730" marB="4573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Nombre del Subproceso</a:t>
                      </a:r>
                      <a:endParaRPr kumimoji="0" lang="es-ES" sz="1400" b="1" i="0" u="none" strike="noStrike" cap="none" normalizeH="0" baseline="0" dirty="0" smtClean="0">
                        <a:ln>
                          <a:noFill/>
                        </a:ln>
                        <a:solidFill>
                          <a:srgbClr val="000000"/>
                        </a:solidFill>
                        <a:effectLst/>
                        <a:latin typeface="Arial" pitchFamily="34" charset="0"/>
                      </a:endParaRPr>
                    </a:p>
                  </a:txBody>
                  <a:tcPr marT="45730" marB="4573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rgbClr val="000000"/>
                          </a:solidFill>
                          <a:effectLst/>
                          <a:latin typeface="Arial" pitchFamily="34" charset="0"/>
                        </a:rPr>
                        <a:t>Descripción del Subproceso</a:t>
                      </a:r>
                      <a:endParaRPr kumimoji="0" lang="es-ES" sz="1400" b="1" i="0" u="none" strike="noStrike" cap="none" normalizeH="0" baseline="0" smtClean="0">
                        <a:ln>
                          <a:noFill/>
                        </a:ln>
                        <a:solidFill>
                          <a:srgbClr val="000000"/>
                        </a:solidFill>
                        <a:effectLst/>
                        <a:latin typeface="Arial" pitchFamily="34" charset="0"/>
                      </a:endParaRPr>
                    </a:p>
                  </a:txBody>
                  <a:tcPr marT="45730" marB="4573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rgbClr val="000000"/>
                          </a:solidFill>
                          <a:effectLst/>
                          <a:latin typeface="Arial" pitchFamily="34" charset="0"/>
                        </a:rPr>
                        <a:t>Herramientas</a:t>
                      </a:r>
                      <a:endParaRPr kumimoji="0" lang="es-ES" sz="1400" b="1" i="0" u="none" strike="noStrike" cap="none" normalizeH="0" baseline="0" smtClean="0">
                        <a:ln>
                          <a:noFill/>
                        </a:ln>
                        <a:solidFill>
                          <a:srgbClr val="000000"/>
                        </a:solidFill>
                        <a:effectLst/>
                        <a:latin typeface="Arial" pitchFamily="34" charset="0"/>
                      </a:endParaRPr>
                    </a:p>
                  </a:txBody>
                  <a:tcPr marT="45730" marB="4573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rgbClr val="000000"/>
                          </a:solidFill>
                          <a:effectLst/>
                          <a:latin typeface="Arial" pitchFamily="34" charset="0"/>
                        </a:rPr>
                        <a:t>Salidas</a:t>
                      </a:r>
                      <a:endParaRPr kumimoji="0" lang="es-ES" sz="1400" b="1" i="0" u="none" strike="noStrike" cap="none" normalizeH="0" baseline="0" smtClean="0">
                        <a:ln>
                          <a:noFill/>
                        </a:ln>
                        <a:solidFill>
                          <a:srgbClr val="000000"/>
                        </a:solidFill>
                        <a:effectLst/>
                        <a:latin typeface="Arial" pitchFamily="34" charset="0"/>
                      </a:endParaRPr>
                    </a:p>
                  </a:txBody>
                  <a:tcPr marT="45730" marB="45730"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712944">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3</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30" marB="45730"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30" marB="45730"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Elaboración de Informe de Resultados QA</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30" marB="45730"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El Analista de Calidad elabora los Informes de  las Revisiones de QA y comunica al </a:t>
                      </a:r>
                      <a:r>
                        <a:rPr kumimoji="0" lang="es-PE" sz="1200" b="1" i="0" u="none" strike="noStrike" cap="none" normalizeH="0" baseline="0" dirty="0" smtClean="0">
                          <a:ln>
                            <a:noFill/>
                          </a:ln>
                          <a:solidFill>
                            <a:srgbClr val="000000"/>
                          </a:solidFill>
                          <a:effectLst/>
                          <a:latin typeface="Arial" pitchFamily="34" charset="0"/>
                          <a:cs typeface="Arial" pitchFamily="34" charset="0"/>
                        </a:rPr>
                        <a:t>jefe de proyecto y </a:t>
                      </a:r>
                      <a:r>
                        <a:rPr kumimoji="0" lang="es-PE" sz="1200" b="1" i="0" u="none" strike="noStrike" cap="none" normalizeH="0" baseline="0" dirty="0" smtClean="0">
                          <a:ln>
                            <a:noFill/>
                          </a:ln>
                          <a:solidFill>
                            <a:srgbClr val="000000"/>
                          </a:solidFill>
                          <a:effectLst/>
                          <a:latin typeface="Arial" pitchFamily="34" charset="0"/>
                          <a:cs typeface="Arial" pitchFamily="34" charset="0"/>
                        </a:rPr>
                        <a:t>a los Analistas.</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30" marB="45730"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1"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1" i="0" u="none" strike="noStrike" cap="none" normalizeH="0" baseline="0" dirty="0" smtClean="0">
                          <a:ln>
                            <a:noFill/>
                          </a:ln>
                          <a:solidFill>
                            <a:srgbClr val="000000"/>
                          </a:solidFill>
                          <a:effectLst/>
                          <a:latin typeface="Arial" pitchFamily="34" charset="0"/>
                          <a:cs typeface="Arial" pitchFamily="34" charset="0"/>
                        </a:rPr>
                        <a:t> de Gestion_V0.1</a:t>
                      </a:r>
                    </a:p>
                  </a:txBody>
                  <a:tcPr marT="45730" marB="45730"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713"/>
                        </a:spcBef>
                        <a:spcAft>
                          <a:spcPts val="713"/>
                        </a:spcAft>
                        <a:buClrTx/>
                        <a:buSzTx/>
                        <a:buFontTx/>
                        <a:buNone/>
                        <a:tabLst/>
                      </a:pPr>
                      <a:r>
                        <a:rPr kumimoji="0" lang="es-ES_tradnl" sz="1200" b="1" i="0" u="none" strike="noStrike" cap="none" normalizeH="0" baseline="0" dirty="0" smtClean="0">
                          <a:ln>
                            <a:noFill/>
                          </a:ln>
                          <a:solidFill>
                            <a:srgbClr val="000000"/>
                          </a:solidFill>
                          <a:effectLst/>
                          <a:latin typeface="Arial" pitchFamily="34" charset="0"/>
                          <a:cs typeface="Arial" pitchFamily="34" charset="0"/>
                        </a:rPr>
                        <a:t>Informe de las Revisiones de QA</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30" marB="45730"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4" name="Text Box 618"/>
          <p:cNvSpPr txBox="1">
            <a:spLocks noChangeArrowheads="1"/>
          </p:cNvSpPr>
          <p:nvPr/>
        </p:nvSpPr>
        <p:spPr bwMode="auto">
          <a:xfrm>
            <a:off x="30630" y="670595"/>
            <a:ext cx="89433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pPr>
            <a:r>
              <a:rPr lang="es-PE" altLang="es-PE" sz="2400" dirty="0">
                <a:solidFill>
                  <a:schemeClr val="accent6">
                    <a:lumMod val="60000"/>
                    <a:lumOff val="40000"/>
                  </a:schemeClr>
                </a:solidFill>
              </a:rPr>
              <a:t>Subprocesos del Proceso </a:t>
            </a:r>
            <a:r>
              <a:rPr lang="es-PE" altLang="es-PE" sz="2400" dirty="0" smtClean="0">
                <a:solidFill>
                  <a:schemeClr val="accent6">
                    <a:lumMod val="60000"/>
                    <a:lumOff val="40000"/>
                  </a:schemeClr>
                </a:solidFill>
              </a:rPr>
              <a:t>de Aseguramiento </a:t>
            </a:r>
            <a:r>
              <a:rPr lang="es-PE" altLang="es-PE" sz="2400" dirty="0">
                <a:solidFill>
                  <a:schemeClr val="accent6">
                    <a:lumMod val="60000"/>
                    <a:lumOff val="40000"/>
                  </a:schemeClr>
                </a:solidFill>
              </a:rPr>
              <a:t>de la </a:t>
            </a:r>
            <a:r>
              <a:rPr lang="es-PE" altLang="es-PE" sz="2400" dirty="0" smtClean="0">
                <a:solidFill>
                  <a:schemeClr val="accent6">
                    <a:lumMod val="60000"/>
                    <a:lumOff val="40000"/>
                  </a:schemeClr>
                </a:solidFill>
              </a:rPr>
              <a:t>Calidad</a:t>
            </a:r>
            <a:endParaRPr lang="es-ES" altLang="es-PE" sz="2400" dirty="0" smtClean="0">
              <a:solidFill>
                <a:schemeClr val="accent6">
                  <a:lumMod val="60000"/>
                  <a:lumOff val="40000"/>
                </a:schemeClr>
              </a:solidFill>
            </a:endParaRPr>
          </a:p>
          <a:p>
            <a:pPr algn="ctr" eaLnBrk="1" hangingPunct="1">
              <a:spcBef>
                <a:spcPct val="0"/>
              </a:spcBef>
              <a:spcAft>
                <a:spcPct val="0"/>
              </a:spcAft>
              <a:buFontTx/>
              <a:buNone/>
            </a:pPr>
            <a:endParaRPr lang="es-ES" altLang="es-PE" sz="2400" b="1" dirty="0">
              <a:solidFill>
                <a:schemeClr val="accent6">
                  <a:lumMod val="60000"/>
                  <a:lumOff val="40000"/>
                </a:schemeClr>
              </a:solidFill>
            </a:endParaRPr>
          </a:p>
        </p:txBody>
      </p:sp>
    </p:spTree>
    <p:extLst>
      <p:ext uri="{BB962C8B-B14F-4D97-AF65-F5344CB8AC3E}">
        <p14:creationId xmlns:p14="http://schemas.microsoft.com/office/powerpoint/2010/main" val="851332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rot="360000">
            <a:off x="3346189" y="3389913"/>
            <a:ext cx="4847038" cy="1599722"/>
          </a:xfrm>
        </p:spPr>
        <p:txBody>
          <a:bodyPr>
            <a:normAutofit fontScale="90000"/>
          </a:bodyPr>
          <a:lstStyle/>
          <a:p>
            <a:pPr>
              <a:lnSpc>
                <a:spcPts val="5600"/>
              </a:lnSpc>
              <a:spcBef>
                <a:spcPct val="50000"/>
              </a:spcBef>
              <a:spcAft>
                <a:spcPct val="0"/>
              </a:spcAft>
            </a:pPr>
            <a:r>
              <a:rPr lang="en-US" altLang="es-PE" dirty="0">
                <a:ea typeface="ＭＳ Ｐゴシック" pitchFamily="34" charset="-128"/>
              </a:rPr>
              <a:t>. </a:t>
            </a:r>
            <a:r>
              <a:rPr lang="en-US" altLang="es-PE" sz="8000" dirty="0" err="1">
                <a:solidFill>
                  <a:schemeClr val="accent6">
                    <a:lumMod val="60000"/>
                    <a:lumOff val="40000"/>
                  </a:schemeClr>
                </a:solidFill>
                <a:ea typeface="ＭＳ Ｐゴシック" pitchFamily="34" charset="-128"/>
              </a:rPr>
              <a:t>Descripción</a:t>
            </a:r>
            <a:r>
              <a:rPr lang="en-US" altLang="es-PE" sz="8000" dirty="0">
                <a:solidFill>
                  <a:schemeClr val="accent6">
                    <a:lumMod val="60000"/>
                    <a:lumOff val="40000"/>
                  </a:schemeClr>
                </a:solidFill>
                <a:ea typeface="ＭＳ Ｐゴシック" pitchFamily="34" charset="-128"/>
              </a:rPr>
              <a:t> del </a:t>
            </a:r>
            <a:r>
              <a:rPr lang="en-US" altLang="es-PE" sz="8000" dirty="0" err="1">
                <a:solidFill>
                  <a:schemeClr val="accent6">
                    <a:lumMod val="60000"/>
                    <a:lumOff val="40000"/>
                  </a:schemeClr>
                </a:solidFill>
                <a:ea typeface="ＭＳ Ｐゴシック" pitchFamily="34" charset="-128"/>
              </a:rPr>
              <a:t>Proceso</a:t>
            </a:r>
            <a:r>
              <a:rPr lang="en-US" altLang="es-PE" dirty="0">
                <a:ea typeface="ＭＳ Ｐゴシック" pitchFamily="34" charset="-128"/>
              </a:rPr>
              <a:t/>
            </a:r>
            <a:br>
              <a:rPr lang="en-US" altLang="es-PE" dirty="0">
                <a:ea typeface="ＭＳ Ｐゴシック" pitchFamily="34" charset="-128"/>
              </a:rPr>
            </a:br>
            <a:r>
              <a:rPr lang="en-US" altLang="es-PE" dirty="0">
                <a:ea typeface="ＭＳ Ｐゴシック" pitchFamily="34" charset="-128"/>
              </a:rPr>
              <a:t>	</a:t>
            </a:r>
          </a:p>
        </p:txBody>
      </p:sp>
      <p:sp>
        <p:nvSpPr>
          <p:cNvPr id="5" name="4 Subtítulo"/>
          <p:cNvSpPr>
            <a:spLocks noGrp="1"/>
          </p:cNvSpPr>
          <p:nvPr>
            <p:ph type="subTitle" idx="1"/>
          </p:nvPr>
        </p:nvSpPr>
        <p:spPr/>
        <p:txBody>
          <a:bodyPr>
            <a:normAutofit/>
          </a:bodyPr>
          <a:lstStyle/>
          <a:p>
            <a:r>
              <a:rPr lang="en-US" altLang="es-PE" sz="4400" dirty="0" err="1">
                <a:solidFill>
                  <a:schemeClr val="accent6">
                    <a:lumMod val="60000"/>
                    <a:lumOff val="40000"/>
                  </a:schemeClr>
                </a:solidFill>
                <a:ea typeface="ＭＳ Ｐゴシック" pitchFamily="34" charset="-128"/>
              </a:rPr>
              <a:t>Actividades</a:t>
            </a:r>
            <a:endParaRPr lang="es-PE" sz="4400" dirty="0">
              <a:solidFill>
                <a:schemeClr val="accent6">
                  <a:lumMod val="60000"/>
                  <a:lumOff val="40000"/>
                </a:schemeClr>
              </a:solidFill>
            </a:endParaRPr>
          </a:p>
        </p:txBody>
      </p:sp>
    </p:spTree>
    <p:extLst>
      <p:ext uri="{BB962C8B-B14F-4D97-AF65-F5344CB8AC3E}">
        <p14:creationId xmlns:p14="http://schemas.microsoft.com/office/powerpoint/2010/main" val="5959107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20" y="404664"/>
            <a:ext cx="8229600" cy="1069848"/>
          </a:xfrm>
        </p:spPr>
        <p:txBody>
          <a:bodyPr>
            <a:normAutofit fontScale="90000"/>
          </a:bodyPr>
          <a:lstStyle/>
          <a:p>
            <a:pPr>
              <a:spcAft>
                <a:spcPct val="0"/>
              </a:spcAft>
            </a:pPr>
            <a:r>
              <a:rPr lang="es-PE" altLang="es-PE" dirty="0">
                <a:solidFill>
                  <a:schemeClr val="accent6">
                    <a:lumMod val="60000"/>
                    <a:lumOff val="40000"/>
                  </a:schemeClr>
                </a:solidFill>
              </a:rPr>
              <a:t>Actividades del Subproceso</a:t>
            </a:r>
            <a:br>
              <a:rPr lang="es-PE" altLang="es-PE" dirty="0">
                <a:solidFill>
                  <a:schemeClr val="accent6">
                    <a:lumMod val="60000"/>
                    <a:lumOff val="40000"/>
                  </a:schemeClr>
                </a:solidFill>
              </a:rPr>
            </a:br>
            <a:r>
              <a:rPr lang="es-ES" altLang="es-PE" dirty="0">
                <a:solidFill>
                  <a:schemeClr val="accent6">
                    <a:lumMod val="60000"/>
                    <a:lumOff val="40000"/>
                  </a:schemeClr>
                </a:solidFill>
              </a:rPr>
              <a:t>Ejecución de Plan de QA</a:t>
            </a:r>
          </a:p>
        </p:txBody>
      </p:sp>
      <p:cxnSp>
        <p:nvCxnSpPr>
          <p:cNvPr id="5" name="AutoShape 32"/>
          <p:cNvCxnSpPr>
            <a:cxnSpLocks noChangeShapeType="1"/>
            <a:stCxn id="15" idx="3"/>
            <a:endCxn id="27" idx="1"/>
          </p:cNvCxnSpPr>
          <p:nvPr/>
        </p:nvCxnSpPr>
        <p:spPr bwMode="auto">
          <a:xfrm flipV="1">
            <a:off x="3956397" y="3457406"/>
            <a:ext cx="903635" cy="2738"/>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grpSp>
        <p:nvGrpSpPr>
          <p:cNvPr id="6" name="Group 64"/>
          <p:cNvGrpSpPr>
            <a:grpSpLocks/>
          </p:cNvGrpSpPr>
          <p:nvPr/>
        </p:nvGrpSpPr>
        <p:grpSpPr bwMode="auto">
          <a:xfrm>
            <a:off x="827584" y="3212976"/>
            <a:ext cx="1104900" cy="655638"/>
            <a:chOff x="-23" y="1776"/>
            <a:chExt cx="696" cy="413"/>
          </a:xfrm>
        </p:grpSpPr>
        <p:sp>
          <p:nvSpPr>
            <p:cNvPr id="7" name="Rectangle 65"/>
            <p:cNvSpPr>
              <a:spLocks noChangeArrowheads="1"/>
            </p:cNvSpPr>
            <p:nvPr/>
          </p:nvSpPr>
          <p:spPr bwMode="auto">
            <a:xfrm>
              <a:off x="-23" y="2039"/>
              <a:ext cx="6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Plan de QA</a:t>
              </a:r>
              <a:endParaRPr lang="es-ES" altLang="es-PE" sz="1200" b="1">
                <a:solidFill>
                  <a:srgbClr val="000066"/>
                </a:solidFill>
              </a:endParaRPr>
            </a:p>
          </p:txBody>
        </p:sp>
        <p:pic>
          <p:nvPicPr>
            <p:cNvPr id="8"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67"/>
          <p:cNvGrpSpPr>
            <a:grpSpLocks/>
          </p:cNvGrpSpPr>
          <p:nvPr/>
        </p:nvGrpSpPr>
        <p:grpSpPr bwMode="auto">
          <a:xfrm>
            <a:off x="755576" y="1844824"/>
            <a:ext cx="1104900" cy="912813"/>
            <a:chOff x="-23" y="1117"/>
            <a:chExt cx="696" cy="575"/>
          </a:xfrm>
        </p:grpSpPr>
        <p:pic>
          <p:nvPicPr>
            <p:cNvPr id="10"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69"/>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Analista de Calidad</a:t>
              </a:r>
              <a:endParaRPr lang="es-ES" altLang="es-PE" sz="1200" b="1">
                <a:solidFill>
                  <a:srgbClr val="000066"/>
                </a:solidFill>
              </a:endParaRPr>
            </a:p>
          </p:txBody>
        </p:sp>
      </p:grpSp>
      <p:cxnSp>
        <p:nvCxnSpPr>
          <p:cNvPr id="12" name="AutoShape 82"/>
          <p:cNvCxnSpPr>
            <a:cxnSpLocks noChangeShapeType="1"/>
          </p:cNvCxnSpPr>
          <p:nvPr/>
        </p:nvCxnSpPr>
        <p:spPr bwMode="auto">
          <a:xfrm flipV="1">
            <a:off x="1619672" y="3429000"/>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13" name="AutoShape 83"/>
          <p:cNvCxnSpPr>
            <a:cxnSpLocks noChangeShapeType="1"/>
            <a:stCxn id="11" idx="2"/>
          </p:cNvCxnSpPr>
          <p:nvPr/>
        </p:nvCxnSpPr>
        <p:spPr bwMode="auto">
          <a:xfrm>
            <a:off x="1308026" y="2757637"/>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grpSp>
        <p:nvGrpSpPr>
          <p:cNvPr id="14" name="Group 101"/>
          <p:cNvGrpSpPr>
            <a:grpSpLocks/>
          </p:cNvGrpSpPr>
          <p:nvPr/>
        </p:nvGrpSpPr>
        <p:grpSpPr bwMode="auto">
          <a:xfrm>
            <a:off x="2411760" y="2636912"/>
            <a:ext cx="1544637" cy="1644650"/>
            <a:chOff x="1532" y="1539"/>
            <a:chExt cx="635" cy="907"/>
          </a:xfrm>
        </p:grpSpPr>
        <p:sp>
          <p:nvSpPr>
            <p:cNvPr id="15" name="Rectangle 85"/>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hlinkClick r:id="" action="ppaction://noaction"/>
                </a:rPr>
                <a:t>Realizar las Revisiones de QA</a:t>
              </a:r>
              <a:endParaRPr lang="es-ES" altLang="es-PE" sz="1200">
                <a:solidFill>
                  <a:srgbClr val="000066"/>
                </a:solidFill>
              </a:endParaRPr>
            </a:p>
          </p:txBody>
        </p:sp>
        <p:sp>
          <p:nvSpPr>
            <p:cNvPr id="16"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(1) Analista de Calidad</a:t>
              </a:r>
              <a:endParaRPr lang="es-ES" altLang="es-PE" sz="1200" b="1">
                <a:solidFill>
                  <a:srgbClr val="000066"/>
                </a:solidFill>
              </a:endParaRPr>
            </a:p>
          </p:txBody>
        </p:sp>
        <p:sp>
          <p:nvSpPr>
            <p:cNvPr id="17" name="Rectangle 87"/>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endParaRPr lang="es-PE" altLang="es-PE" sz="800" b="1">
                <a:solidFill>
                  <a:srgbClr val="000066"/>
                </a:solidFill>
              </a:endParaRPr>
            </a:p>
            <a:p>
              <a:pPr algn="ctr" eaLnBrk="1" hangingPunct="1">
                <a:spcBef>
                  <a:spcPct val="0"/>
                </a:spcBef>
                <a:spcAft>
                  <a:spcPct val="0"/>
                </a:spcAft>
                <a:buFontTx/>
                <a:buNone/>
              </a:pPr>
              <a:endParaRPr lang="es-PE" altLang="es-PE" sz="800" b="1">
                <a:solidFill>
                  <a:srgbClr val="000066"/>
                </a:solidFill>
              </a:endParaRPr>
            </a:p>
            <a:p>
              <a:pPr algn="ctr" eaLnBrk="1" hangingPunct="1">
                <a:spcBef>
                  <a:spcPct val="0"/>
                </a:spcBef>
                <a:spcAft>
                  <a:spcPct val="0"/>
                </a:spcAft>
                <a:buFontTx/>
                <a:buNone/>
              </a:pPr>
              <a:r>
                <a:rPr lang="es-PE" altLang="es-PE" sz="1200" b="1">
                  <a:solidFill>
                    <a:srgbClr val="000066"/>
                  </a:solidFill>
                </a:rPr>
                <a:t>Herramienta Gestión</a:t>
              </a:r>
            </a:p>
            <a:p>
              <a:pPr algn="ctr" eaLnBrk="1" hangingPunct="1">
                <a:spcBef>
                  <a:spcPct val="0"/>
                </a:spcBef>
                <a:spcAft>
                  <a:spcPct val="0"/>
                </a:spcAft>
                <a:buFontTx/>
                <a:buNone/>
              </a:pPr>
              <a:r>
                <a:rPr lang="es-PE" altLang="es-PE" sz="1200" b="1">
                  <a:solidFill>
                    <a:srgbClr val="000066"/>
                  </a:solidFill>
                </a:rPr>
                <a:t>QA‑Producto</a:t>
              </a:r>
            </a:p>
            <a:p>
              <a:pPr algn="ctr" eaLnBrk="1" hangingPunct="1">
                <a:spcBef>
                  <a:spcPct val="0"/>
                </a:spcBef>
                <a:spcAft>
                  <a:spcPct val="0"/>
                </a:spcAft>
                <a:buFontTx/>
                <a:buNone/>
              </a:pPr>
              <a:endParaRPr lang="es-PE" altLang="es-PE" sz="1200" b="1">
                <a:solidFill>
                  <a:srgbClr val="000066"/>
                </a:solidFill>
              </a:endParaRPr>
            </a:p>
            <a:p>
              <a:pPr algn="ctr" eaLnBrk="1" hangingPunct="1">
                <a:spcBef>
                  <a:spcPct val="0"/>
                </a:spcBef>
                <a:spcAft>
                  <a:spcPct val="0"/>
                </a:spcAft>
                <a:buFontTx/>
                <a:buNone/>
              </a:pPr>
              <a:endParaRPr lang="es-PE" altLang="es-PE" sz="800" b="1">
                <a:solidFill>
                  <a:srgbClr val="000066"/>
                </a:solidFill>
              </a:endParaRPr>
            </a:p>
          </p:txBody>
        </p:sp>
      </p:grpSp>
      <p:grpSp>
        <p:nvGrpSpPr>
          <p:cNvPr id="18" name="Group 93"/>
          <p:cNvGrpSpPr>
            <a:grpSpLocks/>
          </p:cNvGrpSpPr>
          <p:nvPr/>
        </p:nvGrpSpPr>
        <p:grpSpPr bwMode="auto">
          <a:xfrm>
            <a:off x="6931025" y="3203377"/>
            <a:ext cx="1104900" cy="801687"/>
            <a:chOff x="2776" y="542"/>
            <a:chExt cx="696" cy="505"/>
          </a:xfrm>
        </p:grpSpPr>
        <p:sp>
          <p:nvSpPr>
            <p:cNvPr id="19" name="Rectangle 94"/>
            <p:cNvSpPr>
              <a:spLocks noChangeArrowheads="1"/>
            </p:cNvSpPr>
            <p:nvPr/>
          </p:nvSpPr>
          <p:spPr bwMode="auto">
            <a:xfrm>
              <a:off x="2776" y="805"/>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Revisión Ejecutada</a:t>
              </a:r>
              <a:endParaRPr lang="es-ES" altLang="es-PE" sz="1200" b="1">
                <a:solidFill>
                  <a:srgbClr val="000066"/>
                </a:solidFill>
              </a:endParaRPr>
            </a:p>
          </p:txBody>
        </p:sp>
        <p:pic>
          <p:nvPicPr>
            <p:cNvPr id="20"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96"/>
          <p:cNvGrpSpPr>
            <a:grpSpLocks/>
          </p:cNvGrpSpPr>
          <p:nvPr/>
        </p:nvGrpSpPr>
        <p:grpSpPr bwMode="auto">
          <a:xfrm>
            <a:off x="6931025" y="4388395"/>
            <a:ext cx="1104900" cy="912813"/>
            <a:chOff x="-23" y="1117"/>
            <a:chExt cx="696" cy="575"/>
          </a:xfrm>
        </p:grpSpPr>
        <p:pic>
          <p:nvPicPr>
            <p:cNvPr id="22"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Rectangle 98"/>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Analista de Calidad</a:t>
              </a:r>
              <a:endParaRPr lang="es-ES" altLang="es-PE" sz="1200" b="1">
                <a:solidFill>
                  <a:srgbClr val="000066"/>
                </a:solidFill>
              </a:endParaRPr>
            </a:p>
          </p:txBody>
        </p:sp>
      </p:grpSp>
      <p:cxnSp>
        <p:nvCxnSpPr>
          <p:cNvPr id="24" name="AutoShape 99"/>
          <p:cNvCxnSpPr>
            <a:cxnSpLocks noChangeShapeType="1"/>
            <a:stCxn id="19" idx="2"/>
          </p:cNvCxnSpPr>
          <p:nvPr/>
        </p:nvCxnSpPr>
        <p:spPr bwMode="auto">
          <a:xfrm flipH="1">
            <a:off x="7452320" y="4005064"/>
            <a:ext cx="31155" cy="288032"/>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5" name="AutoShape 100"/>
          <p:cNvCxnSpPr>
            <a:cxnSpLocks noChangeShapeType="1"/>
            <a:stCxn id="27" idx="3"/>
          </p:cNvCxnSpPr>
          <p:nvPr/>
        </p:nvCxnSpPr>
        <p:spPr bwMode="auto">
          <a:xfrm flipV="1">
            <a:off x="6463407" y="3429000"/>
            <a:ext cx="628873" cy="28406"/>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grpSp>
        <p:nvGrpSpPr>
          <p:cNvPr id="26" name="Group 106"/>
          <p:cNvGrpSpPr>
            <a:grpSpLocks/>
          </p:cNvGrpSpPr>
          <p:nvPr/>
        </p:nvGrpSpPr>
        <p:grpSpPr bwMode="auto">
          <a:xfrm>
            <a:off x="4860032" y="2619871"/>
            <a:ext cx="1603375" cy="1673225"/>
            <a:chOff x="1532" y="1539"/>
            <a:chExt cx="635" cy="907"/>
          </a:xfrm>
        </p:grpSpPr>
        <p:sp>
          <p:nvSpPr>
            <p:cNvPr id="27" name="Rectangle 107"/>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rPr>
                <a:t>Elaborar y Comunicar los Informes de las Revisiones de QA</a:t>
              </a:r>
              <a:endParaRPr lang="es-ES" altLang="es-PE" sz="1200">
                <a:solidFill>
                  <a:srgbClr val="000066"/>
                </a:solidFill>
              </a:endParaRPr>
            </a:p>
          </p:txBody>
        </p:sp>
        <p:sp>
          <p:nvSpPr>
            <p:cNvPr id="28"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dirty="0">
                  <a:solidFill>
                    <a:srgbClr val="000066"/>
                  </a:solidFill>
                </a:rPr>
                <a:t>(2) Analista de Calidad</a:t>
              </a:r>
              <a:endParaRPr lang="es-ES" altLang="es-PE" sz="1200" b="1" dirty="0">
                <a:solidFill>
                  <a:srgbClr val="000066"/>
                </a:solidFill>
              </a:endParaRPr>
            </a:p>
          </p:txBody>
        </p:sp>
        <p:sp>
          <p:nvSpPr>
            <p:cNvPr id="29" name="Rectangle 109"/>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endParaRPr lang="es-PE" altLang="es-PE" sz="800" b="1">
                <a:solidFill>
                  <a:srgbClr val="000066"/>
                </a:solidFill>
              </a:endParaRPr>
            </a:p>
            <a:p>
              <a:pPr algn="ctr" eaLnBrk="1" hangingPunct="1">
                <a:spcBef>
                  <a:spcPct val="0"/>
                </a:spcBef>
                <a:spcAft>
                  <a:spcPct val="0"/>
                </a:spcAft>
                <a:buFontTx/>
                <a:buNone/>
              </a:pPr>
              <a:endParaRPr lang="es-PE" altLang="es-PE" sz="800" b="1">
                <a:solidFill>
                  <a:srgbClr val="000066"/>
                </a:solidFill>
              </a:endParaRPr>
            </a:p>
            <a:p>
              <a:pPr algn="ctr" eaLnBrk="1" hangingPunct="1">
                <a:spcBef>
                  <a:spcPct val="0"/>
                </a:spcBef>
                <a:spcAft>
                  <a:spcPct val="0"/>
                </a:spcAft>
                <a:buFontTx/>
                <a:buNone/>
              </a:pPr>
              <a:r>
                <a:rPr lang="es-PE" altLang="es-PE" sz="1200" b="1">
                  <a:solidFill>
                    <a:srgbClr val="000066"/>
                  </a:solidFill>
                </a:rPr>
                <a:t>Herramienta Gestión</a:t>
              </a:r>
            </a:p>
            <a:p>
              <a:pPr algn="ctr" eaLnBrk="1" hangingPunct="1">
                <a:spcBef>
                  <a:spcPct val="0"/>
                </a:spcBef>
                <a:spcAft>
                  <a:spcPct val="0"/>
                </a:spcAft>
                <a:buFontTx/>
                <a:buNone/>
              </a:pPr>
              <a:r>
                <a:rPr lang="es-PE" altLang="es-PE" sz="1200" b="1">
                  <a:solidFill>
                    <a:srgbClr val="000066"/>
                  </a:solidFill>
                </a:rPr>
                <a:t>QA‑Producto</a:t>
              </a:r>
            </a:p>
            <a:p>
              <a:pPr algn="ctr" eaLnBrk="1" hangingPunct="1">
                <a:spcBef>
                  <a:spcPct val="0"/>
                </a:spcBef>
                <a:spcAft>
                  <a:spcPct val="0"/>
                </a:spcAft>
                <a:buFontTx/>
                <a:buNone/>
              </a:pPr>
              <a:endParaRPr lang="es-PE" altLang="es-PE" sz="1200" b="1">
                <a:solidFill>
                  <a:srgbClr val="000066"/>
                </a:solidFill>
              </a:endParaRPr>
            </a:p>
            <a:p>
              <a:pPr algn="ctr" eaLnBrk="1" hangingPunct="1">
                <a:spcBef>
                  <a:spcPct val="0"/>
                </a:spcBef>
                <a:spcAft>
                  <a:spcPct val="0"/>
                </a:spcAft>
                <a:buFontTx/>
                <a:buNone/>
              </a:pPr>
              <a:endParaRPr lang="es-PE" altLang="es-PE" sz="800" b="1">
                <a:solidFill>
                  <a:srgbClr val="000066"/>
                </a:solidFill>
              </a:endParaRPr>
            </a:p>
          </p:txBody>
        </p:sp>
      </p:grpSp>
    </p:spTree>
    <p:extLst>
      <p:ext uri="{BB962C8B-B14F-4D97-AF65-F5344CB8AC3E}">
        <p14:creationId xmlns:p14="http://schemas.microsoft.com/office/powerpoint/2010/main" val="14825280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360040"/>
          </a:xfrm>
        </p:spPr>
        <p:txBody>
          <a:bodyPr>
            <a:normAutofit fontScale="90000"/>
          </a:bodyPr>
          <a:lstStyle/>
          <a:p>
            <a:pPr>
              <a:spcAft>
                <a:spcPct val="0"/>
              </a:spcAft>
            </a:pPr>
            <a:r>
              <a:rPr lang="es-PE" altLang="es-PE" sz="2400" dirty="0">
                <a:solidFill>
                  <a:schemeClr val="accent6">
                    <a:lumMod val="60000"/>
                    <a:lumOff val="40000"/>
                  </a:schemeClr>
                </a:solidFill>
              </a:rPr>
              <a:t>Actividades del Subproceso </a:t>
            </a:r>
            <a:r>
              <a:rPr lang="es-ES" altLang="es-PE" sz="2400" dirty="0" smtClean="0">
                <a:solidFill>
                  <a:schemeClr val="accent6">
                    <a:lumMod val="60000"/>
                    <a:lumOff val="40000"/>
                  </a:schemeClr>
                </a:solidFill>
              </a:rPr>
              <a:t>Ejecución </a:t>
            </a:r>
            <a:r>
              <a:rPr lang="es-ES" altLang="es-PE" sz="2400" dirty="0">
                <a:solidFill>
                  <a:schemeClr val="accent6">
                    <a:lumMod val="60000"/>
                    <a:lumOff val="40000"/>
                  </a:schemeClr>
                </a:solidFill>
              </a:rPr>
              <a:t>de Plan de QA</a:t>
            </a:r>
          </a:p>
        </p:txBody>
      </p:sp>
      <p:graphicFrame>
        <p:nvGraphicFramePr>
          <p:cNvPr id="3" name="Group 258"/>
          <p:cNvGraphicFramePr>
            <a:graphicFrameLocks/>
          </p:cNvGraphicFramePr>
          <p:nvPr>
            <p:extLst>
              <p:ext uri="{D42A27DB-BD31-4B8C-83A1-F6EECF244321}">
                <p14:modId xmlns:p14="http://schemas.microsoft.com/office/powerpoint/2010/main" val="1440509424"/>
              </p:ext>
            </p:extLst>
          </p:nvPr>
        </p:nvGraphicFramePr>
        <p:xfrm>
          <a:off x="179512" y="1052736"/>
          <a:ext cx="8785225" cy="5360518"/>
        </p:xfrm>
        <a:graphic>
          <a:graphicData uri="http://schemas.openxmlformats.org/drawingml/2006/table">
            <a:tbl>
              <a:tblPr/>
              <a:tblGrid>
                <a:gridCol w="336550"/>
                <a:gridCol w="973137"/>
                <a:gridCol w="1058863"/>
                <a:gridCol w="3392487"/>
                <a:gridCol w="1655763"/>
                <a:gridCol w="1368425"/>
              </a:tblGrid>
              <a:tr h="7314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a:t>
                      </a:r>
                      <a:endParaRPr kumimoji="0" lang="es-ES" sz="1400" b="1" i="0" u="none" strike="noStrike" cap="none" normalizeH="0" baseline="0" dirty="0" smtClean="0">
                        <a:ln>
                          <a:noFill/>
                        </a:ln>
                        <a:solidFill>
                          <a:srgbClr val="000000"/>
                        </a:solidFill>
                        <a:effectLst/>
                        <a:latin typeface="Arial" pitchFamily="34" charset="0"/>
                      </a:endParaRPr>
                    </a:p>
                  </a:txBody>
                  <a:tcPr marT="45714" marB="45714"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Rol del Responsable</a:t>
                      </a:r>
                      <a:endParaRPr kumimoji="0" lang="es-ES" sz="1400" b="1" i="0" u="none" strike="noStrike" cap="none" normalizeH="0" baseline="0" dirty="0" smtClean="0">
                        <a:ln>
                          <a:noFill/>
                        </a:ln>
                        <a:solidFill>
                          <a:srgbClr val="000000"/>
                        </a:solidFill>
                        <a:effectLst/>
                        <a:latin typeface="Arial" pitchFamily="34" charset="0"/>
                      </a:endParaRPr>
                    </a:p>
                  </a:txBody>
                  <a:tcPr marT="45714" marB="4571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Nombre de la Actividad</a:t>
                      </a:r>
                      <a:endParaRPr kumimoji="0" lang="es-ES" sz="1400" b="1" i="0" u="none" strike="noStrike" cap="none" normalizeH="0" baseline="0" dirty="0" smtClean="0">
                        <a:ln>
                          <a:noFill/>
                        </a:ln>
                        <a:solidFill>
                          <a:srgbClr val="000000"/>
                        </a:solidFill>
                        <a:effectLst/>
                        <a:latin typeface="Arial" pitchFamily="34" charset="0"/>
                      </a:endParaRPr>
                    </a:p>
                  </a:txBody>
                  <a:tcPr marT="45714" marB="4571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Descripción de la Actividad</a:t>
                      </a:r>
                      <a:endParaRPr kumimoji="0" lang="es-ES" sz="1400" b="1" i="0" u="none" strike="noStrike" cap="none" normalizeH="0" baseline="0" dirty="0" smtClean="0">
                        <a:ln>
                          <a:noFill/>
                        </a:ln>
                        <a:solidFill>
                          <a:srgbClr val="000000"/>
                        </a:solidFill>
                        <a:effectLst/>
                        <a:latin typeface="Arial" pitchFamily="34" charset="0"/>
                      </a:endParaRPr>
                    </a:p>
                  </a:txBody>
                  <a:tcPr marT="45714" marB="4571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Herramientas</a:t>
                      </a:r>
                      <a:endParaRPr kumimoji="0" lang="es-ES" sz="1400" b="1" i="0" u="none" strike="noStrike" cap="none" normalizeH="0" baseline="0" dirty="0" smtClean="0">
                        <a:ln>
                          <a:noFill/>
                        </a:ln>
                        <a:solidFill>
                          <a:srgbClr val="000000"/>
                        </a:solidFill>
                        <a:effectLst/>
                        <a:latin typeface="Arial" pitchFamily="34" charset="0"/>
                      </a:endParaRPr>
                    </a:p>
                  </a:txBody>
                  <a:tcPr marT="45714" marB="4571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rgbClr val="000000"/>
                          </a:solidFill>
                          <a:effectLst/>
                          <a:latin typeface="Arial" pitchFamily="34" charset="0"/>
                        </a:rPr>
                        <a:t>Salidas</a:t>
                      </a:r>
                      <a:endParaRPr kumimoji="0" lang="es-ES" sz="1400" b="1" i="0" u="none" strike="noStrike" cap="none" normalizeH="0" baseline="0" dirty="0" smtClean="0">
                        <a:ln>
                          <a:noFill/>
                        </a:ln>
                        <a:solidFill>
                          <a:srgbClr val="000000"/>
                        </a:solidFill>
                        <a:effectLst/>
                        <a:latin typeface="Arial" pitchFamily="34" charset="0"/>
                      </a:endParaRPr>
                    </a:p>
                  </a:txBody>
                  <a:tcPr marT="45714" marB="45714"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r>
              <a:tr h="40802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00"/>
                          </a:solidFill>
                          <a:effectLst/>
                          <a:latin typeface="Arial" pitchFamily="34" charset="0"/>
                          <a:cs typeface="Arial" pitchFamily="34" charset="0"/>
                        </a:rPr>
                        <a:t>1</a:t>
                      </a:r>
                      <a:endParaRPr kumimoji="0" lang="es-ES" sz="1200" b="1" i="0" u="none" strike="noStrike" cap="none" normalizeH="0" baseline="0" smtClean="0">
                        <a:ln>
                          <a:noFill/>
                        </a:ln>
                        <a:solidFill>
                          <a:srgbClr val="000000"/>
                        </a:solidFill>
                        <a:effectLst/>
                        <a:latin typeface="Arial" pitchFamily="34" charset="0"/>
                        <a:cs typeface="Arial" pitchFamily="34" charset="0"/>
                      </a:endParaRPr>
                    </a:p>
                  </a:txBody>
                  <a:tcPr marT="45714" marB="4571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Realizar las Revisiones de QA</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El Analista de Calidad deberá revisar los entregables indicados en la hoja “Planificación” del libro “Herramienta de Gestión QA-Producto”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Las NC que no serán resueltas deberán ser justificadas y aprobadas por el Analista; y asimismo se  informará al Analista de Calidad.</a:t>
                      </a:r>
                    </a:p>
                  </a:txBody>
                  <a:tcPr marL="90000" marR="90000" marT="46794" marB="4679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1"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1" i="0" u="none" strike="noStrike" cap="none" normalizeH="0" baseline="0" dirty="0" smtClean="0">
                          <a:ln>
                            <a:noFill/>
                          </a:ln>
                          <a:solidFill>
                            <a:srgbClr val="000000"/>
                          </a:solidFill>
                          <a:effectLst/>
                          <a:latin typeface="Arial" pitchFamily="34" charset="0"/>
                          <a:cs typeface="Arial" pitchFamily="34" charset="0"/>
                        </a:rPr>
                        <a:t> de Gestion_V0.1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rgbClr val="000000"/>
                          </a:solidFill>
                          <a:effectLst/>
                          <a:latin typeface="Arial" pitchFamily="34" charset="0"/>
                          <a:cs typeface="Arial" pitchFamily="34" charset="0"/>
                        </a:rPr>
                        <a:t>Hoja de Seguimiento de NC llenada</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714" marB="4571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861187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23528" y="1124744"/>
            <a:ext cx="8229600" cy="360040"/>
          </a:xfrm>
        </p:spPr>
        <p:txBody>
          <a:bodyPr>
            <a:normAutofit fontScale="90000"/>
          </a:bodyPr>
          <a:lstStyle/>
          <a:p>
            <a:pPr>
              <a:spcAft>
                <a:spcPct val="0"/>
              </a:spcAft>
            </a:pPr>
            <a:r>
              <a:rPr lang="es-PE" altLang="es-PE" sz="2400" dirty="0">
                <a:solidFill>
                  <a:schemeClr val="accent6">
                    <a:lumMod val="60000"/>
                    <a:lumOff val="40000"/>
                  </a:schemeClr>
                </a:solidFill>
              </a:rPr>
              <a:t>Actividades del Subproceso </a:t>
            </a:r>
            <a:r>
              <a:rPr lang="es-ES" altLang="es-PE" sz="2400" dirty="0" smtClean="0">
                <a:solidFill>
                  <a:schemeClr val="accent6">
                    <a:lumMod val="60000"/>
                    <a:lumOff val="40000"/>
                  </a:schemeClr>
                </a:solidFill>
              </a:rPr>
              <a:t>Ejecución </a:t>
            </a:r>
            <a:r>
              <a:rPr lang="es-ES" altLang="es-PE" sz="2400" dirty="0">
                <a:solidFill>
                  <a:schemeClr val="accent6">
                    <a:lumMod val="60000"/>
                    <a:lumOff val="40000"/>
                  </a:schemeClr>
                </a:solidFill>
              </a:rPr>
              <a:t>de Plan de QA</a:t>
            </a:r>
          </a:p>
        </p:txBody>
      </p:sp>
      <p:graphicFrame>
        <p:nvGraphicFramePr>
          <p:cNvPr id="5" name="Group 35"/>
          <p:cNvGraphicFramePr>
            <a:graphicFrameLocks/>
          </p:cNvGraphicFramePr>
          <p:nvPr>
            <p:extLst>
              <p:ext uri="{D42A27DB-BD31-4B8C-83A1-F6EECF244321}">
                <p14:modId xmlns:p14="http://schemas.microsoft.com/office/powerpoint/2010/main" val="1674068156"/>
              </p:ext>
            </p:extLst>
          </p:nvPr>
        </p:nvGraphicFramePr>
        <p:xfrm>
          <a:off x="179512" y="2420888"/>
          <a:ext cx="8785225" cy="2747193"/>
        </p:xfrm>
        <a:graphic>
          <a:graphicData uri="http://schemas.openxmlformats.org/drawingml/2006/table">
            <a:tbl>
              <a:tblPr/>
              <a:tblGrid>
                <a:gridCol w="336550"/>
                <a:gridCol w="973137"/>
                <a:gridCol w="1058863"/>
                <a:gridCol w="3392487"/>
                <a:gridCol w="1655763"/>
                <a:gridCol w="1368425"/>
              </a:tblGrid>
              <a:tr h="8644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a:t>
                      </a:r>
                      <a:endParaRPr kumimoji="0" lang="es-ES" sz="1400" b="1" i="0" u="none" strike="noStrike" cap="none" normalizeH="0" baseline="0" dirty="0" smtClean="0">
                        <a:ln>
                          <a:noFill/>
                        </a:ln>
                        <a:solidFill>
                          <a:srgbClr val="000000"/>
                        </a:solidFill>
                        <a:effectLst/>
                        <a:latin typeface="Arial" pitchFamily="34" charset="0"/>
                      </a:endParaRPr>
                    </a:p>
                  </a:txBody>
                  <a:tcPr marT="45685" marB="45685"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Rol del Responsable</a:t>
                      </a:r>
                      <a:endParaRPr kumimoji="0" lang="es-ES" sz="1400" b="1" i="0" u="none" strike="noStrike" cap="none" normalizeH="0" baseline="0" dirty="0" smtClean="0">
                        <a:ln>
                          <a:noFill/>
                        </a:ln>
                        <a:solidFill>
                          <a:srgbClr val="000000"/>
                        </a:solidFill>
                        <a:effectLst/>
                        <a:latin typeface="Arial" pitchFamily="34" charset="0"/>
                      </a:endParaRPr>
                    </a:p>
                  </a:txBody>
                  <a:tcPr marT="45685" marB="4568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Nombre de la Actividad</a:t>
                      </a:r>
                      <a:endParaRPr kumimoji="0" lang="es-ES" sz="1400" b="1" i="0" u="none" strike="noStrike" cap="none" normalizeH="0" baseline="0" dirty="0" smtClean="0">
                        <a:ln>
                          <a:noFill/>
                        </a:ln>
                        <a:solidFill>
                          <a:srgbClr val="000000"/>
                        </a:solidFill>
                        <a:effectLst/>
                        <a:latin typeface="Arial" pitchFamily="34" charset="0"/>
                      </a:endParaRPr>
                    </a:p>
                  </a:txBody>
                  <a:tcPr marT="45685" marB="4568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Descripción de la Actividad</a:t>
                      </a:r>
                      <a:endParaRPr kumimoji="0" lang="es-ES" sz="1400" b="1" i="0" u="none" strike="noStrike" cap="none" normalizeH="0" baseline="0" dirty="0" smtClean="0">
                        <a:ln>
                          <a:noFill/>
                        </a:ln>
                        <a:solidFill>
                          <a:srgbClr val="000000"/>
                        </a:solidFill>
                        <a:effectLst/>
                        <a:latin typeface="Arial" pitchFamily="34" charset="0"/>
                      </a:endParaRPr>
                    </a:p>
                  </a:txBody>
                  <a:tcPr marT="45685" marB="4568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rgbClr val="000000"/>
                          </a:solidFill>
                          <a:effectLst/>
                          <a:latin typeface="Arial" pitchFamily="34" charset="0"/>
                        </a:rPr>
                        <a:t>Herramientas</a:t>
                      </a:r>
                      <a:endParaRPr kumimoji="0" lang="es-ES" sz="1400" b="1" i="0" u="none" strike="noStrike" cap="none" normalizeH="0" baseline="0" smtClean="0">
                        <a:ln>
                          <a:noFill/>
                        </a:ln>
                        <a:solidFill>
                          <a:srgbClr val="000000"/>
                        </a:solidFill>
                        <a:effectLst/>
                        <a:latin typeface="Arial" pitchFamily="34" charset="0"/>
                      </a:endParaRPr>
                    </a:p>
                  </a:txBody>
                  <a:tcPr marT="45685" marB="4568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rgbClr val="000000"/>
                          </a:solidFill>
                          <a:effectLst/>
                          <a:latin typeface="Arial" pitchFamily="34" charset="0"/>
                        </a:rPr>
                        <a:t>Salidas</a:t>
                      </a:r>
                      <a:endParaRPr kumimoji="0" lang="es-ES" sz="1400" b="1" i="0" u="none" strike="noStrike" cap="none" normalizeH="0" baseline="0" dirty="0" smtClean="0">
                        <a:ln>
                          <a:noFill/>
                        </a:ln>
                        <a:solidFill>
                          <a:srgbClr val="000000"/>
                        </a:solidFill>
                        <a:effectLst/>
                        <a:latin typeface="Arial" pitchFamily="34" charset="0"/>
                      </a:endParaRPr>
                    </a:p>
                  </a:txBody>
                  <a:tcPr marT="45685" marB="45685"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r>
              <a:tr h="18827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00"/>
                          </a:solidFill>
                          <a:effectLst/>
                          <a:latin typeface="Arial" pitchFamily="34" charset="0"/>
                          <a:cs typeface="Arial" pitchFamily="34" charset="0"/>
                        </a:rPr>
                        <a:t>2</a:t>
                      </a:r>
                      <a:endParaRPr kumimoji="0" lang="es-ES" sz="1200" b="1" i="0" u="none" strike="noStrike" cap="none" normalizeH="0" baseline="0" smtClean="0">
                        <a:ln>
                          <a:noFill/>
                        </a:ln>
                        <a:solidFill>
                          <a:srgbClr val="000000"/>
                        </a:solidFill>
                        <a:effectLst/>
                        <a:latin typeface="Arial" pitchFamily="34" charset="0"/>
                        <a:cs typeface="Arial" pitchFamily="34" charset="0"/>
                      </a:endParaRPr>
                    </a:p>
                  </a:txBody>
                  <a:tcPr marT="45685" marB="45685"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685" marB="4568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00"/>
                          </a:solidFill>
                          <a:effectLst/>
                          <a:latin typeface="Arial" pitchFamily="34" charset="0"/>
                          <a:cs typeface="Arial" pitchFamily="34" charset="0"/>
                        </a:rPr>
                        <a:t>Elaborar y Comunicar los Informes de las Revisiones de QA</a:t>
                      </a:r>
                      <a:endParaRPr kumimoji="0" lang="es-ES" sz="1200" b="1" i="0" u="none" strike="noStrike" cap="none" normalizeH="0" baseline="0" smtClean="0">
                        <a:ln>
                          <a:noFill/>
                        </a:ln>
                        <a:solidFill>
                          <a:srgbClr val="000000"/>
                        </a:solidFill>
                        <a:effectLst/>
                        <a:latin typeface="Arial" pitchFamily="34" charset="0"/>
                        <a:cs typeface="Arial" pitchFamily="34" charset="0"/>
                      </a:endParaRPr>
                    </a:p>
                  </a:txBody>
                  <a:tcPr marT="45685" marB="4568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Después de cada Revisión de QA, el Analista de Calidad deberá actualizar las duraciones reales de las revisiones en las hojas de Planificación de la herramienta: </a:t>
                      </a:r>
                      <a:r>
                        <a:rPr kumimoji="0" lang="es-PE" sz="1200" b="1"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1" i="0" u="none" strike="noStrike" cap="none" normalizeH="0" baseline="0" dirty="0" smtClean="0">
                          <a:ln>
                            <a:noFill/>
                          </a:ln>
                          <a:solidFill>
                            <a:srgbClr val="000000"/>
                          </a:solidFill>
                          <a:effectLst/>
                          <a:latin typeface="Arial" pitchFamily="34" charset="0"/>
                          <a:cs typeface="Arial" pitchFamily="34" charset="0"/>
                        </a:rPr>
                        <a:t> de Gestion_V0.1</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1" i="0" u="none" strike="noStrike" cap="none" normalizeH="0" baseline="0" dirty="0" smtClean="0">
                          <a:ln>
                            <a:noFill/>
                          </a:ln>
                          <a:solidFill>
                            <a:srgbClr val="000000"/>
                          </a:solidFill>
                          <a:effectLst/>
                          <a:latin typeface="Arial" pitchFamily="34" charset="0"/>
                          <a:cs typeface="Arial" pitchFamily="34" charset="0"/>
                        </a:rPr>
                        <a:t>Comunicar al Revisado de QA el Informe del producto vía correo electrónico.</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L="90000" marR="90000" marT="46764" marB="4676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1"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1" i="0" u="none" strike="noStrike" cap="none" normalizeH="0" baseline="0" dirty="0" smtClean="0">
                          <a:ln>
                            <a:noFill/>
                          </a:ln>
                          <a:solidFill>
                            <a:srgbClr val="000000"/>
                          </a:solidFill>
                          <a:effectLst/>
                          <a:latin typeface="Arial" pitchFamily="34" charset="0"/>
                          <a:cs typeface="Arial" pitchFamily="34" charset="0"/>
                        </a:rPr>
                        <a:t> de Gestion_V0.1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685" marB="4568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rgbClr val="000000"/>
                          </a:solidFill>
                          <a:effectLst/>
                          <a:latin typeface="Arial" pitchFamily="34" charset="0"/>
                          <a:cs typeface="Arial" pitchFamily="34" charset="0"/>
                        </a:rPr>
                        <a:t>Informe de las Revisiones QA</a:t>
                      </a:r>
                      <a:endParaRPr kumimoji="0" lang="es-ES" sz="1200" b="1" i="0" u="none" strike="noStrike" cap="none" normalizeH="0" baseline="0" dirty="0" smtClean="0">
                        <a:ln>
                          <a:noFill/>
                        </a:ln>
                        <a:solidFill>
                          <a:srgbClr val="000000"/>
                        </a:solidFill>
                        <a:effectLst/>
                        <a:latin typeface="Arial" pitchFamily="34" charset="0"/>
                        <a:cs typeface="Arial" pitchFamily="34" charset="0"/>
                      </a:endParaRPr>
                    </a:p>
                  </a:txBody>
                  <a:tcPr marT="45685" marB="45685"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04904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1069848"/>
          </a:xfrm>
        </p:spPr>
        <p:txBody>
          <a:bodyPr>
            <a:normAutofit fontScale="90000"/>
          </a:bodyPr>
          <a:lstStyle/>
          <a:p>
            <a:pPr>
              <a:spcAft>
                <a:spcPct val="0"/>
              </a:spcAft>
            </a:pPr>
            <a:r>
              <a:rPr lang="es-PE" altLang="es-PE" sz="2700" b="1" dirty="0">
                <a:solidFill>
                  <a:schemeClr val="accent6">
                    <a:lumMod val="60000"/>
                    <a:lumOff val="40000"/>
                  </a:schemeClr>
                </a:solidFill>
              </a:rPr>
              <a:t>Actividades del Subproceso </a:t>
            </a:r>
            <a:br>
              <a:rPr lang="es-PE" altLang="es-PE" sz="2700" b="1" dirty="0">
                <a:solidFill>
                  <a:schemeClr val="accent6">
                    <a:lumMod val="60000"/>
                    <a:lumOff val="40000"/>
                  </a:schemeClr>
                </a:solidFill>
              </a:rPr>
            </a:br>
            <a:r>
              <a:rPr lang="es-PE" altLang="es-PE" sz="2700" b="1" dirty="0">
                <a:solidFill>
                  <a:schemeClr val="accent6">
                    <a:lumMod val="60000"/>
                    <a:lumOff val="40000"/>
                  </a:schemeClr>
                </a:solidFill>
              </a:rPr>
              <a:t>Elaboración de Informe de Resultados QA</a:t>
            </a:r>
            <a:r>
              <a:rPr lang="es-ES" altLang="es-PE" dirty="0">
                <a:solidFill>
                  <a:schemeClr val="bg1"/>
                </a:solidFill>
              </a:rPr>
              <a:t/>
            </a:r>
            <a:br>
              <a:rPr lang="es-ES" altLang="es-PE" dirty="0">
                <a:solidFill>
                  <a:schemeClr val="bg1"/>
                </a:solidFill>
              </a:rPr>
            </a:br>
            <a:endParaRPr lang="es-PE" dirty="0"/>
          </a:p>
        </p:txBody>
      </p:sp>
      <p:sp>
        <p:nvSpPr>
          <p:cNvPr id="3" name="Rectangle 4"/>
          <p:cNvSpPr>
            <a:spLocks noChangeArrowheads="1"/>
          </p:cNvSpPr>
          <p:nvPr/>
        </p:nvSpPr>
        <p:spPr bwMode="auto">
          <a:xfrm>
            <a:off x="4756150" y="2276475"/>
            <a:ext cx="1544638" cy="19161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dirty="0">
                <a:solidFill>
                  <a:srgbClr val="000066"/>
                </a:solidFill>
              </a:rPr>
              <a:t>Informar las actividades y resultados de </a:t>
            </a:r>
            <a:r>
              <a:rPr lang="es-PE" altLang="es-PE" sz="1200" dirty="0" smtClean="0">
                <a:solidFill>
                  <a:srgbClr val="000066"/>
                </a:solidFill>
              </a:rPr>
              <a:t>QA</a:t>
            </a:r>
            <a:endParaRPr lang="es-ES" altLang="es-PE" sz="1200" dirty="0">
              <a:solidFill>
                <a:srgbClr val="000066"/>
              </a:solidFill>
            </a:endParaRPr>
          </a:p>
        </p:txBody>
      </p:sp>
      <p:sp>
        <p:nvSpPr>
          <p:cNvPr id="4" name="Rectangle 5"/>
          <p:cNvSpPr>
            <a:spLocks noChangeArrowheads="1"/>
          </p:cNvSpPr>
          <p:nvPr/>
        </p:nvSpPr>
        <p:spPr bwMode="auto">
          <a:xfrm>
            <a:off x="4756150" y="2290763"/>
            <a:ext cx="1544638" cy="5143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(2) Analista de Calidad</a:t>
            </a:r>
            <a:endParaRPr lang="es-ES" altLang="es-PE" sz="1200" b="1">
              <a:solidFill>
                <a:srgbClr val="000066"/>
              </a:solidFill>
            </a:endParaRPr>
          </a:p>
        </p:txBody>
      </p:sp>
      <p:sp>
        <p:nvSpPr>
          <p:cNvPr id="5" name="Rectangle 6"/>
          <p:cNvSpPr>
            <a:spLocks noChangeArrowheads="1"/>
          </p:cNvSpPr>
          <p:nvPr/>
        </p:nvSpPr>
        <p:spPr bwMode="auto">
          <a:xfrm>
            <a:off x="4746625" y="3711575"/>
            <a:ext cx="1544638" cy="503238"/>
          </a:xfrm>
          <a:prstGeom prst="rect">
            <a:avLst/>
          </a:prstGeom>
          <a:solidFill>
            <a:srgbClr val="99CC00"/>
          </a:solidFill>
          <a:ln w="9525" algn="ctr">
            <a:solidFill>
              <a:srgbClr val="99CC00"/>
            </a:solidFill>
            <a:miter lim="800000"/>
            <a:headEnd/>
            <a:tailEnd/>
          </a:ln>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Herramienta Gestión</a:t>
            </a:r>
          </a:p>
          <a:p>
            <a:pPr algn="ctr" eaLnBrk="1" hangingPunct="1">
              <a:spcBef>
                <a:spcPct val="0"/>
              </a:spcBef>
              <a:spcAft>
                <a:spcPct val="0"/>
              </a:spcAft>
              <a:buFontTx/>
              <a:buNone/>
            </a:pPr>
            <a:r>
              <a:rPr lang="es-PE" altLang="es-PE" sz="1200" b="1">
                <a:solidFill>
                  <a:srgbClr val="000066"/>
                </a:solidFill>
              </a:rPr>
              <a:t>QA‑Producto</a:t>
            </a:r>
          </a:p>
        </p:txBody>
      </p:sp>
      <p:cxnSp>
        <p:nvCxnSpPr>
          <p:cNvPr id="6" name="AutoShape 7"/>
          <p:cNvCxnSpPr>
            <a:cxnSpLocks noChangeShapeType="1"/>
            <a:stCxn id="15" idx="3"/>
            <a:endCxn id="3" idx="1"/>
          </p:cNvCxnSpPr>
          <p:nvPr/>
        </p:nvCxnSpPr>
        <p:spPr bwMode="auto">
          <a:xfrm flipV="1">
            <a:off x="4427538" y="3235325"/>
            <a:ext cx="328612" cy="6350"/>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grpSp>
        <p:nvGrpSpPr>
          <p:cNvPr id="7" name="Group 9"/>
          <p:cNvGrpSpPr>
            <a:grpSpLocks/>
          </p:cNvGrpSpPr>
          <p:nvPr/>
        </p:nvGrpSpPr>
        <p:grpSpPr bwMode="auto">
          <a:xfrm>
            <a:off x="1225550" y="3035300"/>
            <a:ext cx="1393825" cy="942975"/>
            <a:chOff x="-23" y="1776"/>
            <a:chExt cx="696" cy="601"/>
          </a:xfrm>
        </p:grpSpPr>
        <p:sp>
          <p:nvSpPr>
            <p:cNvPr id="8" name="Rectangle 10"/>
            <p:cNvSpPr>
              <a:spLocks noChangeArrowheads="1"/>
            </p:cNvSpPr>
            <p:nvPr/>
          </p:nvSpPr>
          <p:spPr bwMode="auto">
            <a:xfrm>
              <a:off x="-23" y="2039"/>
              <a:ext cx="69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Resultado de revisiones de QA</a:t>
              </a:r>
              <a:endParaRPr lang="es-ES" altLang="es-PE" sz="1200" b="1">
                <a:solidFill>
                  <a:srgbClr val="000066"/>
                </a:solidFill>
              </a:endParaRPr>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2"/>
          <p:cNvGrpSpPr>
            <a:grpSpLocks/>
          </p:cNvGrpSpPr>
          <p:nvPr/>
        </p:nvGrpSpPr>
        <p:grpSpPr bwMode="auto">
          <a:xfrm>
            <a:off x="1358900" y="1727200"/>
            <a:ext cx="1104900" cy="912813"/>
            <a:chOff x="-23" y="1117"/>
            <a:chExt cx="696" cy="575"/>
          </a:xfrm>
        </p:grpSpPr>
        <p:pic>
          <p:nvPicPr>
            <p:cNvPr id="1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Rectangle 14"/>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Analista de Calidad</a:t>
              </a:r>
              <a:endParaRPr lang="es-ES" altLang="es-PE" sz="1200" b="1">
                <a:solidFill>
                  <a:srgbClr val="000066"/>
                </a:solidFill>
              </a:endParaRPr>
            </a:p>
          </p:txBody>
        </p:sp>
      </p:grpSp>
      <p:cxnSp>
        <p:nvCxnSpPr>
          <p:cNvPr id="13" name="AutoShape 15"/>
          <p:cNvCxnSpPr>
            <a:cxnSpLocks noChangeShapeType="1"/>
            <a:endCxn id="15" idx="1"/>
          </p:cNvCxnSpPr>
          <p:nvPr/>
        </p:nvCxnSpPr>
        <p:spPr bwMode="auto">
          <a:xfrm flipV="1">
            <a:off x="2236788" y="3241675"/>
            <a:ext cx="606425" cy="317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14" name="AutoShape 16"/>
          <p:cNvCxnSpPr>
            <a:cxnSpLocks noChangeShapeType="1"/>
            <a:stCxn id="12" idx="2"/>
          </p:cNvCxnSpPr>
          <p:nvPr/>
        </p:nvCxnSpPr>
        <p:spPr bwMode="auto">
          <a:xfrm flipH="1">
            <a:off x="1906588" y="2640013"/>
            <a:ext cx="4762" cy="39528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15" name="Rectangle 18"/>
          <p:cNvSpPr>
            <a:spLocks noChangeArrowheads="1"/>
          </p:cNvSpPr>
          <p:nvPr/>
        </p:nvSpPr>
        <p:spPr bwMode="auto">
          <a:xfrm>
            <a:off x="2843213" y="2305050"/>
            <a:ext cx="1584325" cy="187166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rPr>
              <a:t>Elaborar el Informe Gerencial de QA</a:t>
            </a:r>
            <a:endParaRPr lang="es-ES" altLang="es-PE" sz="1200">
              <a:solidFill>
                <a:srgbClr val="000066"/>
              </a:solidFill>
            </a:endParaRPr>
          </a:p>
        </p:txBody>
      </p:sp>
      <p:sp>
        <p:nvSpPr>
          <p:cNvPr id="16" name="Rectangle 19"/>
          <p:cNvSpPr>
            <a:spLocks noChangeArrowheads="1"/>
          </p:cNvSpPr>
          <p:nvPr/>
        </p:nvSpPr>
        <p:spPr bwMode="auto">
          <a:xfrm>
            <a:off x="2843213" y="2309813"/>
            <a:ext cx="1584325" cy="498475"/>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(1) Analista de Calidad</a:t>
            </a:r>
            <a:endParaRPr lang="es-ES" altLang="es-PE" sz="1200" b="1">
              <a:solidFill>
                <a:srgbClr val="000066"/>
              </a:solidFill>
            </a:endParaRPr>
          </a:p>
        </p:txBody>
      </p:sp>
      <p:sp>
        <p:nvSpPr>
          <p:cNvPr id="17" name="Rectangle 20"/>
          <p:cNvSpPr>
            <a:spLocks noChangeArrowheads="1"/>
          </p:cNvSpPr>
          <p:nvPr/>
        </p:nvSpPr>
        <p:spPr bwMode="auto">
          <a:xfrm>
            <a:off x="2843213" y="3673475"/>
            <a:ext cx="1584325" cy="503238"/>
          </a:xfrm>
          <a:prstGeom prst="rect">
            <a:avLst/>
          </a:prstGeom>
          <a:solidFill>
            <a:srgbClr val="99CC00"/>
          </a:solidFill>
          <a:ln w="9525" algn="ctr">
            <a:solidFill>
              <a:srgbClr val="99CC00"/>
            </a:solidFill>
            <a:miter lim="800000"/>
            <a:headEnd/>
            <a:tailEnd/>
          </a:ln>
        </p:spPr>
        <p:txBody>
          <a:bodyPr wrap="none"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Herramienta Gestión</a:t>
            </a:r>
          </a:p>
          <a:p>
            <a:pPr algn="ctr" eaLnBrk="1" hangingPunct="1">
              <a:spcBef>
                <a:spcPct val="0"/>
              </a:spcBef>
              <a:spcAft>
                <a:spcPct val="0"/>
              </a:spcAft>
              <a:buFontTx/>
              <a:buNone/>
            </a:pPr>
            <a:r>
              <a:rPr lang="es-PE" altLang="es-PE" sz="1200" b="1">
                <a:solidFill>
                  <a:srgbClr val="000066"/>
                </a:solidFill>
              </a:rPr>
              <a:t>QA‑Producto</a:t>
            </a:r>
          </a:p>
        </p:txBody>
      </p:sp>
      <p:sp>
        <p:nvSpPr>
          <p:cNvPr id="18" name="Rectangle 23"/>
          <p:cNvSpPr>
            <a:spLocks noChangeArrowheads="1"/>
          </p:cNvSpPr>
          <p:nvPr/>
        </p:nvSpPr>
        <p:spPr bwMode="auto">
          <a:xfrm>
            <a:off x="6567488" y="3509963"/>
            <a:ext cx="14605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lnSpc>
                <a:spcPct val="80000"/>
              </a:lnSpc>
              <a:spcBef>
                <a:spcPct val="50000"/>
              </a:spcBef>
              <a:spcAft>
                <a:spcPct val="0"/>
              </a:spcAft>
              <a:buFontTx/>
              <a:buNone/>
            </a:pPr>
            <a:r>
              <a:rPr lang="es-PE" altLang="es-PE" sz="1200" b="1">
                <a:solidFill>
                  <a:srgbClr val="000066"/>
                </a:solidFill>
              </a:rPr>
              <a:t>Resultado de QA</a:t>
            </a:r>
            <a:endParaRPr lang="es-ES" altLang="es-PE" sz="1200" b="1">
              <a:solidFill>
                <a:srgbClr val="000066"/>
              </a:solidFill>
            </a:endParaRPr>
          </a:p>
        </p:txBody>
      </p:sp>
      <p:pic>
        <p:nvPicPr>
          <p:cNvPr id="19"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0" y="3013075"/>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25"/>
          <p:cNvGrpSpPr>
            <a:grpSpLocks/>
          </p:cNvGrpSpPr>
          <p:nvPr/>
        </p:nvGrpSpPr>
        <p:grpSpPr bwMode="auto">
          <a:xfrm>
            <a:off x="6761163" y="4105275"/>
            <a:ext cx="1104900" cy="922338"/>
            <a:chOff x="-23" y="1117"/>
            <a:chExt cx="696" cy="581"/>
          </a:xfrm>
        </p:grpSpPr>
        <p:pic>
          <p:nvPicPr>
            <p:cNvPr id="2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27"/>
            <p:cNvSpPr>
              <a:spLocks noChangeArrowheads="1"/>
            </p:cNvSpPr>
            <p:nvPr/>
          </p:nvSpPr>
          <p:spPr bwMode="auto">
            <a:xfrm>
              <a:off x="-23" y="1450"/>
              <a:ext cx="69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dirty="0" smtClean="0">
                  <a:solidFill>
                    <a:srgbClr val="000066"/>
                  </a:solidFill>
                </a:rPr>
                <a:t>Jefe d eproyecto</a:t>
              </a:r>
              <a:endParaRPr lang="es-ES" altLang="es-PE" sz="1200" b="1" dirty="0">
                <a:solidFill>
                  <a:srgbClr val="000066"/>
                </a:solidFill>
              </a:endParaRPr>
            </a:p>
          </p:txBody>
        </p:sp>
      </p:grpSp>
      <p:cxnSp>
        <p:nvCxnSpPr>
          <p:cNvPr id="23" name="AutoShape 28"/>
          <p:cNvCxnSpPr>
            <a:cxnSpLocks noChangeShapeType="1"/>
            <a:stCxn id="18" idx="2"/>
          </p:cNvCxnSpPr>
          <p:nvPr/>
        </p:nvCxnSpPr>
        <p:spPr bwMode="auto">
          <a:xfrm>
            <a:off x="7297738" y="3748088"/>
            <a:ext cx="15875" cy="35718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4" name="AutoShape 29"/>
          <p:cNvCxnSpPr>
            <a:cxnSpLocks noChangeShapeType="1"/>
            <a:stCxn id="3" idx="3"/>
          </p:cNvCxnSpPr>
          <p:nvPr/>
        </p:nvCxnSpPr>
        <p:spPr bwMode="auto">
          <a:xfrm flipV="1">
            <a:off x="6300788" y="3224213"/>
            <a:ext cx="715962" cy="11112"/>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24538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2"/>
          <p:cNvSpPr txBox="1">
            <a:spLocks noChangeArrowheads="1"/>
          </p:cNvSpPr>
          <p:nvPr/>
        </p:nvSpPr>
        <p:spPr bwMode="auto">
          <a:xfrm>
            <a:off x="1403648" y="-99392"/>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dirty="0">
                <a:solidFill>
                  <a:schemeClr val="accent6">
                    <a:lumMod val="60000"/>
                    <a:lumOff val="40000"/>
                  </a:schemeClr>
                </a:solidFill>
              </a:rPr>
              <a:t>Actividades del Subproceso </a:t>
            </a:r>
          </a:p>
          <a:p>
            <a:pPr algn="l" eaLnBrk="1" hangingPunct="1">
              <a:spcBef>
                <a:spcPct val="0"/>
              </a:spcBef>
              <a:spcAft>
                <a:spcPct val="0"/>
              </a:spcAft>
              <a:buFontTx/>
              <a:buNone/>
            </a:pPr>
            <a:r>
              <a:rPr lang="es-ES" altLang="es-PE" sz="3200" dirty="0">
                <a:solidFill>
                  <a:schemeClr val="accent6">
                    <a:lumMod val="60000"/>
                    <a:lumOff val="40000"/>
                  </a:schemeClr>
                </a:solidFill>
              </a:rPr>
              <a:t>Ejecución de Plan </a:t>
            </a:r>
            <a:r>
              <a:rPr lang="es-ES" altLang="es-PE" sz="3200" dirty="0">
                <a:solidFill>
                  <a:schemeClr val="bg1"/>
                </a:solidFill>
              </a:rPr>
              <a:t>de QA</a:t>
            </a:r>
          </a:p>
        </p:txBody>
      </p:sp>
      <p:graphicFrame>
        <p:nvGraphicFramePr>
          <p:cNvPr id="4" name="Group 34"/>
          <p:cNvGraphicFramePr>
            <a:graphicFrameLocks/>
          </p:cNvGraphicFramePr>
          <p:nvPr>
            <p:extLst>
              <p:ext uri="{D42A27DB-BD31-4B8C-83A1-F6EECF244321}">
                <p14:modId xmlns:p14="http://schemas.microsoft.com/office/powerpoint/2010/main" val="979183843"/>
              </p:ext>
            </p:extLst>
          </p:nvPr>
        </p:nvGraphicFramePr>
        <p:xfrm>
          <a:off x="179388" y="1185863"/>
          <a:ext cx="8785225" cy="4116467"/>
        </p:xfrm>
        <a:graphic>
          <a:graphicData uri="http://schemas.openxmlformats.org/drawingml/2006/table">
            <a:tbl>
              <a:tblPr/>
              <a:tblGrid>
                <a:gridCol w="336550"/>
                <a:gridCol w="973137"/>
                <a:gridCol w="1058863"/>
                <a:gridCol w="3392487"/>
                <a:gridCol w="1655763"/>
                <a:gridCol w="1368425"/>
              </a:tblGrid>
              <a:tr h="7314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a:t>
                      </a:r>
                      <a:endParaRPr kumimoji="0" lang="es-ES" sz="1400" b="1" i="0" u="none" strike="noStrike" cap="none" normalizeH="0" baseline="0" dirty="0" smtClean="0">
                        <a:ln>
                          <a:noFill/>
                        </a:ln>
                        <a:solidFill>
                          <a:srgbClr val="000000"/>
                        </a:solidFill>
                        <a:effectLst/>
                        <a:latin typeface="Arial" pitchFamily="34" charset="0"/>
                      </a:endParaRPr>
                    </a:p>
                  </a:txBody>
                  <a:tcPr marT="45702" marB="4570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Rol del Responsable</a:t>
                      </a:r>
                      <a:endParaRPr kumimoji="0" lang="es-ES" sz="1400" b="1" i="0" u="none" strike="noStrike" cap="none" normalizeH="0" baseline="0" dirty="0" smtClean="0">
                        <a:ln>
                          <a:noFill/>
                        </a:ln>
                        <a:solidFill>
                          <a:srgbClr val="000000"/>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Nombre de la Actividad</a:t>
                      </a:r>
                      <a:endParaRPr kumimoji="0" lang="es-ES" sz="1400" b="1" i="0" u="none" strike="noStrike" cap="none" normalizeH="0" baseline="0" dirty="0" smtClean="0">
                        <a:ln>
                          <a:noFill/>
                        </a:ln>
                        <a:solidFill>
                          <a:srgbClr val="000000"/>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itchFamily="34" charset="0"/>
                        </a:rPr>
                        <a:t>Descripción de la Actividad</a:t>
                      </a:r>
                      <a:endParaRPr kumimoji="0" lang="es-ES" sz="1400" b="1" i="0" u="none" strike="noStrike" cap="none" normalizeH="0" baseline="0" dirty="0" smtClean="0">
                        <a:ln>
                          <a:noFill/>
                        </a:ln>
                        <a:solidFill>
                          <a:srgbClr val="000000"/>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rgbClr val="000000"/>
                          </a:solidFill>
                          <a:effectLst/>
                          <a:latin typeface="Arial" pitchFamily="34" charset="0"/>
                        </a:rPr>
                        <a:t>Herramientas</a:t>
                      </a:r>
                      <a:endParaRPr kumimoji="0" lang="es-ES" sz="1400" b="1" i="0" u="none" strike="noStrike" cap="none" normalizeH="0" baseline="0" smtClean="0">
                        <a:ln>
                          <a:noFill/>
                        </a:ln>
                        <a:solidFill>
                          <a:srgbClr val="000000"/>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rgbClr val="000000"/>
                          </a:solidFill>
                          <a:effectLst/>
                          <a:latin typeface="Arial" pitchFamily="34" charset="0"/>
                        </a:rPr>
                        <a:t>Salidas</a:t>
                      </a:r>
                      <a:endParaRPr kumimoji="0" lang="es-ES" sz="1400" b="1" i="0" u="none" strike="noStrike" cap="none" normalizeH="0" baseline="0" dirty="0" smtClean="0">
                        <a:ln>
                          <a:noFill/>
                        </a:ln>
                        <a:solidFill>
                          <a:srgbClr val="000000"/>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r>
              <a:tr h="3384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cs typeface="Arial" pitchFamily="34" charset="0"/>
                        </a:rPr>
                        <a:t>1</a:t>
                      </a:r>
                      <a:endParaRPr kumimoji="0" lang="es-ES" sz="1200" b="0" i="0" u="none" strike="noStrike" cap="none" normalizeH="0" baseline="0" smtClean="0">
                        <a:ln>
                          <a:noFill/>
                        </a:ln>
                        <a:solidFill>
                          <a:srgbClr val="000000"/>
                        </a:solidFill>
                        <a:effectLst/>
                        <a:latin typeface="Arial" pitchFamily="34" charset="0"/>
                        <a:cs typeface="Arial" pitchFamily="34"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cs typeface="Arial" pitchFamily="34" charset="0"/>
                        </a:rPr>
                        <a:t>Elaborar el Informe Gerencial de QA</a:t>
                      </a:r>
                      <a:endParaRPr kumimoji="0" lang="es-ES" sz="1200" b="0" i="0" u="none" strike="noStrike" cap="none" normalizeH="0" baseline="0" smtClean="0">
                        <a:ln>
                          <a:noFill/>
                        </a:ln>
                        <a:solidFill>
                          <a:srgbClr val="000000"/>
                        </a:solidFill>
                        <a:effectLst/>
                        <a:latin typeface="Arial" pitchFamily="34" charset="0"/>
                        <a:cs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El Analista de Calidad informará el resultado de las Revisiones de QA </a:t>
                      </a:r>
                      <a:r>
                        <a:rPr kumimoji="0" lang="es-PE" sz="1200" b="0" i="0" u="none" strike="noStrike" cap="none" normalizeH="0" baseline="0" dirty="0" smtClean="0">
                          <a:ln>
                            <a:noFill/>
                          </a:ln>
                          <a:solidFill>
                            <a:srgbClr val="000000"/>
                          </a:solidFill>
                          <a:effectLst/>
                          <a:latin typeface="Arial" pitchFamily="34" charset="0"/>
                          <a:cs typeface="Arial" pitchFamily="34" charset="0"/>
                        </a:rPr>
                        <a:t> </a:t>
                      </a:r>
                      <a:r>
                        <a:rPr kumimoji="0" lang="es-PE" sz="1200" b="0" i="0" u="none" strike="noStrike" cap="none" normalizeH="0" baseline="0" dirty="0" smtClean="0">
                          <a:ln>
                            <a:noFill/>
                          </a:ln>
                          <a:solidFill>
                            <a:srgbClr val="000000"/>
                          </a:solidFill>
                          <a:effectLst/>
                          <a:latin typeface="Arial" pitchFamily="34" charset="0"/>
                          <a:cs typeface="Arial" pitchFamily="34" charset="0"/>
                        </a:rPr>
                        <a:t>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Para las revisiones de QA del Producto (proyectos), se elaborará un consolidado de todos los informes de revisión presentados por requerimiento para el periodo definido en el cronograma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Esfuerzo invertido en revisiones de QA.</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L="90000" marR="90000" marT="46781" marB="4678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 sz="1200" b="0"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ES" sz="1200" b="0" i="0" u="none" strike="noStrike" cap="none" normalizeH="0" baseline="0" dirty="0" smtClean="0">
                          <a:ln>
                            <a:noFill/>
                          </a:ln>
                          <a:solidFill>
                            <a:srgbClr val="000000"/>
                          </a:solidFill>
                          <a:effectLst/>
                          <a:latin typeface="Arial" pitchFamily="34" charset="0"/>
                          <a:cs typeface="Arial" pitchFamily="34" charset="0"/>
                        </a:rPr>
                        <a:t> de Gestion_V0.1</a:t>
                      </a:r>
                    </a:p>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smtClean="0">
                          <a:ln>
                            <a:noFill/>
                          </a:ln>
                          <a:solidFill>
                            <a:srgbClr val="000000"/>
                          </a:solidFill>
                          <a:effectLst/>
                          <a:latin typeface="Arial" pitchFamily="34" charset="0"/>
                          <a:cs typeface="Arial" pitchFamily="34" charset="0"/>
                        </a:rPr>
                        <a:t>Informe Gerencial de QA</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448068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chemeClr val="accent6">
                    <a:lumMod val="60000"/>
                    <a:lumOff val="40000"/>
                  </a:schemeClr>
                </a:solidFill>
              </a:rPr>
              <a:t>Contenido:</a:t>
            </a:r>
            <a:endParaRPr lang="es-PE" dirty="0">
              <a:solidFill>
                <a:schemeClr val="accent6">
                  <a:lumMod val="60000"/>
                  <a:lumOff val="40000"/>
                </a:schemeClr>
              </a:solidFill>
            </a:endParaRPr>
          </a:p>
        </p:txBody>
      </p:sp>
      <p:sp>
        <p:nvSpPr>
          <p:cNvPr id="3" name="2 Marcador de contenido"/>
          <p:cNvSpPr>
            <a:spLocks noGrp="1"/>
          </p:cNvSpPr>
          <p:nvPr>
            <p:ph idx="1"/>
          </p:nvPr>
        </p:nvSpPr>
        <p:spPr/>
        <p:txBody>
          <a:bodyPr>
            <a:normAutofit fontScale="85000" lnSpcReduction="20000"/>
          </a:bodyPr>
          <a:lstStyle/>
          <a:p>
            <a:pPr marL="109728" indent="0">
              <a:lnSpc>
                <a:spcPct val="130000"/>
              </a:lnSpc>
              <a:spcBef>
                <a:spcPct val="0"/>
              </a:spcBef>
              <a:spcAft>
                <a:spcPct val="0"/>
              </a:spcAft>
              <a:buNone/>
            </a:pPr>
            <a:r>
              <a:rPr lang="es-PE" altLang="es-PE" b="1" dirty="0" smtClean="0">
                <a:solidFill>
                  <a:schemeClr val="accent6">
                    <a:lumMod val="60000"/>
                    <a:lumOff val="40000"/>
                  </a:schemeClr>
                </a:solidFill>
                <a:hlinkClick r:id="rId2" action="ppaction://hlinksldjump"/>
              </a:rPr>
              <a:t>1Términos </a:t>
            </a:r>
            <a:r>
              <a:rPr lang="es-PE" altLang="es-PE" b="1" dirty="0">
                <a:solidFill>
                  <a:schemeClr val="accent6">
                    <a:lumMod val="60000"/>
                    <a:lumOff val="40000"/>
                  </a:schemeClr>
                </a:solidFill>
                <a:hlinkClick r:id="rId2" action="ppaction://hlinksldjump"/>
              </a:rPr>
              <a:t>y Definiciones</a:t>
            </a:r>
            <a:endParaRPr lang="es-PE" altLang="es-PE" b="1" dirty="0">
              <a:solidFill>
                <a:schemeClr val="accent6">
                  <a:lumMod val="60000"/>
                  <a:lumOff val="40000"/>
                </a:schemeClr>
              </a:solidFill>
            </a:endParaRPr>
          </a:p>
          <a:p>
            <a:pPr marL="109728" indent="0">
              <a:lnSpc>
                <a:spcPct val="130000"/>
              </a:lnSpc>
              <a:spcBef>
                <a:spcPct val="0"/>
              </a:spcBef>
              <a:spcAft>
                <a:spcPct val="0"/>
              </a:spcAft>
              <a:buNone/>
            </a:pPr>
            <a:r>
              <a:rPr lang="es-PE" altLang="es-PE" b="1" dirty="0" smtClean="0">
                <a:solidFill>
                  <a:schemeClr val="accent6">
                    <a:lumMod val="60000"/>
                    <a:lumOff val="40000"/>
                  </a:schemeClr>
                </a:solidFill>
                <a:hlinkClick r:id="rId3" action="ppaction://hlinksldjump"/>
              </a:rPr>
              <a:t>2Objetivo </a:t>
            </a:r>
            <a:r>
              <a:rPr lang="es-PE" altLang="es-PE" b="1" dirty="0">
                <a:solidFill>
                  <a:schemeClr val="accent6">
                    <a:lumMod val="60000"/>
                    <a:lumOff val="40000"/>
                  </a:schemeClr>
                </a:solidFill>
                <a:hlinkClick r:id="rId3" action="ppaction://hlinksldjump"/>
              </a:rPr>
              <a:t>y Alcance del Proceso</a:t>
            </a:r>
            <a:endParaRPr lang="es-PE" altLang="es-PE" b="1" dirty="0">
              <a:solidFill>
                <a:schemeClr val="accent6">
                  <a:lumMod val="60000"/>
                  <a:lumOff val="40000"/>
                </a:schemeClr>
              </a:solidFill>
            </a:endParaRPr>
          </a:p>
          <a:p>
            <a:pPr marL="109728" indent="0">
              <a:lnSpc>
                <a:spcPct val="130000"/>
              </a:lnSpc>
              <a:spcBef>
                <a:spcPct val="0"/>
              </a:spcBef>
              <a:spcAft>
                <a:spcPct val="0"/>
              </a:spcAft>
              <a:buNone/>
            </a:pPr>
            <a:r>
              <a:rPr lang="es-PE" altLang="es-PE" b="1" dirty="0" smtClean="0">
                <a:solidFill>
                  <a:schemeClr val="accent6">
                    <a:lumMod val="60000"/>
                    <a:lumOff val="40000"/>
                  </a:schemeClr>
                </a:solidFill>
                <a:hlinkClick r:id="rId4" action="ppaction://hlinksldjump"/>
              </a:rPr>
              <a:t>3Roles </a:t>
            </a:r>
            <a:r>
              <a:rPr lang="es-PE" altLang="es-PE" b="1" dirty="0">
                <a:solidFill>
                  <a:schemeClr val="accent6">
                    <a:lumMod val="60000"/>
                    <a:lumOff val="40000"/>
                  </a:schemeClr>
                </a:solidFill>
                <a:hlinkClick r:id="rId4" action="ppaction://hlinksldjump"/>
              </a:rPr>
              <a:t>y Responsabilidades</a:t>
            </a:r>
            <a:endParaRPr lang="es-PE" altLang="es-PE" b="1" dirty="0">
              <a:solidFill>
                <a:schemeClr val="accent6">
                  <a:lumMod val="60000"/>
                  <a:lumOff val="40000"/>
                </a:schemeClr>
              </a:solidFill>
            </a:endParaRPr>
          </a:p>
          <a:p>
            <a:pPr marL="109728" indent="0">
              <a:lnSpc>
                <a:spcPct val="130000"/>
              </a:lnSpc>
              <a:spcBef>
                <a:spcPct val="0"/>
              </a:spcBef>
              <a:spcAft>
                <a:spcPct val="0"/>
              </a:spcAft>
              <a:buNone/>
            </a:pPr>
            <a:r>
              <a:rPr lang="es-PE" altLang="es-PE" b="1" dirty="0">
                <a:solidFill>
                  <a:schemeClr val="accent6">
                    <a:lumMod val="60000"/>
                    <a:lumOff val="40000"/>
                  </a:schemeClr>
                </a:solidFill>
                <a:hlinkClick r:id="" action="ppaction://noaction"/>
              </a:rPr>
              <a:t>4</a:t>
            </a:r>
            <a:r>
              <a:rPr lang="es-PE" altLang="es-PE" b="1" dirty="0" smtClean="0">
                <a:solidFill>
                  <a:schemeClr val="accent6">
                    <a:lumMod val="60000"/>
                    <a:lumOff val="40000"/>
                  </a:schemeClr>
                </a:solidFill>
                <a:hlinkClick r:id="" action="ppaction://noaction"/>
              </a:rPr>
              <a:t>Entradas </a:t>
            </a:r>
            <a:r>
              <a:rPr lang="es-PE" altLang="es-PE" b="1" dirty="0">
                <a:solidFill>
                  <a:schemeClr val="accent6">
                    <a:lumMod val="60000"/>
                    <a:lumOff val="40000"/>
                  </a:schemeClr>
                </a:solidFill>
                <a:hlinkClick r:id="" action="ppaction://noaction"/>
              </a:rPr>
              <a:t>y Salidas del Proceso</a:t>
            </a:r>
            <a:endParaRPr lang="es-PE" altLang="es-PE" b="1" dirty="0">
              <a:solidFill>
                <a:schemeClr val="accent6">
                  <a:lumMod val="60000"/>
                  <a:lumOff val="40000"/>
                </a:schemeClr>
              </a:solidFill>
            </a:endParaRPr>
          </a:p>
          <a:p>
            <a:pPr marL="109728" indent="0">
              <a:lnSpc>
                <a:spcPct val="130000"/>
              </a:lnSpc>
              <a:spcBef>
                <a:spcPct val="0"/>
              </a:spcBef>
              <a:spcAft>
                <a:spcPct val="0"/>
              </a:spcAft>
              <a:buNone/>
            </a:pPr>
            <a:r>
              <a:rPr lang="es-PE" altLang="es-PE" b="1" dirty="0" smtClean="0">
                <a:solidFill>
                  <a:schemeClr val="accent6">
                    <a:lumMod val="60000"/>
                    <a:lumOff val="40000"/>
                  </a:schemeClr>
                </a:solidFill>
              </a:rPr>
              <a:t>5Descripción </a:t>
            </a:r>
            <a:r>
              <a:rPr lang="es-PE" altLang="es-PE" b="1" dirty="0">
                <a:solidFill>
                  <a:schemeClr val="accent6">
                    <a:lumMod val="60000"/>
                    <a:lumOff val="40000"/>
                  </a:schemeClr>
                </a:solidFill>
              </a:rPr>
              <a:t>del proceso</a:t>
            </a:r>
          </a:p>
          <a:p>
            <a:pPr>
              <a:lnSpc>
                <a:spcPct val="130000"/>
              </a:lnSpc>
              <a:spcBef>
                <a:spcPct val="0"/>
              </a:spcBef>
              <a:spcAft>
                <a:spcPct val="0"/>
              </a:spcAft>
              <a:buNone/>
            </a:pPr>
            <a:r>
              <a:rPr lang="es-PE" altLang="es-PE" b="1" dirty="0">
                <a:solidFill>
                  <a:schemeClr val="accent6">
                    <a:lumMod val="60000"/>
                    <a:lumOff val="40000"/>
                  </a:schemeClr>
                </a:solidFill>
              </a:rPr>
              <a:t>	</a:t>
            </a:r>
            <a:r>
              <a:rPr lang="es-PE" altLang="es-PE" b="1" dirty="0">
                <a:solidFill>
                  <a:schemeClr val="accent6">
                    <a:lumMod val="60000"/>
                    <a:lumOff val="40000"/>
                  </a:schemeClr>
                </a:solidFill>
                <a:hlinkClick r:id="" action="ppaction://noaction"/>
              </a:rPr>
              <a:t>5.1 Subprocesos</a:t>
            </a:r>
            <a:endParaRPr lang="es-PE" altLang="es-PE" b="1" dirty="0">
              <a:solidFill>
                <a:schemeClr val="accent6">
                  <a:lumMod val="60000"/>
                  <a:lumOff val="40000"/>
                </a:schemeClr>
              </a:solidFill>
            </a:endParaRPr>
          </a:p>
          <a:p>
            <a:pPr>
              <a:lnSpc>
                <a:spcPct val="130000"/>
              </a:lnSpc>
              <a:spcBef>
                <a:spcPct val="0"/>
              </a:spcBef>
              <a:spcAft>
                <a:spcPct val="0"/>
              </a:spcAft>
              <a:buNone/>
            </a:pPr>
            <a:r>
              <a:rPr lang="es-PE" altLang="es-PE" b="1" dirty="0">
                <a:solidFill>
                  <a:schemeClr val="accent6">
                    <a:lumMod val="60000"/>
                    <a:lumOff val="40000"/>
                  </a:schemeClr>
                </a:solidFill>
              </a:rPr>
              <a:t>	</a:t>
            </a:r>
            <a:r>
              <a:rPr lang="es-PE" altLang="es-PE" b="1" dirty="0">
                <a:solidFill>
                  <a:schemeClr val="accent6">
                    <a:lumMod val="60000"/>
                    <a:lumOff val="40000"/>
                  </a:schemeClr>
                </a:solidFill>
                <a:hlinkClick r:id="" action="ppaction://noaction"/>
              </a:rPr>
              <a:t>5.2 Actividades</a:t>
            </a:r>
            <a:endParaRPr lang="es-PE" altLang="es-PE" b="1" dirty="0">
              <a:solidFill>
                <a:schemeClr val="accent6">
                  <a:lumMod val="60000"/>
                  <a:lumOff val="40000"/>
                </a:schemeClr>
              </a:solidFill>
            </a:endParaRPr>
          </a:p>
          <a:p>
            <a:pPr>
              <a:lnSpc>
                <a:spcPct val="130000"/>
              </a:lnSpc>
              <a:spcBef>
                <a:spcPct val="0"/>
              </a:spcBef>
              <a:spcAft>
                <a:spcPct val="0"/>
              </a:spcAft>
              <a:buNone/>
            </a:pPr>
            <a:r>
              <a:rPr lang="es-PE" altLang="es-PE" b="1" dirty="0">
                <a:solidFill>
                  <a:schemeClr val="accent6">
                    <a:lumMod val="60000"/>
                    <a:lumOff val="40000"/>
                  </a:schemeClr>
                </a:solidFill>
              </a:rPr>
              <a:t>	</a:t>
            </a:r>
            <a:r>
              <a:rPr lang="es-PE" altLang="es-PE" b="1" dirty="0">
                <a:solidFill>
                  <a:schemeClr val="accent6">
                    <a:lumMod val="60000"/>
                    <a:lumOff val="40000"/>
                  </a:schemeClr>
                </a:solidFill>
                <a:hlinkClick r:id="" action="ppaction://noaction"/>
              </a:rPr>
              <a:t>5.3 Tareas</a:t>
            </a:r>
            <a:endParaRPr lang="es-PE" altLang="es-PE" b="1" dirty="0">
              <a:solidFill>
                <a:schemeClr val="accent6">
                  <a:lumMod val="60000"/>
                  <a:lumOff val="40000"/>
                </a:schemeClr>
              </a:solidFill>
            </a:endParaRPr>
          </a:p>
          <a:p>
            <a:pPr>
              <a:lnSpc>
                <a:spcPct val="130000"/>
              </a:lnSpc>
              <a:spcBef>
                <a:spcPct val="0"/>
              </a:spcBef>
              <a:spcAft>
                <a:spcPct val="0"/>
              </a:spcAft>
              <a:buNone/>
            </a:pPr>
            <a:r>
              <a:rPr lang="es-PE" altLang="es-PE" b="1" dirty="0">
                <a:solidFill>
                  <a:schemeClr val="accent6">
                    <a:lumMod val="60000"/>
                    <a:lumOff val="40000"/>
                  </a:schemeClr>
                </a:solidFill>
                <a:hlinkClick r:id="" action="ppaction://noaction"/>
              </a:rPr>
              <a:t>6</a:t>
            </a:r>
            <a:r>
              <a:rPr lang="es-PE" altLang="es-PE" b="1" dirty="0" smtClean="0">
                <a:solidFill>
                  <a:schemeClr val="accent6">
                    <a:lumMod val="60000"/>
                    <a:lumOff val="40000"/>
                  </a:schemeClr>
                </a:solidFill>
                <a:hlinkClick r:id="" action="ppaction://noaction"/>
              </a:rPr>
              <a:t>Métricas </a:t>
            </a:r>
            <a:r>
              <a:rPr lang="es-PE" altLang="es-PE" b="1" dirty="0">
                <a:solidFill>
                  <a:schemeClr val="accent6">
                    <a:lumMod val="60000"/>
                    <a:lumOff val="40000"/>
                  </a:schemeClr>
                </a:solidFill>
                <a:hlinkClick r:id="" action="ppaction://noaction"/>
              </a:rPr>
              <a:t>del Proceso</a:t>
            </a:r>
            <a:endParaRPr lang="es-PE" altLang="es-PE" b="1" dirty="0">
              <a:solidFill>
                <a:schemeClr val="accent6">
                  <a:lumMod val="60000"/>
                  <a:lumOff val="40000"/>
                </a:schemeClr>
              </a:solidFill>
            </a:endParaRPr>
          </a:p>
          <a:p>
            <a:pPr>
              <a:lnSpc>
                <a:spcPct val="130000"/>
              </a:lnSpc>
              <a:spcBef>
                <a:spcPct val="0"/>
              </a:spcBef>
              <a:spcAft>
                <a:spcPct val="0"/>
              </a:spcAft>
              <a:buNone/>
            </a:pPr>
            <a:r>
              <a:rPr lang="es-PE" altLang="es-PE" b="1" dirty="0">
                <a:solidFill>
                  <a:schemeClr val="accent6">
                    <a:lumMod val="60000"/>
                    <a:lumOff val="40000"/>
                  </a:schemeClr>
                </a:solidFill>
              </a:rPr>
              <a:t>7</a:t>
            </a:r>
            <a:r>
              <a:rPr lang="es-PE" altLang="es-PE" b="1" dirty="0" smtClean="0">
                <a:solidFill>
                  <a:schemeClr val="accent6">
                    <a:lumMod val="60000"/>
                    <a:lumOff val="40000"/>
                  </a:schemeClr>
                </a:solidFill>
              </a:rPr>
              <a:t> </a:t>
            </a:r>
            <a:r>
              <a:rPr lang="es-PE" altLang="es-PE" b="1" dirty="0">
                <a:solidFill>
                  <a:schemeClr val="accent6">
                    <a:lumMod val="60000"/>
                    <a:lumOff val="40000"/>
                  </a:schemeClr>
                </a:solidFill>
                <a:hlinkClick r:id="" action="ppaction://noaction"/>
              </a:rPr>
              <a:t>Artefactos del Proceso</a:t>
            </a:r>
            <a:endParaRPr lang="es-PE" altLang="es-PE" b="1" dirty="0">
              <a:solidFill>
                <a:schemeClr val="accent6">
                  <a:lumMod val="60000"/>
                  <a:lumOff val="40000"/>
                </a:schemeClr>
              </a:solidFill>
            </a:endParaRPr>
          </a:p>
          <a:p>
            <a:pPr>
              <a:lnSpc>
                <a:spcPct val="130000"/>
              </a:lnSpc>
              <a:spcBef>
                <a:spcPct val="0"/>
              </a:spcBef>
              <a:spcAft>
                <a:spcPct val="0"/>
              </a:spcAft>
              <a:buNone/>
            </a:pPr>
            <a:r>
              <a:rPr lang="es-PE" altLang="es-PE" b="1" dirty="0">
                <a:solidFill>
                  <a:schemeClr val="accent6">
                    <a:lumMod val="60000"/>
                    <a:lumOff val="40000"/>
                  </a:schemeClr>
                </a:solidFill>
              </a:rPr>
              <a:t>8</a:t>
            </a:r>
            <a:r>
              <a:rPr lang="es-PE" altLang="es-PE" b="1" dirty="0" smtClean="0">
                <a:solidFill>
                  <a:schemeClr val="accent6">
                    <a:lumMod val="60000"/>
                    <a:lumOff val="40000"/>
                  </a:schemeClr>
                </a:solidFill>
              </a:rPr>
              <a:t> </a:t>
            </a:r>
            <a:r>
              <a:rPr lang="es-PE" altLang="es-PE" b="1" dirty="0">
                <a:solidFill>
                  <a:schemeClr val="accent6">
                    <a:lumMod val="60000"/>
                    <a:lumOff val="40000"/>
                  </a:schemeClr>
                </a:solidFill>
                <a:hlinkClick r:id="" action="ppaction://noaction"/>
              </a:rPr>
              <a:t>Historial de Revisiones</a:t>
            </a:r>
            <a:endParaRPr lang="en-US" altLang="es-PE" b="1" dirty="0">
              <a:solidFill>
                <a:schemeClr val="accent6">
                  <a:lumMod val="60000"/>
                  <a:lumOff val="40000"/>
                </a:schemeClr>
              </a:solidFill>
            </a:endParaRPr>
          </a:p>
          <a:p>
            <a:endParaRPr lang="es-PE" dirty="0"/>
          </a:p>
        </p:txBody>
      </p:sp>
    </p:spTree>
    <p:extLst>
      <p:ext uri="{BB962C8B-B14F-4D97-AF65-F5344CB8AC3E}">
        <p14:creationId xmlns:p14="http://schemas.microsoft.com/office/powerpoint/2010/main" val="6500099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4"/>
          <p:cNvGraphicFramePr>
            <a:graphicFrameLocks/>
          </p:cNvGraphicFramePr>
          <p:nvPr>
            <p:extLst>
              <p:ext uri="{D42A27DB-BD31-4B8C-83A1-F6EECF244321}">
                <p14:modId xmlns:p14="http://schemas.microsoft.com/office/powerpoint/2010/main" val="209456165"/>
              </p:ext>
            </p:extLst>
          </p:nvPr>
        </p:nvGraphicFramePr>
        <p:xfrm>
          <a:off x="230486" y="2204864"/>
          <a:ext cx="8785225" cy="1958975"/>
        </p:xfrm>
        <a:graphic>
          <a:graphicData uri="http://schemas.openxmlformats.org/drawingml/2006/table">
            <a:tbl>
              <a:tblPr/>
              <a:tblGrid>
                <a:gridCol w="336550"/>
                <a:gridCol w="973137"/>
                <a:gridCol w="1058863"/>
                <a:gridCol w="3392487"/>
                <a:gridCol w="1655763"/>
                <a:gridCol w="1368425"/>
              </a:tblGrid>
              <a:tr h="731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Rol del Responsable</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Nombre de la Actividad</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smtClean="0">
                          <a:ln>
                            <a:noFill/>
                          </a:ln>
                          <a:solidFill>
                            <a:schemeClr val="bg1"/>
                          </a:solidFill>
                          <a:effectLst/>
                          <a:latin typeface="Arial" pitchFamily="34" charset="0"/>
                        </a:rPr>
                        <a:t>Descripción de la Actividad</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smtClean="0">
                          <a:ln>
                            <a:noFill/>
                          </a:ln>
                          <a:solidFill>
                            <a:schemeClr val="bg1"/>
                          </a:solidFill>
                          <a:effectLst/>
                          <a:latin typeface="Arial" pitchFamily="34" charset="0"/>
                        </a:rPr>
                        <a:t>Herramientas</a:t>
                      </a:r>
                      <a:endParaRPr kumimoji="0" lang="es-ES" sz="1400" b="1" i="0" u="none" strike="noStrike" cap="none" normalizeH="0" baseline="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chemeClr val="bg1"/>
                          </a:solidFill>
                          <a:effectLst/>
                          <a:latin typeface="Arial" pitchFamily="34" charset="0"/>
                        </a:rPr>
                        <a:t>Salidas</a:t>
                      </a:r>
                      <a:endParaRPr kumimoji="0" lang="es-ES" sz="1400" b="1"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accent6">
                        <a:lumMod val="75000"/>
                      </a:schemeClr>
                    </a:solidFill>
                  </a:tcPr>
                </a:tc>
              </a:tr>
              <a:tr h="12274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2</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Informar las actividades y resultados de QA a la Gerencia</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El Analista de Calidad informará el estado de las revisiones, en reuniones mensuales, al Jefe </a:t>
                      </a:r>
                      <a:r>
                        <a:rPr kumimoji="0" lang="es-PE" sz="1200" b="0" i="0" u="none" strike="noStrike" cap="none" normalizeH="0" baseline="0" dirty="0" smtClean="0">
                          <a:ln>
                            <a:noFill/>
                          </a:ln>
                          <a:solidFill>
                            <a:srgbClr val="000000"/>
                          </a:solidFill>
                          <a:effectLst/>
                          <a:latin typeface="Arial" pitchFamily="34" charset="0"/>
                          <a:cs typeface="Arial" pitchFamily="34" charset="0"/>
                        </a:rPr>
                        <a:t>de proyecto.</a:t>
                      </a:r>
                      <a:endParaRPr kumimoji="0" lang="es-PE"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Las recomendaciones aprobadas o sugeridas </a:t>
                      </a:r>
                      <a:r>
                        <a:rPr kumimoji="0" lang="es-PE" sz="1200" b="0" i="0" u="none" strike="noStrike" cap="none" normalizeH="0" baseline="0" dirty="0" smtClean="0">
                          <a:ln>
                            <a:noFill/>
                          </a:ln>
                          <a:solidFill>
                            <a:srgbClr val="000000"/>
                          </a:solidFill>
                          <a:effectLst/>
                          <a:latin typeface="Arial" pitchFamily="34" charset="0"/>
                          <a:cs typeface="Arial" pitchFamily="34" charset="0"/>
                        </a:rPr>
                        <a:t>se </a:t>
                      </a:r>
                      <a:r>
                        <a:rPr kumimoji="0" lang="es-PE" sz="1200" b="0" i="0" u="none" strike="noStrike" cap="none" normalizeH="0" baseline="0" dirty="0" smtClean="0">
                          <a:ln>
                            <a:noFill/>
                          </a:ln>
                          <a:solidFill>
                            <a:srgbClr val="000000"/>
                          </a:solidFill>
                          <a:effectLst/>
                          <a:latin typeface="Arial" pitchFamily="34" charset="0"/>
                          <a:cs typeface="Arial" pitchFamily="34" charset="0"/>
                        </a:rPr>
                        <a:t>transformarán en Oportunidades de Mejora</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0" i="0" u="none" strike="noStrike" cap="none" normalizeH="0" baseline="0" dirty="0" smtClean="0">
                          <a:ln>
                            <a:noFill/>
                          </a:ln>
                          <a:solidFill>
                            <a:srgbClr val="000000"/>
                          </a:solidFill>
                          <a:effectLst/>
                          <a:latin typeface="Arial" pitchFamily="34" charset="0"/>
                          <a:cs typeface="Arial" pitchFamily="34" charset="0"/>
                        </a:rPr>
                        <a:t> de Gestion_V0.1</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smtClean="0">
                          <a:ln>
                            <a:noFill/>
                          </a:ln>
                          <a:solidFill>
                            <a:srgbClr val="000000"/>
                          </a:solidFill>
                          <a:effectLst/>
                          <a:latin typeface="Arial" pitchFamily="34" charset="0"/>
                          <a:cs typeface="Arial" pitchFamily="34" charset="0"/>
                        </a:rPr>
                        <a:t>Resultados de QA</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 name="Text Box 32"/>
          <p:cNvSpPr txBox="1">
            <a:spLocks noChangeArrowheads="1"/>
          </p:cNvSpPr>
          <p:nvPr/>
        </p:nvSpPr>
        <p:spPr bwMode="auto">
          <a:xfrm>
            <a:off x="899592" y="273968"/>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dirty="0">
                <a:solidFill>
                  <a:schemeClr val="accent6">
                    <a:lumMod val="60000"/>
                    <a:lumOff val="40000"/>
                  </a:schemeClr>
                </a:solidFill>
              </a:rPr>
              <a:t>Actividades del Subproceso </a:t>
            </a:r>
          </a:p>
          <a:p>
            <a:pPr algn="l" eaLnBrk="1" hangingPunct="1">
              <a:spcBef>
                <a:spcPct val="0"/>
              </a:spcBef>
              <a:spcAft>
                <a:spcPct val="0"/>
              </a:spcAft>
              <a:buFontTx/>
              <a:buNone/>
            </a:pPr>
            <a:r>
              <a:rPr lang="es-ES" altLang="es-PE" sz="3200" dirty="0">
                <a:solidFill>
                  <a:schemeClr val="accent6">
                    <a:lumMod val="60000"/>
                    <a:lumOff val="40000"/>
                  </a:schemeClr>
                </a:solidFill>
              </a:rPr>
              <a:t>Ejecución de Plan </a:t>
            </a:r>
            <a:r>
              <a:rPr lang="es-ES" altLang="es-PE" sz="3200" dirty="0">
                <a:solidFill>
                  <a:schemeClr val="bg1"/>
                </a:solidFill>
              </a:rPr>
              <a:t>de QA</a:t>
            </a:r>
          </a:p>
        </p:txBody>
      </p:sp>
    </p:spTree>
    <p:extLst>
      <p:ext uri="{BB962C8B-B14F-4D97-AF65-F5344CB8AC3E}">
        <p14:creationId xmlns:p14="http://schemas.microsoft.com/office/powerpoint/2010/main" val="312703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normAutofit fontScale="90000"/>
          </a:bodyPr>
          <a:lstStyle/>
          <a:p>
            <a:pPr>
              <a:lnSpc>
                <a:spcPts val="5600"/>
              </a:lnSpc>
              <a:spcBef>
                <a:spcPct val="50000"/>
              </a:spcBef>
              <a:spcAft>
                <a:spcPct val="0"/>
              </a:spcAft>
            </a:pPr>
            <a:r>
              <a:rPr lang="en-US" altLang="es-PE" dirty="0">
                <a:solidFill>
                  <a:schemeClr val="tx1"/>
                </a:solidFill>
                <a:ea typeface="ＭＳ Ｐゴシック" pitchFamily="34" charset="-128"/>
              </a:rPr>
              <a:t/>
            </a:r>
            <a:br>
              <a:rPr lang="en-US" altLang="es-PE" dirty="0">
                <a:solidFill>
                  <a:schemeClr val="tx1"/>
                </a:solidFill>
                <a:ea typeface="ＭＳ Ｐゴシック" pitchFamily="34" charset="-128"/>
              </a:rPr>
            </a:br>
            <a:r>
              <a:rPr lang="en-US" altLang="es-PE" dirty="0">
                <a:solidFill>
                  <a:schemeClr val="tx1"/>
                </a:solidFill>
                <a:ea typeface="ＭＳ Ｐゴシック" pitchFamily="34" charset="-128"/>
              </a:rPr>
              <a:t>	</a:t>
            </a:r>
            <a:br>
              <a:rPr lang="en-US" altLang="es-PE" dirty="0">
                <a:solidFill>
                  <a:schemeClr val="tx1"/>
                </a:solidFill>
                <a:ea typeface="ＭＳ Ｐゴシック" pitchFamily="34" charset="-128"/>
              </a:rPr>
            </a:br>
            <a:r>
              <a:rPr lang="en-US" altLang="es-PE" sz="7300" dirty="0" err="1" smtClean="0">
                <a:solidFill>
                  <a:schemeClr val="accent6">
                    <a:lumMod val="60000"/>
                    <a:lumOff val="40000"/>
                  </a:schemeClr>
                </a:solidFill>
                <a:ea typeface="ＭＳ Ｐゴシック" pitchFamily="34" charset="-128"/>
              </a:rPr>
              <a:t>Descripción</a:t>
            </a:r>
            <a:r>
              <a:rPr lang="en-US" altLang="es-PE" sz="7300" dirty="0" smtClean="0">
                <a:solidFill>
                  <a:schemeClr val="accent6">
                    <a:lumMod val="60000"/>
                    <a:lumOff val="40000"/>
                  </a:schemeClr>
                </a:solidFill>
                <a:ea typeface="ＭＳ Ｐゴシック" pitchFamily="34" charset="-128"/>
              </a:rPr>
              <a:t> </a:t>
            </a:r>
            <a:r>
              <a:rPr lang="en-US" altLang="es-PE" sz="7300" dirty="0">
                <a:solidFill>
                  <a:schemeClr val="accent6">
                    <a:lumMod val="60000"/>
                    <a:lumOff val="40000"/>
                  </a:schemeClr>
                </a:solidFill>
                <a:ea typeface="ＭＳ Ｐゴシック" pitchFamily="34" charset="-128"/>
              </a:rPr>
              <a:t>del </a:t>
            </a:r>
            <a:r>
              <a:rPr lang="en-US" altLang="es-PE" sz="7300" dirty="0" err="1">
                <a:solidFill>
                  <a:schemeClr val="accent6">
                    <a:lumMod val="60000"/>
                    <a:lumOff val="40000"/>
                  </a:schemeClr>
                </a:solidFill>
                <a:ea typeface="ＭＳ Ｐゴシック" pitchFamily="34" charset="-128"/>
              </a:rPr>
              <a:t>Proceso</a:t>
            </a:r>
            <a:endParaRPr lang="es-PE" sz="7300" dirty="0">
              <a:solidFill>
                <a:schemeClr val="accent6">
                  <a:lumMod val="60000"/>
                  <a:lumOff val="40000"/>
                </a:schemeClr>
              </a:solidFill>
            </a:endParaRPr>
          </a:p>
        </p:txBody>
      </p:sp>
      <p:sp>
        <p:nvSpPr>
          <p:cNvPr id="4" name="3 Subtítulo"/>
          <p:cNvSpPr>
            <a:spLocks noGrp="1"/>
          </p:cNvSpPr>
          <p:nvPr>
            <p:ph type="subTitle" idx="1"/>
          </p:nvPr>
        </p:nvSpPr>
        <p:spPr/>
        <p:txBody>
          <a:bodyPr>
            <a:normAutofit/>
          </a:bodyPr>
          <a:lstStyle/>
          <a:p>
            <a:r>
              <a:rPr lang="en-US" altLang="es-PE" sz="3600" dirty="0" err="1" smtClean="0">
                <a:solidFill>
                  <a:schemeClr val="accent6">
                    <a:lumMod val="60000"/>
                    <a:lumOff val="40000"/>
                  </a:schemeClr>
                </a:solidFill>
                <a:ea typeface="ＭＳ Ｐゴシック" pitchFamily="34" charset="-128"/>
              </a:rPr>
              <a:t>Tareas</a:t>
            </a:r>
            <a:endParaRPr lang="es-PE" sz="3600" dirty="0">
              <a:solidFill>
                <a:schemeClr val="accent6">
                  <a:lumMod val="60000"/>
                  <a:lumOff val="40000"/>
                </a:schemeClr>
              </a:solidFill>
            </a:endParaRPr>
          </a:p>
        </p:txBody>
      </p:sp>
    </p:spTree>
    <p:extLst>
      <p:ext uri="{BB962C8B-B14F-4D97-AF65-F5344CB8AC3E}">
        <p14:creationId xmlns:p14="http://schemas.microsoft.com/office/powerpoint/2010/main" val="428464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229600" cy="1069848"/>
          </a:xfrm>
        </p:spPr>
        <p:txBody>
          <a:bodyPr>
            <a:normAutofit fontScale="90000"/>
          </a:bodyPr>
          <a:lstStyle/>
          <a:p>
            <a:pPr>
              <a:spcAft>
                <a:spcPct val="0"/>
              </a:spcAft>
            </a:pPr>
            <a:r>
              <a:rPr lang="es-PE" altLang="es-PE" sz="4800" dirty="0">
                <a:solidFill>
                  <a:schemeClr val="accent6">
                    <a:lumMod val="60000"/>
                    <a:lumOff val="40000"/>
                  </a:schemeClr>
                </a:solidFill>
              </a:rPr>
              <a:t>Tareas de la Actividad</a:t>
            </a:r>
            <a:br>
              <a:rPr lang="es-PE" altLang="es-PE" sz="4800" dirty="0">
                <a:solidFill>
                  <a:schemeClr val="accent6">
                    <a:lumMod val="60000"/>
                    <a:lumOff val="40000"/>
                  </a:schemeClr>
                </a:solidFill>
              </a:rPr>
            </a:br>
            <a:r>
              <a:rPr lang="es-PE" altLang="es-PE" b="1" dirty="0">
                <a:solidFill>
                  <a:schemeClr val="accent6">
                    <a:lumMod val="60000"/>
                    <a:lumOff val="40000"/>
                  </a:schemeClr>
                </a:solidFill>
              </a:rPr>
              <a:t>Realizar las Revisiones de QA</a:t>
            </a:r>
            <a:r>
              <a:rPr lang="es-ES" altLang="es-PE" b="1" dirty="0">
                <a:solidFill>
                  <a:schemeClr val="accent6">
                    <a:lumMod val="60000"/>
                    <a:lumOff val="40000"/>
                  </a:schemeClr>
                </a:solidFill>
              </a:rPr>
              <a:t/>
            </a:r>
            <a:br>
              <a:rPr lang="es-ES" altLang="es-PE" b="1" dirty="0">
                <a:solidFill>
                  <a:schemeClr val="accent6">
                    <a:lumMod val="60000"/>
                    <a:lumOff val="40000"/>
                  </a:schemeClr>
                </a:solidFill>
              </a:rPr>
            </a:br>
            <a:endParaRPr lang="es-PE" dirty="0">
              <a:solidFill>
                <a:schemeClr val="accent6">
                  <a:lumMod val="60000"/>
                  <a:lumOff val="40000"/>
                </a:schemeClr>
              </a:solidFill>
            </a:endParaRPr>
          </a:p>
        </p:txBody>
      </p:sp>
      <p:sp>
        <p:nvSpPr>
          <p:cNvPr id="3" name="Rectangle 50"/>
          <p:cNvSpPr>
            <a:spLocks noChangeArrowheads="1"/>
          </p:cNvSpPr>
          <p:nvPr/>
        </p:nvSpPr>
        <p:spPr bwMode="auto">
          <a:xfrm>
            <a:off x="2611438" y="2209800"/>
            <a:ext cx="1023937" cy="165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rPr>
              <a:t>Revisión General</a:t>
            </a:r>
            <a:endParaRPr lang="es-ES" altLang="es-PE" sz="1200">
              <a:solidFill>
                <a:srgbClr val="000066"/>
              </a:solidFill>
            </a:endParaRPr>
          </a:p>
        </p:txBody>
      </p:sp>
      <p:sp>
        <p:nvSpPr>
          <p:cNvPr id="4" name="Rectangle 51"/>
          <p:cNvSpPr>
            <a:spLocks noChangeArrowheads="1"/>
          </p:cNvSpPr>
          <p:nvPr/>
        </p:nvSpPr>
        <p:spPr bwMode="auto">
          <a:xfrm>
            <a:off x="2611438" y="2209800"/>
            <a:ext cx="1023937" cy="358775"/>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(2) Analista de Calidad</a:t>
            </a:r>
            <a:endParaRPr lang="es-ES" altLang="es-PE" sz="800" b="1">
              <a:solidFill>
                <a:srgbClr val="000066"/>
              </a:solidFill>
            </a:endParaRPr>
          </a:p>
        </p:txBody>
      </p:sp>
      <p:sp>
        <p:nvSpPr>
          <p:cNvPr id="5" name="Rectangle 52"/>
          <p:cNvSpPr>
            <a:spLocks noChangeArrowheads="1"/>
          </p:cNvSpPr>
          <p:nvPr/>
        </p:nvSpPr>
        <p:spPr bwMode="auto">
          <a:xfrm>
            <a:off x="2611438" y="3416300"/>
            <a:ext cx="1023937" cy="444500"/>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dirty="0">
                <a:solidFill>
                  <a:srgbClr val="000066"/>
                </a:solidFill>
              </a:rPr>
              <a:t>Manual</a:t>
            </a:r>
          </a:p>
        </p:txBody>
      </p:sp>
      <p:cxnSp>
        <p:nvCxnSpPr>
          <p:cNvPr id="6" name="AutoShape 53"/>
          <p:cNvCxnSpPr>
            <a:cxnSpLocks noChangeShapeType="1"/>
            <a:stCxn id="17" idx="3"/>
            <a:endCxn id="3" idx="1"/>
          </p:cNvCxnSpPr>
          <p:nvPr/>
        </p:nvCxnSpPr>
        <p:spPr bwMode="auto">
          <a:xfrm>
            <a:off x="2411413" y="3033713"/>
            <a:ext cx="200025"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 name="AutoShape 54"/>
          <p:cNvCxnSpPr>
            <a:cxnSpLocks noChangeShapeType="1"/>
            <a:stCxn id="3" idx="3"/>
            <a:endCxn id="20" idx="1"/>
          </p:cNvCxnSpPr>
          <p:nvPr/>
        </p:nvCxnSpPr>
        <p:spPr bwMode="auto">
          <a:xfrm>
            <a:off x="3635375" y="3035300"/>
            <a:ext cx="206375" cy="17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Text Box 55"/>
          <p:cNvSpPr txBox="1">
            <a:spLocks noChangeArrowheads="1"/>
          </p:cNvSpPr>
          <p:nvPr/>
        </p:nvSpPr>
        <p:spPr bwMode="auto">
          <a:xfrm>
            <a:off x="4284663" y="4221163"/>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000" b="1">
                <a:solidFill>
                  <a:srgbClr val="000066"/>
                </a:solidFill>
              </a:rPr>
              <a:t>No</a:t>
            </a:r>
            <a:endParaRPr lang="es-ES" altLang="es-PE" sz="1000" b="1">
              <a:solidFill>
                <a:srgbClr val="000066"/>
              </a:solidFill>
            </a:endParaRPr>
          </a:p>
        </p:txBody>
      </p:sp>
      <p:grpSp>
        <p:nvGrpSpPr>
          <p:cNvPr id="9" name="Group 56"/>
          <p:cNvGrpSpPr>
            <a:grpSpLocks/>
          </p:cNvGrpSpPr>
          <p:nvPr/>
        </p:nvGrpSpPr>
        <p:grpSpPr bwMode="auto">
          <a:xfrm>
            <a:off x="180975" y="2836863"/>
            <a:ext cx="1104900" cy="1239837"/>
            <a:chOff x="-23" y="1776"/>
            <a:chExt cx="696" cy="781"/>
          </a:xfrm>
        </p:grpSpPr>
        <p:sp>
          <p:nvSpPr>
            <p:cNvPr id="10" name="Rectangle 57"/>
            <p:cNvSpPr>
              <a:spLocks noChangeArrowheads="1"/>
            </p:cNvSpPr>
            <p:nvPr/>
          </p:nvSpPr>
          <p:spPr bwMode="auto">
            <a:xfrm>
              <a:off x="-23" y="2039"/>
              <a:ext cx="6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Solicitud de control de </a:t>
              </a:r>
            </a:p>
            <a:p>
              <a:pPr algn="ctr" eaLnBrk="1" hangingPunct="1">
                <a:spcBef>
                  <a:spcPct val="0"/>
                </a:spcBef>
                <a:spcAft>
                  <a:spcPct val="0"/>
                </a:spcAft>
                <a:buFontTx/>
                <a:buNone/>
              </a:pPr>
              <a:r>
                <a:rPr lang="es-PE" altLang="es-PE" sz="1200" b="1">
                  <a:solidFill>
                    <a:srgbClr val="000066"/>
                  </a:solidFill>
                </a:rPr>
                <a:t>Calidad del producto</a:t>
              </a:r>
              <a:endParaRPr lang="es-ES" altLang="es-PE" sz="1200" b="1">
                <a:solidFill>
                  <a:srgbClr val="000066"/>
                </a:solidFill>
              </a:endParaRPr>
            </a:p>
          </p:txBody>
        </p:sp>
        <p:pic>
          <p:nvPicPr>
            <p:cNvPr id="11"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59"/>
          <p:cNvGrpSpPr>
            <a:grpSpLocks/>
          </p:cNvGrpSpPr>
          <p:nvPr/>
        </p:nvGrpSpPr>
        <p:grpSpPr bwMode="auto">
          <a:xfrm>
            <a:off x="158750" y="1468438"/>
            <a:ext cx="1104900" cy="912812"/>
            <a:chOff x="-23" y="1117"/>
            <a:chExt cx="696" cy="575"/>
          </a:xfrm>
        </p:grpSpPr>
        <p:pic>
          <p:nvPicPr>
            <p:cNvPr id="1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Rectangle 61"/>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Analista de Calidad</a:t>
              </a:r>
              <a:endParaRPr lang="es-ES" altLang="es-PE" sz="1200" b="1">
                <a:solidFill>
                  <a:srgbClr val="000066"/>
                </a:solidFill>
              </a:endParaRPr>
            </a:p>
          </p:txBody>
        </p:sp>
      </p:grpSp>
      <p:cxnSp>
        <p:nvCxnSpPr>
          <p:cNvPr id="15" name="AutoShape 62"/>
          <p:cNvCxnSpPr>
            <a:cxnSpLocks noChangeShapeType="1"/>
            <a:endCxn id="17" idx="1"/>
          </p:cNvCxnSpPr>
          <p:nvPr/>
        </p:nvCxnSpPr>
        <p:spPr bwMode="auto">
          <a:xfrm flipV="1">
            <a:off x="982663" y="3033713"/>
            <a:ext cx="422275" cy="14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63"/>
          <p:cNvCxnSpPr>
            <a:cxnSpLocks noChangeShapeType="1"/>
            <a:stCxn id="14" idx="2"/>
          </p:cNvCxnSpPr>
          <p:nvPr/>
        </p:nvCxnSpPr>
        <p:spPr bwMode="auto">
          <a:xfrm>
            <a:off x="711200" y="2381250"/>
            <a:ext cx="9525" cy="455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Rectangle 64"/>
          <p:cNvSpPr>
            <a:spLocks noChangeArrowheads="1"/>
          </p:cNvSpPr>
          <p:nvPr/>
        </p:nvSpPr>
        <p:spPr bwMode="auto">
          <a:xfrm>
            <a:off x="1404938" y="2205038"/>
            <a:ext cx="1006475" cy="16557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rPr>
              <a:t>Recepción  de Solicitud de Control de QA</a:t>
            </a:r>
            <a:endParaRPr lang="es-ES" altLang="es-PE" sz="1200">
              <a:solidFill>
                <a:srgbClr val="000066"/>
              </a:solidFill>
            </a:endParaRPr>
          </a:p>
        </p:txBody>
      </p:sp>
      <p:sp>
        <p:nvSpPr>
          <p:cNvPr id="18" name="Rectangle 65"/>
          <p:cNvSpPr>
            <a:spLocks noChangeArrowheads="1"/>
          </p:cNvSpPr>
          <p:nvPr/>
        </p:nvSpPr>
        <p:spPr bwMode="auto">
          <a:xfrm>
            <a:off x="1404938" y="2209800"/>
            <a:ext cx="1008062" cy="358775"/>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(1) Analista de Calidad</a:t>
            </a:r>
            <a:endParaRPr lang="es-ES" altLang="es-PE" sz="800" b="1">
              <a:solidFill>
                <a:srgbClr val="000066"/>
              </a:solidFill>
            </a:endParaRPr>
          </a:p>
        </p:txBody>
      </p:sp>
      <p:sp>
        <p:nvSpPr>
          <p:cNvPr id="19" name="Rectangle 66"/>
          <p:cNvSpPr>
            <a:spLocks noChangeArrowheads="1"/>
          </p:cNvSpPr>
          <p:nvPr/>
        </p:nvSpPr>
        <p:spPr bwMode="auto">
          <a:xfrm>
            <a:off x="1404938" y="3405188"/>
            <a:ext cx="1008062" cy="455612"/>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800" b="1" dirty="0" smtClean="0">
                <a:solidFill>
                  <a:srgbClr val="000066"/>
                </a:solidFill>
              </a:rPr>
              <a:t>GitHub</a:t>
            </a:r>
            <a:endParaRPr lang="es-PE" altLang="es-PE" sz="800" b="1" dirty="0">
              <a:solidFill>
                <a:srgbClr val="000066"/>
              </a:solidFill>
            </a:endParaRPr>
          </a:p>
        </p:txBody>
      </p:sp>
      <p:sp>
        <p:nvSpPr>
          <p:cNvPr id="20" name="AutoShape 68"/>
          <p:cNvSpPr>
            <a:spLocks noChangeArrowheads="1"/>
          </p:cNvSpPr>
          <p:nvPr/>
        </p:nvSpPr>
        <p:spPr bwMode="auto">
          <a:xfrm>
            <a:off x="3841750" y="2476500"/>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a:solidFill>
                  <a:srgbClr val="000066"/>
                </a:solidFill>
              </a:rPr>
              <a:t>Es Conforme?</a:t>
            </a:r>
            <a:endParaRPr lang="es-ES" altLang="es-PE" sz="1200">
              <a:solidFill>
                <a:srgbClr val="000066"/>
              </a:solidFill>
            </a:endParaRPr>
          </a:p>
        </p:txBody>
      </p:sp>
      <p:cxnSp>
        <p:nvCxnSpPr>
          <p:cNvPr id="21" name="AutoShape 69"/>
          <p:cNvCxnSpPr>
            <a:cxnSpLocks noChangeShapeType="1"/>
            <a:stCxn id="20" idx="3"/>
            <a:endCxn id="23" idx="1"/>
          </p:cNvCxnSpPr>
          <p:nvPr/>
        </p:nvCxnSpPr>
        <p:spPr bwMode="auto">
          <a:xfrm flipV="1">
            <a:off x="5426075" y="2995613"/>
            <a:ext cx="153988" cy="57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70"/>
          <p:cNvCxnSpPr>
            <a:cxnSpLocks noChangeShapeType="1"/>
            <a:stCxn id="20" idx="2"/>
            <a:endCxn id="50" idx="3"/>
          </p:cNvCxnSpPr>
          <p:nvPr/>
        </p:nvCxnSpPr>
        <p:spPr bwMode="auto">
          <a:xfrm rot="5400000">
            <a:off x="3783807" y="4128294"/>
            <a:ext cx="1350962"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 name="Rectangle 71"/>
          <p:cNvSpPr>
            <a:spLocks noChangeArrowheads="1"/>
          </p:cNvSpPr>
          <p:nvPr/>
        </p:nvSpPr>
        <p:spPr bwMode="auto">
          <a:xfrm>
            <a:off x="5580063" y="2133600"/>
            <a:ext cx="1223962" cy="17240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endParaRPr lang="es-PE" altLang="es-PE" sz="1200" dirty="0">
              <a:solidFill>
                <a:srgbClr val="000066"/>
              </a:solidFill>
            </a:endParaRPr>
          </a:p>
          <a:p>
            <a:pPr algn="ctr" eaLnBrk="1" hangingPunct="1">
              <a:lnSpc>
                <a:spcPct val="110000"/>
              </a:lnSpc>
              <a:spcBef>
                <a:spcPct val="0"/>
              </a:spcBef>
              <a:spcAft>
                <a:spcPct val="0"/>
              </a:spcAft>
              <a:buFontTx/>
              <a:buNone/>
            </a:pPr>
            <a:endParaRPr lang="es-PE" altLang="es-PE" sz="1200" dirty="0">
              <a:solidFill>
                <a:srgbClr val="000066"/>
              </a:solidFill>
            </a:endParaRPr>
          </a:p>
          <a:p>
            <a:pPr algn="ctr" eaLnBrk="1" hangingPunct="1">
              <a:lnSpc>
                <a:spcPct val="110000"/>
              </a:lnSpc>
              <a:spcBef>
                <a:spcPct val="0"/>
              </a:spcBef>
              <a:spcAft>
                <a:spcPct val="0"/>
              </a:spcAft>
              <a:buFontTx/>
              <a:buNone/>
            </a:pPr>
            <a:endParaRPr lang="es-PE" altLang="es-PE" sz="1200" dirty="0">
              <a:solidFill>
                <a:srgbClr val="000066"/>
              </a:solidFill>
            </a:endParaRPr>
          </a:p>
          <a:p>
            <a:pPr algn="ctr" eaLnBrk="1" hangingPunct="1">
              <a:lnSpc>
                <a:spcPct val="110000"/>
              </a:lnSpc>
              <a:spcBef>
                <a:spcPct val="0"/>
              </a:spcBef>
              <a:spcAft>
                <a:spcPct val="0"/>
              </a:spcAft>
              <a:buFontTx/>
              <a:buNone/>
            </a:pPr>
            <a:r>
              <a:rPr lang="es-PE" altLang="es-PE" sz="1200" dirty="0">
                <a:solidFill>
                  <a:srgbClr val="000066"/>
                </a:solidFill>
              </a:rPr>
              <a:t>Revisar Documentos </a:t>
            </a:r>
            <a:endParaRPr lang="es-ES" altLang="es-PE" sz="1200" dirty="0">
              <a:solidFill>
                <a:srgbClr val="000066"/>
              </a:solidFill>
            </a:endParaRPr>
          </a:p>
        </p:txBody>
      </p:sp>
      <p:sp>
        <p:nvSpPr>
          <p:cNvPr id="24" name="Rectangle 72"/>
          <p:cNvSpPr>
            <a:spLocks noChangeArrowheads="1"/>
          </p:cNvSpPr>
          <p:nvPr/>
        </p:nvSpPr>
        <p:spPr bwMode="auto">
          <a:xfrm>
            <a:off x="5580063" y="2133600"/>
            <a:ext cx="1223962" cy="547688"/>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(5) Analista de Calidad</a:t>
            </a:r>
            <a:endParaRPr lang="es-ES" altLang="es-PE" sz="800" b="1">
              <a:solidFill>
                <a:srgbClr val="000066"/>
              </a:solidFill>
            </a:endParaRPr>
          </a:p>
        </p:txBody>
      </p:sp>
      <p:sp>
        <p:nvSpPr>
          <p:cNvPr id="25" name="Rectangle 73"/>
          <p:cNvSpPr>
            <a:spLocks noChangeArrowheads="1"/>
          </p:cNvSpPr>
          <p:nvPr/>
        </p:nvSpPr>
        <p:spPr bwMode="auto">
          <a:xfrm>
            <a:off x="5580063" y="3390900"/>
            <a:ext cx="1223962" cy="469900"/>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Checklist de Aseguramiento de Calidad</a:t>
            </a:r>
          </a:p>
        </p:txBody>
      </p:sp>
      <p:cxnSp>
        <p:nvCxnSpPr>
          <p:cNvPr id="26" name="AutoShape 74"/>
          <p:cNvCxnSpPr>
            <a:cxnSpLocks noChangeShapeType="1"/>
            <a:stCxn id="23" idx="3"/>
            <a:endCxn id="28" idx="1"/>
          </p:cNvCxnSpPr>
          <p:nvPr/>
        </p:nvCxnSpPr>
        <p:spPr bwMode="auto">
          <a:xfrm>
            <a:off x="6804025" y="2995613"/>
            <a:ext cx="1841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Text Box 75"/>
          <p:cNvSpPr txBox="1">
            <a:spLocks noChangeArrowheads="1"/>
          </p:cNvSpPr>
          <p:nvPr/>
        </p:nvSpPr>
        <p:spPr bwMode="auto">
          <a:xfrm>
            <a:off x="5276850" y="2568575"/>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000" b="1">
                <a:solidFill>
                  <a:srgbClr val="000066"/>
                </a:solidFill>
              </a:rPr>
              <a:t>Si</a:t>
            </a:r>
            <a:endParaRPr lang="es-ES" altLang="es-PE" sz="1000" b="1">
              <a:solidFill>
                <a:srgbClr val="000066"/>
              </a:solidFill>
            </a:endParaRPr>
          </a:p>
        </p:txBody>
      </p:sp>
      <p:sp>
        <p:nvSpPr>
          <p:cNvPr id="28" name="AutoShape 76"/>
          <p:cNvSpPr>
            <a:spLocks noChangeArrowheads="1"/>
          </p:cNvSpPr>
          <p:nvPr/>
        </p:nvSpPr>
        <p:spPr bwMode="auto">
          <a:xfrm>
            <a:off x="6988175" y="2428875"/>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a:solidFill>
                  <a:srgbClr val="000066"/>
                </a:solidFill>
              </a:rPr>
              <a:t>Producto Conforme?</a:t>
            </a:r>
            <a:endParaRPr lang="es-ES" altLang="es-PE" sz="1200">
              <a:solidFill>
                <a:srgbClr val="000066"/>
              </a:solidFill>
            </a:endParaRPr>
          </a:p>
        </p:txBody>
      </p:sp>
      <p:sp>
        <p:nvSpPr>
          <p:cNvPr id="29" name="Rectangle 78"/>
          <p:cNvSpPr>
            <a:spLocks noChangeArrowheads="1"/>
          </p:cNvSpPr>
          <p:nvPr/>
        </p:nvSpPr>
        <p:spPr bwMode="auto">
          <a:xfrm>
            <a:off x="5602288" y="3976688"/>
            <a:ext cx="1201737" cy="14414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rPr>
              <a:t>Poner a disposición para entrega al cliente</a:t>
            </a:r>
            <a:endParaRPr lang="es-ES" altLang="es-PE" sz="1200">
              <a:solidFill>
                <a:srgbClr val="000066"/>
              </a:solidFill>
            </a:endParaRPr>
          </a:p>
        </p:txBody>
      </p:sp>
      <p:sp>
        <p:nvSpPr>
          <p:cNvPr id="30" name="Rectangle 79"/>
          <p:cNvSpPr>
            <a:spLocks noChangeArrowheads="1"/>
          </p:cNvSpPr>
          <p:nvPr/>
        </p:nvSpPr>
        <p:spPr bwMode="auto">
          <a:xfrm>
            <a:off x="5602288" y="3933825"/>
            <a:ext cx="1201737" cy="503238"/>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(6) Analista de Calidad</a:t>
            </a:r>
            <a:endParaRPr lang="es-ES" altLang="es-PE" sz="800" b="1">
              <a:solidFill>
                <a:srgbClr val="000066"/>
              </a:solidFill>
            </a:endParaRPr>
          </a:p>
        </p:txBody>
      </p:sp>
      <p:sp>
        <p:nvSpPr>
          <p:cNvPr id="31" name="Rectangle 80"/>
          <p:cNvSpPr>
            <a:spLocks noChangeArrowheads="1"/>
          </p:cNvSpPr>
          <p:nvPr/>
        </p:nvSpPr>
        <p:spPr bwMode="auto">
          <a:xfrm>
            <a:off x="5602288" y="5092700"/>
            <a:ext cx="1201737" cy="352425"/>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dirty="0" smtClean="0">
                <a:solidFill>
                  <a:srgbClr val="000066"/>
                </a:solidFill>
              </a:rPr>
              <a:t>Github</a:t>
            </a:r>
            <a:endParaRPr lang="es-PE" altLang="es-PE" sz="800" b="1" dirty="0">
              <a:solidFill>
                <a:srgbClr val="000066"/>
              </a:solidFill>
            </a:endParaRPr>
          </a:p>
        </p:txBody>
      </p:sp>
      <p:grpSp>
        <p:nvGrpSpPr>
          <p:cNvPr id="32" name="Group 81"/>
          <p:cNvGrpSpPr>
            <a:grpSpLocks/>
          </p:cNvGrpSpPr>
          <p:nvPr/>
        </p:nvGrpSpPr>
        <p:grpSpPr bwMode="auto">
          <a:xfrm>
            <a:off x="7148513" y="4459288"/>
            <a:ext cx="1104900" cy="608012"/>
            <a:chOff x="2776" y="542"/>
            <a:chExt cx="696" cy="383"/>
          </a:xfrm>
        </p:grpSpPr>
        <p:sp>
          <p:nvSpPr>
            <p:cNvPr id="33" name="Rectangle 82"/>
            <p:cNvSpPr>
              <a:spLocks noChangeArrowheads="1"/>
            </p:cNvSpPr>
            <p:nvPr/>
          </p:nvSpPr>
          <p:spPr bwMode="auto">
            <a:xfrm>
              <a:off x="2776" y="805"/>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endParaRPr lang="es-ES" altLang="es-PE" sz="800" b="1">
                <a:solidFill>
                  <a:srgbClr val="000066"/>
                </a:solidFill>
              </a:endParaRPr>
            </a:p>
          </p:txBody>
        </p:sp>
        <p:pic>
          <p:nvPicPr>
            <p:cNvPr id="34"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Group 84"/>
          <p:cNvGrpSpPr>
            <a:grpSpLocks/>
          </p:cNvGrpSpPr>
          <p:nvPr/>
        </p:nvGrpSpPr>
        <p:grpSpPr bwMode="auto">
          <a:xfrm>
            <a:off x="7235825" y="5540375"/>
            <a:ext cx="1104900" cy="912813"/>
            <a:chOff x="-23" y="1117"/>
            <a:chExt cx="696" cy="575"/>
          </a:xfrm>
        </p:grpSpPr>
        <p:pic>
          <p:nvPicPr>
            <p:cNvPr id="36" name="Picture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 name="Rectangle 86"/>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000066"/>
                  </a:solidFill>
                </a:rPr>
                <a:t>Analista de Calidad</a:t>
              </a:r>
              <a:endParaRPr lang="es-ES" altLang="es-PE" sz="1200" b="1">
                <a:solidFill>
                  <a:srgbClr val="000066"/>
                </a:solidFill>
              </a:endParaRPr>
            </a:p>
          </p:txBody>
        </p:sp>
      </p:grpSp>
      <p:cxnSp>
        <p:nvCxnSpPr>
          <p:cNvPr id="38" name="AutoShape 87"/>
          <p:cNvCxnSpPr>
            <a:cxnSpLocks noChangeShapeType="1"/>
            <a:stCxn id="42" idx="2"/>
          </p:cNvCxnSpPr>
          <p:nvPr/>
        </p:nvCxnSpPr>
        <p:spPr bwMode="auto">
          <a:xfrm>
            <a:off x="7748588" y="5441950"/>
            <a:ext cx="39687" cy="98425"/>
          </a:xfrm>
          <a:prstGeom prst="straightConnector1">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39" name="AutoShape 88"/>
          <p:cNvCxnSpPr>
            <a:cxnSpLocks noChangeShapeType="1"/>
            <a:stCxn id="29" idx="3"/>
          </p:cNvCxnSpPr>
          <p:nvPr/>
        </p:nvCxnSpPr>
        <p:spPr bwMode="auto">
          <a:xfrm flipV="1">
            <a:off x="6804025" y="4670425"/>
            <a:ext cx="622300" cy="26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89"/>
          <p:cNvCxnSpPr>
            <a:cxnSpLocks noChangeShapeType="1"/>
            <a:stCxn id="28" idx="3"/>
            <a:endCxn id="43" idx="2"/>
          </p:cNvCxnSpPr>
          <p:nvPr/>
        </p:nvCxnSpPr>
        <p:spPr bwMode="auto">
          <a:xfrm flipV="1">
            <a:off x="8572500" y="2997200"/>
            <a:ext cx="23812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Text Box 90"/>
          <p:cNvSpPr txBox="1">
            <a:spLocks noChangeArrowheads="1"/>
          </p:cNvSpPr>
          <p:nvPr/>
        </p:nvSpPr>
        <p:spPr bwMode="auto">
          <a:xfrm>
            <a:off x="8459788" y="2565400"/>
            <a:ext cx="3032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000" b="1">
                <a:solidFill>
                  <a:srgbClr val="000066"/>
                </a:solidFill>
              </a:rPr>
              <a:t>Si</a:t>
            </a:r>
            <a:endParaRPr lang="es-ES" altLang="es-PE" sz="1000" b="1">
              <a:solidFill>
                <a:srgbClr val="000066"/>
              </a:solidFill>
            </a:endParaRPr>
          </a:p>
        </p:txBody>
      </p:sp>
      <p:sp>
        <p:nvSpPr>
          <p:cNvPr id="42" name="Rectangle 91"/>
          <p:cNvSpPr>
            <a:spLocks noChangeArrowheads="1"/>
          </p:cNvSpPr>
          <p:nvPr/>
        </p:nvSpPr>
        <p:spPr bwMode="auto">
          <a:xfrm rot="10800000" flipV="1">
            <a:off x="7019925" y="4802188"/>
            <a:ext cx="14573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rgbClr val="000066"/>
                </a:solidFill>
              </a:rPr>
              <a:t>Conformidad de calidad </a:t>
            </a:r>
          </a:p>
          <a:p>
            <a:pPr algn="ctr" eaLnBrk="1" hangingPunct="1">
              <a:spcBef>
                <a:spcPct val="0"/>
              </a:spcBef>
              <a:spcAft>
                <a:spcPct val="0"/>
              </a:spcAft>
              <a:buFontTx/>
              <a:buNone/>
            </a:pPr>
            <a:r>
              <a:rPr lang="es-PE" altLang="es-PE" sz="1200" b="1">
                <a:solidFill>
                  <a:srgbClr val="000066"/>
                </a:solidFill>
              </a:rPr>
              <a:t>del producto</a:t>
            </a:r>
            <a:endParaRPr lang="es-ES" altLang="es-PE" sz="1200" b="1">
              <a:solidFill>
                <a:srgbClr val="000066"/>
              </a:solidFill>
            </a:endParaRPr>
          </a:p>
        </p:txBody>
      </p:sp>
      <p:sp>
        <p:nvSpPr>
          <p:cNvPr id="43" name="Oval 92"/>
          <p:cNvSpPr>
            <a:spLocks noChangeArrowheads="1"/>
          </p:cNvSpPr>
          <p:nvPr/>
        </p:nvSpPr>
        <p:spPr bwMode="auto">
          <a:xfrm>
            <a:off x="8810625" y="2852738"/>
            <a:ext cx="215900" cy="287337"/>
          </a:xfrm>
          <a:prstGeom prst="ellipse">
            <a:avLst/>
          </a:prstGeom>
          <a:solidFill>
            <a:srgbClr val="FFFF00"/>
          </a:solidFill>
          <a:ln w="9525" algn="ctr">
            <a:solidFill>
              <a:schemeClr val="tx1"/>
            </a:solidFill>
            <a:round/>
            <a:headEnd/>
            <a:tailEnd/>
          </a:ln>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a:solidFill>
                  <a:srgbClr val="000066"/>
                </a:solidFill>
              </a:rPr>
              <a:t>A</a:t>
            </a:r>
            <a:endParaRPr lang="es-ES" altLang="es-PE" sz="1200">
              <a:solidFill>
                <a:srgbClr val="000066"/>
              </a:solidFill>
            </a:endParaRPr>
          </a:p>
        </p:txBody>
      </p:sp>
      <p:sp>
        <p:nvSpPr>
          <p:cNvPr id="44" name="Oval 93"/>
          <p:cNvSpPr>
            <a:spLocks noChangeArrowheads="1"/>
          </p:cNvSpPr>
          <p:nvPr/>
        </p:nvSpPr>
        <p:spPr bwMode="auto">
          <a:xfrm>
            <a:off x="5076825" y="4581525"/>
            <a:ext cx="215900" cy="287338"/>
          </a:xfrm>
          <a:prstGeom prst="ellipse">
            <a:avLst/>
          </a:prstGeom>
          <a:solidFill>
            <a:srgbClr val="FFFF00"/>
          </a:solidFill>
          <a:ln w="9525" algn="ctr">
            <a:solidFill>
              <a:schemeClr val="tx1"/>
            </a:solidFill>
            <a:round/>
            <a:headEnd/>
            <a:tailEnd/>
          </a:ln>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a:solidFill>
                  <a:srgbClr val="000066"/>
                </a:solidFill>
              </a:rPr>
              <a:t>A</a:t>
            </a:r>
            <a:endParaRPr lang="es-ES" altLang="es-PE" sz="1200">
              <a:solidFill>
                <a:srgbClr val="000066"/>
              </a:solidFill>
            </a:endParaRPr>
          </a:p>
        </p:txBody>
      </p:sp>
      <p:cxnSp>
        <p:nvCxnSpPr>
          <p:cNvPr id="45" name="AutoShape 94"/>
          <p:cNvCxnSpPr>
            <a:cxnSpLocks noChangeShapeType="1"/>
            <a:stCxn id="44" idx="6"/>
            <a:endCxn id="29" idx="1"/>
          </p:cNvCxnSpPr>
          <p:nvPr/>
        </p:nvCxnSpPr>
        <p:spPr bwMode="auto">
          <a:xfrm flipV="1">
            <a:off x="5292725" y="4697413"/>
            <a:ext cx="309563" cy="28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 name="AutoShape 95"/>
          <p:cNvCxnSpPr>
            <a:cxnSpLocks noChangeShapeType="1"/>
            <a:stCxn id="28" idx="0"/>
            <a:endCxn id="18" idx="0"/>
          </p:cNvCxnSpPr>
          <p:nvPr/>
        </p:nvCxnSpPr>
        <p:spPr bwMode="auto">
          <a:xfrm rot="5400000" flipH="1">
            <a:off x="4735513" y="-615950"/>
            <a:ext cx="219075" cy="5870575"/>
          </a:xfrm>
          <a:prstGeom prst="bentConnector3">
            <a:avLst>
              <a:gd name="adj1" fmla="val 2043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7" name="Text Box 96"/>
          <p:cNvSpPr txBox="1">
            <a:spLocks noChangeArrowheads="1"/>
          </p:cNvSpPr>
          <p:nvPr/>
        </p:nvSpPr>
        <p:spPr bwMode="auto">
          <a:xfrm>
            <a:off x="7380288" y="1700213"/>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000" b="1">
                <a:solidFill>
                  <a:srgbClr val="000066"/>
                </a:solidFill>
              </a:rPr>
              <a:t>No</a:t>
            </a:r>
            <a:endParaRPr lang="es-ES" altLang="es-PE" sz="1000" b="1">
              <a:solidFill>
                <a:srgbClr val="000066"/>
              </a:solidFill>
            </a:endParaRPr>
          </a:p>
        </p:txBody>
      </p:sp>
      <p:cxnSp>
        <p:nvCxnSpPr>
          <p:cNvPr id="48" name="AutoShape 99"/>
          <p:cNvCxnSpPr>
            <a:cxnSpLocks noChangeShapeType="1"/>
            <a:stCxn id="55" idx="0"/>
            <a:endCxn id="19" idx="2"/>
          </p:cNvCxnSpPr>
          <p:nvPr/>
        </p:nvCxnSpPr>
        <p:spPr bwMode="auto">
          <a:xfrm rot="16200000">
            <a:off x="1728787" y="4040188"/>
            <a:ext cx="360363" cy="1588"/>
          </a:xfrm>
          <a:prstGeom prst="bentConnector3">
            <a:avLst>
              <a:gd name="adj1" fmla="val 5022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49" name="Group 100"/>
          <p:cNvGrpSpPr>
            <a:grpSpLocks/>
          </p:cNvGrpSpPr>
          <p:nvPr/>
        </p:nvGrpSpPr>
        <p:grpSpPr bwMode="auto">
          <a:xfrm>
            <a:off x="2987675" y="4221163"/>
            <a:ext cx="1296988" cy="1512887"/>
            <a:chOff x="1807" y="1594"/>
            <a:chExt cx="607" cy="726"/>
          </a:xfrm>
        </p:grpSpPr>
        <p:sp>
          <p:nvSpPr>
            <p:cNvPr id="50" name="Rectangle 101"/>
            <p:cNvSpPr>
              <a:spLocks noChangeArrowheads="1"/>
            </p:cNvSpPr>
            <p:nvPr/>
          </p:nvSpPr>
          <p:spPr bwMode="auto">
            <a:xfrm>
              <a:off x="1807" y="1751"/>
              <a:ext cx="607" cy="41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rPr>
                <a:t>Levantamiento de NC</a:t>
              </a:r>
              <a:endParaRPr lang="es-ES" altLang="es-PE" sz="1200">
                <a:solidFill>
                  <a:srgbClr val="000066"/>
                </a:solidFill>
              </a:endParaRPr>
            </a:p>
          </p:txBody>
        </p:sp>
        <p:sp>
          <p:nvSpPr>
            <p:cNvPr id="51" name="Rectangle 102"/>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(3) Revisado de QA</a:t>
              </a:r>
              <a:endParaRPr lang="es-ES" altLang="es-PE" sz="800" b="1">
                <a:solidFill>
                  <a:srgbClr val="000066"/>
                </a:solidFill>
              </a:endParaRPr>
            </a:p>
          </p:txBody>
        </p:sp>
        <p:sp>
          <p:nvSpPr>
            <p:cNvPr id="52" name="Rectangle 103"/>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Herramienta Gestión</a:t>
              </a:r>
            </a:p>
            <a:p>
              <a:pPr algn="ctr" eaLnBrk="1" hangingPunct="1">
                <a:lnSpc>
                  <a:spcPct val="110000"/>
                </a:lnSpc>
                <a:spcBef>
                  <a:spcPct val="0"/>
                </a:spcBef>
                <a:spcAft>
                  <a:spcPct val="0"/>
                </a:spcAft>
                <a:buFontTx/>
                <a:buNone/>
              </a:pPr>
              <a:r>
                <a:rPr lang="es-PE" altLang="es-PE" sz="800" b="1">
                  <a:solidFill>
                    <a:srgbClr val="000066"/>
                  </a:solidFill>
                </a:rPr>
                <a:t>QA‑Producto</a:t>
              </a:r>
            </a:p>
          </p:txBody>
        </p:sp>
      </p:grpSp>
      <p:grpSp>
        <p:nvGrpSpPr>
          <p:cNvPr id="53" name="Group 104"/>
          <p:cNvGrpSpPr>
            <a:grpSpLocks/>
          </p:cNvGrpSpPr>
          <p:nvPr/>
        </p:nvGrpSpPr>
        <p:grpSpPr bwMode="auto">
          <a:xfrm>
            <a:off x="1258888" y="4221163"/>
            <a:ext cx="1296987" cy="1512887"/>
            <a:chOff x="1807" y="1594"/>
            <a:chExt cx="607" cy="726"/>
          </a:xfrm>
        </p:grpSpPr>
        <p:sp>
          <p:nvSpPr>
            <p:cNvPr id="54" name="Rectangle 105"/>
            <p:cNvSpPr>
              <a:spLocks noChangeArrowheads="1"/>
            </p:cNvSpPr>
            <p:nvPr/>
          </p:nvSpPr>
          <p:spPr bwMode="auto">
            <a:xfrm>
              <a:off x="1807" y="1751"/>
              <a:ext cx="607" cy="41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1200">
                  <a:solidFill>
                    <a:srgbClr val="000066"/>
                  </a:solidFill>
                </a:rPr>
                <a:t>Seguimiento</a:t>
              </a:r>
              <a:endParaRPr lang="es-ES" altLang="es-PE" sz="1200">
                <a:solidFill>
                  <a:srgbClr val="000066"/>
                </a:solidFill>
              </a:endParaRPr>
            </a:p>
          </p:txBody>
        </p:sp>
        <p:sp>
          <p:nvSpPr>
            <p:cNvPr id="55" name="Rectangle 106"/>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(4) Analista de Calidad</a:t>
              </a:r>
              <a:endParaRPr lang="es-ES" altLang="es-PE" sz="800" b="1">
                <a:solidFill>
                  <a:srgbClr val="000066"/>
                </a:solidFill>
              </a:endParaRPr>
            </a:p>
          </p:txBody>
        </p:sp>
        <p:sp>
          <p:nvSpPr>
            <p:cNvPr id="56" name="Rectangle 107"/>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110000"/>
                </a:lnSpc>
                <a:spcBef>
                  <a:spcPct val="0"/>
                </a:spcBef>
                <a:spcAft>
                  <a:spcPct val="0"/>
                </a:spcAft>
                <a:buFontTx/>
                <a:buNone/>
              </a:pPr>
              <a:r>
                <a:rPr lang="es-PE" altLang="es-PE" sz="800" b="1">
                  <a:solidFill>
                    <a:srgbClr val="000066"/>
                  </a:solidFill>
                </a:rPr>
                <a:t>Herramienta Gestión</a:t>
              </a:r>
            </a:p>
            <a:p>
              <a:pPr algn="ctr" eaLnBrk="1" hangingPunct="1">
                <a:lnSpc>
                  <a:spcPct val="110000"/>
                </a:lnSpc>
                <a:spcBef>
                  <a:spcPct val="0"/>
                </a:spcBef>
                <a:spcAft>
                  <a:spcPct val="0"/>
                </a:spcAft>
                <a:buFontTx/>
                <a:buNone/>
              </a:pPr>
              <a:r>
                <a:rPr lang="es-PE" altLang="es-PE" sz="800" b="1">
                  <a:solidFill>
                    <a:srgbClr val="000066"/>
                  </a:solidFill>
                </a:rPr>
                <a:t>QA‑Producto</a:t>
              </a:r>
            </a:p>
          </p:txBody>
        </p:sp>
      </p:grpSp>
      <p:cxnSp>
        <p:nvCxnSpPr>
          <p:cNvPr id="57" name="AutoShape 108"/>
          <p:cNvCxnSpPr>
            <a:cxnSpLocks noChangeShapeType="1"/>
            <a:stCxn id="50" idx="1"/>
            <a:endCxn id="54" idx="3"/>
          </p:cNvCxnSpPr>
          <p:nvPr/>
        </p:nvCxnSpPr>
        <p:spPr bwMode="auto">
          <a:xfrm flipH="1">
            <a:off x="2555875" y="4978400"/>
            <a:ext cx="431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173408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749" name="Group 293"/>
          <p:cNvGraphicFramePr>
            <a:graphicFrameLocks noGrp="1"/>
          </p:cNvGraphicFramePr>
          <p:nvPr>
            <p:ph/>
            <p:extLst>
              <p:ext uri="{D42A27DB-BD31-4B8C-83A1-F6EECF244321}">
                <p14:modId xmlns:p14="http://schemas.microsoft.com/office/powerpoint/2010/main" val="862708697"/>
              </p:ext>
            </p:extLst>
          </p:nvPr>
        </p:nvGraphicFramePr>
        <p:xfrm>
          <a:off x="179388" y="1439863"/>
          <a:ext cx="8804276" cy="4096152"/>
        </p:xfrm>
        <a:graphic>
          <a:graphicData uri="http://schemas.openxmlformats.org/drawingml/2006/table">
            <a:tbl>
              <a:tblPr/>
              <a:tblGrid>
                <a:gridCol w="208274"/>
                <a:gridCol w="1179470"/>
                <a:gridCol w="1079461"/>
                <a:gridCol w="3024077"/>
                <a:gridCol w="1728726"/>
                <a:gridCol w="1584268"/>
              </a:tblGrid>
              <a:tr h="4570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a:t>
                      </a:r>
                      <a:endParaRPr kumimoji="0" lang="es-ES" sz="1200" b="1" i="0" u="none" strike="noStrike" cap="none" normalizeH="0" baseline="0" dirty="0" smtClean="0">
                        <a:ln>
                          <a:noFill/>
                        </a:ln>
                        <a:solidFill>
                          <a:srgbClr val="000066"/>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Rol del Responsable</a:t>
                      </a:r>
                      <a:endParaRPr kumimoji="0" lang="es-ES" sz="1200" b="1" i="0" u="none" strike="noStrike" cap="none" normalizeH="0" baseline="0" smtClean="0">
                        <a:ln>
                          <a:noFill/>
                        </a:ln>
                        <a:solidFill>
                          <a:srgbClr val="000066"/>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Nombre de la Actividad</a:t>
                      </a:r>
                      <a:endParaRPr kumimoji="0" lang="es-ES" sz="1200" b="1" i="0" u="none" strike="noStrike" cap="none" normalizeH="0" baseline="0" smtClean="0">
                        <a:ln>
                          <a:noFill/>
                        </a:ln>
                        <a:solidFill>
                          <a:srgbClr val="000066"/>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Descripción de la Actividad</a:t>
                      </a:r>
                      <a:endParaRPr kumimoji="0" lang="es-ES" sz="1200" b="1" i="0" u="none" strike="noStrike" cap="none" normalizeH="0" baseline="0" smtClean="0">
                        <a:ln>
                          <a:noFill/>
                        </a:ln>
                        <a:solidFill>
                          <a:srgbClr val="000066"/>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Herramientas</a:t>
                      </a:r>
                      <a:endParaRPr kumimoji="0" lang="es-ES" sz="1200" b="1" i="0" u="none" strike="noStrike" cap="none" normalizeH="0" baseline="0" smtClean="0">
                        <a:ln>
                          <a:noFill/>
                        </a:ln>
                        <a:solidFill>
                          <a:srgbClr val="000066"/>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Salidas</a:t>
                      </a:r>
                      <a:endParaRPr kumimoji="0" lang="es-ES" sz="1200" b="1" i="0" u="none" strike="noStrike" cap="none" normalizeH="0" baseline="0" dirty="0" smtClean="0">
                        <a:ln>
                          <a:noFill/>
                        </a:ln>
                        <a:solidFill>
                          <a:srgbClr val="000066"/>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r>
              <a:tr h="11885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1</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Analista de Calidad (GC)</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Recepción de Solicitud de Control de QA</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PE" sz="1200" b="0" i="0" u="none" strike="noStrike" cap="none" normalizeH="0" baseline="0" dirty="0" smtClean="0">
                          <a:ln>
                            <a:noFill/>
                          </a:ln>
                          <a:solidFill>
                            <a:srgbClr val="000000"/>
                          </a:solidFill>
                          <a:effectLst/>
                          <a:latin typeface="Arial" charset="0"/>
                          <a:ea typeface="ＭＳ Ｐゴシック" charset="0"/>
                        </a:rPr>
                        <a:t>El Analista de Calidad cada vez que recibe una solicitud de control de calidad de producto (entregable), toma control de la versión del producto</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smtClean="0">
                          <a:ln>
                            <a:noFill/>
                          </a:ln>
                          <a:solidFill>
                            <a:srgbClr val="000000"/>
                          </a:solidFill>
                          <a:effectLst/>
                          <a:latin typeface="Arial" pitchFamily="34" charset="0"/>
                        </a:rPr>
                        <a:t>GitHub</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endParaRPr kumimoji="0" lang="es-ES" sz="1200" b="0" i="0" u="none" strike="noStrike" cap="none" normalizeH="0" baseline="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36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rPr>
                        <a:t>2</a:t>
                      </a:r>
                      <a:endParaRPr kumimoji="0" lang="es-ES" sz="1200" b="0" i="0" u="none" strike="noStrike" cap="none" normalizeH="0" baseline="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Analista de Calidad (GC)</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rPr>
                        <a:t>Revisión General</a:t>
                      </a:r>
                      <a:endParaRPr kumimoji="0" lang="es-ES" sz="1200" b="0" i="0" u="none" strike="noStrike" cap="none" normalizeH="0" baseline="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El Analista de Calidad realizará una Revisión General para verificar si se han entregado todos los componentes del producto (entregable).</a:t>
                      </a:r>
                      <a:br>
                        <a:rPr kumimoji="0" lang="es-PE" sz="1200" b="0" i="0" u="none" strike="noStrike" cap="none" normalizeH="0" baseline="0" dirty="0" smtClean="0">
                          <a:ln>
                            <a:noFill/>
                          </a:ln>
                          <a:solidFill>
                            <a:srgbClr val="000000"/>
                          </a:solidFill>
                          <a:effectLst/>
                          <a:latin typeface="Arial" pitchFamily="34" charset="0"/>
                        </a:rPr>
                      </a:br>
                      <a:endParaRPr kumimoji="0" lang="es-PE" sz="1200" b="0" i="0" u="none" strike="noStrike" cap="none" normalizeH="0" baseline="0" dirty="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De haber No Conformidades, se comunica al responsable del producto mediante correo electrónico para que levante las no conformidades.</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smtClean="0">
                          <a:ln>
                            <a:noFill/>
                          </a:ln>
                          <a:solidFill>
                            <a:srgbClr val="000000"/>
                          </a:solidFill>
                          <a:effectLst/>
                          <a:latin typeface="Arial" pitchFamily="34" charset="0"/>
                        </a:rPr>
                        <a:t>Manual</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smtClean="0">
                          <a:ln>
                            <a:noFill/>
                          </a:ln>
                          <a:solidFill>
                            <a:srgbClr val="000000"/>
                          </a:solidFill>
                          <a:effectLst/>
                          <a:latin typeface="Arial" pitchFamily="34" charset="0"/>
                        </a:rPr>
                        <a:t>Resultado de la Revisión General</a:t>
                      </a:r>
                      <a:endParaRPr kumimoji="0" lang="es-ES" sz="1200" b="0" i="0" u="none" strike="noStrike" cap="none" normalizeH="0" baseline="0" smtClean="0">
                        <a:ln>
                          <a:noFill/>
                        </a:ln>
                        <a:solidFill>
                          <a:srgbClr val="000000"/>
                        </a:solidFill>
                        <a:effectLst/>
                        <a:latin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519">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smtClean="0">
                          <a:ln>
                            <a:noFill/>
                          </a:ln>
                          <a:solidFill>
                            <a:srgbClr val="000000"/>
                          </a:solidFill>
                          <a:effectLst/>
                          <a:latin typeface="Arial" pitchFamily="34" charset="0"/>
                          <a:cs typeface="Arial" pitchFamily="34" charset="0"/>
                        </a:rPr>
                        <a:t>3</a:t>
                      </a:r>
                      <a:endParaRPr kumimoji="0" lang="es-ES" sz="1200" b="0" i="0" u="none" strike="noStrike" cap="none" normalizeH="0" baseline="0" smtClean="0">
                        <a:ln>
                          <a:noFill/>
                        </a:ln>
                        <a:solidFill>
                          <a:srgbClr val="000000"/>
                        </a:solidFill>
                        <a:effectLst/>
                        <a:latin typeface="Arial" pitchFamily="34" charset="0"/>
                        <a:cs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cs typeface="Arial" pitchFamily="34" charset="0"/>
                        </a:rPr>
                        <a:t>Revisado de QA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00"/>
                        </a:solidFill>
                        <a:effectLst/>
                        <a:latin typeface="Arial" pitchFamily="34" charset="0"/>
                        <a:cs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cs typeface="Arial" pitchFamily="34" charset="0"/>
                        </a:rPr>
                        <a:t>Levantamiento de NC</a:t>
                      </a:r>
                      <a:endParaRPr kumimoji="0" lang="es-ES" sz="1200" b="0" i="0" u="none" strike="noStrike" cap="none" normalizeH="0" baseline="0" smtClean="0">
                        <a:ln>
                          <a:noFill/>
                        </a:ln>
                        <a:solidFill>
                          <a:srgbClr val="000000"/>
                        </a:solidFill>
                        <a:effectLst/>
                        <a:latin typeface="Arial" pitchFamily="34" charset="0"/>
                        <a:cs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El Revisado de QA levanta las No Conformidades y comunica al Analista de </a:t>
                      </a:r>
                      <a:r>
                        <a:rPr kumimoji="0" lang="es-PE" sz="1200" b="0" i="0" u="none" strike="noStrike" cap="none" normalizeH="0" baseline="0" dirty="0" smtClean="0">
                          <a:ln>
                            <a:noFill/>
                          </a:ln>
                          <a:solidFill>
                            <a:srgbClr val="000000"/>
                          </a:solidFill>
                          <a:effectLst/>
                          <a:latin typeface="Arial" pitchFamily="34" charset="0"/>
                          <a:cs typeface="Arial" pitchFamily="34" charset="0"/>
                        </a:rPr>
                        <a:t>Calidad.</a:t>
                      </a:r>
                      <a:endParaRPr kumimoji="0" lang="es-PE" sz="1200" b="0" i="0" u="none" strike="noStrike" cap="none" normalizeH="0" baseline="0" dirty="0" smtClean="0">
                        <a:ln>
                          <a:noFill/>
                        </a:ln>
                        <a:solidFill>
                          <a:srgbClr val="000000"/>
                        </a:solidFill>
                        <a:effectLst/>
                        <a:latin typeface="Arial" pitchFamily="34" charset="0"/>
                        <a:cs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0" i="0" u="none" strike="noStrike" cap="none" normalizeH="0" baseline="0" dirty="0" smtClean="0">
                          <a:ln>
                            <a:noFill/>
                          </a:ln>
                          <a:solidFill>
                            <a:srgbClr val="000000"/>
                          </a:solidFill>
                          <a:effectLst/>
                          <a:latin typeface="Arial" pitchFamily="34" charset="0"/>
                          <a:cs typeface="Arial" pitchFamily="34" charset="0"/>
                        </a:rPr>
                        <a:t> de Gestion_V0.1</a:t>
                      </a: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0" i="0" u="none" strike="noStrike" cap="none" normalizeH="0" baseline="0" dirty="0" smtClean="0">
                          <a:ln>
                            <a:noFill/>
                          </a:ln>
                          <a:solidFill>
                            <a:srgbClr val="000000"/>
                          </a:solidFill>
                          <a:effectLst/>
                          <a:latin typeface="Arial" pitchFamily="34" charset="0"/>
                          <a:cs typeface="Arial" pitchFamily="34" charset="0"/>
                        </a:rPr>
                        <a:t>No Conformidades subsanadas</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L="91437" marR="91437"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5" name="Text Box 47"/>
          <p:cNvSpPr txBox="1">
            <a:spLocks noChangeArrowheads="1"/>
          </p:cNvSpPr>
          <p:nvPr/>
        </p:nvSpPr>
        <p:spPr bwMode="auto">
          <a:xfrm>
            <a:off x="1258888" y="333375"/>
            <a:ext cx="7885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endParaRPr lang="es-ES" altLang="es-PE" sz="3200" b="1">
              <a:solidFill>
                <a:schemeClr val="bg1"/>
              </a:solidFill>
            </a:endParaRPr>
          </a:p>
        </p:txBody>
      </p:sp>
      <p:sp>
        <p:nvSpPr>
          <p:cNvPr id="34856" name="Text Box 158"/>
          <p:cNvSpPr txBox="1">
            <a:spLocks noChangeArrowheads="1"/>
          </p:cNvSpPr>
          <p:nvPr/>
        </p:nvSpPr>
        <p:spPr bwMode="auto">
          <a:xfrm>
            <a:off x="2051447" y="116632"/>
            <a:ext cx="59769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dirty="0">
                <a:solidFill>
                  <a:schemeClr val="accent6">
                    <a:lumMod val="60000"/>
                    <a:lumOff val="40000"/>
                  </a:schemeClr>
                </a:solidFill>
              </a:rPr>
              <a:t>Tareas de la Actividad</a:t>
            </a:r>
          </a:p>
          <a:p>
            <a:pPr algn="l" eaLnBrk="1" hangingPunct="1">
              <a:spcBef>
                <a:spcPct val="0"/>
              </a:spcBef>
              <a:spcAft>
                <a:spcPct val="0"/>
              </a:spcAft>
              <a:buFontTx/>
              <a:buNone/>
            </a:pPr>
            <a:r>
              <a:rPr lang="es-PE" altLang="es-PE" sz="2400" b="1" dirty="0">
                <a:solidFill>
                  <a:schemeClr val="accent6">
                    <a:lumMod val="60000"/>
                    <a:lumOff val="40000"/>
                  </a:schemeClr>
                </a:solidFill>
              </a:rPr>
              <a:t>Realizar las Revisiones de QA</a:t>
            </a:r>
            <a:endParaRPr lang="es-ES" altLang="es-PE" sz="2400" b="1" dirty="0">
              <a:solidFill>
                <a:schemeClr val="accent6">
                  <a:lumMod val="60000"/>
                  <a:lumOff val="40000"/>
                </a:schemeClr>
              </a:solidFill>
            </a:endParaRPr>
          </a:p>
        </p:txBody>
      </p:sp>
    </p:spTree>
    <p:extLst>
      <p:ext uri="{BB962C8B-B14F-4D97-AF65-F5344CB8AC3E}">
        <p14:creationId xmlns:p14="http://schemas.microsoft.com/office/powerpoint/2010/main" val="41394671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55" name="Group 43"/>
          <p:cNvGraphicFramePr>
            <a:graphicFrameLocks noGrp="1"/>
          </p:cNvGraphicFramePr>
          <p:nvPr>
            <p:ph/>
            <p:extLst>
              <p:ext uri="{D42A27DB-BD31-4B8C-83A1-F6EECF244321}">
                <p14:modId xmlns:p14="http://schemas.microsoft.com/office/powerpoint/2010/main" val="3118837004"/>
              </p:ext>
            </p:extLst>
          </p:nvPr>
        </p:nvGraphicFramePr>
        <p:xfrm>
          <a:off x="179388" y="1439863"/>
          <a:ext cx="8804276" cy="3881501"/>
        </p:xfrm>
        <a:graphic>
          <a:graphicData uri="http://schemas.openxmlformats.org/drawingml/2006/table">
            <a:tbl>
              <a:tblPr/>
              <a:tblGrid>
                <a:gridCol w="208274"/>
                <a:gridCol w="1179470"/>
                <a:gridCol w="1079461"/>
                <a:gridCol w="2703414"/>
                <a:gridCol w="1833497"/>
                <a:gridCol w="1800160"/>
              </a:tblGrid>
              <a:tr h="4571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a:t>
                      </a:r>
                      <a:endParaRPr kumimoji="0" lang="es-ES" sz="1200" b="1" i="0" u="none" strike="noStrike" cap="none" normalizeH="0" baseline="0" dirty="0" smtClean="0">
                        <a:ln>
                          <a:noFill/>
                        </a:ln>
                        <a:solidFill>
                          <a:srgbClr val="000066"/>
                        </a:solidFill>
                        <a:effectLst/>
                        <a:latin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Rol del Responsable</a:t>
                      </a:r>
                      <a:endParaRPr kumimoji="0" lang="es-ES" sz="1200" b="1" i="0" u="none" strike="noStrike" cap="none" normalizeH="0" baseline="0" smtClean="0">
                        <a:ln>
                          <a:noFill/>
                        </a:ln>
                        <a:solidFill>
                          <a:srgbClr val="000066"/>
                        </a:solidFill>
                        <a:effectLst/>
                        <a:latin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Nombre de la Actividad</a:t>
                      </a:r>
                      <a:endParaRPr kumimoji="0" lang="es-ES" sz="1200" b="1" i="0" u="none" strike="noStrike" cap="none" normalizeH="0" baseline="0" smtClean="0">
                        <a:ln>
                          <a:noFill/>
                        </a:ln>
                        <a:solidFill>
                          <a:srgbClr val="000066"/>
                        </a:solidFill>
                        <a:effectLst/>
                        <a:latin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Descripción de la Actividad</a:t>
                      </a:r>
                      <a:endParaRPr kumimoji="0" lang="es-ES" sz="1200" b="1" i="0" u="none" strike="noStrike" cap="none" normalizeH="0" baseline="0" smtClean="0">
                        <a:ln>
                          <a:noFill/>
                        </a:ln>
                        <a:solidFill>
                          <a:srgbClr val="000066"/>
                        </a:solidFill>
                        <a:effectLst/>
                        <a:latin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Herramientas</a:t>
                      </a:r>
                      <a:endParaRPr kumimoji="0" lang="es-ES" sz="1200" b="1" i="0" u="none" strike="noStrike" cap="none" normalizeH="0" baseline="0" smtClean="0">
                        <a:ln>
                          <a:noFill/>
                        </a:ln>
                        <a:solidFill>
                          <a:srgbClr val="000066"/>
                        </a:solidFill>
                        <a:effectLst/>
                        <a:latin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Salidas</a:t>
                      </a:r>
                      <a:endParaRPr kumimoji="0" lang="es-ES" sz="1200" b="1" i="0" u="none" strike="noStrike" cap="none" normalizeH="0" baseline="0" dirty="0" smtClean="0">
                        <a:ln>
                          <a:noFill/>
                        </a:ln>
                        <a:solidFill>
                          <a:srgbClr val="000066"/>
                        </a:solidFill>
                        <a:effectLst/>
                        <a:latin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r>
              <a:tr h="3424266">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4</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Analista de Calidad (GC)</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Seguimiento</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El Analista de Calidad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smtClean="0">
                          <a:ln>
                            <a:noFill/>
                          </a:ln>
                          <a:solidFill>
                            <a:srgbClr val="000000"/>
                          </a:solidFill>
                          <a:effectLst/>
                          <a:latin typeface="Arial" pitchFamily="34" charset="0"/>
                          <a:cs typeface="Arial" pitchFamily="34" charset="0"/>
                        </a:rPr>
                        <a:t>Luego ir al paso 1</a:t>
                      </a:r>
                      <a:endParaRPr kumimoji="0" lang="es-ES" sz="1200" b="0" i="0" u="none" strike="noStrike" cap="none" normalizeH="0" baseline="0" dirty="0" smtClean="0">
                        <a:ln>
                          <a:noFill/>
                        </a:ln>
                        <a:solidFill>
                          <a:srgbClr val="000000"/>
                        </a:solidFill>
                        <a:effectLst/>
                        <a:latin typeface="Arial" pitchFamily="34" charset="0"/>
                        <a:cs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dirty="0" err="1" smtClean="0">
                          <a:ln>
                            <a:noFill/>
                          </a:ln>
                          <a:solidFill>
                            <a:srgbClr val="000000"/>
                          </a:solidFill>
                          <a:effectLst/>
                          <a:latin typeface="Arial" pitchFamily="34" charset="0"/>
                          <a:cs typeface="Arial" pitchFamily="34" charset="0"/>
                        </a:rPr>
                        <a:t>HGPPQ_Herramienta</a:t>
                      </a:r>
                      <a:r>
                        <a:rPr kumimoji="0" lang="es-PE" sz="1200" b="0" i="0" u="none" strike="noStrike" cap="none" normalizeH="0" baseline="0" dirty="0" smtClean="0">
                          <a:ln>
                            <a:noFill/>
                          </a:ln>
                          <a:solidFill>
                            <a:srgbClr val="000000"/>
                          </a:solidFill>
                          <a:effectLst/>
                          <a:latin typeface="Arial" pitchFamily="34" charset="0"/>
                          <a:cs typeface="Arial" pitchFamily="34" charset="0"/>
                        </a:rPr>
                        <a:t> de Gestion_V0.1</a:t>
                      </a: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smtClean="0">
                          <a:ln>
                            <a:noFill/>
                          </a:ln>
                          <a:solidFill>
                            <a:srgbClr val="000000"/>
                          </a:solidFill>
                          <a:effectLst/>
                          <a:latin typeface="Arial" pitchFamily="34" charset="0"/>
                        </a:rPr>
                        <a:t>Seguimiento de No Conformidades</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65" name="Text Box 39"/>
          <p:cNvSpPr txBox="1">
            <a:spLocks noChangeArrowheads="1"/>
          </p:cNvSpPr>
          <p:nvPr/>
        </p:nvSpPr>
        <p:spPr bwMode="auto">
          <a:xfrm>
            <a:off x="1258888" y="333375"/>
            <a:ext cx="7885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endParaRPr lang="es-ES" altLang="es-PE" sz="3200" b="1">
              <a:solidFill>
                <a:schemeClr val="bg1"/>
              </a:solidFill>
            </a:endParaRPr>
          </a:p>
        </p:txBody>
      </p:sp>
      <p:sp>
        <p:nvSpPr>
          <p:cNvPr id="6" name="Text Box 158"/>
          <p:cNvSpPr txBox="1">
            <a:spLocks noChangeArrowheads="1"/>
          </p:cNvSpPr>
          <p:nvPr/>
        </p:nvSpPr>
        <p:spPr bwMode="auto">
          <a:xfrm>
            <a:off x="1907431" y="116632"/>
            <a:ext cx="59769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dirty="0">
                <a:solidFill>
                  <a:schemeClr val="accent6">
                    <a:lumMod val="60000"/>
                    <a:lumOff val="40000"/>
                  </a:schemeClr>
                </a:solidFill>
              </a:rPr>
              <a:t>Tareas de la Actividad</a:t>
            </a:r>
          </a:p>
          <a:p>
            <a:pPr algn="l" eaLnBrk="1" hangingPunct="1">
              <a:spcBef>
                <a:spcPct val="0"/>
              </a:spcBef>
              <a:spcAft>
                <a:spcPct val="0"/>
              </a:spcAft>
              <a:buFontTx/>
              <a:buNone/>
            </a:pPr>
            <a:r>
              <a:rPr lang="es-PE" altLang="es-PE" sz="2400" b="1" dirty="0">
                <a:solidFill>
                  <a:schemeClr val="accent6">
                    <a:lumMod val="60000"/>
                    <a:lumOff val="40000"/>
                  </a:schemeClr>
                </a:solidFill>
              </a:rPr>
              <a:t>Realizar las Revisiones de QA</a:t>
            </a:r>
            <a:endParaRPr lang="es-ES" altLang="es-PE" sz="2400" b="1" dirty="0">
              <a:solidFill>
                <a:schemeClr val="accent6">
                  <a:lumMod val="60000"/>
                  <a:lumOff val="40000"/>
                </a:schemeClr>
              </a:solidFill>
            </a:endParaRPr>
          </a:p>
        </p:txBody>
      </p:sp>
    </p:spTree>
    <p:extLst>
      <p:ext uri="{BB962C8B-B14F-4D97-AF65-F5344CB8AC3E}">
        <p14:creationId xmlns:p14="http://schemas.microsoft.com/office/powerpoint/2010/main" val="34757119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003" name="Group 43"/>
          <p:cNvGraphicFramePr>
            <a:graphicFrameLocks noGrp="1"/>
          </p:cNvGraphicFramePr>
          <p:nvPr>
            <p:ph/>
            <p:extLst>
              <p:ext uri="{D42A27DB-BD31-4B8C-83A1-F6EECF244321}">
                <p14:modId xmlns:p14="http://schemas.microsoft.com/office/powerpoint/2010/main" val="328756438"/>
              </p:ext>
            </p:extLst>
          </p:nvPr>
        </p:nvGraphicFramePr>
        <p:xfrm>
          <a:off x="179388" y="1439863"/>
          <a:ext cx="8804276" cy="3206689"/>
        </p:xfrm>
        <a:graphic>
          <a:graphicData uri="http://schemas.openxmlformats.org/drawingml/2006/table">
            <a:tbl>
              <a:tblPr/>
              <a:tblGrid>
                <a:gridCol w="208274"/>
                <a:gridCol w="1179470"/>
                <a:gridCol w="1079461"/>
                <a:gridCol w="2703414"/>
                <a:gridCol w="1833497"/>
                <a:gridCol w="1800160"/>
              </a:tblGrid>
              <a:tr h="457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a:t>
                      </a:r>
                      <a:endParaRPr kumimoji="0" lang="es-ES" sz="1200" b="1" i="0" u="none" strike="noStrike" cap="none" normalizeH="0" baseline="0" dirty="0" smtClean="0">
                        <a:ln>
                          <a:noFill/>
                        </a:ln>
                        <a:solidFill>
                          <a:srgbClr val="000066"/>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Rol del Responsable</a:t>
                      </a:r>
                      <a:endParaRPr kumimoji="0" lang="es-ES" sz="1200" b="1" i="0" u="none" strike="noStrike" cap="none" normalizeH="0" baseline="0" smtClean="0">
                        <a:ln>
                          <a:noFill/>
                        </a:ln>
                        <a:solidFill>
                          <a:srgbClr val="000066"/>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Nombre de la Actividad</a:t>
                      </a:r>
                      <a:endParaRPr kumimoji="0" lang="es-ES" sz="1200" b="1" i="0" u="none" strike="noStrike" cap="none" normalizeH="0" baseline="0" smtClean="0">
                        <a:ln>
                          <a:noFill/>
                        </a:ln>
                        <a:solidFill>
                          <a:srgbClr val="000066"/>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Descripción de la Actividad</a:t>
                      </a:r>
                      <a:endParaRPr kumimoji="0" lang="es-ES" sz="1200" b="1" i="0" u="none" strike="noStrike" cap="none" normalizeH="0" baseline="0" smtClean="0">
                        <a:ln>
                          <a:noFill/>
                        </a:ln>
                        <a:solidFill>
                          <a:srgbClr val="000066"/>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smtClean="0">
                          <a:ln>
                            <a:noFill/>
                          </a:ln>
                          <a:solidFill>
                            <a:srgbClr val="000066"/>
                          </a:solidFill>
                          <a:effectLst/>
                          <a:latin typeface="Arial" pitchFamily="34" charset="0"/>
                        </a:rPr>
                        <a:t>Herramientas</a:t>
                      </a:r>
                      <a:endParaRPr kumimoji="0" lang="es-ES" sz="1200" b="1" i="0" u="none" strike="noStrike" cap="none" normalizeH="0" baseline="0" smtClean="0">
                        <a:ln>
                          <a:noFill/>
                        </a:ln>
                        <a:solidFill>
                          <a:srgbClr val="000066"/>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smtClean="0">
                          <a:ln>
                            <a:noFill/>
                          </a:ln>
                          <a:solidFill>
                            <a:srgbClr val="000066"/>
                          </a:solidFill>
                          <a:effectLst/>
                          <a:latin typeface="Arial" pitchFamily="34" charset="0"/>
                        </a:rPr>
                        <a:t>Salidas</a:t>
                      </a:r>
                      <a:endParaRPr kumimoji="0" lang="es-ES" sz="1200" b="1" i="0" u="none" strike="noStrike" cap="none" normalizeH="0" baseline="0" dirty="0" smtClean="0">
                        <a:ln>
                          <a:noFill/>
                        </a:ln>
                        <a:solidFill>
                          <a:srgbClr val="000066"/>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r>
              <a:tr h="8230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5</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Analista de Calidad (GC)</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Revisar Documentos</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defRPr/>
                      </a:pPr>
                      <a:r>
                        <a:rPr kumimoji="0" lang="es-PE" sz="1200" b="0" i="0" u="none" strike="noStrike" cap="none" normalizeH="0" baseline="0" dirty="0" smtClean="0">
                          <a:ln>
                            <a:noFill/>
                          </a:ln>
                          <a:solidFill>
                            <a:srgbClr val="000000"/>
                          </a:solidFill>
                          <a:effectLst/>
                          <a:latin typeface="Arial" pitchFamily="34" charset="0"/>
                        </a:rPr>
                        <a:t>El Analista de Calidad revisará los documentos utilizando la </a:t>
                      </a:r>
                      <a:r>
                        <a:rPr lang="es-PE" sz="1200" dirty="0" smtClean="0">
                          <a:solidFill>
                            <a:srgbClr val="000000"/>
                          </a:solidFill>
                        </a:rPr>
                        <a:t>Herramienta Gestión QA-Producto.</a:t>
                      </a:r>
                    </a:p>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err="1" smtClean="0">
                          <a:ln>
                            <a:noFill/>
                          </a:ln>
                          <a:solidFill>
                            <a:srgbClr val="000000"/>
                          </a:solidFill>
                          <a:effectLst/>
                          <a:latin typeface="Arial" pitchFamily="34" charset="0"/>
                        </a:rPr>
                        <a:t>HGPPQ_Herramienta</a:t>
                      </a:r>
                      <a:r>
                        <a:rPr kumimoji="0" lang="es-PE" sz="1200" b="0" i="0" u="none" strike="noStrike" cap="none" normalizeH="0" baseline="0" dirty="0" smtClean="0">
                          <a:ln>
                            <a:noFill/>
                          </a:ln>
                          <a:solidFill>
                            <a:srgbClr val="000000"/>
                          </a:solidFill>
                          <a:effectLst/>
                          <a:latin typeface="Arial" pitchFamily="34" charset="0"/>
                        </a:rPr>
                        <a:t> de Gestion_V0.1</a:t>
                      </a: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smtClean="0">
                          <a:ln>
                            <a:noFill/>
                          </a:ln>
                          <a:solidFill>
                            <a:srgbClr val="000000"/>
                          </a:solidFill>
                          <a:effectLst/>
                          <a:latin typeface="Arial" pitchFamily="34" charset="0"/>
                        </a:rPr>
                        <a:t>Entregables revisados</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40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rPr>
                        <a:t>6</a:t>
                      </a:r>
                      <a:endParaRPr kumimoji="0" lang="es-ES" sz="1200" b="0" i="0" u="none" strike="noStrike" cap="none" normalizeH="0" baseline="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Analista de Calidad (GC)</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Poner a disposición para entrega al cliente</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rgbClr val="000000"/>
                          </a:solidFill>
                          <a:effectLst/>
                          <a:latin typeface="Arial" pitchFamily="34" charset="0"/>
                          <a:cs typeface="Times New Roman" pitchFamily="18"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sz="1200" b="0" i="0" u="none" strike="noStrike" cap="none" normalizeH="0" baseline="0" smtClean="0">
                          <a:ln>
                            <a:noFill/>
                          </a:ln>
                          <a:solidFill>
                            <a:srgbClr val="000000"/>
                          </a:solidFill>
                          <a:effectLst/>
                          <a:latin typeface="Arial" pitchFamily="34"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itchFamily="34" charset="0"/>
                        </a:rPr>
                        <a:t>GitHub</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smtClean="0">
                          <a:ln>
                            <a:noFill/>
                          </a:ln>
                          <a:solidFill>
                            <a:srgbClr val="000000"/>
                          </a:solidFill>
                          <a:effectLst/>
                          <a:latin typeface="Arial" pitchFamily="34" charset="0"/>
                        </a:rPr>
                        <a:t>Entregables conformes.</a:t>
                      </a:r>
                      <a:endParaRPr kumimoji="0" lang="es-ES" sz="1200" b="0" i="0" u="none" strike="noStrike" cap="none" normalizeH="0" baseline="0" dirty="0" smtClean="0">
                        <a:ln>
                          <a:noFill/>
                        </a:ln>
                        <a:solidFill>
                          <a:srgbClr val="000000"/>
                        </a:solidFill>
                        <a:effectLst/>
                        <a:latin typeface="Arial" pitchFamily="34" charset="0"/>
                      </a:endParaRPr>
                    </a:p>
                  </a:txBody>
                  <a:tcPr marL="91437" marR="9143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896" name="Text Box 25"/>
          <p:cNvSpPr txBox="1">
            <a:spLocks noChangeArrowheads="1"/>
          </p:cNvSpPr>
          <p:nvPr/>
        </p:nvSpPr>
        <p:spPr bwMode="auto">
          <a:xfrm>
            <a:off x="1258888" y="333375"/>
            <a:ext cx="7885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endParaRPr lang="es-ES" altLang="es-PE" sz="3200" b="1">
              <a:solidFill>
                <a:schemeClr val="bg1"/>
              </a:solidFill>
            </a:endParaRPr>
          </a:p>
        </p:txBody>
      </p:sp>
      <p:sp>
        <p:nvSpPr>
          <p:cNvPr id="36898" name="AutoShape 27"/>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200" b="1">
                <a:solidFill>
                  <a:schemeClr val="tx1"/>
                </a:solidFill>
                <a:hlinkClick r:id="rId3" action="ppaction://hlinksldjump"/>
              </a:rPr>
              <a:t>Regresar</a:t>
            </a:r>
            <a:endParaRPr lang="es-ES" altLang="es-PE" sz="1200" b="1">
              <a:solidFill>
                <a:schemeClr val="tx1"/>
              </a:solidFill>
            </a:endParaRPr>
          </a:p>
        </p:txBody>
      </p:sp>
      <p:sp>
        <p:nvSpPr>
          <p:cNvPr id="6" name="Text Box 158"/>
          <p:cNvSpPr txBox="1">
            <a:spLocks noChangeArrowheads="1"/>
          </p:cNvSpPr>
          <p:nvPr/>
        </p:nvSpPr>
        <p:spPr bwMode="auto">
          <a:xfrm>
            <a:off x="1835696" y="116632"/>
            <a:ext cx="59769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dirty="0">
                <a:solidFill>
                  <a:schemeClr val="accent6">
                    <a:lumMod val="60000"/>
                    <a:lumOff val="40000"/>
                  </a:schemeClr>
                </a:solidFill>
              </a:rPr>
              <a:t>Tareas de la Actividad</a:t>
            </a:r>
          </a:p>
          <a:p>
            <a:pPr algn="l" eaLnBrk="1" hangingPunct="1">
              <a:spcBef>
                <a:spcPct val="0"/>
              </a:spcBef>
              <a:spcAft>
                <a:spcPct val="0"/>
              </a:spcAft>
              <a:buFontTx/>
              <a:buNone/>
            </a:pPr>
            <a:r>
              <a:rPr lang="es-PE" altLang="es-PE" sz="2400" b="1" dirty="0">
                <a:solidFill>
                  <a:schemeClr val="accent6">
                    <a:lumMod val="60000"/>
                    <a:lumOff val="40000"/>
                  </a:schemeClr>
                </a:solidFill>
              </a:rPr>
              <a:t>Realizar las Revisiones de QA</a:t>
            </a:r>
            <a:endParaRPr lang="es-ES" altLang="es-PE" sz="2400" b="1" dirty="0">
              <a:solidFill>
                <a:schemeClr val="accent6">
                  <a:lumMod val="60000"/>
                  <a:lumOff val="40000"/>
                </a:schemeClr>
              </a:solidFill>
            </a:endParaRPr>
          </a:p>
        </p:txBody>
      </p:sp>
    </p:spTree>
    <p:extLst>
      <p:ext uri="{BB962C8B-B14F-4D97-AF65-F5344CB8AC3E}">
        <p14:creationId xmlns:p14="http://schemas.microsoft.com/office/powerpoint/2010/main" val="40478152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55"/>
          <p:cNvSpPr>
            <a:spLocks noChangeArrowheads="1"/>
          </p:cNvSpPr>
          <p:nvPr/>
        </p:nvSpPr>
        <p:spPr bwMode="auto">
          <a:xfrm>
            <a:off x="2198688" y="1844675"/>
            <a:ext cx="4679950" cy="2808288"/>
          </a:xfrm>
          <a:prstGeom prst="rect">
            <a:avLst/>
          </a:prstGeom>
          <a:solidFill>
            <a:srgbClr val="FFB089"/>
          </a:solidFill>
          <a:ln w="9525" algn="ctr">
            <a:solidFill>
              <a:srgbClr val="993300"/>
            </a:solidFill>
            <a:miter lim="800000"/>
            <a:headEnd/>
            <a:tailEnd/>
          </a:ln>
        </p:spPr>
        <p:txBody>
          <a:bodyPr wrap="none"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eaLnBrk="1" hangingPunct="1"/>
            <a:endParaRPr lang="es-ES" altLang="es-PE"/>
          </a:p>
        </p:txBody>
      </p:sp>
      <p:sp>
        <p:nvSpPr>
          <p:cNvPr id="38915" name="Text Box 12"/>
          <p:cNvSpPr txBox="1">
            <a:spLocks noChangeArrowheads="1"/>
          </p:cNvSpPr>
          <p:nvPr/>
        </p:nvSpPr>
        <p:spPr bwMode="auto">
          <a:xfrm>
            <a:off x="1352550" y="768350"/>
            <a:ext cx="39735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dirty="0">
                <a:solidFill>
                  <a:schemeClr val="accent6">
                    <a:lumMod val="60000"/>
                    <a:lumOff val="40000"/>
                  </a:schemeClr>
                </a:solidFill>
              </a:rPr>
              <a:t>Métricas del Proceso</a:t>
            </a:r>
            <a:endParaRPr lang="es-ES" altLang="es-PE" sz="3200" b="1" dirty="0">
              <a:solidFill>
                <a:schemeClr val="accent6">
                  <a:lumMod val="60000"/>
                  <a:lumOff val="40000"/>
                </a:schemeClr>
              </a:solidFill>
            </a:endParaRPr>
          </a:p>
        </p:txBody>
      </p:sp>
      <p:sp>
        <p:nvSpPr>
          <p:cNvPr id="38917" name="AutoShape 156">
            <a:hlinkClick r:id="rId3" action="ppaction://hlinkfile"/>
          </p:cNvPr>
          <p:cNvSpPr>
            <a:spLocks noChangeArrowheads="1"/>
          </p:cNvSpPr>
          <p:nvPr/>
        </p:nvSpPr>
        <p:spPr bwMode="auto">
          <a:xfrm>
            <a:off x="2771800" y="2564904"/>
            <a:ext cx="3459163" cy="863600"/>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b="1" dirty="0">
                <a:solidFill>
                  <a:srgbClr val="A50021"/>
                </a:solidFill>
                <a:hlinkClick r:id="rId4" action="ppaction://hlinkfile"/>
              </a:rPr>
              <a:t>Ficha de </a:t>
            </a:r>
            <a:r>
              <a:rPr lang="es-ES" altLang="es-PE" b="1" dirty="0">
                <a:solidFill>
                  <a:srgbClr val="A50021"/>
                </a:solidFill>
                <a:hlinkClick r:id="rId4" action="ppaction://hlinkfile"/>
              </a:rPr>
              <a:t>Num de NConformidades QA del Producto</a:t>
            </a:r>
            <a:endParaRPr lang="es-ES" altLang="es-PE" b="1" dirty="0">
              <a:solidFill>
                <a:srgbClr val="A50021"/>
              </a:solidFill>
            </a:endParaRPr>
          </a:p>
        </p:txBody>
      </p:sp>
    </p:spTree>
    <p:extLst>
      <p:ext uri="{BB962C8B-B14F-4D97-AF65-F5344CB8AC3E}">
        <p14:creationId xmlns:p14="http://schemas.microsoft.com/office/powerpoint/2010/main" val="38976184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1349458" y="501289"/>
            <a:ext cx="460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b="1" dirty="0">
                <a:solidFill>
                  <a:schemeClr val="accent6">
                    <a:lumMod val="60000"/>
                    <a:lumOff val="40000"/>
                  </a:schemeClr>
                </a:solidFill>
              </a:rPr>
              <a:t>Artefactos del Proceso</a:t>
            </a:r>
            <a:endParaRPr lang="es-ES" altLang="es-PE" sz="3200" b="1" dirty="0">
              <a:solidFill>
                <a:schemeClr val="accent6">
                  <a:lumMod val="60000"/>
                  <a:lumOff val="40000"/>
                </a:schemeClr>
              </a:solidFill>
            </a:endParaRPr>
          </a:p>
        </p:txBody>
      </p:sp>
      <p:graphicFrame>
        <p:nvGraphicFramePr>
          <p:cNvPr id="73049" name="Group 345"/>
          <p:cNvGraphicFramePr>
            <a:graphicFrameLocks noGrp="1"/>
          </p:cNvGraphicFramePr>
          <p:nvPr>
            <p:ph/>
            <p:extLst>
              <p:ext uri="{D42A27DB-BD31-4B8C-83A1-F6EECF244321}">
                <p14:modId xmlns:p14="http://schemas.microsoft.com/office/powerpoint/2010/main" val="87126235"/>
              </p:ext>
            </p:extLst>
          </p:nvPr>
        </p:nvGraphicFramePr>
        <p:xfrm>
          <a:off x="376238" y="1363663"/>
          <a:ext cx="8516937" cy="4598988"/>
        </p:xfrm>
        <a:graphic>
          <a:graphicData uri="http://schemas.openxmlformats.org/drawingml/2006/table">
            <a:tbl>
              <a:tblPr/>
              <a:tblGrid>
                <a:gridCol w="441325"/>
                <a:gridCol w="1943100"/>
                <a:gridCol w="1716087"/>
                <a:gridCol w="2255838"/>
                <a:gridCol w="2160587"/>
              </a:tblGrid>
              <a:tr h="5760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chemeClr val="bg1"/>
                          </a:solidFill>
                          <a:effectLst/>
                          <a:latin typeface="Arial" pitchFamily="34" charset="0"/>
                        </a:rPr>
                        <a:t>#</a:t>
                      </a:r>
                      <a:endParaRPr kumimoji="0" lang="es-ES" sz="1600" b="1" i="0" u="none" strike="noStrike" cap="none" normalizeH="0" baseline="0" dirty="0" smtClean="0">
                        <a:ln>
                          <a:noFill/>
                        </a:ln>
                        <a:solidFill>
                          <a:schemeClr val="bg1"/>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Artefacto</a:t>
                      </a:r>
                      <a:endParaRPr kumimoji="0" lang="es-ES" sz="1600" b="1" i="0" u="none" strike="noStrike" cap="none" normalizeH="0" baseline="0" smtClean="0">
                        <a:ln>
                          <a:noFill/>
                        </a:ln>
                        <a:solidFill>
                          <a:schemeClr val="bg1"/>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Subproceso</a:t>
                      </a:r>
                      <a:endParaRPr kumimoji="0" lang="es-ES" sz="1600" b="1" i="0" u="none" strike="noStrike" cap="none" normalizeH="0" baseline="0" smtClean="0">
                        <a:ln>
                          <a:noFill/>
                        </a:ln>
                        <a:solidFill>
                          <a:schemeClr val="bg1"/>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Actividad</a:t>
                      </a:r>
                      <a:endParaRPr kumimoji="0" lang="es-ES" sz="1600" b="1" i="0" u="none" strike="noStrike" cap="none" normalizeH="0" baseline="0" smtClean="0">
                        <a:ln>
                          <a:noFill/>
                        </a:ln>
                        <a:solidFill>
                          <a:schemeClr val="bg1"/>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smtClean="0">
                          <a:ln>
                            <a:noFill/>
                          </a:ln>
                          <a:solidFill>
                            <a:schemeClr val="bg1"/>
                          </a:solidFill>
                          <a:effectLst/>
                          <a:latin typeface="Arial" pitchFamily="34" charset="0"/>
                        </a:rPr>
                        <a:t>Tarea</a:t>
                      </a:r>
                      <a:endParaRPr kumimoji="0" lang="es-ES" sz="1600" b="1" i="0" u="none" strike="noStrike" cap="none" normalizeH="0" baseline="0" smtClean="0">
                        <a:ln>
                          <a:noFill/>
                        </a:ln>
                        <a:solidFill>
                          <a:schemeClr val="bg1"/>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r>
              <a:tr h="10057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1</a:t>
                      </a: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dirty="0" smtClean="0">
                          <a:ln>
                            <a:noFill/>
                          </a:ln>
                          <a:solidFill>
                            <a:srgbClr val="000066"/>
                          </a:solidFill>
                          <a:effectLst/>
                          <a:latin typeface="Arial" pitchFamily="34" charset="0"/>
                          <a:cs typeface="Arial" pitchFamily="34" charset="0"/>
                        </a:rPr>
                        <a:t>Herramienta Gestión QA-Producto</a:t>
                      </a: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Planificación de Actividades de QA</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r h="100573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2</a:t>
                      </a:r>
                      <a:endParaRPr kumimoji="0" lang="es-ES" sz="1500" b="0" i="0" u="none" strike="noStrike" cap="none" normalizeH="0" baseline="0" smtClean="0">
                        <a:ln>
                          <a:noFill/>
                        </a:ln>
                        <a:solidFill>
                          <a:srgbClr val="000066"/>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r>
                        <a:rPr lang="es-PE" sz="1600" dirty="0" smtClean="0">
                          <a:solidFill>
                            <a:schemeClr val="accent1"/>
                          </a:solidFill>
                        </a:rPr>
                        <a:t>Herramienta Gestión QA-Producto</a:t>
                      </a:r>
                      <a:endParaRPr lang="es-PE" sz="1600" dirty="0">
                        <a:solidFill>
                          <a:schemeClr val="accent1"/>
                        </a:solidFill>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smtClean="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smtClean="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Ejecución de Plan de QA</a:t>
                      </a: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dirty="0" smtClean="0">
                          <a:ln>
                            <a:noFill/>
                          </a:ln>
                          <a:solidFill>
                            <a:srgbClr val="000066"/>
                          </a:solidFill>
                          <a:effectLst/>
                          <a:latin typeface="Arial" pitchFamily="34" charset="0"/>
                        </a:rPr>
                        <a:t>Todas las Actividades del Subproceso</a:t>
                      </a:r>
                      <a:endParaRPr kumimoji="0" lang="es-ES" sz="1500" b="0" i="0" u="none" strike="noStrike" cap="none" normalizeH="0" baseline="0" dirty="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dirty="0" smtClean="0">
                          <a:ln>
                            <a:noFill/>
                          </a:ln>
                          <a:solidFill>
                            <a:srgbClr val="000066"/>
                          </a:solidFill>
                          <a:effectLst/>
                          <a:latin typeface="Arial" pitchFamily="34" charset="0"/>
                          <a:cs typeface="Arial" pitchFamily="34" charset="0"/>
                        </a:rPr>
                        <a:t>Levantamiento de NC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dirty="0" smtClean="0">
                          <a:ln>
                            <a:noFill/>
                          </a:ln>
                          <a:solidFill>
                            <a:srgbClr val="000066"/>
                          </a:solidFill>
                          <a:effectLst/>
                          <a:latin typeface="Arial" pitchFamily="34" charset="0"/>
                          <a:cs typeface="Arial" pitchFamily="34" charset="0"/>
                        </a:rPr>
                        <a:t>Seguimiento</a:t>
                      </a:r>
                      <a:endParaRPr kumimoji="0" lang="es-ES_tradnl" sz="1500" b="0" i="0" u="none" strike="noStrike" cap="none" normalizeH="0" baseline="0" dirty="0" smtClean="0">
                        <a:ln>
                          <a:noFill/>
                        </a:ln>
                        <a:solidFill>
                          <a:srgbClr val="000066"/>
                        </a:solidFill>
                        <a:effectLst/>
                        <a:latin typeface="Arial" pitchFamily="34" charset="0"/>
                        <a:cs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r h="1005730">
                <a:tc vMerge="1">
                  <a:txBody>
                    <a:bodyPr/>
                    <a:lstStyle/>
                    <a:p>
                      <a:endParaRPr lang="es-ES"/>
                    </a:p>
                  </a:txBody>
                  <a:tcPr/>
                </a:tc>
                <a:tc>
                  <a:txBody>
                    <a:bodyPr/>
                    <a:lstStyle/>
                    <a:p>
                      <a:r>
                        <a:rPr lang="es-PE" sz="1600" dirty="0" smtClean="0">
                          <a:solidFill>
                            <a:schemeClr val="accent1"/>
                          </a:solidFill>
                        </a:rPr>
                        <a:t>Herramienta Gestión QA-Producto</a:t>
                      </a:r>
                      <a:endParaRPr lang="es-PE" sz="1600" dirty="0">
                        <a:solidFill>
                          <a:schemeClr val="accent1"/>
                        </a:solidFill>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smtClean="0">
                          <a:ln>
                            <a:noFill/>
                          </a:ln>
                          <a:solidFill>
                            <a:srgbClr val="000066"/>
                          </a:solidFill>
                          <a:effectLst/>
                          <a:latin typeface="Arial" pitchFamily="34" charset="0"/>
                          <a:cs typeface="Arial" pitchFamily="34" charset="0"/>
                        </a:rPr>
                        <a:t>Revisar Documentos</a:t>
                      </a:r>
                      <a:endParaRPr kumimoji="0" lang="es-ES" sz="1500" b="0" i="0" u="none" strike="noStrike" cap="none" normalizeH="0" baseline="0" dirty="0" smtClean="0">
                        <a:ln>
                          <a:noFill/>
                        </a:ln>
                        <a:solidFill>
                          <a:srgbClr val="000066"/>
                        </a:solidFill>
                        <a:effectLst/>
                        <a:latin typeface="Arial" pitchFamily="34" charset="0"/>
                        <a:cs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r h="10057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3</a:t>
                      </a: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38DD1"/>
                      </a:solidFill>
                      <a:prstDash val="solid"/>
                      <a:round/>
                      <a:headEnd type="none" w="med" len="med"/>
                      <a:tailEnd type="none" w="med" len="med"/>
                    </a:lnL>
                    <a:lnR w="12700" cap="flat" cmpd="sng" algn="ctr">
                      <a:solidFill>
                        <a:srgbClr val="438DD1"/>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r>
                        <a:rPr lang="es-PE" sz="1600" dirty="0" smtClean="0">
                          <a:solidFill>
                            <a:schemeClr val="accent1"/>
                          </a:solidFill>
                        </a:rPr>
                        <a:t>Herramienta Gestión QA-Producto</a:t>
                      </a:r>
                      <a:endParaRPr lang="es-PE" sz="1600" dirty="0">
                        <a:solidFill>
                          <a:schemeClr val="accent1"/>
                        </a:solidFill>
                      </a:endParaRPr>
                    </a:p>
                  </a:txBody>
                  <a:tcPr marT="45705" marB="45705" horzOverflow="overflow">
                    <a:lnL w="12700" cap="flat" cmpd="sng" algn="ctr">
                      <a:solidFill>
                        <a:srgbClr val="438DD1"/>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Elaboración de Informe de Resultados QA</a:t>
                      </a: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Todas las Actividades del Subproceso</a:t>
                      </a:r>
                      <a:endParaRPr kumimoji="0" lang="es-ES" sz="1500" b="0" i="0" u="none" strike="noStrike" cap="none" normalizeH="0" baseline="0" smtClean="0">
                        <a:ln>
                          <a:noFill/>
                        </a:ln>
                        <a:solidFill>
                          <a:srgbClr val="000066"/>
                        </a:solidFill>
                        <a:effectLst/>
                        <a:latin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_tradnl" sz="1500" b="0" i="0" u="none" strike="noStrike" cap="none" normalizeH="0" baseline="0" dirty="0" smtClean="0">
                        <a:ln>
                          <a:noFill/>
                        </a:ln>
                        <a:solidFill>
                          <a:srgbClr val="000066"/>
                        </a:solidFill>
                        <a:effectLst/>
                        <a:latin typeface="Arial" pitchFamily="34" charset="0"/>
                        <a:cs typeface="Arial" pitchFamily="34" charset="0"/>
                      </a:endParaRPr>
                    </a:p>
                  </a:txBody>
                  <a:tcPr marT="45705" marB="45705"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bl>
          </a:graphicData>
        </a:graphic>
      </p:graphicFrame>
    </p:spTree>
    <p:extLst>
      <p:ext uri="{BB962C8B-B14F-4D97-AF65-F5344CB8AC3E}">
        <p14:creationId xmlns:p14="http://schemas.microsoft.com/office/powerpoint/2010/main" val="10822029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352550" y="501289"/>
            <a:ext cx="4513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b="1" dirty="0">
                <a:solidFill>
                  <a:schemeClr val="accent6">
                    <a:lumMod val="60000"/>
                    <a:lumOff val="40000"/>
                  </a:schemeClr>
                </a:solidFill>
              </a:rPr>
              <a:t>Historial de revisiones</a:t>
            </a:r>
            <a:endParaRPr lang="es-ES" altLang="es-PE" sz="3200" b="1" dirty="0">
              <a:solidFill>
                <a:schemeClr val="accent6">
                  <a:lumMod val="60000"/>
                  <a:lumOff val="40000"/>
                </a:schemeClr>
              </a:solidFill>
            </a:endParaRPr>
          </a:p>
        </p:txBody>
      </p:sp>
      <p:graphicFrame>
        <p:nvGraphicFramePr>
          <p:cNvPr id="152632" name="Group 56"/>
          <p:cNvGraphicFramePr>
            <a:graphicFrameLocks noGrp="1"/>
          </p:cNvGraphicFramePr>
          <p:nvPr>
            <p:ph/>
            <p:extLst>
              <p:ext uri="{D42A27DB-BD31-4B8C-83A1-F6EECF244321}">
                <p14:modId xmlns:p14="http://schemas.microsoft.com/office/powerpoint/2010/main" val="3329205948"/>
              </p:ext>
            </p:extLst>
          </p:nvPr>
        </p:nvGraphicFramePr>
        <p:xfrm>
          <a:off x="250825" y="1268413"/>
          <a:ext cx="8620125" cy="3724275"/>
        </p:xfrm>
        <a:graphic>
          <a:graphicData uri="http://schemas.openxmlformats.org/drawingml/2006/table">
            <a:tbl>
              <a:tblPr/>
              <a:tblGrid>
                <a:gridCol w="217488"/>
                <a:gridCol w="935037"/>
                <a:gridCol w="1224434"/>
                <a:gridCol w="1656879"/>
                <a:gridCol w="1800225"/>
                <a:gridCol w="1006475"/>
                <a:gridCol w="1779587"/>
              </a:tblGrid>
              <a:tr h="82296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Versión</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Fecha</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Autor / Rol</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Descripción</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Estado</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rgbClr val="000066"/>
                          </a:solidFill>
                          <a:effectLst/>
                          <a:latin typeface="Arial" pitchFamily="34" charset="0"/>
                        </a:rPr>
                        <a:t>Responsable de revisión y/o aprobación / Rol</a:t>
                      </a:r>
                      <a:endParaRPr kumimoji="0" lang="es-ES" sz="1600" b="1"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r>
              <a:tr h="1158239">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rgbClr val="000066"/>
                          </a:solidFill>
                          <a:effectLst/>
                          <a:latin typeface="Arial" pitchFamily="34" charset="0"/>
                        </a:rPr>
                        <a:t>1</a:t>
                      </a:r>
                      <a:endParaRPr kumimoji="0" lang="es-ES" sz="1400" b="0" i="0" u="none" strike="noStrike" cap="none" normalizeH="0" baseline="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smtClean="0">
                          <a:ln>
                            <a:noFill/>
                          </a:ln>
                          <a:solidFill>
                            <a:srgbClr val="000066"/>
                          </a:solidFill>
                          <a:effectLst/>
                          <a:latin typeface="Arial" pitchFamily="34" charset="0"/>
                        </a:rPr>
                        <a:t>0.1</a:t>
                      </a: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rgbClr val="000066"/>
                          </a:solidFill>
                          <a:effectLst/>
                          <a:latin typeface="Arial" pitchFamily="34" charset="0"/>
                        </a:rPr>
                        <a:t>24-06-</a:t>
                      </a:r>
                      <a:r>
                        <a:rPr kumimoji="0" lang="es-PE" sz="1400" b="0" i="0" u="none" strike="noStrike" cap="none" normalizeH="0" baseline="0" dirty="0" smtClean="0">
                          <a:ln>
                            <a:noFill/>
                          </a:ln>
                          <a:solidFill>
                            <a:srgbClr val="000066"/>
                          </a:solidFill>
                          <a:effectLst/>
                          <a:latin typeface="Arial" pitchFamily="34" charset="0"/>
                        </a:rPr>
                        <a:t>2014</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smtClean="0">
                          <a:ln>
                            <a:noFill/>
                          </a:ln>
                          <a:solidFill>
                            <a:srgbClr val="000066"/>
                          </a:solidFill>
                          <a:effectLst/>
                          <a:latin typeface="Arial" pitchFamily="34" charset="0"/>
                        </a:rPr>
                        <a:t>Daniel Vargas</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rgbClr val="000066"/>
                          </a:solidFill>
                          <a:effectLst/>
                          <a:latin typeface="Arial" pitchFamily="34" charset="0"/>
                        </a:rPr>
                        <a:t>Adecuación de el Sistema </a:t>
                      </a:r>
                      <a:r>
                        <a:rPr kumimoji="0" lang="es-PE" sz="1400" b="0" i="0" u="none" strike="noStrike" cap="none" normalizeH="0" baseline="0" dirty="0" smtClean="0">
                          <a:ln>
                            <a:noFill/>
                          </a:ln>
                          <a:solidFill>
                            <a:srgbClr val="000066"/>
                          </a:solidFill>
                          <a:effectLst/>
                          <a:latin typeface="Arial" pitchFamily="34" charset="0"/>
                        </a:rPr>
                        <a:t>Viajes Tumi</a:t>
                      </a:r>
                      <a:r>
                        <a:rPr kumimoji="0" lang="es-ES" sz="1400" b="0" i="0" u="none" strike="noStrike" cap="none" normalizeH="0" baseline="0" dirty="0" smtClean="0">
                          <a:ln>
                            <a:noFill/>
                          </a:ln>
                          <a:solidFill>
                            <a:srgbClr val="000066"/>
                          </a:solidFill>
                          <a:effectLst/>
                          <a:latin typeface="Arial" pitchFamily="34" charset="0"/>
                        </a:rPr>
                        <a:t>.</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rgbClr val="000066"/>
                          </a:solidFill>
                          <a:effectLst/>
                          <a:latin typeface="Arial" pitchFamily="34" charset="0"/>
                        </a:rPr>
                        <a:t>En revision</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rgbClr val="000066"/>
                          </a:solidFill>
                          <a:effectLst/>
                          <a:latin typeface="Arial" pitchFamily="34" charset="0"/>
                        </a:rPr>
                        <a:t>Manuel Sáenz</a:t>
                      </a: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smtClean="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08478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rot="360000">
            <a:off x="3130163" y="4758064"/>
            <a:ext cx="4847038" cy="1599722"/>
          </a:xfrm>
        </p:spPr>
        <p:txBody>
          <a:bodyPr>
            <a:normAutofit fontScale="90000"/>
          </a:bodyPr>
          <a:lstStyle/>
          <a:p>
            <a:r>
              <a:rPr lang="en-US" altLang="es-PE" sz="7300" dirty="0" err="1">
                <a:solidFill>
                  <a:schemeClr val="accent6">
                    <a:lumMod val="60000"/>
                    <a:lumOff val="40000"/>
                  </a:schemeClr>
                </a:solidFill>
              </a:rPr>
              <a:t>Anexo</a:t>
            </a:r>
            <a:r>
              <a:rPr lang="en-US" altLang="es-PE" sz="7300" dirty="0">
                <a:solidFill>
                  <a:schemeClr val="accent6">
                    <a:lumMod val="60000"/>
                    <a:lumOff val="40000"/>
                  </a:schemeClr>
                </a:solidFill>
              </a:rPr>
              <a:t/>
            </a:r>
            <a:br>
              <a:rPr lang="en-US" altLang="es-PE" sz="7300" dirty="0">
                <a:solidFill>
                  <a:schemeClr val="accent6">
                    <a:lumMod val="60000"/>
                    <a:lumOff val="40000"/>
                  </a:schemeClr>
                </a:solidFill>
              </a:rPr>
            </a:br>
            <a:r>
              <a:rPr lang="en-US" altLang="es-PE" sz="7300" dirty="0" err="1">
                <a:solidFill>
                  <a:schemeClr val="accent6">
                    <a:lumMod val="60000"/>
                    <a:lumOff val="40000"/>
                  </a:schemeClr>
                </a:solidFill>
              </a:rPr>
              <a:t>Paleta</a:t>
            </a:r>
            <a:r>
              <a:rPr lang="en-US" altLang="es-PE" sz="7300" dirty="0">
                <a:solidFill>
                  <a:schemeClr val="accent6">
                    <a:lumMod val="60000"/>
                    <a:lumOff val="40000"/>
                  </a:schemeClr>
                </a:solidFill>
              </a:rPr>
              <a:t> de </a:t>
            </a:r>
            <a:r>
              <a:rPr lang="en-US" altLang="es-PE" sz="7300" dirty="0" err="1">
                <a:solidFill>
                  <a:schemeClr val="accent6">
                    <a:lumMod val="60000"/>
                    <a:lumOff val="40000"/>
                  </a:schemeClr>
                </a:solidFill>
              </a:rPr>
              <a:t>Íconos</a:t>
            </a:r>
            <a:r>
              <a:rPr lang="en-US" altLang="es-PE" dirty="0">
                <a:solidFill>
                  <a:schemeClr val="tx1"/>
                </a:solidFill>
              </a:rPr>
              <a:t/>
            </a:r>
            <a:br>
              <a:rPr lang="en-US" altLang="es-PE" dirty="0">
                <a:solidFill>
                  <a:schemeClr val="tx1"/>
                </a:solidFill>
              </a:rPr>
            </a:br>
            <a:endParaRPr lang="es-PE" i="1" dirty="0"/>
          </a:p>
        </p:txBody>
      </p:sp>
    </p:spTree>
    <p:extLst>
      <p:ext uri="{BB962C8B-B14F-4D97-AF65-F5344CB8AC3E}">
        <p14:creationId xmlns:p14="http://schemas.microsoft.com/office/powerpoint/2010/main" val="42362572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rot="360000">
            <a:off x="3202171" y="4109993"/>
            <a:ext cx="4847038" cy="1599722"/>
          </a:xfrm>
        </p:spPr>
        <p:txBody>
          <a:bodyPr/>
          <a:lstStyle/>
          <a:p>
            <a:r>
              <a:rPr lang="en-US" altLang="es-PE" dirty="0" smtClean="0">
                <a:solidFill>
                  <a:schemeClr val="accent6">
                    <a:lumMod val="60000"/>
                    <a:lumOff val="40000"/>
                  </a:schemeClr>
                </a:solidFill>
                <a:ea typeface="ＭＳ Ｐゴシック" pitchFamily="34" charset="-128"/>
              </a:rPr>
              <a:t/>
            </a:r>
            <a:br>
              <a:rPr lang="en-US" altLang="es-PE" dirty="0" smtClean="0">
                <a:solidFill>
                  <a:schemeClr val="accent6">
                    <a:lumMod val="60000"/>
                    <a:lumOff val="40000"/>
                  </a:schemeClr>
                </a:solidFill>
                <a:ea typeface="ＭＳ Ｐゴシック" pitchFamily="34" charset="-128"/>
              </a:rPr>
            </a:br>
            <a:r>
              <a:rPr lang="en-US" altLang="es-PE" dirty="0">
                <a:solidFill>
                  <a:schemeClr val="accent6">
                    <a:lumMod val="60000"/>
                    <a:lumOff val="40000"/>
                  </a:schemeClr>
                </a:solidFill>
                <a:ea typeface="ＭＳ Ｐゴシック" pitchFamily="34" charset="-128"/>
              </a:rPr>
              <a:t/>
            </a:r>
            <a:br>
              <a:rPr lang="en-US" altLang="es-PE" dirty="0">
                <a:solidFill>
                  <a:schemeClr val="accent6">
                    <a:lumMod val="60000"/>
                    <a:lumOff val="40000"/>
                  </a:schemeClr>
                </a:solidFill>
                <a:ea typeface="ＭＳ Ｐゴシック" pitchFamily="34" charset="-128"/>
              </a:rPr>
            </a:br>
            <a:r>
              <a:rPr lang="en-US" altLang="es-PE" dirty="0" smtClean="0">
                <a:solidFill>
                  <a:schemeClr val="accent6">
                    <a:lumMod val="60000"/>
                    <a:lumOff val="40000"/>
                  </a:schemeClr>
                </a:solidFill>
                <a:ea typeface="ＭＳ Ｐゴシック" pitchFamily="34" charset="-128"/>
              </a:rPr>
              <a:t/>
            </a:r>
            <a:br>
              <a:rPr lang="en-US" altLang="es-PE" dirty="0" smtClean="0">
                <a:solidFill>
                  <a:schemeClr val="accent6">
                    <a:lumMod val="60000"/>
                    <a:lumOff val="40000"/>
                  </a:schemeClr>
                </a:solidFill>
                <a:ea typeface="ＭＳ Ｐゴシック" pitchFamily="34" charset="-128"/>
              </a:rPr>
            </a:br>
            <a:r>
              <a:rPr lang="en-US" altLang="es-PE" dirty="0">
                <a:solidFill>
                  <a:schemeClr val="accent6">
                    <a:lumMod val="60000"/>
                    <a:lumOff val="40000"/>
                  </a:schemeClr>
                </a:solidFill>
                <a:ea typeface="ＭＳ Ｐゴシック" pitchFamily="34" charset="-128"/>
              </a:rPr>
              <a:t/>
            </a:r>
            <a:br>
              <a:rPr lang="en-US" altLang="es-PE" dirty="0">
                <a:solidFill>
                  <a:schemeClr val="accent6">
                    <a:lumMod val="60000"/>
                    <a:lumOff val="40000"/>
                  </a:schemeClr>
                </a:solidFill>
                <a:ea typeface="ＭＳ Ｐゴシック" pitchFamily="34" charset="-128"/>
              </a:rPr>
            </a:br>
            <a:r>
              <a:rPr lang="en-US" altLang="es-PE" dirty="0" smtClean="0">
                <a:solidFill>
                  <a:schemeClr val="accent6">
                    <a:lumMod val="60000"/>
                    <a:lumOff val="40000"/>
                  </a:schemeClr>
                </a:solidFill>
                <a:ea typeface="ＭＳ Ｐゴシック" pitchFamily="34" charset="-128"/>
              </a:rPr>
              <a:t/>
            </a:r>
            <a:br>
              <a:rPr lang="en-US" altLang="es-PE" dirty="0" smtClean="0">
                <a:solidFill>
                  <a:schemeClr val="accent6">
                    <a:lumMod val="60000"/>
                    <a:lumOff val="40000"/>
                  </a:schemeClr>
                </a:solidFill>
                <a:ea typeface="ＭＳ Ｐゴシック" pitchFamily="34" charset="-128"/>
              </a:rPr>
            </a:br>
            <a:r>
              <a:rPr lang="en-US" altLang="es-PE" dirty="0">
                <a:solidFill>
                  <a:schemeClr val="accent6">
                    <a:lumMod val="60000"/>
                    <a:lumOff val="40000"/>
                  </a:schemeClr>
                </a:solidFill>
                <a:ea typeface="ＭＳ Ｐゴシック" pitchFamily="34" charset="-128"/>
              </a:rPr>
              <a:t/>
            </a:r>
            <a:br>
              <a:rPr lang="en-US" altLang="es-PE" dirty="0">
                <a:solidFill>
                  <a:schemeClr val="accent6">
                    <a:lumMod val="60000"/>
                    <a:lumOff val="40000"/>
                  </a:schemeClr>
                </a:solidFill>
                <a:ea typeface="ＭＳ Ｐゴシック" pitchFamily="34" charset="-128"/>
              </a:rPr>
            </a:br>
            <a:r>
              <a:rPr lang="en-US" altLang="es-PE" dirty="0" smtClean="0">
                <a:solidFill>
                  <a:schemeClr val="accent6">
                    <a:lumMod val="60000"/>
                    <a:lumOff val="40000"/>
                  </a:schemeClr>
                </a:solidFill>
                <a:ea typeface="ＭＳ Ｐゴシック" pitchFamily="34" charset="-128"/>
              </a:rPr>
              <a:t/>
            </a:r>
            <a:br>
              <a:rPr lang="en-US" altLang="es-PE" dirty="0" smtClean="0">
                <a:solidFill>
                  <a:schemeClr val="accent6">
                    <a:lumMod val="60000"/>
                    <a:lumOff val="40000"/>
                  </a:schemeClr>
                </a:solidFill>
                <a:ea typeface="ＭＳ Ｐゴシック" pitchFamily="34" charset="-128"/>
              </a:rPr>
            </a:br>
            <a:r>
              <a:rPr lang="en-US" altLang="es-PE" dirty="0">
                <a:solidFill>
                  <a:schemeClr val="accent6">
                    <a:lumMod val="60000"/>
                    <a:lumOff val="40000"/>
                  </a:schemeClr>
                </a:solidFill>
                <a:ea typeface="ＭＳ Ｐゴシック" pitchFamily="34" charset="-128"/>
              </a:rPr>
              <a:t/>
            </a:r>
            <a:br>
              <a:rPr lang="en-US" altLang="es-PE" dirty="0">
                <a:solidFill>
                  <a:schemeClr val="accent6">
                    <a:lumMod val="60000"/>
                    <a:lumOff val="40000"/>
                  </a:schemeClr>
                </a:solidFill>
                <a:ea typeface="ＭＳ Ｐゴシック" pitchFamily="34" charset="-128"/>
              </a:rPr>
            </a:br>
            <a:r>
              <a:rPr lang="en-US" altLang="es-PE" dirty="0" err="1" smtClean="0">
                <a:solidFill>
                  <a:schemeClr val="accent6">
                    <a:lumMod val="60000"/>
                    <a:lumOff val="40000"/>
                  </a:schemeClr>
                </a:solidFill>
                <a:ea typeface="ＭＳ Ｐゴシック" pitchFamily="34" charset="-128"/>
              </a:rPr>
              <a:t>Objetivos</a:t>
            </a:r>
            <a:r>
              <a:rPr lang="en-US" altLang="es-PE" dirty="0" smtClean="0">
                <a:solidFill>
                  <a:schemeClr val="accent6">
                    <a:lumMod val="60000"/>
                    <a:lumOff val="40000"/>
                  </a:schemeClr>
                </a:solidFill>
                <a:ea typeface="ＭＳ Ｐゴシック" pitchFamily="34" charset="-128"/>
              </a:rPr>
              <a:t> </a:t>
            </a:r>
            <a:r>
              <a:rPr lang="en-US" altLang="es-PE" dirty="0">
                <a:solidFill>
                  <a:schemeClr val="accent6">
                    <a:lumMod val="60000"/>
                    <a:lumOff val="40000"/>
                  </a:schemeClr>
                </a:solidFill>
                <a:ea typeface="ＭＳ Ｐゴシック" pitchFamily="34" charset="-128"/>
              </a:rPr>
              <a:t>y </a:t>
            </a:r>
            <a:r>
              <a:rPr lang="en-US" altLang="es-PE" dirty="0" err="1">
                <a:solidFill>
                  <a:schemeClr val="accent6">
                    <a:lumMod val="60000"/>
                    <a:lumOff val="40000"/>
                  </a:schemeClr>
                </a:solidFill>
                <a:ea typeface="ＭＳ Ｐゴシック" pitchFamily="34" charset="-128"/>
              </a:rPr>
              <a:t>Alcance</a:t>
            </a:r>
            <a:r>
              <a:rPr lang="en-US" altLang="es-PE" dirty="0">
                <a:solidFill>
                  <a:schemeClr val="accent6">
                    <a:lumMod val="60000"/>
                    <a:lumOff val="40000"/>
                  </a:schemeClr>
                </a:solidFill>
                <a:ea typeface="ＭＳ Ｐゴシック" pitchFamily="34" charset="-128"/>
              </a:rPr>
              <a:t> del </a:t>
            </a:r>
            <a:r>
              <a:rPr lang="en-US" altLang="es-PE" dirty="0" err="1">
                <a:solidFill>
                  <a:schemeClr val="accent6">
                    <a:lumMod val="60000"/>
                    <a:lumOff val="40000"/>
                  </a:schemeClr>
                </a:solidFill>
                <a:ea typeface="ＭＳ Ｐゴシック" pitchFamily="34" charset="-128"/>
              </a:rPr>
              <a:t>Proceso</a:t>
            </a:r>
            <a:r>
              <a:rPr lang="en-US" altLang="es-PE" dirty="0">
                <a:solidFill>
                  <a:schemeClr val="tx1"/>
                </a:solidFill>
                <a:ea typeface="ＭＳ Ｐゴシック" pitchFamily="34" charset="-128"/>
              </a:rPr>
              <a:t/>
            </a:r>
            <a:br>
              <a:rPr lang="en-US" altLang="es-PE" dirty="0">
                <a:solidFill>
                  <a:schemeClr val="tx1"/>
                </a:solidFill>
                <a:ea typeface="ＭＳ Ｐゴシック" pitchFamily="34" charset="-128"/>
              </a:rPr>
            </a:br>
            <a:endParaRPr lang="es-PE" dirty="0"/>
          </a:p>
        </p:txBody>
      </p:sp>
      <p:pic>
        <p:nvPicPr>
          <p:cNvPr id="2049" name="Picture 1" descr="logoProyecto"/>
          <p:cNvPicPr>
            <a:picLocks noChangeAspect="1" noChangeArrowheads="1"/>
          </p:cNvPicPr>
          <p:nvPr/>
        </p:nvPicPr>
        <p:blipFill>
          <a:blip r:embed="rId2">
            <a:extLst>
              <a:ext uri="{28A0092B-C50C-407E-A947-70E740481C1C}">
                <a14:useLocalDpi xmlns:a14="http://schemas.microsoft.com/office/drawing/2010/main" val="0"/>
              </a:ext>
            </a:extLst>
          </a:blip>
          <a:srcRect l="8969" t="14209" r="13823" b="32014"/>
          <a:stretch>
            <a:fillRect/>
          </a:stretch>
        </p:blipFill>
        <p:spPr bwMode="auto">
          <a:xfrm>
            <a:off x="251520" y="4509120"/>
            <a:ext cx="318567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1626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218768" y="478631"/>
            <a:ext cx="3384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sz="3200" b="1" dirty="0">
                <a:solidFill>
                  <a:schemeClr val="accent6">
                    <a:lumMod val="60000"/>
                    <a:lumOff val="40000"/>
                  </a:schemeClr>
                </a:solidFill>
              </a:rPr>
              <a:t>Paleta de íconos</a:t>
            </a:r>
            <a:endParaRPr lang="es-ES" altLang="es-PE" sz="3200" b="1" dirty="0">
              <a:solidFill>
                <a:schemeClr val="accent6">
                  <a:lumMod val="60000"/>
                  <a:lumOff val="40000"/>
                </a:schemeClr>
              </a:solidFill>
            </a:endParaRPr>
          </a:p>
        </p:txBody>
      </p:sp>
      <p:sp>
        <p:nvSpPr>
          <p:cNvPr id="45059" name="Text Box 54"/>
          <p:cNvSpPr txBox="1">
            <a:spLocks noChangeArrowheads="1"/>
          </p:cNvSpPr>
          <p:nvPr/>
        </p:nvSpPr>
        <p:spPr bwMode="auto">
          <a:xfrm>
            <a:off x="539750" y="1317625"/>
            <a:ext cx="1395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800" b="1">
                <a:solidFill>
                  <a:srgbClr val="CC0000"/>
                </a:solidFill>
              </a:rPr>
              <a:t>Proveedor</a:t>
            </a:r>
            <a:endParaRPr lang="es-ES" altLang="es-PE" sz="1800" b="1">
              <a:solidFill>
                <a:srgbClr val="CC0000"/>
              </a:solidFill>
            </a:endParaRPr>
          </a:p>
        </p:txBody>
      </p:sp>
      <p:sp>
        <p:nvSpPr>
          <p:cNvPr id="45060" name="Text Box 55"/>
          <p:cNvSpPr txBox="1">
            <a:spLocks noChangeArrowheads="1"/>
          </p:cNvSpPr>
          <p:nvPr/>
        </p:nvSpPr>
        <p:spPr bwMode="auto">
          <a:xfrm>
            <a:off x="2843213" y="1317625"/>
            <a:ext cx="237648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800" b="1">
                <a:solidFill>
                  <a:srgbClr val="CC0000"/>
                </a:solidFill>
              </a:rPr>
              <a:t>Entradas / Salidas</a:t>
            </a:r>
            <a:endParaRPr lang="es-ES" altLang="es-PE" sz="1800" b="1">
              <a:solidFill>
                <a:srgbClr val="CC0000"/>
              </a:solidFill>
            </a:endParaRPr>
          </a:p>
        </p:txBody>
      </p:sp>
      <p:grpSp>
        <p:nvGrpSpPr>
          <p:cNvPr id="45061" name="Group 56"/>
          <p:cNvGrpSpPr>
            <a:grpSpLocks/>
          </p:cNvGrpSpPr>
          <p:nvPr/>
        </p:nvGrpSpPr>
        <p:grpSpPr bwMode="auto">
          <a:xfrm>
            <a:off x="639763" y="1755775"/>
            <a:ext cx="1104900" cy="719138"/>
            <a:chOff x="431" y="1207"/>
            <a:chExt cx="696" cy="453"/>
          </a:xfrm>
        </p:grpSpPr>
        <p:pic>
          <p:nvPicPr>
            <p:cNvPr id="45109"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 y="120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5110" name="Rectangle 58"/>
            <p:cNvSpPr>
              <a:spLocks noChangeArrowheads="1"/>
            </p:cNvSpPr>
            <p:nvPr/>
          </p:nvSpPr>
          <p:spPr bwMode="auto">
            <a:xfrm>
              <a:off x="431" y="1540"/>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a:t>
              </a:r>
              <a:endParaRPr lang="es-ES" altLang="es-PE" sz="800" b="1">
                <a:solidFill>
                  <a:srgbClr val="000066"/>
                </a:solidFill>
              </a:endParaRPr>
            </a:p>
          </p:txBody>
        </p:sp>
      </p:grpSp>
      <p:grpSp>
        <p:nvGrpSpPr>
          <p:cNvPr id="45062" name="Group 59"/>
          <p:cNvGrpSpPr>
            <a:grpSpLocks/>
          </p:cNvGrpSpPr>
          <p:nvPr/>
        </p:nvGrpSpPr>
        <p:grpSpPr bwMode="auto">
          <a:xfrm>
            <a:off x="719138" y="3843338"/>
            <a:ext cx="935037" cy="809625"/>
            <a:chOff x="453" y="2421"/>
            <a:chExt cx="589" cy="510"/>
          </a:xfrm>
        </p:grpSpPr>
        <p:pic>
          <p:nvPicPr>
            <p:cNvPr id="45107"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421"/>
              <a:ext cx="54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8" name="Rectangle 61"/>
            <p:cNvSpPr>
              <a:spLocks noChangeArrowheads="1"/>
            </p:cNvSpPr>
            <p:nvPr/>
          </p:nvSpPr>
          <p:spPr bwMode="auto">
            <a:xfrm>
              <a:off x="453" y="2811"/>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xxxxxxxx</a:t>
              </a:r>
              <a:endParaRPr lang="es-ES" altLang="es-PE" sz="800" b="1">
                <a:solidFill>
                  <a:srgbClr val="000066"/>
                </a:solidFill>
              </a:endParaRPr>
            </a:p>
          </p:txBody>
        </p:sp>
      </p:grpSp>
      <p:grpSp>
        <p:nvGrpSpPr>
          <p:cNvPr id="45063" name="Group 62"/>
          <p:cNvGrpSpPr>
            <a:grpSpLocks/>
          </p:cNvGrpSpPr>
          <p:nvPr/>
        </p:nvGrpSpPr>
        <p:grpSpPr bwMode="auto">
          <a:xfrm>
            <a:off x="731838" y="2708275"/>
            <a:ext cx="935037" cy="839788"/>
            <a:chOff x="461" y="1706"/>
            <a:chExt cx="589" cy="529"/>
          </a:xfrm>
        </p:grpSpPr>
        <p:sp>
          <p:nvSpPr>
            <p:cNvPr id="45105" name="Rectangle 63"/>
            <p:cNvSpPr>
              <a:spLocks noChangeArrowheads="1"/>
            </p:cNvSpPr>
            <p:nvPr/>
          </p:nvSpPr>
          <p:spPr bwMode="auto">
            <a:xfrm>
              <a:off x="461" y="2115"/>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xxxxxxxx</a:t>
              </a:r>
              <a:endParaRPr lang="es-ES" altLang="es-PE" sz="800" b="1">
                <a:solidFill>
                  <a:srgbClr val="000066"/>
                </a:solidFill>
              </a:endParaRPr>
            </a:p>
          </p:txBody>
        </p:sp>
        <p:pic>
          <p:nvPicPr>
            <p:cNvPr id="45106" name="Picture 6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 y="1706"/>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64" name="Group 65"/>
          <p:cNvGrpSpPr>
            <a:grpSpLocks/>
          </p:cNvGrpSpPr>
          <p:nvPr/>
        </p:nvGrpSpPr>
        <p:grpSpPr bwMode="auto">
          <a:xfrm>
            <a:off x="3852863" y="1754188"/>
            <a:ext cx="935037" cy="712787"/>
            <a:chOff x="2427" y="1105"/>
            <a:chExt cx="589" cy="449"/>
          </a:xfrm>
        </p:grpSpPr>
        <p:pic>
          <p:nvPicPr>
            <p:cNvPr id="45103"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0" y="1105"/>
              <a:ext cx="45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4" name="Rectangle 67"/>
            <p:cNvSpPr>
              <a:spLocks noChangeArrowheads="1"/>
            </p:cNvSpPr>
            <p:nvPr/>
          </p:nvSpPr>
          <p:spPr bwMode="auto">
            <a:xfrm>
              <a:off x="2427" y="1434"/>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xxxxxxxx</a:t>
              </a:r>
              <a:endParaRPr lang="es-ES" altLang="es-PE" sz="800" b="1">
                <a:solidFill>
                  <a:srgbClr val="000066"/>
                </a:solidFill>
              </a:endParaRPr>
            </a:p>
          </p:txBody>
        </p:sp>
      </p:grpSp>
      <p:grpSp>
        <p:nvGrpSpPr>
          <p:cNvPr id="45065" name="Group 68"/>
          <p:cNvGrpSpPr>
            <a:grpSpLocks/>
          </p:cNvGrpSpPr>
          <p:nvPr/>
        </p:nvGrpSpPr>
        <p:grpSpPr bwMode="auto">
          <a:xfrm>
            <a:off x="3852863" y="2636838"/>
            <a:ext cx="935037" cy="720725"/>
            <a:chOff x="3508" y="1842"/>
            <a:chExt cx="589" cy="454"/>
          </a:xfrm>
        </p:grpSpPr>
        <p:sp>
          <p:nvSpPr>
            <p:cNvPr id="45101" name="Rectangle 69"/>
            <p:cNvSpPr>
              <a:spLocks noChangeArrowheads="1"/>
            </p:cNvSpPr>
            <p:nvPr/>
          </p:nvSpPr>
          <p:spPr bwMode="auto">
            <a:xfrm>
              <a:off x="3508" y="2176"/>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xxxxxxxx</a:t>
              </a:r>
              <a:endParaRPr lang="es-ES" altLang="es-PE" sz="800" b="1">
                <a:solidFill>
                  <a:srgbClr val="000066"/>
                </a:solidFill>
              </a:endParaRPr>
            </a:p>
          </p:txBody>
        </p:sp>
        <p:pic>
          <p:nvPicPr>
            <p:cNvPr id="45102" name="Picture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0" y="1842"/>
              <a:ext cx="45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6" name="Rectangle 71"/>
          <p:cNvSpPr>
            <a:spLocks noChangeArrowheads="1"/>
          </p:cNvSpPr>
          <p:nvPr/>
        </p:nvSpPr>
        <p:spPr bwMode="auto">
          <a:xfrm>
            <a:off x="5724525" y="1773238"/>
            <a:ext cx="1149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CC0000"/>
                </a:solidFill>
              </a:rPr>
              <a:t>Bifurcación:</a:t>
            </a:r>
            <a:endParaRPr lang="es-ES" altLang="es-PE" sz="1200" b="1">
              <a:solidFill>
                <a:srgbClr val="CC0000"/>
              </a:solidFill>
            </a:endParaRPr>
          </a:p>
        </p:txBody>
      </p:sp>
      <p:grpSp>
        <p:nvGrpSpPr>
          <p:cNvPr id="45067" name="Group 72"/>
          <p:cNvGrpSpPr>
            <a:grpSpLocks/>
          </p:cNvGrpSpPr>
          <p:nvPr/>
        </p:nvGrpSpPr>
        <p:grpSpPr bwMode="auto">
          <a:xfrm>
            <a:off x="3819525" y="3502025"/>
            <a:ext cx="935038" cy="731838"/>
            <a:chOff x="2406" y="2206"/>
            <a:chExt cx="589" cy="461"/>
          </a:xfrm>
        </p:grpSpPr>
        <p:pic>
          <p:nvPicPr>
            <p:cNvPr id="45099"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0" name="Rectangle 74"/>
            <p:cNvSpPr>
              <a:spLocks noChangeArrowheads="1"/>
            </p:cNvSpPr>
            <p:nvPr/>
          </p:nvSpPr>
          <p:spPr bwMode="auto">
            <a:xfrm>
              <a:off x="2406" y="2547"/>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xxxxxxxx</a:t>
              </a:r>
              <a:endParaRPr lang="es-ES" altLang="es-PE" sz="800" b="1">
                <a:solidFill>
                  <a:srgbClr val="000066"/>
                </a:solidFill>
              </a:endParaRPr>
            </a:p>
          </p:txBody>
        </p:sp>
      </p:grpSp>
      <p:sp>
        <p:nvSpPr>
          <p:cNvPr id="45068" name="Rectangle 75"/>
          <p:cNvSpPr>
            <a:spLocks noChangeArrowheads="1"/>
          </p:cNvSpPr>
          <p:nvPr/>
        </p:nvSpPr>
        <p:spPr bwMode="auto">
          <a:xfrm>
            <a:off x="2773363" y="4510088"/>
            <a:ext cx="11509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lnSpc>
                <a:spcPct val="80000"/>
              </a:lnSpc>
              <a:spcBef>
                <a:spcPct val="50000"/>
              </a:spcBef>
              <a:spcAft>
                <a:spcPct val="0"/>
              </a:spcAft>
              <a:buFontTx/>
              <a:buNone/>
            </a:pPr>
            <a:r>
              <a:rPr lang="es-PE" altLang="es-PE" sz="1200" b="1">
                <a:solidFill>
                  <a:srgbClr val="CC0000"/>
                </a:solidFill>
              </a:rPr>
              <a:t>Información / datos</a:t>
            </a:r>
            <a:endParaRPr lang="es-ES" altLang="es-PE" sz="1200" b="1">
              <a:solidFill>
                <a:srgbClr val="CC0000"/>
              </a:solidFill>
            </a:endParaRPr>
          </a:p>
        </p:txBody>
      </p:sp>
      <p:grpSp>
        <p:nvGrpSpPr>
          <p:cNvPr id="45069" name="Group 76"/>
          <p:cNvGrpSpPr>
            <a:grpSpLocks/>
          </p:cNvGrpSpPr>
          <p:nvPr/>
        </p:nvGrpSpPr>
        <p:grpSpPr bwMode="auto">
          <a:xfrm>
            <a:off x="3819525" y="4365625"/>
            <a:ext cx="935038" cy="693738"/>
            <a:chOff x="3515" y="3022"/>
            <a:chExt cx="589" cy="437"/>
          </a:xfrm>
        </p:grpSpPr>
        <p:pic>
          <p:nvPicPr>
            <p:cNvPr id="45097" name="Picture 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0" y="3022"/>
              <a:ext cx="46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8" name="Rectangle 78"/>
            <p:cNvSpPr>
              <a:spLocks noChangeArrowheads="1"/>
            </p:cNvSpPr>
            <p:nvPr/>
          </p:nvSpPr>
          <p:spPr bwMode="auto">
            <a:xfrm>
              <a:off x="3515" y="3339"/>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a:t>
              </a:r>
              <a:endParaRPr lang="es-ES" altLang="es-PE" sz="800" b="1">
                <a:solidFill>
                  <a:srgbClr val="000066"/>
                </a:solidFill>
              </a:endParaRPr>
            </a:p>
          </p:txBody>
        </p:sp>
      </p:grpSp>
      <p:sp>
        <p:nvSpPr>
          <p:cNvPr id="45070" name="Rectangle 79"/>
          <p:cNvSpPr>
            <a:spLocks noChangeArrowheads="1"/>
          </p:cNvSpPr>
          <p:nvPr/>
        </p:nvSpPr>
        <p:spPr bwMode="auto">
          <a:xfrm>
            <a:off x="2671763" y="3663950"/>
            <a:ext cx="12525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CC0000"/>
                </a:solidFill>
              </a:rPr>
              <a:t>Documento</a:t>
            </a:r>
            <a:endParaRPr lang="es-ES" altLang="es-PE" sz="1200" b="1">
              <a:solidFill>
                <a:srgbClr val="CC0000"/>
              </a:solidFill>
            </a:endParaRPr>
          </a:p>
        </p:txBody>
      </p:sp>
      <p:grpSp>
        <p:nvGrpSpPr>
          <p:cNvPr id="45071" name="Group 80"/>
          <p:cNvGrpSpPr>
            <a:grpSpLocks/>
          </p:cNvGrpSpPr>
          <p:nvPr/>
        </p:nvGrpSpPr>
        <p:grpSpPr bwMode="auto">
          <a:xfrm>
            <a:off x="3819525" y="6051550"/>
            <a:ext cx="935038" cy="709613"/>
            <a:chOff x="3516" y="3557"/>
            <a:chExt cx="589" cy="447"/>
          </a:xfrm>
        </p:grpSpPr>
        <p:pic>
          <p:nvPicPr>
            <p:cNvPr id="45095" name="Picture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3557"/>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6" name="Rectangle 82"/>
            <p:cNvSpPr>
              <a:spLocks noChangeArrowheads="1"/>
            </p:cNvSpPr>
            <p:nvPr/>
          </p:nvSpPr>
          <p:spPr bwMode="auto">
            <a:xfrm>
              <a:off x="3516" y="3884"/>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a:t>
              </a:r>
              <a:endParaRPr lang="es-ES" altLang="es-PE" sz="800" b="1">
                <a:solidFill>
                  <a:srgbClr val="000066"/>
                </a:solidFill>
              </a:endParaRPr>
            </a:p>
          </p:txBody>
        </p:sp>
      </p:grpSp>
      <p:sp>
        <p:nvSpPr>
          <p:cNvPr id="45072" name="Rectangle 83"/>
          <p:cNvSpPr>
            <a:spLocks noChangeArrowheads="1"/>
          </p:cNvSpPr>
          <p:nvPr/>
        </p:nvSpPr>
        <p:spPr bwMode="auto">
          <a:xfrm>
            <a:off x="2700338" y="6281738"/>
            <a:ext cx="9350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CC0000"/>
                </a:solidFill>
              </a:rPr>
              <a:t>Sistema</a:t>
            </a:r>
            <a:endParaRPr lang="es-ES" altLang="es-PE" sz="1200" b="1">
              <a:solidFill>
                <a:srgbClr val="CC0000"/>
              </a:solidFill>
            </a:endParaRPr>
          </a:p>
        </p:txBody>
      </p:sp>
      <p:grpSp>
        <p:nvGrpSpPr>
          <p:cNvPr id="45073" name="Group 84"/>
          <p:cNvGrpSpPr>
            <a:grpSpLocks/>
          </p:cNvGrpSpPr>
          <p:nvPr/>
        </p:nvGrpSpPr>
        <p:grpSpPr bwMode="auto">
          <a:xfrm>
            <a:off x="3819525" y="5202238"/>
            <a:ext cx="935038" cy="695325"/>
            <a:chOff x="3560" y="3294"/>
            <a:chExt cx="589" cy="438"/>
          </a:xfrm>
        </p:grpSpPr>
        <p:pic>
          <p:nvPicPr>
            <p:cNvPr id="45093" name="Picture 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6" y="3294"/>
              <a:ext cx="45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4" name="Rectangle 86"/>
            <p:cNvSpPr>
              <a:spLocks noChangeArrowheads="1"/>
            </p:cNvSpPr>
            <p:nvPr/>
          </p:nvSpPr>
          <p:spPr bwMode="auto">
            <a:xfrm>
              <a:off x="3560" y="3612"/>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a:t>
              </a:r>
              <a:endParaRPr lang="es-ES" altLang="es-PE" sz="800" b="1">
                <a:solidFill>
                  <a:srgbClr val="000066"/>
                </a:solidFill>
              </a:endParaRPr>
            </a:p>
          </p:txBody>
        </p:sp>
      </p:grpSp>
      <p:sp>
        <p:nvSpPr>
          <p:cNvPr id="45074" name="Rectangle 87"/>
          <p:cNvSpPr>
            <a:spLocks noChangeArrowheads="1"/>
          </p:cNvSpPr>
          <p:nvPr/>
        </p:nvSpPr>
        <p:spPr bwMode="auto">
          <a:xfrm>
            <a:off x="2738438" y="5321300"/>
            <a:ext cx="9350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lnSpc>
                <a:spcPct val="80000"/>
              </a:lnSpc>
              <a:spcBef>
                <a:spcPct val="50000"/>
              </a:spcBef>
              <a:spcAft>
                <a:spcPct val="0"/>
              </a:spcAft>
              <a:buFontTx/>
              <a:buNone/>
            </a:pPr>
            <a:r>
              <a:rPr lang="es-PE" altLang="es-PE" sz="1200" b="1">
                <a:solidFill>
                  <a:srgbClr val="CC0000"/>
                </a:solidFill>
              </a:rPr>
              <a:t>Producto / servicio</a:t>
            </a:r>
            <a:endParaRPr lang="es-ES" altLang="es-PE" sz="1200" b="1">
              <a:solidFill>
                <a:srgbClr val="CC0000"/>
              </a:solidFill>
            </a:endParaRPr>
          </a:p>
        </p:txBody>
      </p:sp>
      <p:grpSp>
        <p:nvGrpSpPr>
          <p:cNvPr id="45075" name="Group 88"/>
          <p:cNvGrpSpPr>
            <a:grpSpLocks/>
          </p:cNvGrpSpPr>
          <p:nvPr/>
        </p:nvGrpSpPr>
        <p:grpSpPr bwMode="auto">
          <a:xfrm>
            <a:off x="755650" y="5254625"/>
            <a:ext cx="935038" cy="622300"/>
            <a:chOff x="476" y="3294"/>
            <a:chExt cx="589" cy="392"/>
          </a:xfrm>
        </p:grpSpPr>
        <p:pic>
          <p:nvPicPr>
            <p:cNvPr id="45091" name="Picture 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 y="3294"/>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2" name="Rectangle 90"/>
            <p:cNvSpPr>
              <a:spLocks noChangeArrowheads="1"/>
            </p:cNvSpPr>
            <p:nvPr/>
          </p:nvSpPr>
          <p:spPr bwMode="auto">
            <a:xfrm>
              <a:off x="476" y="3566"/>
              <a:ext cx="58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800" b="1">
                  <a:solidFill>
                    <a:srgbClr val="000066"/>
                  </a:solidFill>
                </a:rPr>
                <a:t>xxxxxx</a:t>
              </a:r>
              <a:endParaRPr lang="es-ES" altLang="es-PE" sz="800" b="1">
                <a:solidFill>
                  <a:srgbClr val="000066"/>
                </a:solidFill>
              </a:endParaRPr>
            </a:p>
          </p:txBody>
        </p:sp>
      </p:grpSp>
      <p:pic>
        <p:nvPicPr>
          <p:cNvPr id="45076" name="Picture 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1513" y="5921375"/>
            <a:ext cx="57626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7" name="Rectangle 92"/>
          <p:cNvSpPr>
            <a:spLocks noChangeArrowheads="1"/>
          </p:cNvSpPr>
          <p:nvPr/>
        </p:nvSpPr>
        <p:spPr bwMode="auto">
          <a:xfrm>
            <a:off x="5722938" y="5949950"/>
            <a:ext cx="1225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lnSpc>
                <a:spcPct val="80000"/>
              </a:lnSpc>
              <a:spcBef>
                <a:spcPct val="50000"/>
              </a:spcBef>
              <a:spcAft>
                <a:spcPct val="0"/>
              </a:spcAft>
              <a:buFontTx/>
              <a:buNone/>
            </a:pPr>
            <a:r>
              <a:rPr lang="es-PE" altLang="es-PE" sz="1200" b="1">
                <a:solidFill>
                  <a:srgbClr val="CC0000"/>
                </a:solidFill>
              </a:rPr>
              <a:t>Paralelismo condicionado (bifurcación)</a:t>
            </a:r>
            <a:endParaRPr lang="es-ES" altLang="es-PE" sz="1200" b="1">
              <a:solidFill>
                <a:srgbClr val="CC0000"/>
              </a:solidFill>
            </a:endParaRPr>
          </a:p>
        </p:txBody>
      </p:sp>
      <p:sp>
        <p:nvSpPr>
          <p:cNvPr id="45078" name="Rectangle 93"/>
          <p:cNvSpPr>
            <a:spLocks noChangeArrowheads="1"/>
          </p:cNvSpPr>
          <p:nvPr/>
        </p:nvSpPr>
        <p:spPr bwMode="auto">
          <a:xfrm>
            <a:off x="5724525" y="5294313"/>
            <a:ext cx="1077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CC0000"/>
                </a:solidFill>
              </a:rPr>
              <a:t>Paralelismo</a:t>
            </a:r>
            <a:endParaRPr lang="es-ES" altLang="es-PE" sz="1200" b="1">
              <a:solidFill>
                <a:srgbClr val="CC0000"/>
              </a:solidFill>
            </a:endParaRPr>
          </a:p>
        </p:txBody>
      </p:sp>
      <p:sp>
        <p:nvSpPr>
          <p:cNvPr id="45079" name="Text Box 94"/>
          <p:cNvSpPr txBox="1">
            <a:spLocks noChangeArrowheads="1"/>
          </p:cNvSpPr>
          <p:nvPr/>
        </p:nvSpPr>
        <p:spPr bwMode="auto">
          <a:xfrm>
            <a:off x="5741988" y="1316038"/>
            <a:ext cx="315118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800" b="1">
                <a:solidFill>
                  <a:srgbClr val="CC0000"/>
                </a:solidFill>
              </a:rPr>
              <a:t>Bifurcación y Paralelismo</a:t>
            </a:r>
            <a:endParaRPr lang="es-ES" altLang="es-PE" sz="1800" b="1">
              <a:solidFill>
                <a:srgbClr val="CC0000"/>
              </a:solidFill>
            </a:endParaRPr>
          </a:p>
        </p:txBody>
      </p:sp>
      <p:sp>
        <p:nvSpPr>
          <p:cNvPr id="45080" name="Rectangle 95"/>
          <p:cNvSpPr>
            <a:spLocks noChangeArrowheads="1"/>
          </p:cNvSpPr>
          <p:nvPr/>
        </p:nvSpPr>
        <p:spPr bwMode="auto">
          <a:xfrm>
            <a:off x="2751138" y="2800350"/>
            <a:ext cx="129063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CC0000"/>
                </a:solidFill>
              </a:rPr>
              <a:t>Comunicación</a:t>
            </a:r>
            <a:endParaRPr lang="es-ES" altLang="es-PE" sz="1200" b="1">
              <a:solidFill>
                <a:srgbClr val="CC0000"/>
              </a:solidFill>
            </a:endParaRPr>
          </a:p>
        </p:txBody>
      </p:sp>
      <p:sp>
        <p:nvSpPr>
          <p:cNvPr id="45081" name="Rectangle 96"/>
          <p:cNvSpPr>
            <a:spLocks noChangeArrowheads="1"/>
          </p:cNvSpPr>
          <p:nvPr/>
        </p:nvSpPr>
        <p:spPr bwMode="auto">
          <a:xfrm>
            <a:off x="2771775" y="1989138"/>
            <a:ext cx="10398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CC0000"/>
                </a:solidFill>
              </a:rPr>
              <a:t>Calendario</a:t>
            </a:r>
            <a:endParaRPr lang="es-ES" altLang="es-PE" sz="1200" b="1">
              <a:solidFill>
                <a:srgbClr val="CC0000"/>
              </a:solidFill>
            </a:endParaRPr>
          </a:p>
        </p:txBody>
      </p:sp>
      <p:sp>
        <p:nvSpPr>
          <p:cNvPr id="45082" name="Rectangle 97"/>
          <p:cNvSpPr>
            <a:spLocks noChangeArrowheads="1"/>
          </p:cNvSpPr>
          <p:nvPr/>
        </p:nvSpPr>
        <p:spPr bwMode="auto">
          <a:xfrm>
            <a:off x="755650" y="5013325"/>
            <a:ext cx="9350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200" b="1">
                <a:solidFill>
                  <a:srgbClr val="CC0000"/>
                </a:solidFill>
              </a:rPr>
              <a:t>Proceso</a:t>
            </a:r>
            <a:endParaRPr lang="es-ES" altLang="es-PE" sz="1200" b="1">
              <a:solidFill>
                <a:srgbClr val="CC0000"/>
              </a:solidFill>
            </a:endParaRPr>
          </a:p>
        </p:txBody>
      </p:sp>
      <p:sp>
        <p:nvSpPr>
          <p:cNvPr id="45083" name="AutoShape 98"/>
          <p:cNvSpPr>
            <a:spLocks noChangeArrowheads="1"/>
          </p:cNvSpPr>
          <p:nvPr/>
        </p:nvSpPr>
        <p:spPr bwMode="auto">
          <a:xfrm rot="2791213">
            <a:off x="7019925" y="5156200"/>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eaLnBrk="1" hangingPunct="1"/>
            <a:endParaRPr lang="es-ES" altLang="es-PE"/>
          </a:p>
        </p:txBody>
      </p:sp>
      <p:sp>
        <p:nvSpPr>
          <p:cNvPr id="45084" name="AutoShape 99"/>
          <p:cNvSpPr>
            <a:spLocks noChangeArrowheads="1"/>
          </p:cNvSpPr>
          <p:nvPr/>
        </p:nvSpPr>
        <p:spPr bwMode="auto">
          <a:xfrm rot="-8008787">
            <a:off x="7235825" y="5156200"/>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eaLnBrk="1" hangingPunct="1"/>
            <a:endParaRPr lang="es-ES" altLang="es-PE"/>
          </a:p>
        </p:txBody>
      </p:sp>
      <p:sp>
        <p:nvSpPr>
          <p:cNvPr id="45085" name="AutoShape 100"/>
          <p:cNvSpPr>
            <a:spLocks noChangeArrowheads="1"/>
          </p:cNvSpPr>
          <p:nvPr/>
        </p:nvSpPr>
        <p:spPr bwMode="auto">
          <a:xfrm>
            <a:off x="7308850" y="2276475"/>
            <a:ext cx="1079500" cy="863600"/>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000">
                <a:solidFill>
                  <a:srgbClr val="000066"/>
                </a:solidFill>
              </a:rPr>
              <a:t>Xxxxx xxxxx xxxx xxxx</a:t>
            </a:r>
            <a:endParaRPr lang="es-ES" altLang="es-PE" sz="1000">
              <a:solidFill>
                <a:srgbClr val="000066"/>
              </a:solidFill>
            </a:endParaRPr>
          </a:p>
        </p:txBody>
      </p:sp>
      <p:sp>
        <p:nvSpPr>
          <p:cNvPr id="45086" name="AutoShape 101"/>
          <p:cNvSpPr>
            <a:spLocks noChangeArrowheads="1"/>
          </p:cNvSpPr>
          <p:nvPr/>
        </p:nvSpPr>
        <p:spPr bwMode="auto">
          <a:xfrm>
            <a:off x="6588125" y="3502025"/>
            <a:ext cx="1079500" cy="863600"/>
          </a:xfrm>
          <a:prstGeom prst="diamond">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000">
                <a:solidFill>
                  <a:srgbClr val="000066"/>
                </a:solidFill>
              </a:rPr>
              <a:t>Xxxxx xxxxx xxxx xxxx</a:t>
            </a:r>
            <a:endParaRPr lang="es-ES" altLang="es-PE" sz="1000">
              <a:solidFill>
                <a:srgbClr val="000066"/>
              </a:solidFill>
            </a:endParaRPr>
          </a:p>
        </p:txBody>
      </p:sp>
      <p:sp>
        <p:nvSpPr>
          <p:cNvPr id="45087" name="AutoShape 102"/>
          <p:cNvSpPr>
            <a:spLocks noChangeArrowheads="1"/>
          </p:cNvSpPr>
          <p:nvPr/>
        </p:nvSpPr>
        <p:spPr bwMode="auto">
          <a:xfrm>
            <a:off x="5795963" y="2276475"/>
            <a:ext cx="1079500" cy="863600"/>
          </a:xfrm>
          <a:prstGeom prst="diamond">
            <a:avLst/>
          </a:prstGeom>
          <a:noFill/>
          <a:ln w="254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000">
                <a:solidFill>
                  <a:srgbClr val="000066"/>
                </a:solidFill>
              </a:rPr>
              <a:t>Xxxxx xxxxx xxxx xxxx</a:t>
            </a:r>
            <a:endParaRPr lang="es-ES" altLang="es-PE" sz="1000">
              <a:solidFill>
                <a:srgbClr val="000066"/>
              </a:solidFill>
            </a:endParaRPr>
          </a:p>
        </p:txBody>
      </p:sp>
      <p:sp>
        <p:nvSpPr>
          <p:cNvPr id="45088" name="Rectangle 103"/>
          <p:cNvSpPr>
            <a:spLocks noChangeArrowheads="1"/>
          </p:cNvSpPr>
          <p:nvPr/>
        </p:nvSpPr>
        <p:spPr bwMode="auto">
          <a:xfrm>
            <a:off x="5867400" y="3141663"/>
            <a:ext cx="9350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000" b="1">
                <a:solidFill>
                  <a:srgbClr val="CC0000"/>
                </a:solidFill>
              </a:rPr>
              <a:t>Subproceso</a:t>
            </a:r>
            <a:endParaRPr lang="es-ES" altLang="es-PE" sz="1000" b="1">
              <a:solidFill>
                <a:srgbClr val="CC0000"/>
              </a:solidFill>
            </a:endParaRPr>
          </a:p>
        </p:txBody>
      </p:sp>
      <p:sp>
        <p:nvSpPr>
          <p:cNvPr id="45089" name="Rectangle 104"/>
          <p:cNvSpPr>
            <a:spLocks noChangeArrowheads="1"/>
          </p:cNvSpPr>
          <p:nvPr/>
        </p:nvSpPr>
        <p:spPr bwMode="auto">
          <a:xfrm>
            <a:off x="7380288" y="3141663"/>
            <a:ext cx="935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000" b="1">
                <a:solidFill>
                  <a:srgbClr val="CC0000"/>
                </a:solidFill>
              </a:rPr>
              <a:t>Actividades</a:t>
            </a:r>
            <a:endParaRPr lang="es-ES" altLang="es-PE" sz="1000" b="1">
              <a:solidFill>
                <a:srgbClr val="CC0000"/>
              </a:solidFill>
            </a:endParaRPr>
          </a:p>
        </p:txBody>
      </p:sp>
      <p:sp>
        <p:nvSpPr>
          <p:cNvPr id="45090" name="Rectangle 105"/>
          <p:cNvSpPr>
            <a:spLocks noChangeArrowheads="1"/>
          </p:cNvSpPr>
          <p:nvPr/>
        </p:nvSpPr>
        <p:spPr bwMode="auto">
          <a:xfrm>
            <a:off x="6659563" y="4365625"/>
            <a:ext cx="9350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lnSpc>
                <a:spcPct val="80000"/>
              </a:lnSpc>
              <a:spcBef>
                <a:spcPct val="50000"/>
              </a:spcBef>
              <a:spcAft>
                <a:spcPct val="0"/>
              </a:spcAft>
              <a:buFontTx/>
              <a:buNone/>
            </a:pPr>
            <a:r>
              <a:rPr lang="es-PE" altLang="es-PE" sz="1000" b="1">
                <a:solidFill>
                  <a:srgbClr val="CC0000"/>
                </a:solidFill>
              </a:rPr>
              <a:t>Tareas</a:t>
            </a:r>
            <a:endParaRPr lang="es-ES" altLang="es-PE" sz="1000" b="1">
              <a:solidFill>
                <a:srgbClr val="CC0000"/>
              </a:solidFill>
            </a:endParaRPr>
          </a:p>
        </p:txBody>
      </p:sp>
    </p:spTree>
    <p:extLst>
      <p:ext uri="{BB962C8B-B14F-4D97-AF65-F5344CB8AC3E}">
        <p14:creationId xmlns:p14="http://schemas.microsoft.com/office/powerpoint/2010/main" val="28132848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fontScale="90000"/>
          </a:bodyPr>
          <a:lstStyle/>
          <a:p>
            <a:r>
              <a:rPr lang="es-ES_tradnl" altLang="es-PE" b="1" dirty="0">
                <a:solidFill>
                  <a:schemeClr val="accent6">
                    <a:lumMod val="60000"/>
                    <a:lumOff val="40000"/>
                  </a:schemeClr>
                </a:solidFill>
              </a:rPr>
              <a:t>Objetivo</a:t>
            </a:r>
            <a:r>
              <a:rPr lang="en-US" altLang="es-PE" b="1" dirty="0"/>
              <a:t/>
            </a:r>
            <a:br>
              <a:rPr lang="en-US" altLang="es-PE" b="1" dirty="0"/>
            </a:br>
            <a:endParaRPr lang="es-PE" dirty="0"/>
          </a:p>
        </p:txBody>
      </p:sp>
      <p:sp>
        <p:nvSpPr>
          <p:cNvPr id="9" name="8 Marcador de contenido"/>
          <p:cNvSpPr>
            <a:spLocks noGrp="1"/>
          </p:cNvSpPr>
          <p:nvPr>
            <p:ph idx="1"/>
          </p:nvPr>
        </p:nvSpPr>
        <p:spPr/>
        <p:txBody>
          <a:bodyPr/>
          <a:lstStyle/>
          <a:p>
            <a:r>
              <a:rPr lang="es-PE" altLang="es-PE" dirty="0"/>
              <a:t>Definir y establecer las actividades de aseguramiento de calidad a realizar, que aseguren que los productos de trabajo del Sistema </a:t>
            </a:r>
            <a:r>
              <a:rPr lang="es-PE" altLang="es-PE" dirty="0" smtClean="0"/>
              <a:t>Viajes Tumi que cumplan </a:t>
            </a:r>
            <a:r>
              <a:rPr lang="es-PE" altLang="es-PE" dirty="0"/>
              <a:t>con los estándares de calidad establecidos.</a:t>
            </a:r>
          </a:p>
          <a:p>
            <a:endParaRPr lang="es-PE" dirty="0"/>
          </a:p>
        </p:txBody>
      </p:sp>
    </p:spTree>
    <p:extLst>
      <p:ext uri="{BB962C8B-B14F-4D97-AF65-F5344CB8AC3E}">
        <p14:creationId xmlns:p14="http://schemas.microsoft.com/office/powerpoint/2010/main" val="15203544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altLang="es-PE" b="1" dirty="0"/>
              <a:t>Alcance</a:t>
            </a:r>
            <a:r>
              <a:rPr lang="es-ES_tradnl" altLang="es-PE" sz="3600" b="1" dirty="0">
                <a:solidFill>
                  <a:schemeClr val="tx1"/>
                </a:solidFill>
              </a:rPr>
              <a:t> </a:t>
            </a:r>
            <a:br>
              <a:rPr lang="es-ES_tradnl" altLang="es-PE" sz="3600" b="1" dirty="0">
                <a:solidFill>
                  <a:schemeClr val="tx1"/>
                </a:solidFill>
              </a:rPr>
            </a:br>
            <a:endParaRPr lang="es-PE" dirty="0"/>
          </a:p>
        </p:txBody>
      </p:sp>
      <p:sp>
        <p:nvSpPr>
          <p:cNvPr id="3" name="2 Marcador de contenido"/>
          <p:cNvSpPr>
            <a:spLocks noGrp="1"/>
          </p:cNvSpPr>
          <p:nvPr>
            <p:ph idx="1"/>
          </p:nvPr>
        </p:nvSpPr>
        <p:spPr/>
        <p:txBody>
          <a:bodyPr/>
          <a:lstStyle/>
          <a:p>
            <a:r>
              <a:rPr lang="es-ES" altLang="es-PE" dirty="0"/>
              <a:t>Los entregables y productos de trabajo del</a:t>
            </a:r>
            <a:r>
              <a:rPr lang="es-PE" altLang="es-PE" dirty="0"/>
              <a:t> Sistema de </a:t>
            </a:r>
            <a:r>
              <a:rPr lang="es-PE" altLang="es-PE" dirty="0" smtClean="0"/>
              <a:t>Viajes Tumi.</a:t>
            </a:r>
            <a:endParaRPr lang="es-ES" altLang="es-PE" dirty="0"/>
          </a:p>
          <a:p>
            <a:pPr marL="109728" indent="0">
              <a:buNone/>
            </a:pPr>
            <a:endParaRPr lang="es-PE" dirty="0"/>
          </a:p>
        </p:txBody>
      </p:sp>
    </p:spTree>
    <p:extLst>
      <p:ext uri="{BB962C8B-B14F-4D97-AF65-F5344CB8AC3E}">
        <p14:creationId xmlns:p14="http://schemas.microsoft.com/office/powerpoint/2010/main" val="28436882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1066800"/>
          </a:xfrm>
        </p:spPr>
        <p:txBody>
          <a:bodyPr>
            <a:normAutofit fontScale="90000"/>
          </a:bodyPr>
          <a:lstStyle/>
          <a:p>
            <a:r>
              <a:rPr lang="es-PE" altLang="es-PE" dirty="0">
                <a:solidFill>
                  <a:schemeClr val="accent6">
                    <a:lumMod val="60000"/>
                    <a:lumOff val="40000"/>
                  </a:schemeClr>
                </a:solidFill>
              </a:rPr>
              <a:t>Términos y Definiciones</a:t>
            </a:r>
            <a:r>
              <a:rPr lang="es-ES" altLang="es-PE" b="1" dirty="0">
                <a:solidFill>
                  <a:schemeClr val="accent6">
                    <a:lumMod val="60000"/>
                    <a:lumOff val="40000"/>
                  </a:schemeClr>
                </a:solidFill>
              </a:rPr>
              <a:t/>
            </a:r>
            <a:br>
              <a:rPr lang="es-ES" altLang="es-PE" b="1" dirty="0">
                <a:solidFill>
                  <a:schemeClr val="accent6">
                    <a:lumMod val="60000"/>
                    <a:lumOff val="40000"/>
                  </a:schemeClr>
                </a:solidFill>
              </a:rPr>
            </a:br>
            <a:endParaRPr lang="es-PE" dirty="0">
              <a:solidFill>
                <a:schemeClr val="accent6">
                  <a:lumMod val="60000"/>
                  <a:lumOff val="40000"/>
                </a:schemeClr>
              </a:solidFill>
            </a:endParaRPr>
          </a:p>
        </p:txBody>
      </p:sp>
      <p:graphicFrame>
        <p:nvGraphicFramePr>
          <p:cNvPr id="5" name="Group 286"/>
          <p:cNvGraphicFramePr>
            <a:graphicFrameLocks noGrp="1"/>
          </p:cNvGraphicFramePr>
          <p:nvPr>
            <p:ph idx="1"/>
            <p:extLst>
              <p:ext uri="{D42A27DB-BD31-4B8C-83A1-F6EECF244321}">
                <p14:modId xmlns:p14="http://schemas.microsoft.com/office/powerpoint/2010/main" val="159865234"/>
              </p:ext>
            </p:extLst>
          </p:nvPr>
        </p:nvGraphicFramePr>
        <p:xfrm>
          <a:off x="468313" y="1772816"/>
          <a:ext cx="8145462" cy="3883027"/>
        </p:xfrm>
        <a:graphic>
          <a:graphicData uri="http://schemas.openxmlformats.org/drawingml/2006/table">
            <a:tbl>
              <a:tblPr/>
              <a:tblGrid>
                <a:gridCol w="434975"/>
                <a:gridCol w="2905125"/>
                <a:gridCol w="4805362"/>
              </a:tblGrid>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charset="0"/>
                          <a:ea typeface="ＭＳ Ｐゴシック" charset="0"/>
                        </a:rPr>
                        <a:t>#</a:t>
                      </a:r>
                      <a:endParaRPr kumimoji="0" lang="es-ES" sz="1600" b="1" i="0" u="none" strike="noStrike" cap="none" normalizeH="0" baseline="0">
                        <a:ln>
                          <a:noFill/>
                        </a:ln>
                        <a:solidFill>
                          <a:schemeClr val="bg1"/>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charset="0"/>
                          <a:ea typeface="ＭＳ Ｐゴシック" charset="0"/>
                        </a:rPr>
                        <a:t>Términos</a:t>
                      </a:r>
                      <a:endParaRPr kumimoji="0" lang="es-ES" sz="1600" b="1" i="0" u="none" strike="noStrike" cap="none" normalizeH="0" baseline="0">
                        <a:ln>
                          <a:noFill/>
                        </a:ln>
                        <a:solidFill>
                          <a:schemeClr val="bg1"/>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charset="0"/>
                          <a:ea typeface="ＭＳ Ｐゴシック" charset="0"/>
                        </a:rPr>
                        <a:t>Definiciones</a:t>
                      </a:r>
                      <a:endParaRPr kumimoji="0" lang="es-ES" sz="1600" b="1" i="0" u="none" strike="noStrike" cap="none" normalizeH="0" baseline="0">
                        <a:ln>
                          <a:noFill/>
                        </a:ln>
                        <a:solidFill>
                          <a:schemeClr val="bg1"/>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1</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smtClean="0">
                          <a:ln>
                            <a:noFill/>
                          </a:ln>
                          <a:solidFill>
                            <a:srgbClr val="000066"/>
                          </a:solidFill>
                          <a:effectLst/>
                          <a:latin typeface="Arial" charset="0"/>
                          <a:ea typeface="ＭＳ Ｐゴシック" charset="0"/>
                        </a:rPr>
                        <a:t>VARZSOFT</a:t>
                      </a:r>
                      <a:endParaRPr kumimoji="0" lang="es-ES" sz="1600" b="0" i="0" u="none" strike="noStrike" cap="none" normalizeH="0" baseline="0" dirty="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smtClean="0">
                          <a:ln>
                            <a:noFill/>
                          </a:ln>
                          <a:solidFill>
                            <a:srgbClr val="000066"/>
                          </a:solidFill>
                          <a:effectLst/>
                          <a:latin typeface="Arial" charset="0"/>
                          <a:ea typeface="ＭＳ Ｐゴシック" charset="0"/>
                          <a:cs typeface="Times New Roman" charset="0"/>
                        </a:rPr>
                        <a:t>Empresa de </a:t>
                      </a:r>
                      <a:r>
                        <a:rPr kumimoji="0" lang="es-PE" sz="1600" b="0" i="0" u="none" strike="noStrike" cap="none" normalizeH="0" baseline="0" dirty="0">
                          <a:ln>
                            <a:noFill/>
                          </a:ln>
                          <a:solidFill>
                            <a:srgbClr val="000066"/>
                          </a:solidFill>
                          <a:effectLst/>
                          <a:latin typeface="Arial" charset="0"/>
                          <a:ea typeface="ＭＳ Ｐゴシック" charset="0"/>
                          <a:cs typeface="Times New Roman" charset="0"/>
                        </a:rPr>
                        <a:t>Software </a:t>
                      </a:r>
                      <a:r>
                        <a:rPr kumimoji="0" lang="es-PE" sz="1600" b="0" i="0" u="none" strike="noStrike" cap="none" normalizeH="0" baseline="0" dirty="0" smtClean="0">
                          <a:ln>
                            <a:noFill/>
                          </a:ln>
                          <a:solidFill>
                            <a:srgbClr val="000066"/>
                          </a:solidFill>
                          <a:effectLst/>
                          <a:latin typeface="Arial" charset="0"/>
                          <a:ea typeface="ＭＳ Ｐゴシック" charset="0"/>
                          <a:cs typeface="Times New Roman" charset="0"/>
                        </a:rPr>
                        <a:t>que desarrolla un sistema de viajes.</a:t>
                      </a:r>
                      <a:endParaRPr kumimoji="0" lang="es-ES" sz="1600" b="0" i="0" u="none" strike="noStrike" cap="none" normalizeH="0" baseline="0" dirty="0">
                        <a:ln>
                          <a:noFill/>
                        </a:ln>
                        <a:solidFill>
                          <a:srgbClr val="000066"/>
                        </a:solidFill>
                        <a:effectLst/>
                        <a:latin typeface="Arial" charset="0"/>
                        <a:ea typeface="ＭＳ Ｐゴシック" charset="0"/>
                        <a:cs typeface="Times New Roman"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r h="654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2</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cs typeface="Times New Roman" charset="0"/>
                        </a:rPr>
                        <a:t>Proceso</a:t>
                      </a:r>
                      <a:r>
                        <a:rPr kumimoji="0" lang="es-ES" sz="1600" b="0" i="0" u="none" strike="noStrike" cap="none" normalizeH="0" baseline="0">
                          <a:ln>
                            <a:noFill/>
                          </a:ln>
                          <a:solidFill>
                            <a:srgbClr val="000066"/>
                          </a:solidFill>
                          <a:effectLst/>
                          <a:latin typeface="Arial" charset="0"/>
                          <a:ea typeface="ＭＳ Ｐゴシック" charset="0"/>
                        </a:rPr>
                        <a:t> </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cs typeface="Times New Roman" charset="0"/>
                        </a:rPr>
                        <a:t>Conjunto de actividades, métodos, prácticas y transformaciones que las personas usan con un propósito específico, y que a partir de ciertas entradas generan productos o servicios de salida.</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3</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Proyectos</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charset="0"/>
                          <a:ea typeface="ＭＳ Ｐゴシック" charset="0"/>
                        </a:rPr>
                        <a:t>Unidades de trabajo sujetas a Revisiones de QA, las cuales son ejecutadas por </a:t>
                      </a:r>
                      <a:r>
                        <a:rPr kumimoji="0" lang="es-PE" sz="1600" b="0" i="0" u="none" strike="noStrike" cap="none" normalizeH="0" baseline="0" dirty="0" smtClean="0">
                          <a:ln>
                            <a:noFill/>
                          </a:ln>
                          <a:solidFill>
                            <a:srgbClr val="000066"/>
                          </a:solidFill>
                          <a:effectLst/>
                          <a:latin typeface="Arial" charset="0"/>
                          <a:ea typeface="ＭＳ Ｐゴシック" charset="0"/>
                        </a:rPr>
                        <a:t>VarzSoft.</a:t>
                      </a:r>
                      <a:endParaRPr kumimoji="0" lang="es-ES" sz="1600" b="0" i="0" u="none" strike="noStrike" cap="none" normalizeH="0" baseline="0" dirty="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4</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QA</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charset="0"/>
                          <a:ea typeface="ＭＳ Ｐゴシック" charset="0"/>
                        </a:rPr>
                        <a:t>Aseguramiento de Calidad</a:t>
                      </a:r>
                      <a:endParaRPr kumimoji="0" lang="es-ES" sz="1600" b="0" i="0" u="none" strike="noStrike" cap="none" normalizeH="0" baseline="0" dirty="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5</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charset="0"/>
                          <a:ea typeface="ＭＳ Ｐゴシック" charset="0"/>
                        </a:rPr>
                        <a:t>NC</a:t>
                      </a:r>
                      <a:endParaRPr kumimoji="0" lang="es-ES" sz="1600" b="0" i="0" u="none" strike="noStrike" cap="none" normalizeH="0" baseline="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charset="0"/>
                          <a:ea typeface="ＭＳ Ｐゴシック" charset="0"/>
                        </a:rPr>
                        <a:t>No Conformidades encontradas en la Revisión de Calidad de los artefactos y productos de </a:t>
                      </a:r>
                      <a:r>
                        <a:rPr kumimoji="0" lang="es-PE" sz="1600" b="0" i="0" u="none" strike="noStrike" cap="none" normalizeH="0" baseline="0" dirty="0" smtClean="0">
                          <a:ln>
                            <a:noFill/>
                          </a:ln>
                          <a:solidFill>
                            <a:srgbClr val="000066"/>
                          </a:solidFill>
                          <a:effectLst/>
                          <a:latin typeface="Arial" charset="0"/>
                          <a:ea typeface="ＭＳ Ｐゴシック" charset="0"/>
                        </a:rPr>
                        <a:t>VarSoft.</a:t>
                      </a:r>
                      <a:endParaRPr kumimoji="0" lang="es-ES" sz="1600" b="0" i="0" u="none" strike="noStrike" cap="none" normalizeH="0" baseline="0" dirty="0">
                        <a:ln>
                          <a:noFill/>
                        </a:ln>
                        <a:solidFill>
                          <a:srgbClr val="000066"/>
                        </a:solidFill>
                        <a:effectLst/>
                        <a:latin typeface="Arial" charset="0"/>
                        <a:ea typeface="ＭＳ Ｐゴシック"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r>
            </a:tbl>
          </a:graphicData>
        </a:graphic>
      </p:graphicFrame>
    </p:spTree>
    <p:extLst>
      <p:ext uri="{BB962C8B-B14F-4D97-AF65-F5344CB8AC3E}">
        <p14:creationId xmlns:p14="http://schemas.microsoft.com/office/powerpoint/2010/main" val="16137898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1066800"/>
          </a:xfrm>
        </p:spPr>
        <p:txBody>
          <a:bodyPr>
            <a:normAutofit fontScale="90000"/>
          </a:bodyPr>
          <a:lstStyle/>
          <a:p>
            <a:r>
              <a:rPr lang="es-PE" altLang="es-PE" dirty="0">
                <a:solidFill>
                  <a:schemeClr val="accent6">
                    <a:lumMod val="60000"/>
                    <a:lumOff val="40000"/>
                  </a:schemeClr>
                </a:solidFill>
              </a:rPr>
              <a:t>Roles y Responsabilidades</a:t>
            </a:r>
            <a:r>
              <a:rPr lang="es-ES" altLang="es-PE" b="1" dirty="0">
                <a:solidFill>
                  <a:schemeClr val="accent6">
                    <a:lumMod val="60000"/>
                    <a:lumOff val="40000"/>
                  </a:schemeClr>
                </a:solidFill>
              </a:rPr>
              <a:t/>
            </a:r>
            <a:br>
              <a:rPr lang="es-ES" altLang="es-PE" b="1" dirty="0">
                <a:solidFill>
                  <a:schemeClr val="accent6">
                    <a:lumMod val="60000"/>
                    <a:lumOff val="40000"/>
                  </a:schemeClr>
                </a:solidFill>
              </a:rPr>
            </a:br>
            <a:endParaRPr lang="es-PE" dirty="0">
              <a:solidFill>
                <a:schemeClr val="accent6">
                  <a:lumMod val="60000"/>
                  <a:lumOff val="40000"/>
                </a:schemeClr>
              </a:solidFill>
            </a:endParaRPr>
          </a:p>
        </p:txBody>
      </p:sp>
      <p:sp>
        <p:nvSpPr>
          <p:cNvPr id="4" name="AutoShape 4"/>
          <p:cNvSpPr>
            <a:spLocks noChangeArrowheads="1"/>
          </p:cNvSpPr>
          <p:nvPr/>
        </p:nvSpPr>
        <p:spPr bwMode="auto">
          <a:xfrm>
            <a:off x="179388" y="39322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400" b="1" dirty="0" smtClean="0">
                <a:solidFill>
                  <a:schemeClr val="bg1"/>
                </a:solidFill>
              </a:rPr>
              <a:t>Jefe de proyecto</a:t>
            </a:r>
            <a:endParaRPr lang="es-ES" altLang="es-PE" sz="1400" b="1" dirty="0">
              <a:solidFill>
                <a:schemeClr val="bg1"/>
              </a:solidFill>
            </a:endParaRPr>
          </a:p>
        </p:txBody>
      </p:sp>
      <p:sp>
        <p:nvSpPr>
          <p:cNvPr id="5" name="AutoShape 6"/>
          <p:cNvSpPr>
            <a:spLocks noChangeArrowheads="1"/>
          </p:cNvSpPr>
          <p:nvPr/>
        </p:nvSpPr>
        <p:spPr bwMode="auto">
          <a:xfrm>
            <a:off x="179388" y="27082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400" b="1">
                <a:solidFill>
                  <a:schemeClr val="bg1"/>
                </a:solidFill>
              </a:rPr>
              <a:t>Revisado de QA</a:t>
            </a:r>
            <a:endParaRPr lang="es-ES" altLang="es-PE" sz="1400" b="1">
              <a:solidFill>
                <a:schemeClr val="bg1"/>
              </a:solidFill>
            </a:endParaRPr>
          </a:p>
        </p:txBody>
      </p:sp>
      <p:sp>
        <p:nvSpPr>
          <p:cNvPr id="6" name="AutoShape 7"/>
          <p:cNvSpPr>
            <a:spLocks noChangeArrowheads="1"/>
          </p:cNvSpPr>
          <p:nvPr/>
        </p:nvSpPr>
        <p:spPr bwMode="auto">
          <a:xfrm>
            <a:off x="179388" y="16287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400" b="1" dirty="0">
                <a:solidFill>
                  <a:schemeClr val="bg1"/>
                </a:solidFill>
              </a:rPr>
              <a:t>Analista de Calidad </a:t>
            </a:r>
            <a:endParaRPr lang="es-ES" altLang="es-PE" sz="1400" b="1" dirty="0">
              <a:solidFill>
                <a:schemeClr val="bg1"/>
              </a:solidFill>
            </a:endParaRPr>
          </a:p>
        </p:txBody>
      </p:sp>
      <p:sp>
        <p:nvSpPr>
          <p:cNvPr id="7" name="AutoShape 9"/>
          <p:cNvSpPr>
            <a:spLocks noChangeArrowheads="1"/>
          </p:cNvSpPr>
          <p:nvPr/>
        </p:nvSpPr>
        <p:spPr bwMode="auto">
          <a:xfrm>
            <a:off x="2051050" y="2709863"/>
            <a:ext cx="6913563" cy="935037"/>
          </a:xfrm>
          <a:prstGeom prst="roundRect">
            <a:avLst>
              <a:gd name="adj" fmla="val 16667"/>
            </a:avLst>
          </a:prstGeom>
          <a:solidFill>
            <a:schemeClr val="accent2">
              <a:lumMod val="20000"/>
              <a:lumOff val="80000"/>
            </a:schemeClr>
          </a:solidFill>
          <a:ln w="9525" algn="ctr">
            <a:solidFill>
              <a:schemeClr val="accent1"/>
            </a:solidFill>
            <a:round/>
            <a:headEnd/>
            <a:tailEnd/>
          </a:ln>
        </p:spPr>
        <p:txBody>
          <a:bodyPr anchor="ctr"/>
          <a:lstStyle>
            <a:lvl1pPr marL="179388" indent="-179388"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Char char="•"/>
            </a:pPr>
            <a:r>
              <a:rPr lang="es-PE" altLang="es-PE" sz="1400" dirty="0"/>
              <a:t>Elaborar y proporcionar los entregables para el Aseguramiento de Calidad que realiza el Revisor.</a:t>
            </a:r>
            <a:endParaRPr lang="es-ES" altLang="es-PE" sz="1400" dirty="0"/>
          </a:p>
        </p:txBody>
      </p:sp>
      <p:sp>
        <p:nvSpPr>
          <p:cNvPr id="8" name="AutoShape 13"/>
          <p:cNvSpPr>
            <a:spLocks noChangeArrowheads="1"/>
          </p:cNvSpPr>
          <p:nvPr/>
        </p:nvSpPr>
        <p:spPr bwMode="auto">
          <a:xfrm>
            <a:off x="2051050" y="3933825"/>
            <a:ext cx="6913563" cy="935038"/>
          </a:xfrm>
          <a:prstGeom prst="roundRect">
            <a:avLst>
              <a:gd name="adj" fmla="val 16667"/>
            </a:avLst>
          </a:prstGeom>
          <a:solidFill>
            <a:schemeClr val="accent2">
              <a:lumMod val="20000"/>
              <a:lumOff val="80000"/>
            </a:schemeClr>
          </a:solidFill>
          <a:ln w="9525" algn="ctr">
            <a:solidFill>
              <a:schemeClr val="accent1"/>
            </a:solidFill>
            <a:round/>
            <a:headEnd/>
            <a:tailEnd/>
          </a:ln>
        </p:spPr>
        <p:txBody>
          <a:bodyPr anchor="ctr"/>
          <a:lstStyle>
            <a:lvl1pPr marL="179388" indent="-179388"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Char char="•"/>
            </a:pPr>
            <a:r>
              <a:rPr lang="es-PE" altLang="es-PE" sz="1400"/>
              <a:t>Aprobar las acciones correctivas.</a:t>
            </a:r>
            <a:endParaRPr lang="es-ES" altLang="es-PE" sz="1400"/>
          </a:p>
        </p:txBody>
      </p:sp>
      <p:sp>
        <p:nvSpPr>
          <p:cNvPr id="9" name="AutoShape 14"/>
          <p:cNvSpPr>
            <a:spLocks noChangeArrowheads="1"/>
          </p:cNvSpPr>
          <p:nvPr/>
        </p:nvSpPr>
        <p:spPr bwMode="auto">
          <a:xfrm>
            <a:off x="2051050" y="1557338"/>
            <a:ext cx="6913563" cy="935037"/>
          </a:xfrm>
          <a:prstGeom prst="roundRect">
            <a:avLst>
              <a:gd name="adj" fmla="val 16667"/>
            </a:avLst>
          </a:prstGeom>
          <a:solidFill>
            <a:schemeClr val="accent2">
              <a:lumMod val="20000"/>
              <a:lumOff val="80000"/>
            </a:schemeClr>
          </a:solidFill>
          <a:ln w="9525" algn="ctr">
            <a:solidFill>
              <a:schemeClr val="accent1"/>
            </a:solidFill>
            <a:round/>
            <a:headEnd/>
            <a:tailEnd/>
          </a:ln>
        </p:spPr>
        <p:txBody>
          <a:bodyPr anchor="ctr"/>
          <a:lstStyle>
            <a:lvl1pPr marL="179388" indent="-179388"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Char char="•"/>
            </a:pPr>
            <a:r>
              <a:rPr lang="es-PE" altLang="es-PE" sz="1400"/>
              <a:t>Planificar y realizar las Revisiones de QA.</a:t>
            </a:r>
            <a:endParaRPr lang="es-ES" altLang="es-PE" sz="1400"/>
          </a:p>
        </p:txBody>
      </p:sp>
    </p:spTree>
    <p:extLst>
      <p:ext uri="{BB962C8B-B14F-4D97-AF65-F5344CB8AC3E}">
        <p14:creationId xmlns:p14="http://schemas.microsoft.com/office/powerpoint/2010/main" val="268334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179388" y="393382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400" b="1">
                <a:solidFill>
                  <a:schemeClr val="bg1"/>
                </a:solidFill>
              </a:rPr>
              <a:t>Analista</a:t>
            </a:r>
            <a:endParaRPr lang="es-ES" altLang="es-PE" sz="1400" b="1">
              <a:solidFill>
                <a:schemeClr val="bg1"/>
              </a:solidFill>
            </a:endParaRPr>
          </a:p>
        </p:txBody>
      </p:sp>
      <p:sp>
        <p:nvSpPr>
          <p:cNvPr id="5" name="AutoShape 6"/>
          <p:cNvSpPr>
            <a:spLocks noChangeArrowheads="1"/>
          </p:cNvSpPr>
          <p:nvPr/>
        </p:nvSpPr>
        <p:spPr bwMode="auto">
          <a:xfrm>
            <a:off x="179388" y="2800350"/>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400" b="1">
                <a:solidFill>
                  <a:schemeClr val="bg1"/>
                </a:solidFill>
              </a:rPr>
              <a:t>Cliente</a:t>
            </a:r>
            <a:endParaRPr lang="es-ES" altLang="es-PE" sz="1400" b="1">
              <a:solidFill>
                <a:schemeClr val="bg1"/>
              </a:solidFill>
            </a:endParaRPr>
          </a:p>
        </p:txBody>
      </p:sp>
      <p:sp>
        <p:nvSpPr>
          <p:cNvPr id="6" name="AutoShape 8"/>
          <p:cNvSpPr>
            <a:spLocks noChangeArrowheads="1"/>
          </p:cNvSpPr>
          <p:nvPr/>
        </p:nvSpPr>
        <p:spPr bwMode="auto">
          <a:xfrm>
            <a:off x="179388" y="16287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sz="1400" b="1" dirty="0">
                <a:solidFill>
                  <a:schemeClr val="bg1"/>
                </a:solidFill>
              </a:rPr>
              <a:t>Responsable de Producto</a:t>
            </a:r>
            <a:endParaRPr lang="es-ES" altLang="es-PE" sz="1400" b="1" dirty="0">
              <a:solidFill>
                <a:schemeClr val="bg1"/>
              </a:solidFill>
            </a:endParaRPr>
          </a:p>
        </p:txBody>
      </p:sp>
      <p:sp>
        <p:nvSpPr>
          <p:cNvPr id="7" name="AutoShape 10"/>
          <p:cNvSpPr>
            <a:spLocks noChangeArrowheads="1"/>
          </p:cNvSpPr>
          <p:nvPr/>
        </p:nvSpPr>
        <p:spPr bwMode="auto">
          <a:xfrm>
            <a:off x="2051050" y="3935413"/>
            <a:ext cx="6913563" cy="935037"/>
          </a:xfrm>
          <a:prstGeom prst="roundRect">
            <a:avLst>
              <a:gd name="adj" fmla="val 16667"/>
            </a:avLst>
          </a:prstGeom>
          <a:solidFill>
            <a:schemeClr val="accent2">
              <a:lumMod val="20000"/>
              <a:lumOff val="80000"/>
            </a:schemeClr>
          </a:solidFill>
          <a:ln w="9525" algn="ctr">
            <a:solidFill>
              <a:schemeClr val="accent1"/>
            </a:solidFill>
            <a:round/>
            <a:headEnd/>
            <a:tailEnd/>
          </a:ln>
        </p:spPr>
        <p:txBody>
          <a:bodyPr anchor="ctr"/>
          <a:lstStyle>
            <a:lvl1pPr marL="179388" indent="-179388"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eaLnBrk="1" hangingPunct="1">
              <a:spcBef>
                <a:spcPct val="20000"/>
              </a:spcBef>
              <a:spcAft>
                <a:spcPct val="0"/>
              </a:spcAft>
              <a:buFontTx/>
              <a:buChar char="•"/>
            </a:pPr>
            <a:r>
              <a:rPr lang="es-PE" altLang="es-PE" sz="1400"/>
              <a:t>Es el</a:t>
            </a:r>
            <a:r>
              <a:rPr lang="es-PE" altLang="es-PE" sz="1800">
                <a:solidFill>
                  <a:srgbClr val="000066"/>
                </a:solidFill>
              </a:rPr>
              <a:t> </a:t>
            </a:r>
            <a:r>
              <a:rPr lang="es-PE" altLang="es-PE" sz="1400"/>
              <a:t>responsable de la elaboración del producto (entregable) de proyecto interno, así como de su corrección en caso se encuentren no conformidades. </a:t>
            </a:r>
            <a:endParaRPr lang="es-ES" altLang="es-PE" sz="1400"/>
          </a:p>
        </p:txBody>
      </p:sp>
      <p:sp>
        <p:nvSpPr>
          <p:cNvPr id="8" name="AutoShape 11"/>
          <p:cNvSpPr>
            <a:spLocks noChangeArrowheads="1"/>
          </p:cNvSpPr>
          <p:nvPr/>
        </p:nvSpPr>
        <p:spPr bwMode="auto">
          <a:xfrm>
            <a:off x="2051050" y="2782888"/>
            <a:ext cx="6913563" cy="935037"/>
          </a:xfrm>
          <a:prstGeom prst="roundRect">
            <a:avLst>
              <a:gd name="adj" fmla="val 16667"/>
            </a:avLst>
          </a:prstGeom>
          <a:solidFill>
            <a:schemeClr val="accent2">
              <a:lumMod val="20000"/>
              <a:lumOff val="80000"/>
            </a:schemeClr>
          </a:solidFill>
          <a:ln w="9525" algn="ctr">
            <a:solidFill>
              <a:schemeClr val="accent1"/>
            </a:solidFill>
            <a:round/>
            <a:headEnd/>
            <a:tailEnd/>
          </a:ln>
        </p:spPr>
        <p:txBody>
          <a:bodyPr anchor="ctr"/>
          <a:lstStyle>
            <a:lvl1pPr marL="179388" indent="-179388"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eaLnBrk="1" hangingPunct="1">
              <a:spcBef>
                <a:spcPct val="0"/>
              </a:spcBef>
              <a:spcAft>
                <a:spcPct val="0"/>
              </a:spcAft>
              <a:buFontTx/>
              <a:buChar char="•"/>
            </a:pPr>
            <a:r>
              <a:rPr lang="es-PE" altLang="es-PE" sz="1400" dirty="0"/>
              <a:t>Rol autorizado por el cliente para revisar/aprobar el entregable</a:t>
            </a:r>
            <a:endParaRPr lang="es-ES" altLang="es-PE" sz="1400" dirty="0"/>
          </a:p>
        </p:txBody>
      </p:sp>
      <p:sp>
        <p:nvSpPr>
          <p:cNvPr id="9" name="AutoShape 12"/>
          <p:cNvSpPr>
            <a:spLocks noChangeArrowheads="1"/>
          </p:cNvSpPr>
          <p:nvPr/>
        </p:nvSpPr>
        <p:spPr bwMode="auto">
          <a:xfrm>
            <a:off x="2051050" y="1512888"/>
            <a:ext cx="6926263" cy="1123950"/>
          </a:xfrm>
          <a:prstGeom prst="roundRect">
            <a:avLst>
              <a:gd name="adj" fmla="val 16667"/>
            </a:avLst>
          </a:prstGeom>
          <a:solidFill>
            <a:schemeClr val="accent2">
              <a:lumMod val="20000"/>
              <a:lumOff val="80000"/>
            </a:schemeClr>
          </a:solidFill>
          <a:ln w="9525" algn="ctr">
            <a:solidFill>
              <a:schemeClr val="accent1"/>
            </a:solidFill>
            <a:round/>
            <a:headEnd/>
            <a:tailEnd/>
          </a:ln>
        </p:spPr>
        <p:txBody>
          <a:bodyPr anchor="ctr"/>
          <a:lstStyle>
            <a:lvl1pPr marL="179388" indent="-179388"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eaLnBrk="1" hangingPunct="1">
              <a:spcBef>
                <a:spcPct val="0"/>
              </a:spcBef>
              <a:spcAft>
                <a:spcPct val="0"/>
              </a:spcAft>
              <a:buFontTx/>
              <a:buChar char="•"/>
            </a:pPr>
            <a:r>
              <a:rPr lang="es-ES" altLang="es-PE" sz="1400" dirty="0"/>
              <a:t>Es el responsable </a:t>
            </a:r>
            <a:r>
              <a:rPr lang="es-ES" altLang="es-PE" sz="1400" noProof="1"/>
              <a:t>de la elaboración del producto o de su corrección en caso se encuentren no conformidades</a:t>
            </a:r>
            <a:r>
              <a:rPr lang="es-ES" altLang="es-PE" sz="1400" dirty="0"/>
              <a:t>.</a:t>
            </a:r>
          </a:p>
          <a:p>
            <a:pPr eaLnBrk="1" hangingPunct="1">
              <a:spcBef>
                <a:spcPct val="0"/>
              </a:spcBef>
              <a:spcAft>
                <a:spcPct val="0"/>
              </a:spcAft>
              <a:buFontTx/>
              <a:buChar char="•"/>
            </a:pPr>
            <a:r>
              <a:rPr lang="es-ES" altLang="es-PE" sz="1400" dirty="0"/>
              <a:t>De acuerdo al producto </a:t>
            </a:r>
            <a:r>
              <a:rPr lang="es-PE" altLang="es-PE" sz="1400" dirty="0"/>
              <a:t>el responsable del producto (entregable) puede ser el </a:t>
            </a:r>
            <a:r>
              <a:rPr lang="es-PE" altLang="es-PE" sz="1400" dirty="0" smtClean="0"/>
              <a:t>Jefe de Proyecto(JP)</a:t>
            </a:r>
            <a:r>
              <a:rPr lang="es-PE" altLang="es-PE" sz="1400" dirty="0"/>
              <a:t>, el Analista de Calidad (GC),  o el Analista Programador (AP).</a:t>
            </a:r>
            <a:endParaRPr lang="es-ES" altLang="es-PE" sz="1400" dirty="0"/>
          </a:p>
        </p:txBody>
      </p:sp>
      <p:sp>
        <p:nvSpPr>
          <p:cNvPr id="10" name="1 Título"/>
          <p:cNvSpPr>
            <a:spLocks noGrp="1"/>
          </p:cNvSpPr>
          <p:nvPr>
            <p:ph type="title"/>
          </p:nvPr>
        </p:nvSpPr>
        <p:spPr>
          <a:xfrm>
            <a:off x="467544" y="692696"/>
            <a:ext cx="8229600" cy="1066800"/>
          </a:xfrm>
        </p:spPr>
        <p:txBody>
          <a:bodyPr>
            <a:normAutofit fontScale="90000"/>
          </a:bodyPr>
          <a:lstStyle/>
          <a:p>
            <a:r>
              <a:rPr lang="es-PE" altLang="es-PE" dirty="0">
                <a:solidFill>
                  <a:schemeClr val="accent6">
                    <a:lumMod val="60000"/>
                    <a:lumOff val="40000"/>
                  </a:schemeClr>
                </a:solidFill>
              </a:rPr>
              <a:t>Roles y Responsabilidades</a:t>
            </a:r>
            <a:r>
              <a:rPr lang="es-ES" altLang="es-PE" b="1" dirty="0">
                <a:solidFill>
                  <a:schemeClr val="accent6">
                    <a:lumMod val="60000"/>
                    <a:lumOff val="40000"/>
                  </a:schemeClr>
                </a:solidFill>
              </a:rPr>
              <a:t/>
            </a:r>
            <a:br>
              <a:rPr lang="es-ES" altLang="es-PE" b="1" dirty="0">
                <a:solidFill>
                  <a:schemeClr val="accent6">
                    <a:lumMod val="60000"/>
                    <a:lumOff val="40000"/>
                  </a:schemeClr>
                </a:solidFill>
              </a:rPr>
            </a:br>
            <a:endParaRPr lang="es-PE" dirty="0">
              <a:solidFill>
                <a:schemeClr val="accent6">
                  <a:lumMod val="60000"/>
                  <a:lumOff val="40000"/>
                </a:schemeClr>
              </a:solidFill>
            </a:endParaRPr>
          </a:p>
        </p:txBody>
      </p:sp>
    </p:spTree>
    <p:extLst>
      <p:ext uri="{BB962C8B-B14F-4D97-AF65-F5344CB8AC3E}">
        <p14:creationId xmlns:p14="http://schemas.microsoft.com/office/powerpoint/2010/main" val="6286109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normAutofit fontScale="90000"/>
          </a:bodyPr>
          <a:lstStyle/>
          <a:p>
            <a:r>
              <a:rPr lang="es-PE" altLang="es-PE" dirty="0">
                <a:solidFill>
                  <a:schemeClr val="accent6">
                    <a:lumMod val="60000"/>
                    <a:lumOff val="40000"/>
                  </a:schemeClr>
                </a:solidFill>
              </a:rPr>
              <a:t>Entradas y Salidas del Proceso</a:t>
            </a:r>
            <a:r>
              <a:rPr lang="es-ES" altLang="es-PE" b="1" dirty="0">
                <a:solidFill>
                  <a:schemeClr val="accent6">
                    <a:lumMod val="60000"/>
                    <a:lumOff val="40000"/>
                  </a:schemeClr>
                </a:solidFill>
              </a:rPr>
              <a:t/>
            </a:r>
            <a:br>
              <a:rPr lang="es-ES" altLang="es-PE" b="1" dirty="0">
                <a:solidFill>
                  <a:schemeClr val="accent6">
                    <a:lumMod val="60000"/>
                    <a:lumOff val="40000"/>
                  </a:schemeClr>
                </a:solidFill>
              </a:rPr>
            </a:br>
            <a:endParaRPr lang="es-PE" dirty="0">
              <a:solidFill>
                <a:schemeClr val="accent6">
                  <a:lumMod val="60000"/>
                  <a:lumOff val="40000"/>
                </a:schemeClr>
              </a:solidFill>
            </a:endParaRPr>
          </a:p>
        </p:txBody>
      </p:sp>
      <p:sp>
        <p:nvSpPr>
          <p:cNvPr id="4" name="AutoShape 13"/>
          <p:cNvSpPr>
            <a:spLocks noChangeArrowheads="1"/>
          </p:cNvSpPr>
          <p:nvPr/>
        </p:nvSpPr>
        <p:spPr bwMode="auto">
          <a:xfrm>
            <a:off x="214313" y="1754188"/>
            <a:ext cx="2592387" cy="3746500"/>
          </a:xfrm>
          <a:prstGeom prst="rightArrow">
            <a:avLst>
              <a:gd name="adj1" fmla="val 50000"/>
              <a:gd name="adj2" fmla="val 25000"/>
            </a:avLst>
          </a:prstGeom>
          <a:solidFill>
            <a:schemeClr val="accent2">
              <a:lumMod val="20000"/>
              <a:lumOff val="80000"/>
            </a:schemeClr>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l" eaLnBrk="1" hangingPunct="1">
              <a:spcBef>
                <a:spcPct val="0"/>
              </a:spcBef>
              <a:spcAft>
                <a:spcPct val="0"/>
              </a:spcAft>
              <a:buFontTx/>
              <a:buNone/>
            </a:pPr>
            <a:r>
              <a:rPr lang="es-PE" altLang="es-PE" b="1">
                <a:solidFill>
                  <a:schemeClr val="tx1"/>
                </a:solidFill>
              </a:rPr>
              <a:t>Entradas:</a:t>
            </a:r>
            <a:r>
              <a:rPr lang="es-PE" altLang="es-PE">
                <a:solidFill>
                  <a:schemeClr val="tx1"/>
                </a:solidFill>
              </a:rPr>
              <a:t/>
            </a:r>
            <a:br>
              <a:rPr lang="es-PE" altLang="es-PE">
                <a:solidFill>
                  <a:schemeClr val="tx1"/>
                </a:solidFill>
              </a:rPr>
            </a:br>
            <a:r>
              <a:rPr lang="es-PE" altLang="es-PE">
                <a:solidFill>
                  <a:schemeClr val="tx1"/>
                </a:solidFill>
              </a:rPr>
              <a:t>Lista de</a:t>
            </a:r>
          </a:p>
          <a:p>
            <a:pPr algn="l" eaLnBrk="1" hangingPunct="1">
              <a:spcBef>
                <a:spcPct val="0"/>
              </a:spcBef>
              <a:spcAft>
                <a:spcPct val="0"/>
              </a:spcAft>
              <a:buFontTx/>
              <a:buNone/>
            </a:pPr>
            <a:r>
              <a:rPr lang="es-PE" altLang="es-PE">
                <a:solidFill>
                  <a:schemeClr val="tx1"/>
                </a:solidFill>
              </a:rPr>
              <a:t>Actividades de QA</a:t>
            </a:r>
          </a:p>
          <a:p>
            <a:pPr algn="l" eaLnBrk="1" hangingPunct="1">
              <a:spcBef>
                <a:spcPct val="0"/>
              </a:spcBef>
              <a:spcAft>
                <a:spcPct val="0"/>
              </a:spcAft>
              <a:buFontTx/>
              <a:buNone/>
            </a:pPr>
            <a:r>
              <a:rPr lang="es-PE" altLang="es-PE">
                <a:solidFill>
                  <a:schemeClr val="tx1"/>
                </a:solidFill>
              </a:rPr>
              <a:t>de Producto.</a:t>
            </a:r>
            <a:endParaRPr lang="es-ES" altLang="es-PE">
              <a:solidFill>
                <a:schemeClr val="tx1"/>
              </a:solidFill>
            </a:endParaRPr>
          </a:p>
        </p:txBody>
      </p:sp>
      <p:sp>
        <p:nvSpPr>
          <p:cNvPr id="5" name="AutoShape 15"/>
          <p:cNvSpPr>
            <a:spLocks noChangeArrowheads="1"/>
          </p:cNvSpPr>
          <p:nvPr/>
        </p:nvSpPr>
        <p:spPr bwMode="auto">
          <a:xfrm>
            <a:off x="2987675" y="2565400"/>
            <a:ext cx="2663825" cy="23034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nchor="ctr">
            <a:flatTx/>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altLang="es-PE">
                <a:solidFill>
                  <a:schemeClr val="tx1"/>
                </a:solidFill>
              </a:rPr>
              <a:t>Proceso de Aseguramiento de la Calidad</a:t>
            </a:r>
            <a:endParaRPr lang="es-ES" altLang="es-PE">
              <a:solidFill>
                <a:schemeClr val="tx1"/>
              </a:solidFill>
            </a:endParaRPr>
          </a:p>
        </p:txBody>
      </p:sp>
      <p:sp>
        <p:nvSpPr>
          <p:cNvPr id="6" name="AutoShape 17"/>
          <p:cNvSpPr>
            <a:spLocks noChangeArrowheads="1"/>
          </p:cNvSpPr>
          <p:nvPr/>
        </p:nvSpPr>
        <p:spPr bwMode="auto">
          <a:xfrm>
            <a:off x="6118225" y="1714500"/>
            <a:ext cx="3025775" cy="3833813"/>
          </a:xfrm>
          <a:prstGeom prst="rightArrow">
            <a:avLst>
              <a:gd name="adj1" fmla="val 50000"/>
              <a:gd name="adj2" fmla="val 25000"/>
            </a:avLst>
          </a:prstGeom>
          <a:solidFill>
            <a:schemeClr val="accent2">
              <a:lumMod val="20000"/>
              <a:lumOff val="80000"/>
            </a:schemeClr>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eaLnBrk="1" hangingPunct="1">
              <a:spcBef>
                <a:spcPct val="0"/>
              </a:spcBef>
              <a:spcAft>
                <a:spcPct val="0"/>
              </a:spcAft>
              <a:buFontTx/>
              <a:buNone/>
            </a:pPr>
            <a:r>
              <a:rPr lang="es-PE" altLang="es-PE" b="1" dirty="0">
                <a:solidFill>
                  <a:schemeClr val="tx1"/>
                </a:solidFill>
              </a:rPr>
              <a:t>Salidas:</a:t>
            </a:r>
            <a:r>
              <a:rPr lang="es-PE" altLang="es-PE" dirty="0">
                <a:solidFill>
                  <a:schemeClr val="tx1"/>
                </a:solidFill>
              </a:rPr>
              <a:t/>
            </a:r>
            <a:br>
              <a:rPr lang="es-PE" altLang="es-PE" dirty="0">
                <a:solidFill>
                  <a:schemeClr val="tx1"/>
                </a:solidFill>
              </a:rPr>
            </a:br>
            <a:r>
              <a:rPr lang="es-PE" altLang="es-PE" dirty="0">
                <a:solidFill>
                  <a:schemeClr val="tx1"/>
                </a:solidFill>
              </a:rPr>
              <a:t>- Registro de las revisiones</a:t>
            </a:r>
          </a:p>
          <a:p>
            <a:pPr eaLnBrk="1" hangingPunct="1">
              <a:spcBef>
                <a:spcPct val="0"/>
              </a:spcBef>
              <a:spcAft>
                <a:spcPct val="0"/>
              </a:spcAft>
              <a:buFontTx/>
              <a:buNone/>
            </a:pPr>
            <a:r>
              <a:rPr lang="es-PE" altLang="es-PE" dirty="0">
                <a:solidFill>
                  <a:schemeClr val="tx1"/>
                </a:solidFill>
              </a:rPr>
              <a:t>  realizadas.</a:t>
            </a:r>
          </a:p>
          <a:p>
            <a:pPr eaLnBrk="1" hangingPunct="1">
              <a:spcBef>
                <a:spcPct val="0"/>
              </a:spcBef>
              <a:spcAft>
                <a:spcPct val="0"/>
              </a:spcAft>
              <a:buFontTx/>
              <a:buChar char="-"/>
            </a:pPr>
            <a:r>
              <a:rPr lang="es-PE" altLang="es-PE" dirty="0">
                <a:solidFill>
                  <a:schemeClr val="tx1"/>
                </a:solidFill>
              </a:rPr>
              <a:t>Consolidado de No</a:t>
            </a:r>
          </a:p>
          <a:p>
            <a:pPr eaLnBrk="1" hangingPunct="1">
              <a:spcBef>
                <a:spcPct val="0"/>
              </a:spcBef>
              <a:spcAft>
                <a:spcPct val="0"/>
              </a:spcAft>
              <a:buFontTx/>
              <a:buNone/>
            </a:pPr>
            <a:r>
              <a:rPr lang="es-PE" altLang="es-PE" dirty="0">
                <a:solidFill>
                  <a:schemeClr val="tx1"/>
                </a:solidFill>
              </a:rPr>
              <a:t>  Conformidades</a:t>
            </a:r>
            <a:endParaRPr lang="es-ES" altLang="es-PE" dirty="0">
              <a:solidFill>
                <a:schemeClr val="tx1"/>
              </a:solidFill>
            </a:endParaRPr>
          </a:p>
        </p:txBody>
      </p:sp>
    </p:spTree>
    <p:extLst>
      <p:ext uri="{BB962C8B-B14F-4D97-AF65-F5344CB8AC3E}">
        <p14:creationId xmlns:p14="http://schemas.microsoft.com/office/powerpoint/2010/main" val="27148644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1.66667E-6 4.50844E-6 L 0.31493 -0.00047 " pathEditMode="relative" rAng="0" ptsTypes="AA">
                                      <p:cBhvr>
                                        <p:cTn id="11" dur="2000" fill="hold"/>
                                        <p:tgtEl>
                                          <p:spTgt spid="4"/>
                                        </p:tgtEl>
                                        <p:attrNameLst>
                                          <p:attrName>ppt_x</p:attrName>
                                          <p:attrName>ppt_y</p:attrName>
                                        </p:attrNameLst>
                                      </p:cBhvr>
                                      <p:rCtr x="15747" y="-23"/>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5.55556E-7 1.48739E-6 L 1 -0.00625 " pathEditMode="relative" rAng="0" ptsTypes="AA">
                                      <p:cBhvr>
                                        <p:cTn id="15" dur="2000" fill="hold"/>
                                        <p:tgtEl>
                                          <p:spTgt spid="6"/>
                                        </p:tgtEl>
                                        <p:attrNameLst>
                                          <p:attrName>ppt_x</p:attrName>
                                          <p:attrName>ppt_y</p:attrName>
                                        </p:attrNameLst>
                                      </p:cBhvr>
                                      <p:rCtr x="50000"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uaderno de bocetos">
  <a:themeElements>
    <a:clrScheme name="Cuaderno de bocetos">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Cuaderno de bocetos">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aderno de bocetos">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Cuaderno de bocetos.thmx</Template>
  <TotalTime>1459</TotalTime>
  <Words>1894</Words>
  <Application>Microsoft Macintosh PowerPoint</Application>
  <PresentationFormat>Presentación en pantalla (4:3)</PresentationFormat>
  <Paragraphs>398</Paragraphs>
  <Slides>30</Slides>
  <Notes>10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Cuaderno de bocetos</vt:lpstr>
      <vt:lpstr>Presentación de PowerPoint</vt:lpstr>
      <vt:lpstr>Contenido:</vt:lpstr>
      <vt:lpstr>        Objetivos y Alcance del Proceso </vt:lpstr>
      <vt:lpstr>Objetivo </vt:lpstr>
      <vt:lpstr>Alcance  </vt:lpstr>
      <vt:lpstr>Términos y Definiciones </vt:lpstr>
      <vt:lpstr>Roles y Responsabilidades </vt:lpstr>
      <vt:lpstr>Roles y Responsabilidades </vt:lpstr>
      <vt:lpstr>Entradas y Salidas del Proceso </vt:lpstr>
      <vt:lpstr>Descripción del Proceso  </vt:lpstr>
      <vt:lpstr>Subprocesos del Proceso de  Aseguramiento de la Calidad </vt:lpstr>
      <vt:lpstr>Presentación de PowerPoint</vt:lpstr>
      <vt:lpstr>Presentación de PowerPoint</vt:lpstr>
      <vt:lpstr>. Descripción del Proceso  </vt:lpstr>
      <vt:lpstr>Actividades del Subproceso Ejecución de Plan de QA</vt:lpstr>
      <vt:lpstr>Actividades del Subproceso Ejecución de Plan de QA</vt:lpstr>
      <vt:lpstr>Actividades del Subproceso Ejecución de Plan de QA</vt:lpstr>
      <vt:lpstr>Actividades del Subproceso  Elaboración de Informe de Resultados QA </vt:lpstr>
      <vt:lpstr>Presentación de PowerPoint</vt:lpstr>
      <vt:lpstr>Presentación de PowerPoint</vt:lpstr>
      <vt:lpstr>   Descripción del Proceso</vt:lpstr>
      <vt:lpstr>Tareas de la Actividad Realizar las Revisiones de QA </vt:lpstr>
      <vt:lpstr>Presentación de PowerPoint</vt:lpstr>
      <vt:lpstr>Presentación de PowerPoint</vt:lpstr>
      <vt:lpstr>Presentación de PowerPoint</vt:lpstr>
      <vt:lpstr>Presentación de PowerPoint</vt:lpstr>
      <vt:lpstr>Presentación de PowerPoint</vt:lpstr>
      <vt:lpstr>Presentación de PowerPoint</vt:lpstr>
      <vt:lpstr>Anexo Paleta de Íconos </vt:lpstr>
      <vt:lpstr>Presentación de PowerPoint</vt:lpstr>
    </vt:vector>
  </TitlesOfParts>
  <Company>Universidad Tecnologica del Perú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UTP</dc:creator>
  <cp:lastModifiedBy>Daniel Vargas jimenez</cp:lastModifiedBy>
  <cp:revision>48</cp:revision>
  <dcterms:created xsi:type="dcterms:W3CDTF">2014-02-27T01:29:03Z</dcterms:created>
  <dcterms:modified xsi:type="dcterms:W3CDTF">2014-06-24T01:29:11Z</dcterms:modified>
</cp:coreProperties>
</file>