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22"/>
  </p:notesMasterIdLst>
  <p:handoutMasterIdLst>
    <p:handoutMasterId r:id="rId23"/>
  </p:handoutMasterIdLst>
  <p:sldIdLst>
    <p:sldId id="267" r:id="rId2"/>
    <p:sldId id="269" r:id="rId3"/>
    <p:sldId id="271" r:id="rId4"/>
    <p:sldId id="306" r:id="rId5"/>
    <p:sldId id="309" r:id="rId6"/>
    <p:sldId id="273" r:id="rId7"/>
    <p:sldId id="339" r:id="rId8"/>
    <p:sldId id="297" r:id="rId9"/>
    <p:sldId id="307" r:id="rId10"/>
    <p:sldId id="298" r:id="rId11"/>
    <p:sldId id="314" r:id="rId12"/>
    <p:sldId id="326" r:id="rId13"/>
    <p:sldId id="327" r:id="rId14"/>
    <p:sldId id="335" r:id="rId15"/>
    <p:sldId id="336" r:id="rId16"/>
    <p:sldId id="285" r:id="rId17"/>
    <p:sldId id="295" r:id="rId18"/>
    <p:sldId id="283" r:id="rId19"/>
    <p:sldId id="304" r:id="rId20"/>
    <p:sldId id="302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9" autoAdjust="0"/>
    <p:restoredTop sz="88566" autoAdjust="0"/>
  </p:normalViewPr>
  <p:slideViewPr>
    <p:cSldViewPr>
      <p:cViewPr>
        <p:scale>
          <a:sx n="103" d="100"/>
          <a:sy n="103" d="100"/>
        </p:scale>
        <p:origin x="-132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42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6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11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12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13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14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15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16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17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18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19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20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3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4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5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7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9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65CE-87B0-4E9C-AC92-205CD0A3416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9B00-C417-48F0-A388-3119DABEAED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ágenes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9B00-C417-48F0-A388-3119DABEAED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F512-1508-4AAC-8AEA-BDBC9F23DA3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3B37-705E-4260-AE73-A49568CF40A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F2D2-29EA-4996-968E-AEDF8116767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82DD-FA75-43B0-9A50-11BB257AEAB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56AC-CC22-4786-8BC7-F1E609518C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E6A13-FC6A-466C-9D7F-520CF9C8FC6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C091-94C5-4E64-B90C-B3BF961A974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8DFA-7E70-4A4E-98CA-7E86A73F196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99D9B00-C417-48F0-A388-3119DABEAED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3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0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1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2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6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0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3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4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5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7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9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0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1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2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3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64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65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7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9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0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2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3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75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76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7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78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97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8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9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79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81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94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5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6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8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91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2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3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83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88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9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0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84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85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6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7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00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01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3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04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5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6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07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8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9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10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1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12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13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5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16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17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8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9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0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1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5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7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8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9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0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1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32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33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4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5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36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37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8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9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8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8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8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image" Target="../media/image9.png"/><Relationship Id="rId5" Type="http://schemas.openxmlformats.org/officeDocument/2006/relationships/slide" Target="slide12.xml"/><Relationship Id="rId6" Type="http://schemas.openxmlformats.org/officeDocument/2006/relationships/image" Target="../media/image8.png"/><Relationship Id="rId7" Type="http://schemas.openxmlformats.org/officeDocument/2006/relationships/slide" Target="slide9.xml"/><Relationship Id="rId8" Type="http://schemas.openxmlformats.org/officeDocument/2006/relationships/image" Target="../media/image11.emf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slide" Target="slide14.xml"/><Relationship Id="rId5" Type="http://schemas.openxmlformats.org/officeDocument/2006/relationships/image" Target="../media/image8.png"/><Relationship Id="rId6" Type="http://schemas.openxmlformats.org/officeDocument/2006/relationships/slide" Target="slide11.xml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8.0.1.27.02.I29%20CM%20Indice%20Cambios%20Items%20de%20Configuracion.do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8.xml"/><Relationship Id="rId6" Type="http://schemas.openxmlformats.org/officeDocument/2006/relationships/slide" Target="slide11.xml"/><Relationship Id="rId7" Type="http://schemas.openxmlformats.org/officeDocument/2006/relationships/slide" Target="slide13.xml"/><Relationship Id="rId8" Type="http://schemas.openxmlformats.org/officeDocument/2006/relationships/slide" Target="slide16.xml"/><Relationship Id="rId9" Type="http://schemas.openxmlformats.org/officeDocument/2006/relationships/slide" Target="slide19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1.emf"/><Relationship Id="rId13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2.emf"/><Relationship Id="rId5" Type="http://schemas.openxmlformats.org/officeDocument/2006/relationships/image" Target="../media/image13.w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0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" Target="slide10.xml"/><Relationship Id="rId6" Type="http://schemas.openxmlformats.org/officeDocument/2006/relationships/image" Target="../media/image10.emf"/><Relationship Id="rId7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9552" y="980728"/>
            <a:ext cx="8352928" cy="156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b="1" i="1" dirty="0" err="1">
                <a:latin typeface="Times"/>
                <a:ea typeface="ＭＳ Ｐゴシック" pitchFamily="112" charset="-128"/>
                <a:cs typeface="Times"/>
              </a:rPr>
              <a:t>Proceso</a:t>
            </a:r>
            <a:r>
              <a:rPr lang="en-US" sz="6000" b="1" i="1" dirty="0">
                <a:latin typeface="Times"/>
                <a:ea typeface="ＭＳ Ｐゴシック" pitchFamily="112" charset="-128"/>
                <a:cs typeface="Times"/>
              </a:rPr>
              <a:t> de </a:t>
            </a:r>
            <a:r>
              <a:rPr lang="en-US" sz="6000" b="1" i="1" dirty="0" err="1">
                <a:latin typeface="Times"/>
                <a:ea typeface="ＭＳ Ｐゴシック" pitchFamily="112" charset="-128"/>
                <a:cs typeface="Times"/>
              </a:rPr>
              <a:t>Gestión</a:t>
            </a:r>
            <a:r>
              <a:rPr lang="en-US" sz="6000" b="1" i="1" dirty="0">
                <a:latin typeface="Times"/>
                <a:ea typeface="ＭＳ Ｐゴシック" pitchFamily="112" charset="-128"/>
                <a:cs typeface="Times"/>
              </a:rPr>
              <a:t> de </a:t>
            </a:r>
            <a:r>
              <a:rPr lang="en-US" sz="6000" b="1" i="1" dirty="0" err="1">
                <a:latin typeface="Times"/>
                <a:ea typeface="ＭＳ Ｐゴシック" pitchFamily="112" charset="-128"/>
                <a:cs typeface="Times"/>
              </a:rPr>
              <a:t>Configuración</a:t>
            </a:r>
            <a:endParaRPr lang="en-US" sz="6000" b="1" i="1" dirty="0">
              <a:latin typeface="Times"/>
              <a:ea typeface="ＭＳ Ｐゴシック" pitchFamily="112" charset="-128"/>
              <a:cs typeface="Times"/>
            </a:endParaRPr>
          </a:p>
        </p:txBody>
      </p:sp>
      <p:pic>
        <p:nvPicPr>
          <p:cNvPr id="119" name="Picture 1" descr="logoProyec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" t="14209" r="13823" b="32014"/>
          <a:stretch>
            <a:fillRect/>
          </a:stretch>
        </p:blipFill>
        <p:spPr bwMode="auto">
          <a:xfrm>
            <a:off x="4932040" y="5398558"/>
            <a:ext cx="3960440" cy="134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8849933"/>
              </p:ext>
            </p:extLst>
          </p:nvPr>
        </p:nvGraphicFramePr>
        <p:xfrm>
          <a:off x="395288" y="1412875"/>
          <a:ext cx="8412162" cy="4066031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recursos, infraestructura, certificaciones.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PPRO_Plan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Proyecto_v0.1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CAPRO_Cronograma</a:t>
                      </a: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Proyecto de </a:t>
                      </a:r>
                      <a:r>
                        <a:rPr kumimoji="0" lang="es-ES_tradnl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Ventas_v0.1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Analista de Calidad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HGPPQ_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Gestión_V0.1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semanal de Actividades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1"/>
            <a:ext cx="1104900" cy="898526"/>
            <a:chOff x="-23" y="1117"/>
            <a:chExt cx="696" cy="566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PE" sz="9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Arial" charset="0"/>
                </a:rPr>
                <a:t> Analista de Calidad</a:t>
              </a:r>
              <a:endPara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(2) </a:t>
              </a:r>
              <a:r>
                <a:rPr lang="es-PE" sz="800" b="1" dirty="0">
                  <a:solidFill>
                    <a:srgbClr val="000066"/>
                  </a:solidFill>
                </a:rPr>
                <a:t>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0930617"/>
              </p:ext>
            </p:extLst>
          </p:nvPr>
        </p:nvGraphicFramePr>
        <p:xfrm>
          <a:off x="179388" y="1484313"/>
          <a:ext cx="8713787" cy="2812415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440011"/>
                <a:gridCol w="1296839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Documentación de Trabajo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en el 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 atiende las solicitudes de accesos  en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 Formato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FSAGC_Formato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(3)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GitHub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GitHub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(2)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/JP/AC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(4) </a:t>
              </a:r>
              <a:r>
                <a:rPr lang="es-PE" sz="800" b="1" dirty="0" smtClean="0">
                  <a:solidFill>
                    <a:srgbClr val="000066"/>
                  </a:solidFill>
                </a:rPr>
                <a:t>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GitHub</a:t>
              </a:r>
              <a:endParaRPr lang="es-PE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169147565"/>
              </p:ext>
            </p:extLst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Registro 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 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de Calidad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Registro 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748779762"/>
              </p:ext>
            </p:extLst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 de Calidad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Registro 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Registro 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GitHub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 action="ppaction://hlinkfile"/>
              </a:rPr>
              <a:t>Índice de cambios en ítems de configuración</a:t>
            </a:r>
            <a:endParaRPr lang="es-E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699208257"/>
              </p:ext>
            </p:extLst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RICGC_Registro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pt-B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PPRO_Plan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Proyecto_v0.2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FSAGC_Formato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de Solicitud de Accesos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81577162"/>
              </p:ext>
            </p:extLst>
          </p:nvPr>
        </p:nvGraphicFramePr>
        <p:xfrm>
          <a:off x="395288" y="1557338"/>
          <a:ext cx="8259762" cy="3458845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792163"/>
                <a:gridCol w="1346200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0.1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24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06-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2014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Daniel Vargas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para el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Sistema de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Viajes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779912" y="260648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dirty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0000"/>
                </a:solidFill>
                <a:hlinkClick r:id="rId3" action="ppaction://hlinksldjump"/>
              </a:rPr>
              <a:t>Objetivo y alcance del proceso</a:t>
            </a:r>
            <a:endParaRPr lang="es-PE" sz="24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0000"/>
                </a:solidFill>
                <a:hlinkClick r:id="rId4" action="ppaction://hlinksldjump"/>
              </a:rPr>
              <a:t>Términos y definiciones</a:t>
            </a:r>
            <a:endParaRPr lang="es-PE" sz="24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0000"/>
                </a:solidFill>
                <a:hlinkClick r:id="rId5" action="ppaction://hlinksldjump"/>
              </a:rPr>
              <a:t>Roles y responsabilidades</a:t>
            </a:r>
            <a:endParaRPr lang="es-PE" sz="24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0000"/>
                </a:solidFill>
                <a:hlinkClick r:id="rId6" action="ppaction://hlinksldjump"/>
              </a:rPr>
              <a:t>Entradas y salidas del proceso</a:t>
            </a:r>
            <a:endParaRPr lang="es-PE" sz="24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 dirty="0">
                <a:solidFill>
                  <a:srgbClr val="000000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0000"/>
                </a:solidFill>
              </a:rPr>
              <a:t>	</a:t>
            </a:r>
            <a:r>
              <a:rPr lang="es-PE" sz="2400" dirty="0">
                <a:solidFill>
                  <a:srgbClr val="000000"/>
                </a:solidFill>
                <a:hlinkClick r:id="rId7" action="ppaction://hlinksldjump"/>
              </a:rPr>
              <a:t>5.1 Subprocesos</a:t>
            </a:r>
            <a:endParaRPr lang="es-PE" sz="24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0000"/>
                </a:solidFill>
              </a:rPr>
              <a:t>	</a:t>
            </a:r>
            <a:r>
              <a:rPr lang="es-PE" sz="2400" dirty="0">
                <a:solidFill>
                  <a:srgbClr val="000000"/>
                </a:solidFill>
                <a:hlinkClick r:id="rId8" action="ppaction://hlinksldjump"/>
              </a:rPr>
              <a:t>5.2 Actividades</a:t>
            </a:r>
            <a:endParaRPr lang="es-PE" sz="24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0000"/>
                </a:solidFill>
              </a:rPr>
              <a:t>	</a:t>
            </a:r>
            <a:r>
              <a:rPr lang="es-PE" sz="2400" dirty="0">
                <a:solidFill>
                  <a:srgbClr val="000000"/>
                </a:solidFill>
                <a:hlinkClick r:id="rId9" action="ppaction://hlinksldjump"/>
              </a:rPr>
              <a:t>5.3 Tareas</a:t>
            </a:r>
            <a:endParaRPr lang="es-PE" sz="24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0000"/>
                </a:solidFill>
              </a:rPr>
              <a:t>6. </a:t>
            </a:r>
            <a:r>
              <a:rPr lang="es-PE" sz="2400" dirty="0">
                <a:solidFill>
                  <a:srgbClr val="000000"/>
                </a:solidFill>
                <a:hlinkClick r:id="" action="ppaction://noaction"/>
              </a:rPr>
              <a:t>Métricas del proceso</a:t>
            </a:r>
            <a:endParaRPr lang="es-PE" sz="24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0000"/>
                </a:solidFill>
              </a:rPr>
              <a:t>7. </a:t>
            </a:r>
            <a:r>
              <a:rPr lang="es-PE" sz="2400" dirty="0">
                <a:solidFill>
                  <a:srgbClr val="000000"/>
                </a:solidFill>
                <a:hlinkClick r:id="" action="ppaction://noaction"/>
              </a:rPr>
              <a:t>Artefactos del proceso</a:t>
            </a:r>
            <a:endParaRPr lang="es-PE" sz="2400" dirty="0">
              <a:solidFill>
                <a:srgbClr val="000000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 dirty="0">
                <a:solidFill>
                  <a:srgbClr val="000000"/>
                </a:solidFill>
              </a:rPr>
              <a:t>8. </a:t>
            </a:r>
            <a:r>
              <a:rPr lang="es-PE" sz="2400" dirty="0">
                <a:solidFill>
                  <a:srgbClr val="000000"/>
                </a:solidFill>
                <a:hlinkClick r:id="" action="ppaction://noaction"/>
              </a:rPr>
              <a:t>Historial de revisiones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520" y="1242144"/>
            <a:ext cx="2808312" cy="528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210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 dirty="0">
                <a:solidFill>
                  <a:srgbClr val="000000"/>
                </a:solidFill>
              </a:rPr>
              <a:t>Objetivo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168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 dirty="0">
                <a:solidFill>
                  <a:srgbClr val="000000"/>
                </a:solidFill>
              </a:rPr>
              <a:t>Alcance</a:t>
            </a:r>
            <a:r>
              <a:rPr lang="es-ES_tradnl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 dirty="0">
                <a:solidFill>
                  <a:srgbClr val="000000"/>
                </a:solidFill>
              </a:rPr>
              <a:t>Definir, diseñar e implementar actividades que brinden soporte al proceso de gestión de la </a:t>
            </a:r>
            <a:r>
              <a:rPr lang="es-ES" sz="1600" dirty="0" smtClean="0">
                <a:solidFill>
                  <a:srgbClr val="000000"/>
                </a:solidFill>
              </a:rPr>
              <a:t>configuración </a:t>
            </a:r>
            <a:r>
              <a:rPr lang="es-ES" sz="1600" dirty="0">
                <a:solidFill>
                  <a:srgbClr val="000000"/>
                </a:solidFill>
              </a:rPr>
              <a:t>en e</a:t>
            </a:r>
            <a:r>
              <a:rPr lang="es-PE" sz="1600" dirty="0" smtClean="0">
                <a:solidFill>
                  <a:srgbClr val="000000"/>
                </a:solidFill>
              </a:rPr>
              <a:t>l sistema de </a:t>
            </a:r>
            <a:r>
              <a:rPr lang="es-PE" sz="1600" dirty="0" smtClean="0">
                <a:solidFill>
                  <a:srgbClr val="000000"/>
                </a:solidFill>
              </a:rPr>
              <a:t>Viajes Tumi.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endParaRPr lang="es-ES_tradnl" sz="1600" dirty="0">
              <a:solidFill>
                <a:srgbClr val="000000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 dirty="0">
                <a:solidFill>
                  <a:srgbClr val="000000"/>
                </a:solidFill>
              </a:rPr>
              <a:t>El alcance del proceso abarca todos los archivos </a:t>
            </a:r>
            <a:r>
              <a:rPr lang="es-PE" sz="1600" dirty="0" smtClean="0">
                <a:solidFill>
                  <a:srgbClr val="000000"/>
                </a:solidFill>
              </a:rPr>
              <a:t>del Sistema de </a:t>
            </a:r>
            <a:r>
              <a:rPr lang="es-PE" sz="1600" dirty="0" smtClean="0">
                <a:solidFill>
                  <a:srgbClr val="000000"/>
                </a:solidFill>
              </a:rPr>
              <a:t>Viajes Tumi.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3" y="1772816"/>
            <a:ext cx="2506787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3604997"/>
              </p:ext>
            </p:extLst>
          </p:nvPr>
        </p:nvGraphicFramePr>
        <p:xfrm>
          <a:off x="250825" y="1598613"/>
          <a:ext cx="8569325" cy="439616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o línea base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 el lugar donde se guarda los 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documentos (GitHub)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5348916"/>
              </p:ext>
            </p:extLst>
          </p:nvPr>
        </p:nvGraphicFramePr>
        <p:xfrm>
          <a:off x="250825" y="1700213"/>
          <a:ext cx="8642350" cy="3317176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Sistema de Ventas.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baseline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Jefe de Proyecto</a:t>
            </a:r>
            <a:endParaRPr lang="es-PE" sz="1400" b="1" dirty="0"/>
          </a:p>
          <a:p>
            <a:r>
              <a:rPr lang="es-PE" sz="1400" b="1" dirty="0" smtClean="0"/>
              <a:t>(</a:t>
            </a:r>
            <a:r>
              <a:rPr lang="es-PE" sz="1400" b="1" dirty="0" smtClean="0"/>
              <a:t>JP</a:t>
            </a:r>
            <a:r>
              <a:rPr lang="es-PE" sz="1400" b="1" dirty="0" smtClean="0"/>
              <a:t>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</a:t>
            </a:r>
            <a:r>
              <a:rPr lang="es-PE" sz="1200" dirty="0" smtClean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 smtClean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 smtClean="0"/>
              <a:t>Mantiene </a:t>
            </a:r>
            <a:r>
              <a:rPr lang="es-PE" sz="1200" dirty="0"/>
              <a:t>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4"/>
            <a:ext cx="6913563" cy="2157066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</a:t>
            </a:r>
            <a:r>
              <a:rPr lang="es-PE" sz="1200" dirty="0" smtClean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  <a:p>
            <a:pPr marL="179388" indent="-179388" algn="l">
              <a:buFontTx/>
              <a:buChar char="•"/>
            </a:pP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" name="AutoShape 32"/>
          <p:cNvSpPr>
            <a:spLocks noChangeArrowheads="1"/>
          </p:cNvSpPr>
          <p:nvPr/>
        </p:nvSpPr>
        <p:spPr bwMode="auto">
          <a:xfrm>
            <a:off x="107950" y="1844824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 smtClean="0"/>
              <a:t>Analista de Calidad(AC)</a:t>
            </a:r>
            <a:endParaRPr lang="es-ES" sz="1400" b="1" dirty="0"/>
          </a:p>
        </p:txBody>
      </p:sp>
      <p:sp>
        <p:nvSpPr>
          <p:cNvPr id="9" name="AutoShape 33"/>
          <p:cNvSpPr>
            <a:spLocks noChangeArrowheads="1"/>
          </p:cNvSpPr>
          <p:nvPr/>
        </p:nvSpPr>
        <p:spPr bwMode="auto">
          <a:xfrm>
            <a:off x="1944718" y="1786077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6">
              <a:lumMod val="75000"/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6">
              <a:lumMod val="75000"/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 dirty="0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 dirty="0"/>
              <a:t>Repositorio con información </a:t>
            </a:r>
            <a:br>
              <a:rPr lang="es-PE" sz="1400" dirty="0"/>
            </a:br>
            <a:r>
              <a:rPr lang="es-PE" sz="1400" dirty="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 dirty="0"/>
              <a:t>Lista de </a:t>
            </a:r>
            <a:r>
              <a:rPr lang="es-PE" sz="1400" dirty="0" err="1"/>
              <a:t>Items</a:t>
            </a:r>
            <a:r>
              <a:rPr lang="es-PE" sz="1400" dirty="0"/>
              <a:t> de </a:t>
            </a:r>
            <a:br>
              <a:rPr lang="es-PE" sz="1400" dirty="0"/>
            </a:br>
            <a:r>
              <a:rPr lang="es-PE" sz="1400" dirty="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817562"/>
            <a:chOff x="-23" y="1117"/>
            <a:chExt cx="696" cy="515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FFFFFF"/>
                  </a:solidFill>
                </a:rPr>
                <a:t>Gerente de la </a:t>
              </a:r>
              <a:r>
                <a:rPr lang="es-PE" sz="800" b="1" dirty="0" err="1" smtClean="0">
                  <a:solidFill>
                    <a:srgbClr val="000066"/>
                  </a:solidFill>
                </a:rPr>
                <a:t>Configuracion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4"/>
            <a:ext cx="1104900" cy="723900"/>
            <a:chOff x="-23" y="1117"/>
            <a:chExt cx="696" cy="456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Jefe de proyecto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 dirty="0">
                <a:hlinkClick r:id="rId5" action="ppaction://hlinksldjump"/>
              </a:rPr>
              <a:t>Detalle</a:t>
            </a:r>
          </a:p>
          <a:p>
            <a:r>
              <a:rPr lang="es-PE" sz="1200" b="1" dirty="0">
                <a:hlinkClick r:id="rId5" action="ppaction://hlinksldjump"/>
              </a:rPr>
              <a:t>subprocesos</a:t>
            </a:r>
            <a:endParaRPr lang="es-ES" sz="1200" b="1" dirty="0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 smtClean="0">
                  <a:solidFill>
                    <a:srgbClr val="000066"/>
                  </a:solidFill>
                </a:rPr>
                <a:t>(2) </a:t>
              </a:r>
              <a:r>
                <a:rPr lang="es-PE" sz="800" b="1" dirty="0">
                  <a:solidFill>
                    <a:srgbClr val="000066"/>
                  </a:solidFill>
                </a:rPr>
                <a:t>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Gestor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 dirty="0">
                  <a:solidFill>
                    <a:srgbClr val="000066"/>
                  </a:solidFill>
                </a:rPr>
                <a:t>Informe semanal de Actividades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 smtClean="0">
                  <a:solidFill>
                    <a:srgbClr val="000066"/>
                  </a:solidFill>
                </a:rPr>
                <a:t>(1) </a:t>
              </a:r>
              <a:r>
                <a:rPr lang="es-PE" sz="800" b="1" dirty="0">
                  <a:solidFill>
                    <a:srgbClr val="000066"/>
                  </a:solidFill>
                </a:rPr>
                <a:t>Gestor de Configuración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 dirty="0">
                  <a:solidFill>
                    <a:srgbClr val="000066"/>
                  </a:solidFill>
                </a:rPr>
                <a:t>Informe semanal de Actividades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804862"/>
            <a:chOff x="2776" y="542"/>
            <a:chExt cx="696" cy="507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ES" sz="800" b="1" dirty="0">
                  <a:solidFill>
                    <a:srgbClr val="000066"/>
                  </a:solidFill>
                </a:rPr>
                <a:t>HGPPQ_ Herramienta de Gestión</a:t>
              </a: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 dirty="0" smtClean="0">
                  <a:solidFill>
                    <a:srgbClr val="000066"/>
                  </a:solidFill>
                </a:rPr>
                <a:t>Analista de Calidad</a:t>
              </a:r>
              <a:endParaRPr lang="es-ES" sz="800" b="1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elo">
  <a:themeElements>
    <a:clrScheme name="Cielo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o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Cielo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Cielo.thmx</Template>
  <TotalTime>9337</TotalTime>
  <Words>1855</Words>
  <Application>Microsoft Macintosh PowerPoint</Application>
  <PresentationFormat>Presentación en pantalla (4:3)</PresentationFormat>
  <Paragraphs>324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Cielo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Daniel Vargas jimenez</cp:lastModifiedBy>
  <cp:revision>511</cp:revision>
  <dcterms:created xsi:type="dcterms:W3CDTF">2008-06-17T21:38:12Z</dcterms:created>
  <dcterms:modified xsi:type="dcterms:W3CDTF">2014-06-24T15:57:57Z</dcterms:modified>
</cp:coreProperties>
</file>