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22" r:id="rId3"/>
    <p:sldId id="323" r:id="rId4"/>
    <p:sldId id="338" r:id="rId5"/>
    <p:sldId id="337" r:id="rId6"/>
    <p:sldId id="334" r:id="rId7"/>
    <p:sldId id="335" r:id="rId8"/>
    <p:sldId id="33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3D487F0-DB37-40E2-90BD-70145E69EDD3}">
          <p14:sldIdLst>
            <p14:sldId id="256"/>
            <p14:sldId id="322"/>
            <p14:sldId id="323"/>
            <p14:sldId id="338"/>
            <p14:sldId id="337"/>
            <p14:sldId id="334"/>
            <p14:sldId id="335"/>
            <p14:sldId id="3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5100"/>
    <a:srgbClr val="DEDEDE"/>
    <a:srgbClr val="599C28"/>
    <a:srgbClr val="636567"/>
    <a:srgbClr val="2B3137"/>
    <a:srgbClr val="07080C"/>
    <a:srgbClr val="24292E"/>
    <a:srgbClr val="07080B"/>
    <a:srgbClr val="A5A5A5"/>
    <a:srgbClr val="FAD1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5209" autoAdjust="0"/>
  </p:normalViewPr>
  <p:slideViewPr>
    <p:cSldViewPr snapToGrid="0">
      <p:cViewPr varScale="1">
        <p:scale>
          <a:sx n="108" d="100"/>
          <a:sy n="108" d="100"/>
        </p:scale>
        <p:origin x="346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D0B4C-F8F9-4764-83AA-EDBEAB0A5F1D}" type="datetimeFigureOut">
              <a:rPr lang="en-ZA" smtClean="0"/>
              <a:t>2021/06/07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87F54-133C-4077-BC37-B1D92095055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02859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E820D-0DF1-4ED8-8150-988C219D5289}" type="datetimeFigureOut">
              <a:rPr lang="en-ZA" smtClean="0"/>
              <a:t>2021/06/07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4C6ED-743B-400F-991C-00B448A243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9876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guests.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4C6ED-743B-400F-991C-00B448A243AA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57412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4C6ED-743B-400F-991C-00B448A243AA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17445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4C6ED-743B-400F-991C-00B448A243AA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90034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4C6ED-743B-400F-991C-00B448A243AA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67665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4C6ED-743B-400F-991C-00B448A243AA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31602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4C6ED-743B-400F-991C-00B448A243AA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8837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4C6ED-743B-400F-991C-00B448A243AA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21901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4C6ED-743B-400F-991C-00B448A243AA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26217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330" y="344384"/>
            <a:ext cx="11211340" cy="736272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330" y="1080656"/>
            <a:ext cx="11211340" cy="50963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45553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B6EF7C5-DEF5-44DA-9735-7C4A938BA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904" y="377082"/>
            <a:ext cx="10140420" cy="73627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F8108E5-C483-48C5-B2D8-47BE130C3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983" y="1294840"/>
            <a:ext cx="11211340" cy="48423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3645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rgbClr val="0708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9F10A70-DEAC-48A9-92F3-2AC925961749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339381544"/>
              </p:ext>
            </p:extLst>
          </p:nvPr>
        </p:nvGraphicFramePr>
        <p:xfrm>
          <a:off x="0" y="566823"/>
          <a:ext cx="12194804" cy="5724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8" r:id="rId3" imgW="16253640" imgH="7631640" progId="">
                  <p:embed/>
                </p:oleObj>
              </mc:Choice>
              <mc:Fallback>
                <p:oleObj r:id="rId3" imgW="16253640" imgH="7631640" progId="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BC3ABA8E-D49D-41C5-87F4-5BE0589839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566823"/>
                        <a:ext cx="12194804" cy="57243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5C57B95-67B1-4719-8645-F040F704F3A9}"/>
              </a:ext>
            </a:extLst>
          </p:cNvPr>
          <p:cNvSpPr/>
          <p:nvPr userDrawn="1"/>
        </p:nvSpPr>
        <p:spPr>
          <a:xfrm>
            <a:off x="0" y="6650"/>
            <a:ext cx="12192000" cy="6284526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330" y="344384"/>
            <a:ext cx="11211340" cy="73627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330" y="1080656"/>
            <a:ext cx="11211340" cy="5096307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57692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162261"/>
            <a:ext cx="12192000" cy="695738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8586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78100"/>
            <a:ext cx="9144000" cy="1691966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94228"/>
            <a:ext cx="9144000" cy="76197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ZA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672609" y="2632363"/>
            <a:ext cx="4846782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86839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79" y="139148"/>
            <a:ext cx="5057430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19800" y="0"/>
            <a:ext cx="6172200" cy="626827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1979" y="1881809"/>
            <a:ext cx="5057430" cy="3987179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18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page with 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12192000" cy="625502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5937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slide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0"/>
          </p:nvPr>
        </p:nvSpPr>
        <p:spPr>
          <a:xfrm>
            <a:off x="964231" y="1826776"/>
            <a:ext cx="2283738" cy="12178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8335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582" y="365125"/>
            <a:ext cx="11158331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583" y="1825625"/>
            <a:ext cx="5516217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489713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30328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096001" y="0"/>
            <a:ext cx="6096000" cy="6281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330" y="457200"/>
            <a:ext cx="507699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9744" y="457201"/>
            <a:ext cx="4962413" cy="5403850"/>
          </a:xfrm>
        </p:spPr>
        <p:txBody>
          <a:bodyPr anchor="ctr" anchorCtr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0330" y="2057400"/>
            <a:ext cx="507699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384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0" y="6280536"/>
            <a:ext cx="12192000" cy="5811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41" y="6381125"/>
            <a:ext cx="1182171" cy="3799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366" y="6311900"/>
            <a:ext cx="1773473" cy="5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3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3" r:id="rId2"/>
    <p:sldLayoutId id="2147483660" r:id="rId3"/>
    <p:sldLayoutId id="2147483649" r:id="rId4"/>
    <p:sldLayoutId id="2147483657" r:id="rId5"/>
    <p:sldLayoutId id="2147483655" r:id="rId6"/>
    <p:sldLayoutId id="2147483651" r:id="rId7"/>
    <p:sldLayoutId id="2147483652" r:id="rId8"/>
    <p:sldLayoutId id="2147483656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4863A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D4E746-FD34-4664-9C73-329052F06C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133" y="3050527"/>
            <a:ext cx="3905733" cy="960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BADE40-E3FB-4E28-B7EA-5B59750316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184" y="705622"/>
            <a:ext cx="2337629" cy="14032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45169" y="4449170"/>
            <a:ext cx="57016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 Case 1: IEC 62232 Panel Antenna</a:t>
            </a:r>
            <a:endParaRPr lang="en-ZA" sz="28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ZA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2021-06-07</a:t>
            </a:r>
            <a:endParaRPr lang="en-ZA" sz="28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46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FF18-8E9E-4BCC-BCBB-59A43A9E4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ZA" dirty="0"/>
          </a:p>
        </p:txBody>
      </p:sp>
      <p:sp>
        <p:nvSpPr>
          <p:cNvPr id="7" name="TextBox 6"/>
          <p:cNvSpPr txBox="1"/>
          <p:nvPr/>
        </p:nvSpPr>
        <p:spPr>
          <a:xfrm>
            <a:off x="710377" y="1080656"/>
            <a:ext cx="10771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ZA" dirty="0">
                <a:latin typeface="Arial" panose="020B0604020202020204" pitchFamily="34" charset="0"/>
                <a:cs typeface="Arial" panose="020B0604020202020204" pitchFamily="34" charset="0"/>
              </a:rPr>
              <a:t>the generic 900 MHz RBS panel antenna with nine vertical dipole radiators as described in section B.4.4.2.6.2 of the CDV draft (June 2016) of the IEC 62232 standard.</a:t>
            </a:r>
            <a:endParaRPr lang="en-ZA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57" y="2003986"/>
            <a:ext cx="5072839" cy="3847186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7473211" y="2003986"/>
            <a:ext cx="2870683" cy="3847186"/>
            <a:chOff x="7345621" y="2003986"/>
            <a:chExt cx="2870683" cy="384718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45621" y="2003986"/>
              <a:ext cx="2870683" cy="384718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878809" y="2003986"/>
              <a:ext cx="1313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 smtClean="0"/>
                <a:t>FEKO model</a:t>
              </a:r>
              <a:endParaRPr lang="en-ZA" dirty="0"/>
            </a:p>
          </p:txBody>
        </p:sp>
      </p:grpSp>
    </p:spTree>
    <p:extLst>
      <p:ext uri="{BB962C8B-B14F-4D97-AF65-F5344CB8AC3E}">
        <p14:creationId xmlns:p14="http://schemas.microsoft.com/office/powerpoint/2010/main" val="79787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FF18-8E9E-4BCC-BCBB-59A43A9E4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Validation of simulation results (far field, horizontal cut)</a:t>
            </a:r>
            <a:endParaRPr lang="en-ZA" dirty="0"/>
          </a:p>
        </p:txBody>
      </p:sp>
      <p:sp>
        <p:nvSpPr>
          <p:cNvPr id="7" name="TextBox 6"/>
          <p:cNvSpPr txBox="1"/>
          <p:nvPr/>
        </p:nvSpPr>
        <p:spPr>
          <a:xfrm>
            <a:off x="710377" y="1080656"/>
            <a:ext cx="107712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Normalised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far field patterns were available from a previous study by Vitas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Pavg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= 200W)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Z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ZA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10" y="1750827"/>
            <a:ext cx="5341248" cy="37691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539" y="1750827"/>
            <a:ext cx="5471450" cy="383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52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FF18-8E9E-4BCC-BCBB-59A43A9E4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Validation of simulation results (far field, vertical cut)</a:t>
            </a:r>
            <a:endParaRPr lang="en-ZA" dirty="0"/>
          </a:p>
        </p:txBody>
      </p:sp>
      <p:sp>
        <p:nvSpPr>
          <p:cNvPr id="7" name="TextBox 6"/>
          <p:cNvSpPr txBox="1"/>
          <p:nvPr/>
        </p:nvSpPr>
        <p:spPr>
          <a:xfrm>
            <a:off x="710377" y="1080656"/>
            <a:ext cx="107712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Normalised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far field patterns were available from a previous study by Vitas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Z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ZA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90" y="1835889"/>
            <a:ext cx="5213382" cy="36363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991" y="1885507"/>
            <a:ext cx="6237122" cy="353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8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FF18-8E9E-4BCC-BCBB-59A43A9E4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Validation of simulation results (near-field power density)</a:t>
            </a:r>
            <a:endParaRPr lang="en-ZA" dirty="0"/>
          </a:p>
        </p:txBody>
      </p:sp>
      <p:sp>
        <p:nvSpPr>
          <p:cNvPr id="7" name="TextBox 6"/>
          <p:cNvSpPr txBox="1"/>
          <p:nvPr/>
        </p:nvSpPr>
        <p:spPr>
          <a:xfrm>
            <a:off x="710377" y="1080656"/>
            <a:ext cx="107712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Normalised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far field patterns were available from a previous study by Vitas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Z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ZA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20" y="1502733"/>
            <a:ext cx="4220804" cy="46074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993" y="1466002"/>
            <a:ext cx="2423559" cy="16772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8373" y="3728482"/>
            <a:ext cx="1807531" cy="20759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4960" y="3728482"/>
            <a:ext cx="1997750" cy="20759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68077" y="3143233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600" dirty="0" smtClean="0"/>
              <a:t>Line 1 (FEKO)</a:t>
            </a:r>
            <a:endParaRPr lang="en-ZA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722443" y="5804458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600" dirty="0" smtClean="0"/>
              <a:t>Line 2 (FEKO)</a:t>
            </a:r>
            <a:endParaRPr lang="en-ZA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8844140" y="5804458"/>
            <a:ext cx="127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600" dirty="0" smtClean="0"/>
              <a:t>Line 3 (FEKO)</a:t>
            </a:r>
            <a:endParaRPr lang="en-ZA" sz="1600" dirty="0"/>
          </a:p>
        </p:txBody>
      </p:sp>
    </p:spTree>
    <p:extLst>
      <p:ext uri="{BB962C8B-B14F-4D97-AF65-F5344CB8AC3E}">
        <p14:creationId xmlns:p14="http://schemas.microsoft.com/office/powerpoint/2010/main" val="156972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FF18-8E9E-4BCC-BCBB-59A43A9E4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Introducing SAR models – validation (To be done … ) </a:t>
            </a:r>
            <a:endParaRPr lang="en-ZA" dirty="0"/>
          </a:p>
        </p:txBody>
      </p:sp>
      <p:sp>
        <p:nvSpPr>
          <p:cNvPr id="3" name="Rectangle 2"/>
          <p:cNvSpPr/>
          <p:nvPr/>
        </p:nvSpPr>
        <p:spPr>
          <a:xfrm>
            <a:off x="439479" y="1080655"/>
            <a:ext cx="114760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the IEC 62232 (B.4.4.3.6) the validation of the SAR analysis is discussed via a validation example consisting of a simplified RBS antenna placed in front of a lossy, circular cylinder with 3 layers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Z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Z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138" y="1957818"/>
            <a:ext cx="4743317" cy="39527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114" y="1957818"/>
            <a:ext cx="5523835" cy="9109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9406" y="3037568"/>
            <a:ext cx="5523835" cy="5498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78381" y="3712143"/>
            <a:ext cx="375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600" dirty="0" smtClean="0"/>
              <a:t>Analysis done with </a:t>
            </a:r>
            <a:r>
              <a:rPr lang="en-ZA" sz="1600" dirty="0" err="1" smtClean="0"/>
              <a:t>Pavg</a:t>
            </a:r>
            <a:r>
              <a:rPr lang="en-ZA" sz="1600" dirty="0" smtClean="0"/>
              <a:t> = 20W at 900 MHz</a:t>
            </a:r>
            <a:endParaRPr lang="en-ZA" sz="1600" dirty="0"/>
          </a:p>
        </p:txBody>
      </p:sp>
    </p:spTree>
    <p:extLst>
      <p:ext uri="{BB962C8B-B14F-4D97-AF65-F5344CB8AC3E}">
        <p14:creationId xmlns:p14="http://schemas.microsoft.com/office/powerpoint/2010/main" val="31925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FF18-8E9E-4BCC-BCBB-59A43A9E4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 smtClean="0"/>
              <a:t>Human phantoms (Model A : Articulated human in air-box using FEM/</a:t>
            </a:r>
            <a:r>
              <a:rPr lang="en-ZA" dirty="0" err="1" smtClean="0"/>
              <a:t>MoM</a:t>
            </a:r>
            <a:r>
              <a:rPr lang="en-ZA" dirty="0" smtClean="0"/>
              <a:t>)</a:t>
            </a:r>
            <a:endParaRPr lang="en-ZA" dirty="0"/>
          </a:p>
        </p:txBody>
      </p:sp>
      <p:sp>
        <p:nvSpPr>
          <p:cNvPr id="3" name="Rectangle 2"/>
          <p:cNvSpPr/>
          <p:nvPr/>
        </p:nvSpPr>
        <p:spPr>
          <a:xfrm>
            <a:off x="568301" y="1080656"/>
            <a:ext cx="1145357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The Articulated human is a full length model of a </a:t>
            </a:r>
            <a:r>
              <a:rPr lang="en-ZA" b="1" i="1" dirty="0"/>
              <a:t>homogeneous</a:t>
            </a:r>
            <a:r>
              <a:rPr lang="en-ZA" dirty="0"/>
              <a:t> human. </a:t>
            </a:r>
            <a:endParaRPr lang="en-Z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/>
              <a:t>Model </a:t>
            </a:r>
            <a:r>
              <a:rPr lang="en-ZA" dirty="0"/>
              <a:t>consists of 8 mm </a:t>
            </a:r>
            <a:r>
              <a:rPr lang="en-ZA" dirty="0" err="1"/>
              <a:t>tetrahederals</a:t>
            </a:r>
            <a:r>
              <a:rPr lang="en-ZA" dirty="0"/>
              <a:t> and can be used for runs up to 1 GHz. </a:t>
            </a:r>
            <a:endParaRPr lang="en-Z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/>
              <a:t>FEKO analysis based on the </a:t>
            </a:r>
            <a:r>
              <a:rPr lang="en-ZA" dirty="0"/>
              <a:t>FEM/</a:t>
            </a:r>
            <a:r>
              <a:rPr lang="en-ZA" dirty="0" err="1"/>
              <a:t>MoM</a:t>
            </a:r>
            <a:r>
              <a:rPr lang="en-ZA" dirty="0"/>
              <a:t> </a:t>
            </a:r>
            <a:r>
              <a:rPr lang="en-ZA" dirty="0" smtClean="0"/>
              <a:t>technique.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/>
              <a:t>Total </a:t>
            </a:r>
            <a:r>
              <a:rPr lang="en-ZA" dirty="0"/>
              <a:t>of 334733 </a:t>
            </a:r>
            <a:r>
              <a:rPr lang="en-ZA" dirty="0" err="1" smtClean="0"/>
              <a:t>tetrahederals</a:t>
            </a:r>
            <a:r>
              <a:rPr lang="en-ZA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/>
              <a:t>The </a:t>
            </a:r>
            <a:r>
              <a:rPr lang="en-ZA" dirty="0"/>
              <a:t>dielectric properties of the phantom are set to average muscle at 900 </a:t>
            </a:r>
            <a:r>
              <a:rPr lang="en-ZA" dirty="0" err="1"/>
              <a:t>MHz.</a:t>
            </a:r>
            <a:r>
              <a:rPr lang="en-ZA" dirty="0"/>
              <a:t> (See https://www.fcc.gov/general/body-tissue-dielectric-parameters for human tissue properties). </a:t>
            </a:r>
            <a:endParaRPr lang="en-Z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err="1" smtClean="0"/>
              <a:t>Airbox</a:t>
            </a:r>
            <a:r>
              <a:rPr lang="en-ZA" dirty="0" smtClean="0"/>
              <a:t> placed around the model, required by FEM analysis.</a:t>
            </a:r>
            <a:endParaRPr lang="en-ZA" dirty="0"/>
          </a:p>
          <a:p>
            <a:endParaRPr lang="en-ZA" dirty="0"/>
          </a:p>
          <a:p>
            <a:endParaRPr lang="en-Z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181" y="3248358"/>
            <a:ext cx="1822850" cy="24275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743" y="3266078"/>
            <a:ext cx="4962525" cy="24098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697769" y="4640183"/>
            <a:ext cx="861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600" dirty="0" smtClean="0"/>
              <a:t>~ 1.85m</a:t>
            </a:r>
            <a:endParaRPr lang="en-ZA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558902" y="4054549"/>
            <a:ext cx="0" cy="1509823"/>
          </a:xfrm>
          <a:prstGeom prst="straightConnector1">
            <a:avLst/>
          </a:prstGeom>
          <a:ln w="38100">
            <a:solidFill>
              <a:srgbClr val="636567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04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FF18-8E9E-4BCC-BCBB-59A43A9E4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 smtClean="0"/>
              <a:t>Human phantoms (Model B : </a:t>
            </a:r>
            <a:r>
              <a:rPr lang="en-ZA" dirty="0" err="1" smtClean="0"/>
              <a:t>MoM</a:t>
            </a:r>
            <a:r>
              <a:rPr lang="en-ZA" dirty="0" smtClean="0"/>
              <a:t>-SEP model obtained by Steve </a:t>
            </a:r>
            <a:r>
              <a:rPr lang="en-ZA" dirty="0" err="1" smtClean="0"/>
              <a:t>Iskra</a:t>
            </a:r>
            <a:r>
              <a:rPr lang="en-ZA" dirty="0" smtClean="0"/>
              <a:t>)</a:t>
            </a:r>
            <a:endParaRPr lang="en-ZA" dirty="0"/>
          </a:p>
        </p:txBody>
      </p:sp>
      <p:sp>
        <p:nvSpPr>
          <p:cNvPr id="3" name="Rectangle 2"/>
          <p:cNvSpPr/>
          <p:nvPr/>
        </p:nvSpPr>
        <p:spPr>
          <a:xfrm>
            <a:off x="568301" y="1080656"/>
            <a:ext cx="114535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/>
              <a:t>Used in previous SAR analysis for RBS reference antenna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/>
              <a:t>Uses surface equivalence principle (SEP) to model the dielectric – full wave </a:t>
            </a:r>
            <a:r>
              <a:rPr lang="en-ZA" dirty="0" err="1" smtClean="0"/>
              <a:t>MoM</a:t>
            </a:r>
            <a:r>
              <a:rPr lang="en-ZA" dirty="0" smtClean="0"/>
              <a:t> analysis</a:t>
            </a:r>
          </a:p>
          <a:p>
            <a:endParaRPr lang="en-ZA" dirty="0"/>
          </a:p>
          <a:p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748" y="1816928"/>
            <a:ext cx="3645905" cy="40451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77231" y="3300480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600" dirty="0" smtClean="0"/>
              <a:t>~ 1.8m</a:t>
            </a:r>
            <a:endParaRPr lang="en-ZA" sz="16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445229" y="2162797"/>
            <a:ext cx="0" cy="2714003"/>
          </a:xfrm>
          <a:prstGeom prst="straightConnector1">
            <a:avLst/>
          </a:prstGeom>
          <a:ln w="38100">
            <a:solidFill>
              <a:srgbClr val="636567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1106" y="1823462"/>
            <a:ext cx="36385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92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636567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6765</TotalTime>
  <Words>333</Words>
  <Application>Microsoft Office PowerPoint</Application>
  <PresentationFormat>Widescreen</PresentationFormat>
  <Paragraphs>46</Paragraphs>
  <Slides>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PowerPoint Presentation</vt:lpstr>
      <vt:lpstr>Overview</vt:lpstr>
      <vt:lpstr>Validation of simulation results (far field, horizontal cut)</vt:lpstr>
      <vt:lpstr>Validation of simulation results (far field, vertical cut)</vt:lpstr>
      <vt:lpstr>Validation of simulation results (near-field power density)</vt:lpstr>
      <vt:lpstr>Introducing SAR models – validation (To be done … ) </vt:lpstr>
      <vt:lpstr>Human phantoms (Model A : Articulated human in air-box using FEM/MoM)</vt:lpstr>
      <vt:lpstr>Human phantoms (Model B : MoM-SEP model obtained by Steve Iskra)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</dc:title>
  <dc:creator>jnel@emss.co.za</dc:creator>
  <cp:lastModifiedBy>Ludick, DJ, Dr [dludick@sun.ac.za]</cp:lastModifiedBy>
  <cp:revision>575</cp:revision>
  <dcterms:created xsi:type="dcterms:W3CDTF">2017-04-10T17:33:04Z</dcterms:created>
  <dcterms:modified xsi:type="dcterms:W3CDTF">2021-06-07T05:27:36Z</dcterms:modified>
</cp:coreProperties>
</file>