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CDD1294-4E0C-4433-8DE5-0AE9A71D6F34}">
  <a:tblStyle styleId="{BCDD1294-4E0C-4433-8DE5-0AE9A71D6F3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42c0b96934_0_2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42c0b96934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448491f64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3448491f649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42ea55db62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42ea55db6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42c0b96934_0_2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42c0b96934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42eaa01a8b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42eaa01a8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42c0b96934_0_2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42c0b96934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42ea55db62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42ea55db6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448491f649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448491f64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448491f64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3448491f649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448491f649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448491f64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p2"/>
          <p:cNvGrpSpPr/>
          <p:nvPr/>
        </p:nvGrpSpPr>
        <p:grpSpPr>
          <a:xfrm>
            <a:off x="1107036" y="1588427"/>
            <a:ext cx="994316" cy="61102"/>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972600" y="1763267"/>
            <a:ext cx="10250700" cy="2219700"/>
          </a:xfrm>
          <a:prstGeom prst="rect">
            <a:avLst/>
          </a:prstGeom>
        </p:spPr>
        <p:txBody>
          <a:bodyPr anchorCtr="0" anchor="t" bIns="121900" lIns="121900" spcFirstLastPara="1" rIns="121900" wrap="square" tIns="121900">
            <a:normAutofit/>
          </a:bodyPr>
          <a:lstStyle>
            <a:lvl1pPr lvl="0">
              <a:spcBef>
                <a:spcPts val="0"/>
              </a:spcBef>
              <a:spcAft>
                <a:spcPts val="0"/>
              </a:spcAft>
              <a:buSzPts val="5600"/>
              <a:buNone/>
              <a:defRPr sz="5600"/>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15" name="Google Shape;15;p2"/>
          <p:cNvSpPr txBox="1"/>
          <p:nvPr>
            <p:ph idx="1" type="subTitle"/>
          </p:nvPr>
        </p:nvSpPr>
        <p:spPr>
          <a:xfrm>
            <a:off x="972837" y="4230533"/>
            <a:ext cx="10250700" cy="7215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1107036" y="5558926"/>
            <a:ext cx="994316" cy="61102"/>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972600" y="978600"/>
            <a:ext cx="10251300" cy="1659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78" name="Google Shape;78;p11"/>
          <p:cNvSpPr txBox="1"/>
          <p:nvPr>
            <p:ph idx="1" type="body"/>
          </p:nvPr>
        </p:nvSpPr>
        <p:spPr>
          <a:xfrm>
            <a:off x="972600" y="3030517"/>
            <a:ext cx="10251300" cy="21072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lt1"/>
              </a:buClr>
              <a:buSzPts val="1700"/>
              <a:buChar char="●"/>
              <a:defRPr>
                <a:solidFill>
                  <a:schemeClr val="lt1"/>
                </a:solidFill>
              </a:defRPr>
            </a:lvl1pPr>
            <a:lvl2pPr indent="-323850" lvl="1" marL="914400">
              <a:spcBef>
                <a:spcPts val="0"/>
              </a:spcBef>
              <a:spcAft>
                <a:spcPts val="0"/>
              </a:spcAft>
              <a:buClr>
                <a:schemeClr val="lt1"/>
              </a:buClr>
              <a:buSzPts val="1500"/>
              <a:buChar char="○"/>
              <a:defRPr>
                <a:solidFill>
                  <a:schemeClr val="lt1"/>
                </a:solidFill>
              </a:defRPr>
            </a:lvl2pPr>
            <a:lvl3pPr indent="-323850" lvl="2" marL="1371600">
              <a:spcBef>
                <a:spcPts val="0"/>
              </a:spcBef>
              <a:spcAft>
                <a:spcPts val="0"/>
              </a:spcAft>
              <a:buClr>
                <a:schemeClr val="lt1"/>
              </a:buClr>
              <a:buSzPts val="1500"/>
              <a:buChar char="■"/>
              <a:defRPr>
                <a:solidFill>
                  <a:schemeClr val="lt1"/>
                </a:solidFill>
              </a:defRPr>
            </a:lvl3pPr>
            <a:lvl4pPr indent="-323850" lvl="3" marL="1828800">
              <a:spcBef>
                <a:spcPts val="0"/>
              </a:spcBef>
              <a:spcAft>
                <a:spcPts val="0"/>
              </a:spcAft>
              <a:buClr>
                <a:schemeClr val="lt1"/>
              </a:buClr>
              <a:buSzPts val="1500"/>
              <a:buChar char="●"/>
              <a:defRPr>
                <a:solidFill>
                  <a:schemeClr val="lt1"/>
                </a:solidFill>
              </a:defRPr>
            </a:lvl4pPr>
            <a:lvl5pPr indent="-323850" lvl="4" marL="2286000">
              <a:spcBef>
                <a:spcPts val="0"/>
              </a:spcBef>
              <a:spcAft>
                <a:spcPts val="0"/>
              </a:spcAft>
              <a:buClr>
                <a:schemeClr val="lt1"/>
              </a:buClr>
              <a:buSzPts val="1500"/>
              <a:buChar char="○"/>
              <a:defRPr>
                <a:solidFill>
                  <a:schemeClr val="lt1"/>
                </a:solidFill>
              </a:defRPr>
            </a:lvl5pPr>
            <a:lvl6pPr indent="-323850" lvl="5" marL="2743200">
              <a:spcBef>
                <a:spcPts val="0"/>
              </a:spcBef>
              <a:spcAft>
                <a:spcPts val="0"/>
              </a:spcAft>
              <a:buClr>
                <a:schemeClr val="lt1"/>
              </a:buClr>
              <a:buSzPts val="1500"/>
              <a:buChar char="■"/>
              <a:defRPr>
                <a:solidFill>
                  <a:schemeClr val="lt1"/>
                </a:solidFill>
              </a:defRPr>
            </a:lvl6pPr>
            <a:lvl7pPr indent="-323850" lvl="6" marL="3200400">
              <a:spcBef>
                <a:spcPts val="0"/>
              </a:spcBef>
              <a:spcAft>
                <a:spcPts val="0"/>
              </a:spcAft>
              <a:buClr>
                <a:schemeClr val="lt1"/>
              </a:buClr>
              <a:buSzPts val="1500"/>
              <a:buChar char="●"/>
              <a:defRPr>
                <a:solidFill>
                  <a:schemeClr val="lt1"/>
                </a:solidFill>
              </a:defRPr>
            </a:lvl7pPr>
            <a:lvl8pPr indent="-323850" lvl="7" marL="3657600">
              <a:spcBef>
                <a:spcPts val="0"/>
              </a:spcBef>
              <a:spcAft>
                <a:spcPts val="0"/>
              </a:spcAft>
              <a:buClr>
                <a:schemeClr val="lt1"/>
              </a:buClr>
              <a:buSzPts val="1500"/>
              <a:buChar char="○"/>
              <a:defRPr>
                <a:solidFill>
                  <a:schemeClr val="lt1"/>
                </a:solidFill>
              </a:defRPr>
            </a:lvl8pPr>
            <a:lvl9pPr indent="-323850" lvl="8" marL="4114800">
              <a:spcBef>
                <a:spcPts val="0"/>
              </a:spcBef>
              <a:spcAft>
                <a:spcPts val="0"/>
              </a:spcAft>
              <a:buClr>
                <a:schemeClr val="lt1"/>
              </a:buClr>
              <a:buSzPts val="1500"/>
              <a:buChar char="■"/>
              <a:defRPr>
                <a:solidFill>
                  <a:schemeClr val="lt1"/>
                </a:solidFill>
              </a:defRPr>
            </a:lvl9pPr>
          </a:lstStyle>
          <a:p/>
        </p:txBody>
      </p:sp>
      <p:sp>
        <p:nvSpPr>
          <p:cNvPr id="79" name="Google Shape;79;p11"/>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2" name="Shape 82"/>
        <p:cNvGrpSpPr/>
        <p:nvPr/>
      </p:nvGrpSpPr>
      <p:grpSpPr>
        <a:xfrm>
          <a:off x="0" y="0"/>
          <a:ext cx="0" cy="0"/>
          <a:chOff x="0" y="0"/>
          <a:chExt cx="0" cy="0"/>
        </a:xfrm>
      </p:grpSpPr>
      <p:sp>
        <p:nvSpPr>
          <p:cNvPr id="83" name="Google Shape;83;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84" name="Google Shape;84;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1600"/>
              </a:spcAft>
              <a:buClr>
                <a:schemeClr val="dk1"/>
              </a:buClr>
              <a:buSzPts val="1800"/>
              <a:buChar char="■"/>
              <a:defRPr/>
            </a:lvl9pPr>
          </a:lstStyle>
          <a:p/>
        </p:txBody>
      </p:sp>
      <p:sp>
        <p:nvSpPr>
          <p:cNvPr id="85" name="Google Shape;85;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1107036" y="1588427"/>
            <a:ext cx="994316" cy="61102"/>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972600" y="1763267"/>
            <a:ext cx="10251300" cy="2024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22" name="Google Shape;22;p3"/>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5" name="Google Shape;25;p4"/>
          <p:cNvGrpSpPr/>
          <p:nvPr/>
        </p:nvGrpSpPr>
        <p:grpSpPr>
          <a:xfrm>
            <a:off x="1107036" y="1588427"/>
            <a:ext cx="994316" cy="61102"/>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972600" y="1758200"/>
            <a:ext cx="102516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29" name="Google Shape;29;p4"/>
          <p:cNvSpPr txBox="1"/>
          <p:nvPr>
            <p:ph idx="1" type="body"/>
          </p:nvPr>
        </p:nvSpPr>
        <p:spPr>
          <a:xfrm>
            <a:off x="972600" y="2771833"/>
            <a:ext cx="102516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0" name="Google Shape;30;p4"/>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3" name="Google Shape;33;p5"/>
          <p:cNvGrpSpPr/>
          <p:nvPr/>
        </p:nvGrpSpPr>
        <p:grpSpPr>
          <a:xfrm>
            <a:off x="1107036" y="1588427"/>
            <a:ext cx="994316" cy="61102"/>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37" name="Google Shape;37;p5"/>
          <p:cNvSpPr txBox="1"/>
          <p:nvPr>
            <p:ph idx="1" type="body"/>
          </p:nvPr>
        </p:nvSpPr>
        <p:spPr>
          <a:xfrm>
            <a:off x="972434" y="2771833"/>
            <a:ext cx="50325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8" name="Google Shape;38;p5"/>
          <p:cNvSpPr txBox="1"/>
          <p:nvPr>
            <p:ph idx="2" type="body"/>
          </p:nvPr>
        </p:nvSpPr>
        <p:spPr>
          <a:xfrm>
            <a:off x="6191471" y="2771833"/>
            <a:ext cx="50325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9" name="Google Shape;39;p5"/>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2" name="Google Shape;42;p6"/>
          <p:cNvGrpSpPr/>
          <p:nvPr/>
        </p:nvGrpSpPr>
        <p:grpSpPr>
          <a:xfrm>
            <a:off x="1107036" y="1588427"/>
            <a:ext cx="994316" cy="61102"/>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46" name="Google Shape;46;p6"/>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9" name="Google Shape;49;p7"/>
          <p:cNvGrpSpPr/>
          <p:nvPr/>
        </p:nvGrpSpPr>
        <p:grpSpPr>
          <a:xfrm>
            <a:off x="1107036" y="1588427"/>
            <a:ext cx="994316" cy="61102"/>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973333" y="1758200"/>
            <a:ext cx="4401300" cy="18420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53" name="Google Shape;53;p7"/>
          <p:cNvSpPr txBox="1"/>
          <p:nvPr>
            <p:ph idx="1" type="body"/>
          </p:nvPr>
        </p:nvSpPr>
        <p:spPr>
          <a:xfrm>
            <a:off x="961633" y="3708967"/>
            <a:ext cx="4401300" cy="2130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4" name="Google Shape;54;p7"/>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1107036" y="5558926"/>
            <a:ext cx="994316" cy="61102"/>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972600" y="1152400"/>
            <a:ext cx="9361500" cy="39801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0" name="Google Shape;60;p8"/>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3" name="Google Shape;63;p9"/>
          <p:cNvGrpSpPr/>
          <p:nvPr/>
        </p:nvGrpSpPr>
        <p:grpSpPr>
          <a:xfrm>
            <a:off x="1107036" y="1588427"/>
            <a:ext cx="994316" cy="61102"/>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973333" y="1758200"/>
            <a:ext cx="4401300" cy="2249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67" name="Google Shape;67;p9"/>
          <p:cNvSpPr txBox="1"/>
          <p:nvPr>
            <p:ph idx="1" type="subTitle"/>
          </p:nvPr>
        </p:nvSpPr>
        <p:spPr>
          <a:xfrm>
            <a:off x="966600" y="4215367"/>
            <a:ext cx="4401300" cy="10119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68" name="Google Shape;68;p9"/>
          <p:cNvSpPr txBox="1"/>
          <p:nvPr>
            <p:ph idx="2" type="body"/>
          </p:nvPr>
        </p:nvSpPr>
        <p:spPr>
          <a:xfrm>
            <a:off x="6898967" y="1803500"/>
            <a:ext cx="4499100" cy="4034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9" name="Google Shape;69;p9"/>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966600" y="5830068"/>
            <a:ext cx="10263300" cy="6141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72" name="Google Shape;72;p10"/>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1pPr>
            <a:lvl2pPr lvl="1">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2pPr>
            <a:lvl3pPr lvl="2">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3pPr>
            <a:lvl4pPr lvl="3">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4pPr>
            <a:lvl5pPr lvl="4">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5pPr>
            <a:lvl6pPr lvl="5">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6pPr>
            <a:lvl7pPr lvl="6">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7pPr>
            <a:lvl8pPr lvl="7">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8pPr>
            <a:lvl9pPr lvl="8">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indent="-323850" lvl="1" marL="9144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indent="-323850" lvl="2" marL="13716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indent="-323850" lvl="3" marL="18288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indent="-323850" lvl="4" marL="22860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indent="-323850" lvl="5" marL="27432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indent="-323850" lvl="6" marL="32004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indent="-323850" lvl="7" marL="36576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indent="-323850" lvl="8" marL="41148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9pPr>
          </a:lstStyle>
          <a:p/>
        </p:txBody>
      </p:sp>
      <p:sp>
        <p:nvSpPr>
          <p:cNvPr id="8" name="Google Shape;8;p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hyperlink" Target="https://huggingface.co/datasets/dazzle-nu/CIS435-CreditCardFraudDetection/blob/main/fraudTrain.csv" TargetMode="External"/><Relationship Id="rId4" Type="http://schemas.openxmlformats.org/officeDocument/2006/relationships/hyperlink" Target="https://doi.org/10.1016/0377-2217(93)E0249-W" TargetMode="External"/><Relationship Id="rId5" Type="http://schemas.openxmlformats.org/officeDocument/2006/relationships/hyperlink" Target="https://doi.org/10.1016/0377-2217(93)E0249-W" TargetMode="External"/></Relationships>
</file>

<file path=ppt/slides/_rels/slide13.xml.rels><?xml version="1.0" encoding="UTF-8" standalone="yes"?><Relationships xmlns="http://schemas.openxmlformats.org/package/2006/relationships"><Relationship Id="rId20" Type="http://schemas.openxmlformats.org/officeDocument/2006/relationships/hyperlink" Target="https://www.researchgate.net/publication/385598108_A_SURVEY_PAPER_ON_CREDIT_CARD_FRAUD_DETECTION_WITH_THE_HELP_OF_MACHINE_LEARNING" TargetMode="External"/><Relationship Id="rId11" Type="http://schemas.openxmlformats.org/officeDocument/2006/relationships/hyperlink" Target="https://www.researchgate.net/profile/Kalyanapu-Srinivas-2/publication/359133295_Credit_Card_Fraud_Detection/links/6229a00a97401151d20b6602/Credit-Card-Fraud-Detection.pdf" TargetMode="External"/><Relationship Id="rId22" Type="http://schemas.openxmlformats.org/officeDocument/2006/relationships/hyperlink" Target="https://www.questjournals.org/jses/papers/Vol9-issue-5/09055560.pdf" TargetMode="External"/><Relationship Id="rId10" Type="http://schemas.openxmlformats.org/officeDocument/2006/relationships/hyperlink" Target="https://www.researchgate.net/publication/385210498_Analysis_of_Different_Machine_Learning_Models_for_Credit_Card_Fraud_Detection" TargetMode="External"/><Relationship Id="rId21" Type="http://schemas.openxmlformats.org/officeDocument/2006/relationships/hyperlink" Target="https://www.researchgate.net/publication/360408387_Review_of_Machine_Learning_Approach_on_Credit_Card_Fraud_Detection" TargetMode="External"/><Relationship Id="rId13" Type="http://schemas.openxmlformats.org/officeDocument/2006/relationships/hyperlink" Target="https://www.researchgate.net/publication/369857378_Credit_Card_Fraud_Detection" TargetMode="External"/><Relationship Id="rId12" Type="http://schemas.openxmlformats.org/officeDocument/2006/relationships/hyperlink" Target="https://www.researchgate.net/publication/371091453_CREDIT_CARD_FRAUD_DETECTION_USING_MACHINE-LEARNING" TargetMode="External"/><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hyperlink" Target="https://www.researchgate.net/publication/367133523_A_supervised_machine_learning_algorithm_for_detecting_and_predicting_fraud_in_credit_card_transactions" TargetMode="External"/><Relationship Id="rId4" Type="http://schemas.openxmlformats.org/officeDocument/2006/relationships/hyperlink" Target="https://www.researchgate.net/publication/367133523_A_supervised_machine_learning_algorithm_for_detecting_and_predicting_fraud_in_credit_card_transactions" TargetMode="External"/><Relationship Id="rId9" Type="http://schemas.openxmlformats.org/officeDocument/2006/relationships/hyperlink" Target="https://www.researchgate.net/publication/378297475_Credit_Card_Fraud_Detection_Comparison_of_Different_Machine_Learning_Techniques" TargetMode="External"/><Relationship Id="rId15" Type="http://schemas.openxmlformats.org/officeDocument/2006/relationships/hyperlink" Target="https://www.researchgate.net/publication/371678867_Credit_Card_Fraud_Detection" TargetMode="External"/><Relationship Id="rId14" Type="http://schemas.openxmlformats.org/officeDocument/2006/relationships/hyperlink" Target="https://www.researchgate.net/publication/379657457_Comparative_analysis_of_machine_learning_techniques_for_credit_card_fraud_detection_Dealing_with_imbalanced_datasets" TargetMode="External"/><Relationship Id="rId17" Type="http://schemas.openxmlformats.org/officeDocument/2006/relationships/hyperlink" Target="https://www.researchgate.net/publication/374372828_Credit_Card_Fraud_Detection_with_Subspace_Learning-based_One-Class_Classification?enrichId=rgreq-7ec1dc0b51984dd3c499c1d283e48886-XXX&amp;enrichSource=Y292ZXJQYWdlOzM3NDM3MjgyODtBUzoxMTQzMTI4MTE5NDc3NTUwMUAxNjk2MjM2OTgzNDQ4&amp;el=1_x_2&amp;_esc=publicationCoverPdf" TargetMode="External"/><Relationship Id="rId16" Type="http://schemas.openxmlformats.org/officeDocument/2006/relationships/hyperlink" Target="https://www.researchgate.net/publication/389103582_Multiple_Machine_Learning_Algorithms-based_Credit_Card_Fraud_Detection" TargetMode="External"/><Relationship Id="rId5" Type="http://schemas.openxmlformats.org/officeDocument/2006/relationships/hyperlink" Target="https://www.researchgate.net/publication/360473262_Credit_Card_Fraud_Detection" TargetMode="External"/><Relationship Id="rId19" Type="http://schemas.openxmlformats.org/officeDocument/2006/relationships/hyperlink" Target="https://cs229.stanford.edu/proj2018/report/261.pdf" TargetMode="External"/><Relationship Id="rId6" Type="http://schemas.openxmlformats.org/officeDocument/2006/relationships/hyperlink" Target="https://www.researchgate.net/publication/371465537_Credit_Card_Fraud_Detection_using_Classification_Algorithm" TargetMode="External"/><Relationship Id="rId18" Type="http://schemas.openxmlformats.org/officeDocument/2006/relationships/hyperlink" Target="https://www.researchgate.net/publication/387238596_A_Comparative_Analysis_of_Machine_Learning_Models_for_Credit_Card_Fraud_Detection" TargetMode="External"/><Relationship Id="rId7" Type="http://schemas.openxmlformats.org/officeDocument/2006/relationships/hyperlink" Target="https://www.researchgate.net/publication/339543849_Credit_Card_Fraud_Detection_using_Machine_Learning_Algorithms" TargetMode="External"/><Relationship Id="rId8" Type="http://schemas.openxmlformats.org/officeDocument/2006/relationships/hyperlink" Target="https://www.researchgate.net/publication/379259523_Credit_card_transaction_fraud_detection_based_on_machine_learn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14"/>
          <p:cNvSpPr txBox="1"/>
          <p:nvPr>
            <p:ph type="ctrTitle"/>
          </p:nvPr>
        </p:nvSpPr>
        <p:spPr>
          <a:xfrm>
            <a:off x="1524000" y="2535224"/>
            <a:ext cx="9144000" cy="11610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en-IN">
                <a:latin typeface="Times New Roman"/>
                <a:ea typeface="Times New Roman"/>
                <a:cs typeface="Times New Roman"/>
                <a:sym typeface="Times New Roman"/>
              </a:rPr>
              <a:t>Credit Card Fraud Detection</a:t>
            </a:r>
            <a:endParaRPr>
              <a:latin typeface="Times New Roman"/>
              <a:ea typeface="Times New Roman"/>
              <a:cs typeface="Times New Roman"/>
              <a:sym typeface="Times New Roman"/>
            </a:endParaRPr>
          </a:p>
        </p:txBody>
      </p:sp>
      <p:sp>
        <p:nvSpPr>
          <p:cNvPr id="93" name="Google Shape;93;p14"/>
          <p:cNvSpPr txBox="1"/>
          <p:nvPr>
            <p:ph idx="1" type="subTitle"/>
          </p:nvPr>
        </p:nvSpPr>
        <p:spPr>
          <a:xfrm>
            <a:off x="1440150" y="4371250"/>
            <a:ext cx="10242300" cy="1655700"/>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rPr lang="en-IN"/>
              <a:t>                                                                                         </a:t>
            </a:r>
            <a:r>
              <a:rPr lang="en-IN" sz="2200">
                <a:latin typeface="Times New Roman"/>
                <a:ea typeface="Times New Roman"/>
                <a:cs typeface="Times New Roman"/>
                <a:sym typeface="Times New Roman"/>
              </a:rPr>
              <a:t>                            </a:t>
            </a:r>
            <a:r>
              <a:rPr b="1" lang="en-IN" sz="2200">
                <a:latin typeface="Times New Roman"/>
                <a:ea typeface="Times New Roman"/>
                <a:cs typeface="Times New Roman"/>
                <a:sym typeface="Times New Roman"/>
              </a:rPr>
              <a:t> By</a:t>
            </a:r>
            <a:endParaRPr b="1" sz="2200">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ts val="2400"/>
              <a:buNone/>
            </a:pPr>
            <a:r>
              <a:rPr b="1" lang="en-IN" sz="2200">
                <a:latin typeface="Times New Roman"/>
                <a:ea typeface="Times New Roman"/>
                <a:cs typeface="Times New Roman"/>
                <a:sym typeface="Times New Roman"/>
              </a:rPr>
              <a:t>                                                                                              Dharani Reminisetti,</a:t>
            </a:r>
            <a:endParaRPr b="1" sz="2200">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ts val="2400"/>
              <a:buNone/>
            </a:pPr>
            <a:r>
              <a:rPr b="1" lang="en-IN" sz="2200">
                <a:latin typeface="Times New Roman"/>
                <a:ea typeface="Times New Roman"/>
                <a:cs typeface="Times New Roman"/>
                <a:sym typeface="Times New Roman"/>
              </a:rPr>
              <a:t>                                                                                            Pallavi Ramineni</a:t>
            </a:r>
            <a:endParaRPr b="1" sz="2200">
              <a:latin typeface="Times New Roman"/>
              <a:ea typeface="Times New Roman"/>
              <a:cs typeface="Times New Roman"/>
              <a:sym typeface="Times New Roman"/>
            </a:endParaRPr>
          </a:p>
        </p:txBody>
      </p:sp>
      <p:pic>
        <p:nvPicPr>
          <p:cNvPr id="94" name="Google Shape;94;p14"/>
          <p:cNvPicPr preferRelativeResize="0"/>
          <p:nvPr/>
        </p:nvPicPr>
        <p:blipFill rotWithShape="1">
          <a:blip r:embed="rId3">
            <a:alphaModFix/>
          </a:blip>
          <a:srcRect b="0" l="0" r="0" t="0"/>
          <a:stretch/>
        </p:blipFill>
        <p:spPr>
          <a:xfrm>
            <a:off x="2754344" y="1109071"/>
            <a:ext cx="6175717" cy="11611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graphicFrame>
        <p:nvGraphicFramePr>
          <p:cNvPr id="147" name="Google Shape;147;p23"/>
          <p:cNvGraphicFramePr/>
          <p:nvPr/>
        </p:nvGraphicFramePr>
        <p:xfrm>
          <a:off x="838200" y="2286000"/>
          <a:ext cx="3000000" cy="3000000"/>
        </p:xfrm>
        <a:graphic>
          <a:graphicData uri="http://schemas.openxmlformats.org/drawingml/2006/table">
            <a:tbl>
              <a:tblPr>
                <a:noFill/>
                <a:tableStyleId>{BCDD1294-4E0C-4433-8DE5-0AE9A71D6F34}</a:tableStyleId>
              </a:tblPr>
              <a:tblGrid>
                <a:gridCol w="2096350"/>
                <a:gridCol w="1446950"/>
                <a:gridCol w="1714500"/>
                <a:gridCol w="1714500"/>
                <a:gridCol w="1714500"/>
                <a:gridCol w="1714500"/>
              </a:tblGrid>
              <a:tr h="669875">
                <a:tc>
                  <a:txBody>
                    <a:bodyPr/>
                    <a:lstStyle/>
                    <a:p>
                      <a:pPr indent="0" lvl="0" marL="0" rtl="0" algn="l">
                        <a:spcBef>
                          <a:spcPts val="0"/>
                        </a:spcBef>
                        <a:spcAft>
                          <a:spcPts val="0"/>
                        </a:spcAft>
                        <a:buNone/>
                      </a:pPr>
                      <a:r>
                        <a:rPr b="1" lang="en-IN" sz="2000">
                          <a:latin typeface="Times New Roman"/>
                          <a:ea typeface="Times New Roman"/>
                          <a:cs typeface="Times New Roman"/>
                          <a:sym typeface="Times New Roman"/>
                        </a:rPr>
                        <a:t>     </a:t>
                      </a:r>
                      <a:r>
                        <a:rPr b="1" lang="en-IN" sz="2000">
                          <a:latin typeface="Times New Roman"/>
                          <a:ea typeface="Times New Roman"/>
                          <a:cs typeface="Times New Roman"/>
                          <a:sym typeface="Times New Roman"/>
                        </a:rPr>
                        <a:t>Model</a:t>
                      </a:r>
                      <a:endParaRPr b="1"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IN" sz="2000">
                          <a:latin typeface="Times New Roman"/>
                          <a:ea typeface="Times New Roman"/>
                          <a:cs typeface="Times New Roman"/>
                          <a:sym typeface="Times New Roman"/>
                        </a:rPr>
                        <a:t>Accuracy</a:t>
                      </a:r>
                      <a:endParaRPr b="1"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IN" sz="2000">
                          <a:latin typeface="Times New Roman"/>
                          <a:ea typeface="Times New Roman"/>
                          <a:cs typeface="Times New Roman"/>
                          <a:sym typeface="Times New Roman"/>
                        </a:rPr>
                        <a:t>Precision</a:t>
                      </a:r>
                      <a:endParaRPr b="1"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IN" sz="2000">
                          <a:latin typeface="Times New Roman"/>
                          <a:ea typeface="Times New Roman"/>
                          <a:cs typeface="Times New Roman"/>
                          <a:sym typeface="Times New Roman"/>
                        </a:rPr>
                        <a:t>Recall</a:t>
                      </a:r>
                      <a:endParaRPr b="1"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IN" sz="2000">
                          <a:latin typeface="Times New Roman"/>
                          <a:ea typeface="Times New Roman"/>
                          <a:cs typeface="Times New Roman"/>
                          <a:sym typeface="Times New Roman"/>
                        </a:rPr>
                        <a:t>F1-Score</a:t>
                      </a:r>
                      <a:endParaRPr b="1"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IN" sz="2000">
                          <a:latin typeface="Times New Roman"/>
                          <a:ea typeface="Times New Roman"/>
                          <a:cs typeface="Times New Roman"/>
                          <a:sym typeface="Times New Roman"/>
                        </a:rPr>
                        <a:t>AUC-ROC</a:t>
                      </a:r>
                      <a:endParaRPr b="1" sz="2000">
                        <a:latin typeface="Times New Roman"/>
                        <a:ea typeface="Times New Roman"/>
                        <a:cs typeface="Times New Roman"/>
                        <a:sym typeface="Times New Roman"/>
                      </a:endParaRPr>
                    </a:p>
                  </a:txBody>
                  <a:tcPr marT="91425" marB="91425" marR="91425" marL="91425"/>
                </a:tc>
              </a:tr>
              <a:tr h="644200">
                <a:tc>
                  <a:txBody>
                    <a:bodyPr/>
                    <a:lstStyle/>
                    <a:p>
                      <a:pPr indent="0" lvl="0" marL="0" rtl="0" algn="l">
                        <a:spcBef>
                          <a:spcPts val="0"/>
                        </a:spcBef>
                        <a:spcAft>
                          <a:spcPts val="0"/>
                        </a:spcAft>
                        <a:buNone/>
                      </a:pPr>
                      <a:r>
                        <a:rPr lang="en-IN" sz="1800">
                          <a:latin typeface="Times New Roman"/>
                          <a:ea typeface="Times New Roman"/>
                          <a:cs typeface="Times New Roman"/>
                          <a:sym typeface="Times New Roman"/>
                        </a:rPr>
                        <a:t>Logistic Regression</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0.848333</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0.923077</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0.760000</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sz="2100">
                          <a:latin typeface="Times New Roman"/>
                          <a:ea typeface="Times New Roman"/>
                          <a:cs typeface="Times New Roman"/>
                          <a:sym typeface="Times New Roman"/>
                        </a:rPr>
                        <a:t>0.833638</a:t>
                      </a:r>
                      <a:endParaRPr sz="2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0.866933</a:t>
                      </a:r>
                      <a:endParaRPr sz="2100">
                        <a:latin typeface="Times New Roman"/>
                        <a:ea typeface="Times New Roman"/>
                        <a:cs typeface="Times New Roman"/>
                        <a:sym typeface="Times New Roman"/>
                      </a:endParaRPr>
                    </a:p>
                  </a:txBody>
                  <a:tcPr marT="91425" marB="91425" marR="91425" marL="91425"/>
                </a:tc>
              </a:tr>
              <a:tr h="644200">
                <a:tc>
                  <a:txBody>
                    <a:bodyPr/>
                    <a:lstStyle/>
                    <a:p>
                      <a:pPr indent="0" lvl="0" marL="0" rtl="0" algn="l">
                        <a:spcBef>
                          <a:spcPts val="0"/>
                        </a:spcBef>
                        <a:spcAft>
                          <a:spcPts val="0"/>
                        </a:spcAft>
                        <a:buNone/>
                      </a:pPr>
                      <a:r>
                        <a:rPr lang="en-IN" sz="1800">
                          <a:latin typeface="Times New Roman"/>
                          <a:ea typeface="Times New Roman"/>
                          <a:cs typeface="Times New Roman"/>
                          <a:sym typeface="Times New Roman"/>
                        </a:rPr>
                        <a:t>Random Forest</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0.938333</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0.93999</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0.936667</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sz="2200">
                          <a:latin typeface="Times New Roman"/>
                          <a:ea typeface="Times New Roman"/>
                          <a:cs typeface="Times New Roman"/>
                          <a:sym typeface="Times New Roman"/>
                        </a:rPr>
                        <a:t>0.938230</a:t>
                      </a:r>
                      <a:endParaRPr sz="2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0.981717</a:t>
                      </a:r>
                      <a:endParaRPr sz="2100">
                        <a:latin typeface="Times New Roman"/>
                        <a:ea typeface="Times New Roman"/>
                        <a:cs typeface="Times New Roman"/>
                        <a:sym typeface="Times New Roman"/>
                      </a:endParaRPr>
                    </a:p>
                  </a:txBody>
                  <a:tcPr marT="91425" marB="91425" marR="91425" marL="91425"/>
                </a:tc>
              </a:tr>
              <a:tr h="644200">
                <a:tc>
                  <a:txBody>
                    <a:bodyPr/>
                    <a:lstStyle/>
                    <a:p>
                      <a:pPr indent="0" lvl="0" marL="0" rtl="0" algn="l">
                        <a:spcBef>
                          <a:spcPts val="0"/>
                        </a:spcBef>
                        <a:spcAft>
                          <a:spcPts val="0"/>
                        </a:spcAft>
                        <a:buNone/>
                      </a:pPr>
                      <a:r>
                        <a:rPr lang="en-IN" sz="1800">
                          <a:latin typeface="Times New Roman"/>
                          <a:ea typeface="Times New Roman"/>
                          <a:cs typeface="Times New Roman"/>
                          <a:sym typeface="Times New Roman"/>
                        </a:rPr>
                        <a:t>XGBoost</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0.960000</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0.953947</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0.966667</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sz="2200">
                          <a:latin typeface="Times New Roman"/>
                          <a:ea typeface="Times New Roman"/>
                          <a:cs typeface="Times New Roman"/>
                          <a:sym typeface="Times New Roman"/>
                        </a:rPr>
                        <a:t>0.960265</a:t>
                      </a:r>
                      <a:endParaRPr sz="2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0.988100</a:t>
                      </a:r>
                      <a:endParaRPr sz="2100">
                        <a:latin typeface="Times New Roman"/>
                        <a:ea typeface="Times New Roman"/>
                        <a:cs typeface="Times New Roman"/>
                        <a:sym typeface="Times New Roman"/>
                      </a:endParaRPr>
                    </a:p>
                  </a:txBody>
                  <a:tcPr marT="91425" marB="91425" marR="91425" marL="91425"/>
                </a:tc>
              </a:tr>
              <a:tr h="644200">
                <a:tc>
                  <a:txBody>
                    <a:bodyPr/>
                    <a:lstStyle/>
                    <a:p>
                      <a:pPr indent="0" lvl="0" marL="0" rtl="0" algn="l">
                        <a:spcBef>
                          <a:spcPts val="0"/>
                        </a:spcBef>
                        <a:spcAft>
                          <a:spcPts val="0"/>
                        </a:spcAft>
                        <a:buNone/>
                      </a:pPr>
                      <a:r>
                        <a:rPr lang="en-IN" sz="1800">
                          <a:latin typeface="Times New Roman"/>
                          <a:ea typeface="Times New Roman"/>
                          <a:cs typeface="Times New Roman"/>
                          <a:sym typeface="Times New Roman"/>
                        </a:rPr>
                        <a:t>KNN</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0.533333</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0.532051</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0.553333</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sz="2200">
                          <a:latin typeface="Times New Roman"/>
                          <a:ea typeface="Times New Roman"/>
                          <a:cs typeface="Times New Roman"/>
                          <a:sym typeface="Times New Roman"/>
                        </a:rPr>
                        <a:t>0.542484</a:t>
                      </a:r>
                      <a:endParaRPr sz="2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0.538017</a:t>
                      </a:r>
                      <a:endParaRPr sz="2100">
                        <a:latin typeface="Times New Roman"/>
                        <a:ea typeface="Times New Roman"/>
                        <a:cs typeface="Times New Roman"/>
                        <a:sym typeface="Times New Roman"/>
                      </a:endParaRPr>
                    </a:p>
                  </a:txBody>
                  <a:tcPr marT="91425" marB="91425" marR="91425" marL="91425"/>
                </a:tc>
              </a:tr>
              <a:tr h="644200">
                <a:tc>
                  <a:txBody>
                    <a:bodyPr/>
                    <a:lstStyle/>
                    <a:p>
                      <a:pPr indent="0" lvl="0" marL="0" rtl="0" algn="l">
                        <a:spcBef>
                          <a:spcPts val="0"/>
                        </a:spcBef>
                        <a:spcAft>
                          <a:spcPts val="0"/>
                        </a:spcAft>
                        <a:buNone/>
                      </a:pPr>
                      <a:r>
                        <a:rPr lang="en-IN" sz="1800">
                          <a:latin typeface="Times New Roman"/>
                          <a:ea typeface="Times New Roman"/>
                          <a:cs typeface="Times New Roman"/>
                          <a:sym typeface="Times New Roman"/>
                        </a:rPr>
                        <a:t>SVM</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0.515000</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0.512465</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0.616667</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sz="2200">
                          <a:latin typeface="Times New Roman"/>
                          <a:ea typeface="Times New Roman"/>
                          <a:cs typeface="Times New Roman"/>
                          <a:sym typeface="Times New Roman"/>
                        </a:rPr>
                        <a:t>0.559758</a:t>
                      </a:r>
                      <a:endParaRPr sz="22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0.501161</a:t>
                      </a:r>
                      <a:endParaRPr sz="2100">
                        <a:latin typeface="Times New Roman"/>
                        <a:ea typeface="Times New Roman"/>
                        <a:cs typeface="Times New Roman"/>
                        <a:sym typeface="Times New Roman"/>
                      </a:endParaRPr>
                    </a:p>
                  </a:txBody>
                  <a:tcPr marT="91425" marB="91425" marR="91425" marL="91425"/>
                </a:tc>
              </a:tr>
            </a:tbl>
          </a:graphicData>
        </a:graphic>
      </p:graphicFrame>
      <p:sp>
        <p:nvSpPr>
          <p:cNvPr id="148" name="Google Shape;148;p23"/>
          <p:cNvSpPr txBox="1"/>
          <p:nvPr>
            <p:ph idx="4294967295" type="title"/>
          </p:nvPr>
        </p:nvSpPr>
        <p:spPr>
          <a:xfrm>
            <a:off x="838200" y="365125"/>
            <a:ext cx="10515600" cy="13257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IN">
                <a:latin typeface="Times New Roman"/>
                <a:ea typeface="Times New Roman"/>
                <a:cs typeface="Times New Roman"/>
                <a:sym typeface="Times New Roman"/>
              </a:rPr>
              <a:t>  </a:t>
            </a:r>
            <a:r>
              <a:rPr lang="en-I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IN"/>
              <a:t>Conclusion</a:t>
            </a:r>
            <a:endParaRPr/>
          </a:p>
        </p:txBody>
      </p:sp>
      <p:sp>
        <p:nvSpPr>
          <p:cNvPr id="154" name="Google Shape;154;p2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81000" lvl="0" marL="914400" rtl="0" algn="l">
              <a:spcBef>
                <a:spcPts val="0"/>
              </a:spcBef>
              <a:spcAft>
                <a:spcPts val="0"/>
              </a:spcAft>
              <a:buClr>
                <a:schemeClr val="dk2"/>
              </a:buClr>
              <a:buSzPts val="2400"/>
              <a:buFont typeface="Times New Roman"/>
              <a:buChar char="●"/>
            </a:pPr>
            <a:r>
              <a:rPr lang="en-IN" sz="2400">
                <a:solidFill>
                  <a:schemeClr val="dk2"/>
                </a:solidFill>
                <a:latin typeface="Times New Roman"/>
                <a:ea typeface="Times New Roman"/>
                <a:cs typeface="Times New Roman"/>
                <a:sym typeface="Times New Roman"/>
              </a:rPr>
              <a:t>Cleaned and transformed the dataset, handled missing values, and added new features like merchant county and state.</a:t>
            </a:r>
            <a:endParaRPr sz="2400">
              <a:solidFill>
                <a:schemeClr val="dk2"/>
              </a:solidFill>
              <a:latin typeface="Times New Roman"/>
              <a:ea typeface="Times New Roman"/>
              <a:cs typeface="Times New Roman"/>
              <a:sym typeface="Times New Roman"/>
            </a:endParaRPr>
          </a:p>
          <a:p>
            <a:pPr indent="-381000" lvl="0" marL="914400" rtl="0" algn="l">
              <a:spcBef>
                <a:spcPts val="0"/>
              </a:spcBef>
              <a:spcAft>
                <a:spcPts val="0"/>
              </a:spcAft>
              <a:buClr>
                <a:schemeClr val="dk2"/>
              </a:buClr>
              <a:buSzPts val="2400"/>
              <a:buFont typeface="Times New Roman"/>
              <a:buChar char="●"/>
            </a:pPr>
            <a:r>
              <a:rPr lang="en-IN" sz="2400">
                <a:solidFill>
                  <a:schemeClr val="dk2"/>
                </a:solidFill>
                <a:latin typeface="Times New Roman"/>
                <a:ea typeface="Times New Roman"/>
                <a:cs typeface="Times New Roman"/>
                <a:sym typeface="Times New Roman"/>
              </a:rPr>
              <a:t>Trained five models (Logistic Regression, Random Forest, XGBoost, KNN, and SVM) and evaluated their performance using multiple metrics.</a:t>
            </a:r>
            <a:endParaRPr sz="2400">
              <a:solidFill>
                <a:schemeClr val="dk2"/>
              </a:solidFill>
              <a:latin typeface="Times New Roman"/>
              <a:ea typeface="Times New Roman"/>
              <a:cs typeface="Times New Roman"/>
              <a:sym typeface="Times New Roman"/>
            </a:endParaRPr>
          </a:p>
          <a:p>
            <a:pPr indent="-381000" lvl="0" marL="914400" rtl="0" algn="l">
              <a:spcBef>
                <a:spcPts val="0"/>
              </a:spcBef>
              <a:spcAft>
                <a:spcPts val="0"/>
              </a:spcAft>
              <a:buClr>
                <a:schemeClr val="dk2"/>
              </a:buClr>
              <a:buSzPts val="2400"/>
              <a:buFont typeface="Times New Roman"/>
              <a:buChar char="●"/>
            </a:pPr>
            <a:r>
              <a:rPr lang="en-IN" sz="2400">
                <a:solidFill>
                  <a:schemeClr val="dk2"/>
                </a:solidFill>
                <a:latin typeface="Times New Roman"/>
                <a:ea typeface="Times New Roman"/>
                <a:cs typeface="Times New Roman"/>
                <a:sym typeface="Times New Roman"/>
              </a:rPr>
              <a:t>Random Forest and XGBoost performed the best, with high accuracy and AUC-ROC scores.</a:t>
            </a:r>
            <a:endParaRPr sz="2400">
              <a:solidFill>
                <a:schemeClr val="dk2"/>
              </a:solidFill>
              <a:latin typeface="Times New Roman"/>
              <a:ea typeface="Times New Roman"/>
              <a:cs typeface="Times New Roman"/>
              <a:sym typeface="Times New Roman"/>
            </a:endParaRPr>
          </a:p>
          <a:p>
            <a:pPr indent="-381000" lvl="0" marL="914400" rtl="0" algn="l">
              <a:spcBef>
                <a:spcPts val="0"/>
              </a:spcBef>
              <a:spcAft>
                <a:spcPts val="0"/>
              </a:spcAft>
              <a:buClr>
                <a:schemeClr val="dk2"/>
              </a:buClr>
              <a:buSzPts val="2400"/>
              <a:buFont typeface="Times New Roman"/>
              <a:buChar char="●"/>
            </a:pPr>
            <a:r>
              <a:rPr lang="en-IN" sz="2400">
                <a:solidFill>
                  <a:schemeClr val="dk2"/>
                </a:solidFill>
                <a:latin typeface="Times New Roman"/>
                <a:ea typeface="Times New Roman"/>
                <a:cs typeface="Times New Roman"/>
                <a:sym typeface="Times New Roman"/>
              </a:rPr>
              <a:t>Going to </a:t>
            </a:r>
            <a:r>
              <a:rPr lang="en-IN" sz="2400">
                <a:solidFill>
                  <a:schemeClr val="dk2"/>
                </a:solidFill>
                <a:latin typeface="Times New Roman"/>
                <a:ea typeface="Times New Roman"/>
                <a:cs typeface="Times New Roman"/>
                <a:sym typeface="Times New Roman"/>
              </a:rPr>
              <a:t>deploy</a:t>
            </a:r>
            <a:r>
              <a:rPr lang="en-IN" sz="2400">
                <a:solidFill>
                  <a:schemeClr val="dk2"/>
                </a:solidFill>
                <a:latin typeface="Times New Roman"/>
                <a:ea typeface="Times New Roman"/>
                <a:cs typeface="Times New Roman"/>
                <a:sym typeface="Times New Roman"/>
              </a:rPr>
              <a:t> the project using Django with React for the frontend, and the database choice is still undecided.</a:t>
            </a:r>
            <a:endParaRPr sz="2400">
              <a:solidFill>
                <a:schemeClr val="dk2"/>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References</a:t>
            </a:r>
            <a:endParaRPr/>
          </a:p>
        </p:txBody>
      </p:sp>
      <p:sp>
        <p:nvSpPr>
          <p:cNvPr id="160" name="Google Shape;160;p2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sz="1800">
              <a:solidFill>
                <a:schemeClr val="dk2"/>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lang="en-IN" sz="1200">
                <a:solidFill>
                  <a:schemeClr val="dk2"/>
                </a:solidFill>
                <a:latin typeface="Times New Roman"/>
                <a:ea typeface="Times New Roman"/>
                <a:cs typeface="Times New Roman"/>
                <a:sym typeface="Times New Roman"/>
              </a:rPr>
              <a:t>Dataset:</a:t>
            </a:r>
            <a:endParaRPr sz="1200">
              <a:solidFill>
                <a:schemeClr val="dk2"/>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dk2"/>
              </a:buClr>
              <a:buSzPts val="1200"/>
              <a:buFont typeface="Times New Roman"/>
              <a:buChar char="●"/>
            </a:pPr>
            <a:r>
              <a:rPr lang="en-IN" sz="1200">
                <a:solidFill>
                  <a:schemeClr val="dk2"/>
                </a:solidFill>
                <a:latin typeface="Times New Roman"/>
                <a:ea typeface="Times New Roman"/>
                <a:cs typeface="Times New Roman"/>
                <a:sym typeface="Times New Roman"/>
              </a:rPr>
              <a:t> </a:t>
            </a:r>
            <a:r>
              <a:rPr lang="en-IN" sz="1200" u="sng">
                <a:solidFill>
                  <a:schemeClr val="dk2"/>
                </a:solidFill>
                <a:latin typeface="Times New Roman"/>
                <a:ea typeface="Times New Roman"/>
                <a:cs typeface="Times New Roman"/>
                <a:sym typeface="Times New Roman"/>
                <a:hlinkClick r:id="rId3">
                  <a:extLst>
                    <a:ext uri="{A12FA001-AC4F-418D-AE19-62706E023703}">
                      <ahyp:hlinkClr val="tx"/>
                    </a:ext>
                  </a:extLst>
                </a:hlinkClick>
              </a:rPr>
              <a:t>https://huggingface.co/datasets/dazzle-nu/CIS435-CreditCardFraudDetection/blob/main/fraudTrain.csv</a:t>
            </a:r>
            <a:endParaRPr sz="1200">
              <a:solidFill>
                <a:schemeClr val="dk2"/>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IN" sz="1200">
                <a:solidFill>
                  <a:schemeClr val="dk2"/>
                </a:solidFill>
                <a:latin typeface="Times New Roman"/>
                <a:ea typeface="Times New Roman"/>
                <a:cs typeface="Times New Roman"/>
                <a:sym typeface="Times New Roman"/>
              </a:rPr>
              <a:t>GeoPy:</a:t>
            </a:r>
            <a:endParaRPr sz="1200">
              <a:solidFill>
                <a:schemeClr val="dk2"/>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dk2"/>
              </a:buClr>
              <a:buSzPts val="1200"/>
              <a:buFont typeface="Times New Roman"/>
              <a:buChar char="●"/>
            </a:pPr>
            <a:r>
              <a:rPr lang="en-IN" sz="1200">
                <a:solidFill>
                  <a:schemeClr val="dk2"/>
                </a:solidFill>
                <a:latin typeface="Times New Roman"/>
                <a:ea typeface="Times New Roman"/>
                <a:cs typeface="Times New Roman"/>
                <a:sym typeface="Times New Roman"/>
              </a:rPr>
              <a:t>https://geopy.readthedocs.io/</a:t>
            </a:r>
            <a:endParaRPr sz="1200">
              <a:solidFill>
                <a:schemeClr val="dk2"/>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IN" sz="1200">
                <a:solidFill>
                  <a:schemeClr val="dk2"/>
                </a:solidFill>
                <a:latin typeface="Times New Roman"/>
                <a:ea typeface="Times New Roman"/>
                <a:cs typeface="Times New Roman"/>
                <a:sym typeface="Times New Roman"/>
              </a:rPr>
              <a:t>Rule based Models:</a:t>
            </a:r>
            <a:endParaRPr sz="1200">
              <a:solidFill>
                <a:schemeClr val="dk2"/>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dk2"/>
              </a:buClr>
              <a:buSzPts val="1200"/>
              <a:buFont typeface="Times New Roman"/>
              <a:buChar char="●"/>
            </a:pPr>
            <a:r>
              <a:rPr lang="en-IN" sz="1200">
                <a:solidFill>
                  <a:schemeClr val="dk2"/>
                </a:solidFill>
                <a:latin typeface="Times New Roman"/>
                <a:ea typeface="Times New Roman"/>
                <a:cs typeface="Times New Roman"/>
                <a:sym typeface="Times New Roman"/>
              </a:rPr>
              <a:t>Leonard, K. J. (1995). The development of a rule-based expert system model for fraud alert in consumer credit. </a:t>
            </a:r>
            <a:r>
              <a:rPr i="1" lang="en-IN" sz="1200">
                <a:solidFill>
                  <a:schemeClr val="dk2"/>
                </a:solidFill>
                <a:latin typeface="Times New Roman"/>
                <a:ea typeface="Times New Roman"/>
                <a:cs typeface="Times New Roman"/>
                <a:sym typeface="Times New Roman"/>
              </a:rPr>
              <a:t>European Journal of Operational Research, 80</a:t>
            </a:r>
            <a:r>
              <a:rPr lang="en-IN" sz="1200">
                <a:solidFill>
                  <a:schemeClr val="dk2"/>
                </a:solidFill>
                <a:latin typeface="Times New Roman"/>
                <a:ea typeface="Times New Roman"/>
                <a:cs typeface="Times New Roman"/>
                <a:sym typeface="Times New Roman"/>
              </a:rPr>
              <a:t>(2), 350-356.</a:t>
            </a:r>
            <a:r>
              <a:rPr lang="en-IN" sz="1200">
                <a:solidFill>
                  <a:schemeClr val="dk2"/>
                </a:solidFill>
                <a:uFill>
                  <a:noFill/>
                </a:uFill>
                <a:latin typeface="Times New Roman"/>
                <a:ea typeface="Times New Roman"/>
                <a:cs typeface="Times New Roman"/>
                <a:sym typeface="Times New Roman"/>
                <a:hlinkClick r:id="rId4">
                  <a:extLst>
                    <a:ext uri="{A12FA001-AC4F-418D-AE19-62706E023703}">
                      <ahyp:hlinkClr val="tx"/>
                    </a:ext>
                  </a:extLst>
                </a:hlinkClick>
              </a:rPr>
              <a:t> </a:t>
            </a:r>
            <a:r>
              <a:rPr lang="en-IN" sz="1200" u="sng">
                <a:solidFill>
                  <a:schemeClr val="dk2"/>
                </a:solidFill>
                <a:latin typeface="Times New Roman"/>
                <a:ea typeface="Times New Roman"/>
                <a:cs typeface="Times New Roman"/>
                <a:sym typeface="Times New Roman"/>
                <a:hlinkClick r:id="rId5">
                  <a:extLst>
                    <a:ext uri="{A12FA001-AC4F-418D-AE19-62706E023703}">
                      <ahyp:hlinkClr val="tx"/>
                    </a:ext>
                  </a:extLst>
                </a:hlinkClick>
              </a:rPr>
              <a:t>https://doi.org/10.1016/0377-2217(93)E0249-W</a:t>
            </a:r>
            <a:endParaRPr sz="1200">
              <a:solidFill>
                <a:schemeClr val="dk2"/>
              </a:solidFill>
              <a:highlight>
                <a:srgbClr val="FFFFFF"/>
              </a:highlight>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dk2"/>
              </a:buClr>
              <a:buSzPts val="1200"/>
              <a:buFont typeface="Times New Roman"/>
              <a:buChar char="●"/>
            </a:pPr>
            <a:r>
              <a:rPr lang="en-IN" sz="1200">
                <a:solidFill>
                  <a:schemeClr val="dk2"/>
                </a:solidFill>
                <a:highlight>
                  <a:srgbClr val="FFFFFF"/>
                </a:highlight>
                <a:latin typeface="Times New Roman"/>
                <a:ea typeface="Times New Roman"/>
                <a:cs typeface="Times New Roman"/>
                <a:sym typeface="Times New Roman"/>
              </a:rPr>
              <a:t>Ahmed M, Ansar K, Muckley CB, Khan A, Anjum A, Talha M. A semantic rule based digital fraud detection. PeerJ Comput Sci. 2021 Aug 3;7:e649. doi: 10.7717/peerj-cs.649. PMID: 34435097; PMCID: PMC8356649.</a:t>
            </a:r>
            <a:endParaRPr sz="1200">
              <a:solidFill>
                <a:schemeClr val="dk2"/>
              </a:solidFill>
              <a:highlight>
                <a:srgbClr val="FFFFFF"/>
              </a:highlight>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dk2"/>
              </a:buClr>
              <a:buSzPts val="1200"/>
              <a:buFont typeface="Times New Roman"/>
              <a:buChar char="●"/>
            </a:pPr>
            <a:r>
              <a:rPr lang="en-IN" sz="1200">
                <a:solidFill>
                  <a:schemeClr val="dk2"/>
                </a:solidFill>
                <a:highlight>
                  <a:srgbClr val="FFFFFF"/>
                </a:highlight>
                <a:latin typeface="Times New Roman"/>
                <a:ea typeface="Times New Roman"/>
                <a:cs typeface="Times New Roman"/>
                <a:sym typeface="Times New Roman"/>
              </a:rPr>
              <a:t>Dirik, Mahmut. (2022). Predicting credit card fraud using multipurpose classification based on evolutionary rules. Security and Privacy. 5. 10.1002/spy2.239. </a:t>
            </a:r>
            <a:endParaRPr sz="1200">
              <a:solidFill>
                <a:schemeClr val="dk2"/>
              </a:solidFill>
              <a:highlight>
                <a:srgbClr val="FFFFFF"/>
              </a:highlight>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dk2"/>
              </a:buClr>
              <a:buSzPts val="1200"/>
              <a:buFont typeface="Times New Roman"/>
              <a:buChar char="●"/>
            </a:pPr>
            <a:r>
              <a:rPr lang="en-IN" sz="1200">
                <a:solidFill>
                  <a:schemeClr val="dk2"/>
                </a:solidFill>
                <a:highlight>
                  <a:srgbClr val="FFFFFF"/>
                </a:highlight>
                <a:latin typeface="Times New Roman"/>
                <a:ea typeface="Times New Roman"/>
                <a:cs typeface="Times New Roman"/>
                <a:sym typeface="Times New Roman"/>
              </a:rPr>
              <a:t>Kumar, Jaydip &amp; Saxena, Vipin. (2022). Rule-Based Credit Card Fraud Detection Using User’s Keystroke Behavior. 10.1007/978-981-19-0707-4_43. </a:t>
            </a:r>
            <a:endParaRPr sz="1200">
              <a:solidFill>
                <a:schemeClr val="dk2"/>
              </a:solidFill>
              <a:highlight>
                <a:srgbClr val="FFFFFF"/>
              </a:highlight>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dk2"/>
              </a:buClr>
              <a:buSzPts val="1200"/>
              <a:buFont typeface="Times New Roman"/>
              <a:buChar char="●"/>
            </a:pPr>
            <a:r>
              <a:rPr lang="en-IN" sz="1200">
                <a:solidFill>
                  <a:schemeClr val="dk2"/>
                </a:solidFill>
                <a:highlight>
                  <a:srgbClr val="FFFFFF"/>
                </a:highlight>
                <a:latin typeface="Times New Roman"/>
                <a:ea typeface="Times New Roman"/>
                <a:cs typeface="Times New Roman"/>
                <a:sym typeface="Times New Roman"/>
              </a:rPr>
              <a:t>“A Rule-Based Machine Learning Model for Financial Fraud Detection.” International Journal of Electrical and Computer Engineering (IJECE), 2024.</a:t>
            </a:r>
            <a:endParaRPr sz="1200">
              <a:solidFill>
                <a:schemeClr val="dk2"/>
              </a:solidFill>
              <a:highlight>
                <a:srgbClr val="FFFFFF"/>
              </a:highlight>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t/>
            </a:r>
            <a:endParaRPr sz="1200">
              <a:solidFill>
                <a:schemeClr val="dk2"/>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t/>
            </a:r>
            <a:endParaRPr sz="1200">
              <a:solidFill>
                <a:srgbClr val="1B1B1B"/>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idx="1" type="body"/>
          </p:nvPr>
        </p:nvSpPr>
        <p:spPr>
          <a:xfrm>
            <a:off x="704075" y="732200"/>
            <a:ext cx="10515600" cy="5700900"/>
          </a:xfrm>
          <a:prstGeom prst="rect">
            <a:avLst/>
          </a:prstGeom>
        </p:spPr>
        <p:txBody>
          <a:bodyPr anchorCtr="0" anchor="t" bIns="45700" lIns="91425" spcFirstLastPara="1" rIns="91425" wrap="square" tIns="45700">
            <a:normAutofit fontScale="92500" lnSpcReduction="20000"/>
          </a:bodyPr>
          <a:lstStyle/>
          <a:p>
            <a:pPr indent="-299085" lvl="0" marL="57150" rtl="0" algn="just">
              <a:lnSpc>
                <a:spcPct val="115000"/>
              </a:lnSpc>
              <a:spcBef>
                <a:spcPts val="0"/>
              </a:spcBef>
              <a:spcAft>
                <a:spcPts val="0"/>
              </a:spcAft>
              <a:buClr>
                <a:srgbClr val="000000"/>
              </a:buClr>
              <a:buSzPct val="100000"/>
              <a:buFont typeface="Times New Roman"/>
              <a:buChar char="●"/>
            </a:pPr>
            <a:r>
              <a:rPr lang="en-IN" sz="12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a:t>
            </a:r>
            <a:r>
              <a:rPr lang="en-IN" sz="139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ttps://www.researchgate.net/publication/367133523_A_supervised_machine_learning_algorithm_for_detecting_and_predicting_fraud_in_credit_card_transactions</a:t>
            </a:r>
            <a:endParaRPr sz="1390">
              <a:solidFill>
                <a:srgbClr val="000000"/>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390">
              <a:solidFill>
                <a:srgbClr val="000000"/>
              </a:solidFill>
              <a:latin typeface="Times New Roman"/>
              <a:ea typeface="Times New Roman"/>
              <a:cs typeface="Times New Roman"/>
              <a:sym typeface="Times New Roman"/>
            </a:endParaRPr>
          </a:p>
          <a:p>
            <a:pPr indent="-310272" lvl="0" marL="57150" rtl="0" algn="just">
              <a:lnSpc>
                <a:spcPct val="115000"/>
              </a:lnSpc>
              <a:spcBef>
                <a:spcPts val="0"/>
              </a:spcBef>
              <a:spcAft>
                <a:spcPts val="0"/>
              </a:spcAft>
              <a:buClr>
                <a:srgbClr val="000000"/>
              </a:buClr>
              <a:buSzPct val="100000"/>
              <a:buFont typeface="Times New Roman"/>
              <a:buChar char="●"/>
            </a:pPr>
            <a:r>
              <a:rPr lang="en-IN" sz="1390"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https://www.researchgate.net/publication/360473262_Credit_Card_Fraud_Detection</a:t>
            </a:r>
            <a:endParaRPr sz="1390">
              <a:solidFill>
                <a:srgbClr val="000000"/>
              </a:solidFill>
              <a:latin typeface="Times New Roman"/>
              <a:ea typeface="Times New Roman"/>
              <a:cs typeface="Times New Roman"/>
              <a:sym typeface="Times New Roman"/>
            </a:endParaRPr>
          </a:p>
          <a:p>
            <a:pPr indent="-310272" lvl="0" marL="57150" rtl="0" algn="just">
              <a:lnSpc>
                <a:spcPct val="115000"/>
              </a:lnSpc>
              <a:spcBef>
                <a:spcPts val="0"/>
              </a:spcBef>
              <a:spcAft>
                <a:spcPts val="0"/>
              </a:spcAft>
              <a:buClr>
                <a:srgbClr val="000000"/>
              </a:buClr>
              <a:buSzPct val="100000"/>
              <a:buFont typeface="Times New Roman"/>
              <a:buChar char="●"/>
            </a:pPr>
            <a:r>
              <a:rPr lang="en-IN" sz="1390" u="sng">
                <a:solidFill>
                  <a:srgbClr val="1155CC"/>
                </a:solidFill>
                <a:latin typeface="Times New Roman"/>
                <a:ea typeface="Times New Roman"/>
                <a:cs typeface="Times New Roman"/>
                <a:sym typeface="Times New Roman"/>
                <a:hlinkClick r:id="rId6">
                  <a:extLst>
                    <a:ext uri="{A12FA001-AC4F-418D-AE19-62706E023703}">
                      <ahyp:hlinkClr val="tx"/>
                    </a:ext>
                  </a:extLst>
                </a:hlinkClick>
              </a:rPr>
              <a:t>https://www.researchgate.net/publication/371465537_Credit_Card_Fraud_Detection_using_Classification_Algorithm</a:t>
            </a:r>
            <a:endParaRPr sz="1390">
              <a:solidFill>
                <a:srgbClr val="000000"/>
              </a:solidFill>
              <a:latin typeface="Times New Roman"/>
              <a:ea typeface="Times New Roman"/>
              <a:cs typeface="Times New Roman"/>
              <a:sym typeface="Times New Roman"/>
            </a:endParaRPr>
          </a:p>
          <a:p>
            <a:pPr indent="-310272" lvl="0" marL="57150" rtl="0" algn="just">
              <a:lnSpc>
                <a:spcPct val="115000"/>
              </a:lnSpc>
              <a:spcBef>
                <a:spcPts val="0"/>
              </a:spcBef>
              <a:spcAft>
                <a:spcPts val="0"/>
              </a:spcAft>
              <a:buClr>
                <a:srgbClr val="000000"/>
              </a:buClr>
              <a:buSzPct val="100000"/>
              <a:buFont typeface="Times New Roman"/>
              <a:buChar char="●"/>
            </a:pPr>
            <a:r>
              <a:rPr lang="en-IN" sz="1390" u="sng">
                <a:solidFill>
                  <a:srgbClr val="1155CC"/>
                </a:solidFill>
                <a:latin typeface="Times New Roman"/>
                <a:ea typeface="Times New Roman"/>
                <a:cs typeface="Times New Roman"/>
                <a:sym typeface="Times New Roman"/>
                <a:hlinkClick r:id="rId7">
                  <a:extLst>
                    <a:ext uri="{A12FA001-AC4F-418D-AE19-62706E023703}">
                      <ahyp:hlinkClr val="tx"/>
                    </a:ext>
                  </a:extLst>
                </a:hlinkClick>
              </a:rPr>
              <a:t>https://www.researchgate.net/publication/339543849_Credit_Card_Fraud_Detection_using_Machine_Learning_Algorithms</a:t>
            </a:r>
            <a:endParaRPr sz="1390">
              <a:solidFill>
                <a:srgbClr val="000000"/>
              </a:solidFill>
              <a:latin typeface="Times New Roman"/>
              <a:ea typeface="Times New Roman"/>
              <a:cs typeface="Times New Roman"/>
              <a:sym typeface="Times New Roman"/>
            </a:endParaRPr>
          </a:p>
          <a:p>
            <a:pPr indent="-310272" lvl="0" marL="57150" rtl="0" algn="just">
              <a:lnSpc>
                <a:spcPct val="115000"/>
              </a:lnSpc>
              <a:spcBef>
                <a:spcPts val="0"/>
              </a:spcBef>
              <a:spcAft>
                <a:spcPts val="0"/>
              </a:spcAft>
              <a:buClr>
                <a:srgbClr val="000000"/>
              </a:buClr>
              <a:buSzPct val="100000"/>
              <a:buFont typeface="Times New Roman"/>
              <a:buChar char="●"/>
            </a:pPr>
            <a:r>
              <a:rPr lang="en-IN" sz="1390" u="sng">
                <a:solidFill>
                  <a:srgbClr val="1155CC"/>
                </a:solidFill>
                <a:latin typeface="Times New Roman"/>
                <a:ea typeface="Times New Roman"/>
                <a:cs typeface="Times New Roman"/>
                <a:sym typeface="Times New Roman"/>
                <a:hlinkClick r:id="rId8">
                  <a:extLst>
                    <a:ext uri="{A12FA001-AC4F-418D-AE19-62706E023703}">
                      <ahyp:hlinkClr val="tx"/>
                    </a:ext>
                  </a:extLst>
                </a:hlinkClick>
              </a:rPr>
              <a:t>https://www.researchgate.net/publication/379259523_Credit_card_transaction_fraud_detection_based_on_machine_learning</a:t>
            </a:r>
            <a:endParaRPr sz="1390">
              <a:solidFill>
                <a:srgbClr val="000000"/>
              </a:solidFill>
              <a:latin typeface="Times New Roman"/>
              <a:ea typeface="Times New Roman"/>
              <a:cs typeface="Times New Roman"/>
              <a:sym typeface="Times New Roman"/>
            </a:endParaRPr>
          </a:p>
          <a:p>
            <a:pPr indent="-310272" lvl="0" marL="57150" rtl="0" algn="just">
              <a:lnSpc>
                <a:spcPct val="115000"/>
              </a:lnSpc>
              <a:spcBef>
                <a:spcPts val="0"/>
              </a:spcBef>
              <a:spcAft>
                <a:spcPts val="0"/>
              </a:spcAft>
              <a:buClr>
                <a:srgbClr val="000000"/>
              </a:buClr>
              <a:buSzPct val="100000"/>
              <a:buFont typeface="Times New Roman"/>
              <a:buChar char="●"/>
            </a:pPr>
            <a:r>
              <a:rPr lang="en-IN" sz="1390" u="sng">
                <a:solidFill>
                  <a:srgbClr val="1155CC"/>
                </a:solidFill>
                <a:latin typeface="Times New Roman"/>
                <a:ea typeface="Times New Roman"/>
                <a:cs typeface="Times New Roman"/>
                <a:sym typeface="Times New Roman"/>
                <a:hlinkClick r:id="rId9">
                  <a:extLst>
                    <a:ext uri="{A12FA001-AC4F-418D-AE19-62706E023703}">
                      <ahyp:hlinkClr val="tx"/>
                    </a:ext>
                  </a:extLst>
                </a:hlinkClick>
              </a:rPr>
              <a:t>https://www.researchgate.net/publication/378297475_Credit_Card_Fraud_Detection_Comparison_of_Different_Machine_Learning_Techniques</a:t>
            </a:r>
            <a:endParaRPr sz="1390">
              <a:solidFill>
                <a:srgbClr val="000000"/>
              </a:solidFill>
              <a:latin typeface="Times New Roman"/>
              <a:ea typeface="Times New Roman"/>
              <a:cs typeface="Times New Roman"/>
              <a:sym typeface="Times New Roman"/>
            </a:endParaRPr>
          </a:p>
          <a:p>
            <a:pPr indent="-310272" lvl="0" marL="57150" rtl="0" algn="just">
              <a:lnSpc>
                <a:spcPct val="115000"/>
              </a:lnSpc>
              <a:spcBef>
                <a:spcPts val="0"/>
              </a:spcBef>
              <a:spcAft>
                <a:spcPts val="0"/>
              </a:spcAft>
              <a:buClr>
                <a:srgbClr val="000000"/>
              </a:buClr>
              <a:buSzPct val="100000"/>
              <a:buFont typeface="Times New Roman"/>
              <a:buChar char="●"/>
            </a:pPr>
            <a:r>
              <a:rPr lang="en-IN" sz="1390" u="sng">
                <a:solidFill>
                  <a:srgbClr val="1155CC"/>
                </a:solidFill>
                <a:latin typeface="Times New Roman"/>
                <a:ea typeface="Times New Roman"/>
                <a:cs typeface="Times New Roman"/>
                <a:sym typeface="Times New Roman"/>
                <a:hlinkClick r:id="rId10">
                  <a:extLst>
                    <a:ext uri="{A12FA001-AC4F-418D-AE19-62706E023703}">
                      <ahyp:hlinkClr val="tx"/>
                    </a:ext>
                  </a:extLst>
                </a:hlinkClick>
              </a:rPr>
              <a:t>https://www.researchgate.net/publication/385210498_Analysis_of_Different_Machine_Learning_Models_for_Credit_Card_Fraud_Detection</a:t>
            </a:r>
            <a:endParaRPr sz="1390">
              <a:solidFill>
                <a:srgbClr val="000000"/>
              </a:solidFill>
              <a:latin typeface="Times New Roman"/>
              <a:ea typeface="Times New Roman"/>
              <a:cs typeface="Times New Roman"/>
              <a:sym typeface="Times New Roman"/>
            </a:endParaRPr>
          </a:p>
          <a:p>
            <a:pPr indent="-310272" lvl="0" marL="57150" rtl="0" algn="just">
              <a:lnSpc>
                <a:spcPct val="115000"/>
              </a:lnSpc>
              <a:spcBef>
                <a:spcPts val="0"/>
              </a:spcBef>
              <a:spcAft>
                <a:spcPts val="0"/>
              </a:spcAft>
              <a:buClr>
                <a:srgbClr val="000000"/>
              </a:buClr>
              <a:buSzPct val="100000"/>
              <a:buFont typeface="Times New Roman"/>
              <a:buChar char="●"/>
            </a:pPr>
            <a:r>
              <a:rPr lang="en-IN" sz="1390" u="sng">
                <a:solidFill>
                  <a:srgbClr val="1155CC"/>
                </a:solidFill>
                <a:latin typeface="Times New Roman"/>
                <a:ea typeface="Times New Roman"/>
                <a:cs typeface="Times New Roman"/>
                <a:sym typeface="Times New Roman"/>
                <a:hlinkClick r:id="rId11">
                  <a:extLst>
                    <a:ext uri="{A12FA001-AC4F-418D-AE19-62706E023703}">
                      <ahyp:hlinkClr val="tx"/>
                    </a:ext>
                  </a:extLst>
                </a:hlinkClick>
              </a:rPr>
              <a:t>https://www.researchgate.net/profile/Kalyanapu-Srinivas-2/publication/359133295_Credit_Card_Fraud_Detection/links/6229a00a97401151d20b6602/Credit-Card-Fraud-Detection.pdf</a:t>
            </a:r>
            <a:endParaRPr sz="1390">
              <a:solidFill>
                <a:srgbClr val="000000"/>
              </a:solidFill>
              <a:latin typeface="Times New Roman"/>
              <a:ea typeface="Times New Roman"/>
              <a:cs typeface="Times New Roman"/>
              <a:sym typeface="Times New Roman"/>
            </a:endParaRPr>
          </a:p>
          <a:p>
            <a:pPr indent="-310272" lvl="0" marL="57150" rtl="0" algn="just">
              <a:lnSpc>
                <a:spcPct val="115000"/>
              </a:lnSpc>
              <a:spcBef>
                <a:spcPts val="0"/>
              </a:spcBef>
              <a:spcAft>
                <a:spcPts val="0"/>
              </a:spcAft>
              <a:buClr>
                <a:srgbClr val="000000"/>
              </a:buClr>
              <a:buSzPct val="100000"/>
              <a:buFont typeface="Times New Roman"/>
              <a:buChar char="●"/>
            </a:pPr>
            <a:r>
              <a:rPr lang="en-IN" sz="1390" u="sng">
                <a:solidFill>
                  <a:srgbClr val="1155CC"/>
                </a:solidFill>
                <a:latin typeface="Times New Roman"/>
                <a:ea typeface="Times New Roman"/>
                <a:cs typeface="Times New Roman"/>
                <a:sym typeface="Times New Roman"/>
                <a:hlinkClick r:id="rId12">
                  <a:extLst>
                    <a:ext uri="{A12FA001-AC4F-418D-AE19-62706E023703}">
                      <ahyp:hlinkClr val="tx"/>
                    </a:ext>
                  </a:extLst>
                </a:hlinkClick>
              </a:rPr>
              <a:t>https://www.researchgate.net/publication/371091453_CREDIT_CARD_FRAUD_DETECTION_USING_MACHINE-LEARNING</a:t>
            </a:r>
            <a:endParaRPr sz="1390">
              <a:solidFill>
                <a:srgbClr val="000000"/>
              </a:solidFill>
              <a:latin typeface="Times New Roman"/>
              <a:ea typeface="Times New Roman"/>
              <a:cs typeface="Times New Roman"/>
              <a:sym typeface="Times New Roman"/>
            </a:endParaRPr>
          </a:p>
          <a:p>
            <a:pPr indent="-310272" lvl="0" marL="57150" rtl="0" algn="just">
              <a:lnSpc>
                <a:spcPct val="115000"/>
              </a:lnSpc>
              <a:spcBef>
                <a:spcPts val="0"/>
              </a:spcBef>
              <a:spcAft>
                <a:spcPts val="0"/>
              </a:spcAft>
              <a:buClr>
                <a:srgbClr val="000000"/>
              </a:buClr>
              <a:buSzPct val="100000"/>
              <a:buFont typeface="Times New Roman"/>
              <a:buChar char="●"/>
            </a:pPr>
            <a:r>
              <a:rPr lang="en-IN" sz="1390" u="sng">
                <a:solidFill>
                  <a:srgbClr val="1155CC"/>
                </a:solidFill>
                <a:latin typeface="Times New Roman"/>
                <a:ea typeface="Times New Roman"/>
                <a:cs typeface="Times New Roman"/>
                <a:sym typeface="Times New Roman"/>
                <a:hlinkClick r:id="rId13">
                  <a:extLst>
                    <a:ext uri="{A12FA001-AC4F-418D-AE19-62706E023703}">
                      <ahyp:hlinkClr val="tx"/>
                    </a:ext>
                  </a:extLst>
                </a:hlinkClick>
              </a:rPr>
              <a:t>https://www.researchgate.net/publication/369857378_Credit_Card_Fraud_Detection</a:t>
            </a:r>
            <a:endParaRPr sz="1390">
              <a:solidFill>
                <a:srgbClr val="000000"/>
              </a:solidFill>
              <a:latin typeface="Times New Roman"/>
              <a:ea typeface="Times New Roman"/>
              <a:cs typeface="Times New Roman"/>
              <a:sym typeface="Times New Roman"/>
            </a:endParaRPr>
          </a:p>
          <a:p>
            <a:pPr indent="-310272" lvl="0" marL="57150" rtl="0" algn="just">
              <a:lnSpc>
                <a:spcPct val="115000"/>
              </a:lnSpc>
              <a:spcBef>
                <a:spcPts val="0"/>
              </a:spcBef>
              <a:spcAft>
                <a:spcPts val="0"/>
              </a:spcAft>
              <a:buClr>
                <a:srgbClr val="000000"/>
              </a:buClr>
              <a:buSzPct val="100000"/>
              <a:buFont typeface="Times New Roman"/>
              <a:buChar char="●"/>
            </a:pPr>
            <a:r>
              <a:rPr lang="en-IN" sz="1390" u="sng">
                <a:solidFill>
                  <a:srgbClr val="1155CC"/>
                </a:solidFill>
                <a:latin typeface="Times New Roman"/>
                <a:ea typeface="Times New Roman"/>
                <a:cs typeface="Times New Roman"/>
                <a:sym typeface="Times New Roman"/>
                <a:hlinkClick r:id="rId14">
                  <a:extLst>
                    <a:ext uri="{A12FA001-AC4F-418D-AE19-62706E023703}">
                      <ahyp:hlinkClr val="tx"/>
                    </a:ext>
                  </a:extLst>
                </a:hlinkClick>
              </a:rPr>
              <a:t>https://www.researchgate.net/publication/379657457_Comparative_analysis_of_machine_learning_techniques_for_credit_card_fraud_detection_Dealing_with_imbalanced_datasets</a:t>
            </a:r>
            <a:endParaRPr sz="1390">
              <a:solidFill>
                <a:srgbClr val="000000"/>
              </a:solidFill>
              <a:latin typeface="Times New Roman"/>
              <a:ea typeface="Times New Roman"/>
              <a:cs typeface="Times New Roman"/>
              <a:sym typeface="Times New Roman"/>
            </a:endParaRPr>
          </a:p>
          <a:p>
            <a:pPr indent="-310272" lvl="0" marL="57150" rtl="0" algn="just">
              <a:lnSpc>
                <a:spcPct val="115000"/>
              </a:lnSpc>
              <a:spcBef>
                <a:spcPts val="0"/>
              </a:spcBef>
              <a:spcAft>
                <a:spcPts val="0"/>
              </a:spcAft>
              <a:buClr>
                <a:srgbClr val="000000"/>
              </a:buClr>
              <a:buSzPct val="100000"/>
              <a:buFont typeface="Times New Roman"/>
              <a:buChar char="●"/>
            </a:pPr>
            <a:r>
              <a:rPr lang="en-IN" sz="1390" u="sng">
                <a:solidFill>
                  <a:srgbClr val="1155CC"/>
                </a:solidFill>
                <a:latin typeface="Times New Roman"/>
                <a:ea typeface="Times New Roman"/>
                <a:cs typeface="Times New Roman"/>
                <a:sym typeface="Times New Roman"/>
                <a:hlinkClick r:id="rId15">
                  <a:extLst>
                    <a:ext uri="{A12FA001-AC4F-418D-AE19-62706E023703}">
                      <ahyp:hlinkClr val="tx"/>
                    </a:ext>
                  </a:extLst>
                </a:hlinkClick>
              </a:rPr>
              <a:t>https://www.researchgate.net/publication/371678867_Credit_Card_Fraud_Detection</a:t>
            </a:r>
            <a:endParaRPr sz="1390">
              <a:solidFill>
                <a:srgbClr val="000000"/>
              </a:solidFill>
              <a:latin typeface="Times New Roman"/>
              <a:ea typeface="Times New Roman"/>
              <a:cs typeface="Times New Roman"/>
              <a:sym typeface="Times New Roman"/>
            </a:endParaRPr>
          </a:p>
          <a:p>
            <a:pPr indent="-310272" lvl="0" marL="57150" rtl="0" algn="just">
              <a:lnSpc>
                <a:spcPct val="115000"/>
              </a:lnSpc>
              <a:spcBef>
                <a:spcPts val="0"/>
              </a:spcBef>
              <a:spcAft>
                <a:spcPts val="0"/>
              </a:spcAft>
              <a:buClr>
                <a:srgbClr val="000000"/>
              </a:buClr>
              <a:buSzPct val="100000"/>
              <a:buFont typeface="Times New Roman"/>
              <a:buChar char="●"/>
            </a:pPr>
            <a:r>
              <a:rPr lang="en-IN" sz="1390" u="sng">
                <a:solidFill>
                  <a:srgbClr val="1155CC"/>
                </a:solidFill>
                <a:latin typeface="Times New Roman"/>
                <a:ea typeface="Times New Roman"/>
                <a:cs typeface="Times New Roman"/>
                <a:sym typeface="Times New Roman"/>
                <a:hlinkClick r:id="rId16">
                  <a:extLst>
                    <a:ext uri="{A12FA001-AC4F-418D-AE19-62706E023703}">
                      <ahyp:hlinkClr val="tx"/>
                    </a:ext>
                  </a:extLst>
                </a:hlinkClick>
              </a:rPr>
              <a:t>https://www.researchgate.net/publication/389103582_Multiple_Machine_Learning_Algorithms-based_Credit_Card_Fraud_Detection</a:t>
            </a:r>
            <a:endParaRPr sz="1390">
              <a:solidFill>
                <a:srgbClr val="000000"/>
              </a:solidFill>
              <a:latin typeface="Times New Roman"/>
              <a:ea typeface="Times New Roman"/>
              <a:cs typeface="Times New Roman"/>
              <a:sym typeface="Times New Roman"/>
            </a:endParaRPr>
          </a:p>
          <a:p>
            <a:pPr indent="-310272" lvl="0" marL="57150" rtl="0" algn="just">
              <a:lnSpc>
                <a:spcPct val="115000"/>
              </a:lnSpc>
              <a:spcBef>
                <a:spcPts val="0"/>
              </a:spcBef>
              <a:spcAft>
                <a:spcPts val="0"/>
              </a:spcAft>
              <a:buClr>
                <a:srgbClr val="000000"/>
              </a:buClr>
              <a:buSzPct val="100000"/>
              <a:buFont typeface="Times New Roman"/>
              <a:buChar char="●"/>
            </a:pPr>
            <a:r>
              <a:rPr lang="en-IN" sz="1390" u="sng">
                <a:solidFill>
                  <a:srgbClr val="1155CC"/>
                </a:solidFill>
                <a:latin typeface="Times New Roman"/>
                <a:ea typeface="Times New Roman"/>
                <a:cs typeface="Times New Roman"/>
                <a:sym typeface="Times New Roman"/>
                <a:hlinkClick r:id="rId17">
                  <a:extLst>
                    <a:ext uri="{A12FA001-AC4F-418D-AE19-62706E023703}">
                      <ahyp:hlinkClr val="tx"/>
                    </a:ext>
                  </a:extLst>
                </a:hlinkClick>
              </a:rPr>
              <a:t>https://www.researchgate.net/publication/374372828_Credit_Card_Fraud_Detection_with_Subspace_Learning-based_One-Class_Classification?enrichId=rgreq-7ec1dc0b51984dd3c499c1d283e48886-XXX&amp;enrichSource=Y292ZXJQYWdlOzM3NDM3MjgyODtBUzoxMTQzMTI4MTE5NDc3NTUwMUAxNjk2MjM2OTgzNDQ4&amp;el=1_x_2&amp;_esc=publicationCoverPdf</a:t>
            </a:r>
            <a:endParaRPr sz="1390">
              <a:solidFill>
                <a:srgbClr val="000000"/>
              </a:solidFill>
              <a:latin typeface="Times New Roman"/>
              <a:ea typeface="Times New Roman"/>
              <a:cs typeface="Times New Roman"/>
              <a:sym typeface="Times New Roman"/>
            </a:endParaRPr>
          </a:p>
          <a:p>
            <a:pPr indent="-310272" lvl="0" marL="57150" rtl="0" algn="just">
              <a:lnSpc>
                <a:spcPct val="115000"/>
              </a:lnSpc>
              <a:spcBef>
                <a:spcPts val="0"/>
              </a:spcBef>
              <a:spcAft>
                <a:spcPts val="0"/>
              </a:spcAft>
              <a:buClr>
                <a:srgbClr val="000000"/>
              </a:buClr>
              <a:buSzPct val="100000"/>
              <a:buFont typeface="Times New Roman"/>
              <a:buChar char="●"/>
            </a:pPr>
            <a:r>
              <a:rPr lang="en-IN" sz="1390" u="sng">
                <a:solidFill>
                  <a:srgbClr val="1155CC"/>
                </a:solidFill>
                <a:latin typeface="Times New Roman"/>
                <a:ea typeface="Times New Roman"/>
                <a:cs typeface="Times New Roman"/>
                <a:sym typeface="Times New Roman"/>
                <a:hlinkClick r:id="rId18">
                  <a:extLst>
                    <a:ext uri="{A12FA001-AC4F-418D-AE19-62706E023703}">
                      <ahyp:hlinkClr val="tx"/>
                    </a:ext>
                  </a:extLst>
                </a:hlinkClick>
              </a:rPr>
              <a:t>https://www.researchgate.net/publication/387238596_A_Comparative_Analysis_of_Machine_Learning_Models_for_Credit_Card_Fraud_Detection</a:t>
            </a:r>
            <a:endParaRPr sz="1390">
              <a:solidFill>
                <a:srgbClr val="000000"/>
              </a:solidFill>
              <a:latin typeface="Times New Roman"/>
              <a:ea typeface="Times New Roman"/>
              <a:cs typeface="Times New Roman"/>
              <a:sym typeface="Times New Roman"/>
            </a:endParaRPr>
          </a:p>
          <a:p>
            <a:pPr indent="-310272" lvl="0" marL="57150" rtl="0" algn="just">
              <a:lnSpc>
                <a:spcPct val="115000"/>
              </a:lnSpc>
              <a:spcBef>
                <a:spcPts val="0"/>
              </a:spcBef>
              <a:spcAft>
                <a:spcPts val="0"/>
              </a:spcAft>
              <a:buClr>
                <a:srgbClr val="000000"/>
              </a:buClr>
              <a:buSzPct val="100000"/>
              <a:buFont typeface="Times New Roman"/>
              <a:buChar char="●"/>
            </a:pPr>
            <a:r>
              <a:rPr lang="en-IN" sz="1390" u="sng">
                <a:solidFill>
                  <a:srgbClr val="1155CC"/>
                </a:solidFill>
                <a:latin typeface="Times New Roman"/>
                <a:ea typeface="Times New Roman"/>
                <a:cs typeface="Times New Roman"/>
                <a:sym typeface="Times New Roman"/>
                <a:hlinkClick r:id="rId19">
                  <a:extLst>
                    <a:ext uri="{A12FA001-AC4F-418D-AE19-62706E023703}">
                      <ahyp:hlinkClr val="tx"/>
                    </a:ext>
                  </a:extLst>
                </a:hlinkClick>
              </a:rPr>
              <a:t>https://cs229.stanford.edu/proj2018/report/261.pdf</a:t>
            </a:r>
            <a:endParaRPr sz="1390">
              <a:solidFill>
                <a:srgbClr val="000000"/>
              </a:solidFill>
              <a:latin typeface="Times New Roman"/>
              <a:ea typeface="Times New Roman"/>
              <a:cs typeface="Times New Roman"/>
              <a:sym typeface="Times New Roman"/>
            </a:endParaRPr>
          </a:p>
          <a:p>
            <a:pPr indent="-310272" lvl="0" marL="57150" rtl="0" algn="just">
              <a:lnSpc>
                <a:spcPct val="115000"/>
              </a:lnSpc>
              <a:spcBef>
                <a:spcPts val="0"/>
              </a:spcBef>
              <a:spcAft>
                <a:spcPts val="0"/>
              </a:spcAft>
              <a:buClr>
                <a:srgbClr val="000000"/>
              </a:buClr>
              <a:buSzPct val="100000"/>
              <a:buFont typeface="Times New Roman"/>
              <a:buChar char="●"/>
            </a:pPr>
            <a:r>
              <a:rPr lang="en-IN" sz="1390" u="sng">
                <a:solidFill>
                  <a:srgbClr val="1155CC"/>
                </a:solidFill>
                <a:latin typeface="Times New Roman"/>
                <a:ea typeface="Times New Roman"/>
                <a:cs typeface="Times New Roman"/>
                <a:sym typeface="Times New Roman"/>
                <a:hlinkClick r:id="rId20">
                  <a:extLst>
                    <a:ext uri="{A12FA001-AC4F-418D-AE19-62706E023703}">
                      <ahyp:hlinkClr val="tx"/>
                    </a:ext>
                  </a:extLst>
                </a:hlinkClick>
              </a:rPr>
              <a:t>https://www.researchgate.net/publication/385598108_A_SURVEY_PAPER_ON_CREDIT_CARD_FRAUD_DETECTION_WITH_THE_HELP_OF_MACHINE_LEARNING</a:t>
            </a:r>
            <a:endParaRPr sz="1390">
              <a:solidFill>
                <a:srgbClr val="000000"/>
              </a:solidFill>
              <a:latin typeface="Times New Roman"/>
              <a:ea typeface="Times New Roman"/>
              <a:cs typeface="Times New Roman"/>
              <a:sym typeface="Times New Roman"/>
            </a:endParaRPr>
          </a:p>
          <a:p>
            <a:pPr indent="-310272" lvl="0" marL="57150" rtl="0" algn="just">
              <a:lnSpc>
                <a:spcPct val="115000"/>
              </a:lnSpc>
              <a:spcBef>
                <a:spcPts val="0"/>
              </a:spcBef>
              <a:spcAft>
                <a:spcPts val="0"/>
              </a:spcAft>
              <a:buClr>
                <a:srgbClr val="000000"/>
              </a:buClr>
              <a:buSzPct val="100000"/>
              <a:buFont typeface="Times New Roman"/>
              <a:buChar char="●"/>
            </a:pPr>
            <a:r>
              <a:rPr lang="en-IN" sz="1390" u="sng">
                <a:solidFill>
                  <a:srgbClr val="1155CC"/>
                </a:solidFill>
                <a:latin typeface="Times New Roman"/>
                <a:ea typeface="Times New Roman"/>
                <a:cs typeface="Times New Roman"/>
                <a:sym typeface="Times New Roman"/>
                <a:hlinkClick r:id="rId21">
                  <a:extLst>
                    <a:ext uri="{A12FA001-AC4F-418D-AE19-62706E023703}">
                      <ahyp:hlinkClr val="tx"/>
                    </a:ext>
                  </a:extLst>
                </a:hlinkClick>
              </a:rPr>
              <a:t>https://www.researchgate.net/publication/360408387_Review_of_Machine_Learning_Approach_on_Credit_Card_Fraud_Detection</a:t>
            </a:r>
            <a:endParaRPr sz="1390">
              <a:solidFill>
                <a:srgbClr val="000000"/>
              </a:solidFill>
              <a:latin typeface="Times New Roman"/>
              <a:ea typeface="Times New Roman"/>
              <a:cs typeface="Times New Roman"/>
              <a:sym typeface="Times New Roman"/>
            </a:endParaRPr>
          </a:p>
          <a:p>
            <a:pPr indent="-310272" lvl="0" marL="57150" rtl="0" algn="just">
              <a:lnSpc>
                <a:spcPct val="115000"/>
              </a:lnSpc>
              <a:spcBef>
                <a:spcPts val="0"/>
              </a:spcBef>
              <a:spcAft>
                <a:spcPts val="0"/>
              </a:spcAft>
              <a:buClr>
                <a:srgbClr val="000000"/>
              </a:buClr>
              <a:buSzPct val="100000"/>
              <a:buFont typeface="Times New Roman"/>
              <a:buChar char="●"/>
            </a:pPr>
            <a:r>
              <a:rPr lang="en-IN" sz="1390" u="sng">
                <a:solidFill>
                  <a:srgbClr val="1155CC"/>
                </a:solidFill>
                <a:latin typeface="Times New Roman"/>
                <a:ea typeface="Times New Roman"/>
                <a:cs typeface="Times New Roman"/>
                <a:sym typeface="Times New Roman"/>
                <a:hlinkClick r:id="rId22">
                  <a:extLst>
                    <a:ext uri="{A12FA001-AC4F-418D-AE19-62706E023703}">
                      <ahyp:hlinkClr val="tx"/>
                    </a:ext>
                  </a:extLst>
                </a:hlinkClick>
              </a:rPr>
              <a:t>https://www.questjournals.org/jses/papers/Vol9-issue-5/09055560.pdf</a:t>
            </a:r>
            <a:endParaRPr sz="1390">
              <a:solidFill>
                <a:srgbClr val="000000"/>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390">
              <a:solidFill>
                <a:srgbClr val="000000"/>
              </a:solidFill>
              <a:latin typeface="Times New Roman"/>
              <a:ea typeface="Times New Roman"/>
              <a:cs typeface="Times New Roman"/>
              <a:sym typeface="Times New Roman"/>
            </a:endParaRPr>
          </a:p>
          <a:p>
            <a:pPr indent="0" lvl="0" marL="0" rtl="0" algn="l">
              <a:spcBef>
                <a:spcPts val="1000"/>
              </a:spcBef>
              <a:spcAft>
                <a:spcPts val="1600"/>
              </a:spcAft>
              <a:buNone/>
            </a:pPr>
            <a:r>
              <a:t/>
            </a:r>
            <a:endParaRPr sz="139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7"/>
          <p:cNvPicPr preferRelativeResize="0"/>
          <p:nvPr/>
        </p:nvPicPr>
        <p:blipFill>
          <a:blip r:embed="rId3">
            <a:alphaModFix/>
          </a:blip>
          <a:stretch>
            <a:fillRect/>
          </a:stretch>
        </p:blipFill>
        <p:spPr>
          <a:xfrm>
            <a:off x="3057325" y="1101075"/>
            <a:ext cx="5332125" cy="4409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latin typeface="Times New Roman"/>
                <a:ea typeface="Times New Roman"/>
                <a:cs typeface="Times New Roman"/>
                <a:sym typeface="Times New Roman"/>
              </a:rPr>
              <a:t>Problem</a:t>
            </a:r>
            <a:r>
              <a:rPr lang="en-IN">
                <a:latin typeface="Times New Roman"/>
                <a:ea typeface="Times New Roman"/>
                <a:cs typeface="Times New Roman"/>
                <a:sym typeface="Times New Roman"/>
              </a:rPr>
              <a:t> Statement</a:t>
            </a:r>
            <a:endParaRPr>
              <a:latin typeface="Times New Roman"/>
              <a:ea typeface="Times New Roman"/>
              <a:cs typeface="Times New Roman"/>
              <a:sym typeface="Times New Roman"/>
            </a:endParaRPr>
          </a:p>
        </p:txBody>
      </p:sp>
      <p:sp>
        <p:nvSpPr>
          <p:cNvPr id="100" name="Google Shape;100;p1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1000" lvl="0" marL="457200" rtl="0" algn="l">
              <a:spcBef>
                <a:spcPts val="1000"/>
              </a:spcBef>
              <a:spcAft>
                <a:spcPts val="0"/>
              </a:spcAft>
              <a:buClr>
                <a:srgbClr val="000000"/>
              </a:buClr>
              <a:buSzPts val="2400"/>
              <a:buFont typeface="Times New Roman"/>
              <a:buChar char="●"/>
            </a:pPr>
            <a:r>
              <a:rPr lang="en-IN" sz="2400">
                <a:solidFill>
                  <a:srgbClr val="000000"/>
                </a:solidFill>
                <a:latin typeface="Times New Roman"/>
                <a:ea typeface="Times New Roman"/>
                <a:cs typeface="Times New Roman"/>
                <a:sym typeface="Times New Roman"/>
              </a:rPr>
              <a:t>Credit card fraud is a serious issue that causes financial losses to both consumers and businesses.</a:t>
            </a:r>
            <a:endParaRPr sz="2400">
              <a:solidFill>
                <a:srgbClr val="000000"/>
              </a:solidFill>
              <a:latin typeface="Times New Roman"/>
              <a:ea typeface="Times New Roman"/>
              <a:cs typeface="Times New Roman"/>
              <a:sym typeface="Times New Roman"/>
            </a:endParaRPr>
          </a:p>
          <a:p>
            <a:pPr indent="-381000" lvl="0" marL="457200" rtl="0" algn="l">
              <a:spcBef>
                <a:spcPts val="0"/>
              </a:spcBef>
              <a:spcAft>
                <a:spcPts val="0"/>
              </a:spcAft>
              <a:buClr>
                <a:srgbClr val="000000"/>
              </a:buClr>
              <a:buSzPts val="2400"/>
              <a:buFont typeface="Times New Roman"/>
              <a:buChar char="●"/>
            </a:pPr>
            <a:r>
              <a:rPr lang="en-IN" sz="2400">
                <a:solidFill>
                  <a:srgbClr val="000000"/>
                </a:solidFill>
                <a:latin typeface="Times New Roman"/>
                <a:ea typeface="Times New Roman"/>
                <a:cs typeface="Times New Roman"/>
                <a:sym typeface="Times New Roman"/>
              </a:rPr>
              <a:t>Detecting fraudulent transactions accurately and quickly is difficult and complicated task.</a:t>
            </a:r>
            <a:endParaRPr sz="2400">
              <a:solidFill>
                <a:srgbClr val="000000"/>
              </a:solidFill>
              <a:latin typeface="Times New Roman"/>
              <a:ea typeface="Times New Roman"/>
              <a:cs typeface="Times New Roman"/>
              <a:sym typeface="Times New Roman"/>
            </a:endParaRPr>
          </a:p>
          <a:p>
            <a:pPr indent="-381000" lvl="0" marL="457200" rtl="0" algn="l">
              <a:spcBef>
                <a:spcPts val="0"/>
              </a:spcBef>
              <a:spcAft>
                <a:spcPts val="0"/>
              </a:spcAft>
              <a:buClr>
                <a:srgbClr val="000000"/>
              </a:buClr>
              <a:buSzPts val="2400"/>
              <a:buFont typeface="Times New Roman"/>
              <a:buChar char="●"/>
            </a:pPr>
            <a:r>
              <a:rPr lang="en-IN" sz="2400">
                <a:solidFill>
                  <a:srgbClr val="000000"/>
                </a:solidFill>
                <a:latin typeface="Times New Roman"/>
                <a:ea typeface="Times New Roman"/>
                <a:cs typeface="Times New Roman"/>
                <a:sym typeface="Times New Roman"/>
              </a:rPr>
              <a:t>The goal of this project is to implement a machine learning model that can identify fraudulent transactions using machine learning models.</a:t>
            </a:r>
            <a:endParaRPr sz="2400">
              <a:solidFill>
                <a:srgbClr val="000000"/>
              </a:solidFill>
              <a:latin typeface="Times New Roman"/>
              <a:ea typeface="Times New Roman"/>
              <a:cs typeface="Times New Roman"/>
              <a:sym typeface="Times New Roman"/>
            </a:endParaRPr>
          </a:p>
          <a:p>
            <a:pPr indent="-381000" lvl="0" marL="457200" rtl="0" algn="l">
              <a:spcBef>
                <a:spcPts val="0"/>
              </a:spcBef>
              <a:spcAft>
                <a:spcPts val="0"/>
              </a:spcAft>
              <a:buClr>
                <a:srgbClr val="000000"/>
              </a:buClr>
              <a:buSzPts val="2400"/>
              <a:buFont typeface="Times New Roman"/>
              <a:buChar char="●"/>
            </a:pPr>
            <a:r>
              <a:rPr lang="en-IN" sz="2400">
                <a:solidFill>
                  <a:srgbClr val="000000"/>
                </a:solidFill>
                <a:latin typeface="Times New Roman"/>
                <a:ea typeface="Times New Roman"/>
                <a:cs typeface="Times New Roman"/>
                <a:sym typeface="Times New Roman"/>
              </a:rPr>
              <a:t>A reliable fraud detection model can help prevent financial losses and protect customers from fraud.</a:t>
            </a:r>
            <a:endParaRPr sz="24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IN"/>
              <a:t>Introduction</a:t>
            </a:r>
            <a:endParaRPr/>
          </a:p>
        </p:txBody>
      </p:sp>
      <p:sp>
        <p:nvSpPr>
          <p:cNvPr id="106" name="Google Shape;106;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81000" lvl="0" marL="457200" rtl="0" algn="l">
              <a:lnSpc>
                <a:spcPct val="90000"/>
              </a:lnSpc>
              <a:spcBef>
                <a:spcPts val="1000"/>
              </a:spcBef>
              <a:spcAft>
                <a:spcPts val="0"/>
              </a:spcAft>
              <a:buClr>
                <a:srgbClr val="000000"/>
              </a:buClr>
              <a:buSzPts val="2400"/>
              <a:buFont typeface="Times New Roman"/>
              <a:buChar char="●"/>
            </a:pPr>
            <a:r>
              <a:rPr lang="en-IN" sz="2400">
                <a:solidFill>
                  <a:srgbClr val="000000"/>
                </a:solidFill>
                <a:latin typeface="Times New Roman"/>
                <a:ea typeface="Times New Roman"/>
                <a:cs typeface="Times New Roman"/>
                <a:sym typeface="Times New Roman"/>
              </a:rPr>
              <a:t>Our project Credit card fraud detection is a critical machine learning application that identifies unauthorized transactions in real time. We used supervised learning models (Logistic Regression, Random Forest, XGBoost, KNN, SVM) to classify transactions as fraudulent or legitimate.</a:t>
            </a:r>
            <a:endParaRPr sz="2400">
              <a:solidFill>
                <a:srgbClr val="000000"/>
              </a:solidFill>
              <a:latin typeface="Times New Roman"/>
              <a:ea typeface="Times New Roman"/>
              <a:cs typeface="Times New Roman"/>
              <a:sym typeface="Times New Roman"/>
            </a:endParaRPr>
          </a:p>
          <a:p>
            <a:pPr indent="-381000" lvl="0" marL="457200" rtl="0" algn="l">
              <a:lnSpc>
                <a:spcPct val="90000"/>
              </a:lnSpc>
              <a:spcBef>
                <a:spcPts val="0"/>
              </a:spcBef>
              <a:spcAft>
                <a:spcPts val="0"/>
              </a:spcAft>
              <a:buClr>
                <a:srgbClr val="000000"/>
              </a:buClr>
              <a:buSzPts val="2400"/>
              <a:buFont typeface="Times New Roman"/>
              <a:buChar char="●"/>
            </a:pPr>
            <a:r>
              <a:rPr lang="en-IN" sz="2400">
                <a:solidFill>
                  <a:srgbClr val="000000"/>
                </a:solidFill>
                <a:latin typeface="Times New Roman"/>
                <a:ea typeface="Times New Roman"/>
                <a:cs typeface="Times New Roman"/>
                <a:sym typeface="Times New Roman"/>
              </a:rPr>
              <a:t>Credit card Fraud costs businesses billions yearly. Our model detects scams fast protects revenue and keeps customers from losing faith in a brand.</a:t>
            </a:r>
            <a:endParaRPr sz="2400">
              <a:solidFill>
                <a:srgbClr val="000000"/>
              </a:solidFill>
              <a:latin typeface="Times New Roman"/>
              <a:ea typeface="Times New Roman"/>
              <a:cs typeface="Times New Roman"/>
              <a:sym typeface="Times New Roman"/>
            </a:endParaRPr>
          </a:p>
          <a:p>
            <a:pPr indent="-381000" lvl="0" marL="457200" rtl="0" algn="l">
              <a:lnSpc>
                <a:spcPct val="90000"/>
              </a:lnSpc>
              <a:spcBef>
                <a:spcPts val="0"/>
              </a:spcBef>
              <a:spcAft>
                <a:spcPts val="0"/>
              </a:spcAft>
              <a:buClr>
                <a:srgbClr val="000000"/>
              </a:buClr>
              <a:buSzPts val="2400"/>
              <a:buFont typeface="Times New Roman"/>
              <a:buChar char="●"/>
            </a:pPr>
            <a:r>
              <a:rPr lang="en-IN" sz="2400">
                <a:solidFill>
                  <a:srgbClr val="000000"/>
                </a:solidFill>
                <a:latin typeface="Times New Roman"/>
                <a:ea typeface="Times New Roman"/>
                <a:cs typeface="Times New Roman"/>
                <a:sym typeface="Times New Roman"/>
              </a:rPr>
              <a:t>We test our models with 4 different metrics(Accuracy, Precision, Recall, F1 Score, AUC-ROC)</a:t>
            </a: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Literature Review</a:t>
            </a:r>
            <a:endParaRPr/>
          </a:p>
        </p:txBody>
      </p:sp>
      <p:sp>
        <p:nvSpPr>
          <p:cNvPr id="112" name="Google Shape;112;p1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1000" lvl="0" marL="457200" rtl="0" algn="l">
              <a:spcBef>
                <a:spcPts val="1000"/>
              </a:spcBef>
              <a:spcAft>
                <a:spcPts val="0"/>
              </a:spcAft>
              <a:buClr>
                <a:srgbClr val="000000"/>
              </a:buClr>
              <a:buSzPts val="2400"/>
              <a:buFont typeface="Times New Roman"/>
              <a:buChar char="●"/>
            </a:pPr>
            <a:r>
              <a:rPr lang="en-IN" sz="2400">
                <a:solidFill>
                  <a:srgbClr val="000000"/>
                </a:solidFill>
                <a:latin typeface="Times New Roman"/>
                <a:ea typeface="Times New Roman"/>
                <a:cs typeface="Times New Roman"/>
                <a:sym typeface="Times New Roman"/>
              </a:rPr>
              <a:t>Rule-based systems for credit card fraud detection use predefined rules and thresholds to flag suspicious transactions, such as those that deviate from normal spending patterns or exceed established limits.</a:t>
            </a:r>
            <a:endParaRPr sz="2400">
              <a:solidFill>
                <a:srgbClr val="000000"/>
              </a:solidFill>
              <a:latin typeface="Times New Roman"/>
              <a:ea typeface="Times New Roman"/>
              <a:cs typeface="Times New Roman"/>
              <a:sym typeface="Times New Roman"/>
            </a:endParaRPr>
          </a:p>
          <a:p>
            <a:pPr indent="-381000" lvl="0" marL="457200" rtl="0" algn="l">
              <a:spcBef>
                <a:spcPts val="0"/>
              </a:spcBef>
              <a:spcAft>
                <a:spcPts val="0"/>
              </a:spcAft>
              <a:buClr>
                <a:srgbClr val="000000"/>
              </a:buClr>
              <a:buSzPts val="2400"/>
              <a:buFont typeface="Times New Roman"/>
              <a:buChar char="●"/>
            </a:pPr>
            <a:r>
              <a:rPr lang="en-IN" sz="2400">
                <a:solidFill>
                  <a:srgbClr val="000000"/>
                </a:solidFill>
                <a:latin typeface="Times New Roman"/>
                <a:ea typeface="Times New Roman"/>
                <a:cs typeface="Times New Roman"/>
                <a:sym typeface="Times New Roman"/>
              </a:rPr>
              <a:t>Machine learning is often better than rule-based systems because it can automatically learn complex patterns and adapt to new, previously unseen fraud techniques.</a:t>
            </a: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High Level Architecture</a:t>
            </a:r>
            <a:endParaRPr/>
          </a:p>
        </p:txBody>
      </p:sp>
      <p:pic>
        <p:nvPicPr>
          <p:cNvPr id="118" name="Google Shape;118;p18" title="High_Level_Architecture.png"/>
          <p:cNvPicPr preferRelativeResize="0"/>
          <p:nvPr/>
        </p:nvPicPr>
        <p:blipFill>
          <a:blip r:embed="rId3">
            <a:alphaModFix/>
          </a:blip>
          <a:stretch>
            <a:fillRect/>
          </a:stretch>
        </p:blipFill>
        <p:spPr>
          <a:xfrm>
            <a:off x="1867738" y="2281750"/>
            <a:ext cx="8456525" cy="2848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IN"/>
              <a:t>Model Architecture</a:t>
            </a:r>
            <a:endParaRPr/>
          </a:p>
        </p:txBody>
      </p:sp>
      <p:pic>
        <p:nvPicPr>
          <p:cNvPr id="124" name="Google Shape;124;p19" title="High Level Architecture CCF (1).png"/>
          <p:cNvPicPr preferRelativeResize="0"/>
          <p:nvPr/>
        </p:nvPicPr>
        <p:blipFill>
          <a:blip r:embed="rId3">
            <a:alphaModFix/>
          </a:blip>
          <a:stretch>
            <a:fillRect/>
          </a:stretch>
        </p:blipFill>
        <p:spPr>
          <a:xfrm>
            <a:off x="2213300" y="2034675"/>
            <a:ext cx="7765400" cy="3854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IN"/>
              <a:t>MVP</a:t>
            </a:r>
            <a:endParaRPr/>
          </a:p>
        </p:txBody>
      </p:sp>
      <p:sp>
        <p:nvSpPr>
          <p:cNvPr id="130" name="Google Shape;130;p2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81000" lvl="0" marL="457200" rtl="0" algn="l">
              <a:spcBef>
                <a:spcPts val="0"/>
              </a:spcBef>
              <a:spcAft>
                <a:spcPts val="0"/>
              </a:spcAft>
              <a:buClr>
                <a:srgbClr val="000000"/>
              </a:buClr>
              <a:buSzPts val="2400"/>
              <a:buFont typeface="Times New Roman"/>
              <a:buChar char="●"/>
            </a:pPr>
            <a:r>
              <a:rPr lang="en-IN" sz="2400">
                <a:solidFill>
                  <a:srgbClr val="000000"/>
                </a:solidFill>
                <a:latin typeface="Times New Roman"/>
                <a:ea typeface="Times New Roman"/>
                <a:cs typeface="Times New Roman"/>
                <a:sym typeface="Times New Roman"/>
              </a:rPr>
              <a:t>Cleaned and transformed the dataset, handled missing values, applied reverse geocoding to get merchant county and state from the Latitude and Longitude, and extracted features hour, day, and month from the transaction time.</a:t>
            </a:r>
            <a:endParaRPr sz="2400">
              <a:solidFill>
                <a:srgbClr val="000000"/>
              </a:solidFill>
              <a:latin typeface="Times New Roman"/>
              <a:ea typeface="Times New Roman"/>
              <a:cs typeface="Times New Roman"/>
              <a:sym typeface="Times New Roman"/>
            </a:endParaRPr>
          </a:p>
          <a:p>
            <a:pPr indent="-381000" lvl="0" marL="457200" rtl="0" algn="l">
              <a:spcBef>
                <a:spcPts val="0"/>
              </a:spcBef>
              <a:spcAft>
                <a:spcPts val="0"/>
              </a:spcAft>
              <a:buClr>
                <a:srgbClr val="000000"/>
              </a:buClr>
              <a:buSzPts val="2400"/>
              <a:buFont typeface="Times New Roman"/>
              <a:buChar char="●"/>
            </a:pPr>
            <a:r>
              <a:rPr lang="en-IN" sz="2400">
                <a:solidFill>
                  <a:srgbClr val="000000"/>
                </a:solidFill>
                <a:latin typeface="Times New Roman"/>
                <a:ea typeface="Times New Roman"/>
                <a:cs typeface="Times New Roman"/>
                <a:sym typeface="Times New Roman"/>
              </a:rPr>
              <a:t>Encoded categorical features using LabelEncoder and scaled numerical features using StandardScaler.</a:t>
            </a:r>
            <a:endParaRPr sz="2400">
              <a:solidFill>
                <a:srgbClr val="000000"/>
              </a:solidFill>
              <a:latin typeface="Times New Roman"/>
              <a:ea typeface="Times New Roman"/>
              <a:cs typeface="Times New Roman"/>
              <a:sym typeface="Times New Roman"/>
            </a:endParaRPr>
          </a:p>
          <a:p>
            <a:pPr indent="-381000" lvl="0" marL="457200" rtl="0" algn="l">
              <a:spcBef>
                <a:spcPts val="0"/>
              </a:spcBef>
              <a:spcAft>
                <a:spcPts val="0"/>
              </a:spcAft>
              <a:buClr>
                <a:srgbClr val="000000"/>
              </a:buClr>
              <a:buSzPts val="2400"/>
              <a:buFont typeface="Times New Roman"/>
              <a:buChar char="●"/>
            </a:pPr>
            <a:r>
              <a:rPr lang="en-IN" sz="2400">
                <a:solidFill>
                  <a:srgbClr val="000000"/>
                </a:solidFill>
                <a:latin typeface="Times New Roman"/>
                <a:ea typeface="Times New Roman"/>
                <a:cs typeface="Times New Roman"/>
                <a:sym typeface="Times New Roman"/>
              </a:rPr>
              <a:t>Trained multiple models (Logistic Regression, Random Forest, XGBoost, KNN, and SVM) using an 80/20 train-test split.</a:t>
            </a:r>
            <a:endParaRPr sz="2400">
              <a:solidFill>
                <a:srgbClr val="000000"/>
              </a:solidFill>
              <a:latin typeface="Times New Roman"/>
              <a:ea typeface="Times New Roman"/>
              <a:cs typeface="Times New Roman"/>
              <a:sym typeface="Times New Roman"/>
            </a:endParaRPr>
          </a:p>
          <a:p>
            <a:pPr indent="-381000" lvl="0" marL="457200" rtl="0" algn="l">
              <a:spcBef>
                <a:spcPts val="0"/>
              </a:spcBef>
              <a:spcAft>
                <a:spcPts val="0"/>
              </a:spcAft>
              <a:buClr>
                <a:srgbClr val="000000"/>
              </a:buClr>
              <a:buSzPts val="2400"/>
              <a:buFont typeface="Times New Roman"/>
              <a:buChar char="●"/>
            </a:pPr>
            <a:r>
              <a:rPr lang="en-IN" sz="2400">
                <a:solidFill>
                  <a:srgbClr val="000000"/>
                </a:solidFill>
                <a:latin typeface="Times New Roman"/>
                <a:ea typeface="Times New Roman"/>
                <a:cs typeface="Times New Roman"/>
                <a:sym typeface="Times New Roman"/>
              </a:rPr>
              <a:t>Evaluated models on accuracy, precision, recall, F1 score, and AUC-ROC, and visualized the results with ROC curves for each model.</a:t>
            </a:r>
            <a:endParaRPr sz="2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Gantt Chart</a:t>
            </a:r>
            <a:endParaRPr/>
          </a:p>
        </p:txBody>
      </p:sp>
      <p:pic>
        <p:nvPicPr>
          <p:cNvPr id="136" name="Google Shape;136;p21" title="Screenshot 2025-03-23 at 8.54.30 PM.png"/>
          <p:cNvPicPr preferRelativeResize="0"/>
          <p:nvPr/>
        </p:nvPicPr>
        <p:blipFill rotWithShape="1">
          <a:blip r:embed="rId3">
            <a:alphaModFix/>
          </a:blip>
          <a:srcRect b="11658" l="10023" r="0" t="14316"/>
          <a:stretch/>
        </p:blipFill>
        <p:spPr>
          <a:xfrm>
            <a:off x="1731675" y="1855650"/>
            <a:ext cx="8568724" cy="4041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IN"/>
              <a:t>Models Implementation</a:t>
            </a:r>
            <a:endParaRPr/>
          </a:p>
        </p:txBody>
      </p:sp>
      <p:sp>
        <p:nvSpPr>
          <p:cNvPr id="142" name="Google Shape;142;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81000" lvl="0" marL="457200" rtl="0" algn="l">
              <a:spcBef>
                <a:spcPts val="0"/>
              </a:spcBef>
              <a:spcAft>
                <a:spcPts val="0"/>
              </a:spcAft>
              <a:buClr>
                <a:srgbClr val="000000"/>
              </a:buClr>
              <a:buSzPts val="2400"/>
              <a:buFont typeface="Times New Roman"/>
              <a:buChar char="●"/>
            </a:pPr>
            <a:r>
              <a:rPr lang="en-IN" sz="2400">
                <a:solidFill>
                  <a:srgbClr val="000000"/>
                </a:solidFill>
                <a:latin typeface="Times New Roman"/>
                <a:ea typeface="Times New Roman"/>
                <a:cs typeface="Times New Roman"/>
                <a:sym typeface="Times New Roman"/>
              </a:rPr>
              <a:t>The dataset is split into training and test sets with an 80/20 ratio, ensuring the model trains on 80% of the data and tests on 20% for evaluation.</a:t>
            </a:r>
            <a:endParaRPr b="1" sz="2400">
              <a:solidFill>
                <a:srgbClr val="000000"/>
              </a:solidFill>
              <a:latin typeface="Times New Roman"/>
              <a:ea typeface="Times New Roman"/>
              <a:cs typeface="Times New Roman"/>
              <a:sym typeface="Times New Roman"/>
            </a:endParaRPr>
          </a:p>
          <a:p>
            <a:pPr indent="-381000" lvl="0" marL="457200" rtl="0" algn="l">
              <a:spcBef>
                <a:spcPts val="0"/>
              </a:spcBef>
              <a:spcAft>
                <a:spcPts val="0"/>
              </a:spcAft>
              <a:buClr>
                <a:srgbClr val="000000"/>
              </a:buClr>
              <a:buSzPts val="2400"/>
              <a:buFont typeface="Times New Roman"/>
              <a:buChar char="●"/>
            </a:pPr>
            <a:r>
              <a:rPr lang="en-IN" sz="2400">
                <a:solidFill>
                  <a:srgbClr val="000000"/>
                </a:solidFill>
                <a:latin typeface="Times New Roman"/>
                <a:ea typeface="Times New Roman"/>
                <a:cs typeface="Times New Roman"/>
                <a:sym typeface="Times New Roman"/>
              </a:rPr>
              <a:t>Five different machine learning models are used: Logistic Regression, Random Forest, XGBoost, K-Nearest Neighbors (KNN), and Support Vector Machine (SVM).</a:t>
            </a:r>
            <a:endParaRPr sz="2400">
              <a:solidFill>
                <a:srgbClr val="000000"/>
              </a:solidFill>
              <a:latin typeface="Times New Roman"/>
              <a:ea typeface="Times New Roman"/>
              <a:cs typeface="Times New Roman"/>
              <a:sym typeface="Times New Roman"/>
            </a:endParaRPr>
          </a:p>
          <a:p>
            <a:pPr indent="-381000" lvl="0" marL="457200" rtl="0" algn="l">
              <a:spcBef>
                <a:spcPts val="0"/>
              </a:spcBef>
              <a:spcAft>
                <a:spcPts val="0"/>
              </a:spcAft>
              <a:buClr>
                <a:srgbClr val="000000"/>
              </a:buClr>
              <a:buSzPts val="2400"/>
              <a:buFont typeface="Times New Roman"/>
              <a:buChar char="●"/>
            </a:pPr>
            <a:r>
              <a:rPr lang="en-IN" sz="2400">
                <a:solidFill>
                  <a:srgbClr val="000000"/>
                </a:solidFill>
                <a:latin typeface="Times New Roman"/>
                <a:ea typeface="Times New Roman"/>
                <a:cs typeface="Times New Roman"/>
                <a:sym typeface="Times New Roman"/>
              </a:rPr>
              <a:t>Each model is trained on the training data, and predictions are made on the test data to evaluate their performance using various metrics.</a:t>
            </a:r>
            <a:endParaRPr sz="2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