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3"/>
    <p:sldId id="258" r:id="rId4"/>
    <p:sldId id="262" r:id="rId5"/>
    <p:sldId id="264" r:id="rId6"/>
    <p:sldId id="271" r:id="rId7"/>
    <p:sldId id="273" r:id="rId8"/>
    <p:sldId id="283" r:id="rId9"/>
  </p:sldIdLst>
  <p:sldSz cx="12192000" cy="6858000"/>
  <p:notesSz cx="6858000" cy="9144000"/>
  <p:defaultTextStyle>
    <a:defPPr>
      <a:defRPr lang="zh-CN"/>
    </a:defPPr>
    <a:lvl1pPr marL="0" algn="l" defTabSz="914400" rtl="0" eaLnBrk="1" latinLnBrk="0" hangingPunct="1">
      <a:defRPr sz="1900" kern="1200">
        <a:solidFill>
          <a:schemeClr val="tx1"/>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8800" algn="l" defTabSz="914400" rtl="0" eaLnBrk="1" latinLnBrk="0" hangingPunct="1">
      <a:defRPr sz="1900" kern="1200">
        <a:solidFill>
          <a:schemeClr val="tx1"/>
        </a:solidFill>
        <a:latin typeface="+mn-lt"/>
        <a:ea typeface="+mn-ea"/>
        <a:cs typeface="+mn-cs"/>
      </a:defRPr>
    </a:lvl5pPr>
    <a:lvl6pPr marL="2286000" algn="l" defTabSz="914400" rtl="0" eaLnBrk="1" latinLnBrk="0" hangingPunct="1">
      <a:defRPr sz="1900" kern="1200">
        <a:solidFill>
          <a:schemeClr val="tx1"/>
        </a:solidFill>
        <a:latin typeface="+mn-lt"/>
        <a:ea typeface="+mn-ea"/>
        <a:cs typeface="+mn-cs"/>
      </a:defRPr>
    </a:lvl6pPr>
    <a:lvl7pPr marL="2743200" algn="l" defTabSz="914400" rtl="0" eaLnBrk="1" latinLnBrk="0" hangingPunct="1">
      <a:defRPr sz="1900" kern="1200">
        <a:solidFill>
          <a:schemeClr val="tx1"/>
        </a:solidFill>
        <a:latin typeface="+mn-lt"/>
        <a:ea typeface="+mn-ea"/>
        <a:cs typeface="+mn-cs"/>
      </a:defRPr>
    </a:lvl7pPr>
    <a:lvl8pPr marL="3200400" algn="l" defTabSz="914400" rtl="0" eaLnBrk="1" latinLnBrk="0" hangingPunct="1">
      <a:defRPr sz="1900" kern="1200">
        <a:solidFill>
          <a:schemeClr val="tx1"/>
        </a:solidFill>
        <a:latin typeface="+mn-lt"/>
        <a:ea typeface="+mn-ea"/>
        <a:cs typeface="+mn-cs"/>
      </a:defRPr>
    </a:lvl8pPr>
    <a:lvl9pPr marL="3657600" algn="l" defTabSz="914400"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E9E8F"/>
    <a:srgbClr val="A2A2A2"/>
    <a:srgbClr val="2F5597"/>
    <a:srgbClr val="EBE9DC"/>
    <a:srgbClr val="540000"/>
    <a:srgbClr val="AD1C21"/>
    <a:srgbClr val="7B1216"/>
    <a:srgbClr val="BAB7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924" autoAdjust="0"/>
    <p:restoredTop sz="94660" autoAdjust="0"/>
  </p:normalViewPr>
  <p:slideViewPr>
    <p:cSldViewPr snapToGrid="0">
      <p:cViewPr varScale="1">
        <p:scale>
          <a:sx n="117" d="100"/>
          <a:sy n="117" d="100"/>
        </p:scale>
        <p:origin x="-108" y="-306"/>
      </p:cViewPr>
      <p:guideLst>
        <p:guide orient="horz" pos="2458"/>
        <p:guide pos="3895"/>
      </p:guideLst>
    </p:cSldViewPr>
  </p:slideViewPr>
  <p:outlineViewPr>
    <p:cViewPr>
      <p:scale>
        <a:sx n="33" d="100"/>
        <a:sy n="33" d="100"/>
      </p:scale>
      <p:origin x="0" y="0"/>
    </p:cViewPr>
  </p:outlineViewPr>
  <p:notesTextViewPr>
    <p:cViewPr>
      <p:scale>
        <a:sx n="1" d="1"/>
        <a:sy n="1" d="1"/>
      </p:scale>
      <p:origin x="0" y="0"/>
    </p:cViewPr>
  </p:notesTextViewPr>
  <p:sorterViewPr>
    <p:cViewPr>
      <p:scale>
        <a:sx n="110" d="100"/>
        <a:sy n="11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83AA3F-A82B-43BF-B18C-5608A05C57E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530F0D-1A5A-4EA2-B28F-0EC912CB6BA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7"/>
            <a:ext cx="9144000" cy="1655763"/>
          </a:xfrm>
        </p:spPr>
        <p:txBody>
          <a:bodyPr/>
          <a:lstStyle>
            <a:lvl1pPr marL="0" indent="0" algn="ctr">
              <a:buNone/>
              <a:defRPr sz="2400"/>
            </a:lvl1pPr>
            <a:lvl2pPr marL="457200" indent="0" algn="ctr">
              <a:buNone/>
              <a:defRPr sz="2000"/>
            </a:lvl2pPr>
            <a:lvl3pPr marL="914400" indent="0" algn="ctr">
              <a:buNone/>
              <a:defRPr sz="19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1AB7A37-B852-49AB-B2E2-96296AB21F6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1AB7A37-B852-49AB-B2E2-96296AB21F6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2" y="365129"/>
            <a:ext cx="2628900" cy="581183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3" y="365129"/>
            <a:ext cx="7734300" cy="5811839"/>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1AB7A37-B852-49AB-B2E2-96296AB21F6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1AB7A37-B852-49AB-B2E2-96296AB21F6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3"/>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9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71AB7A37-B852-49AB-B2E2-96296AB21F6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9"/>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9"/>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1AB7A37-B852-49AB-B2E2-96296AB21F6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6"/>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9"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3" y="1681163"/>
            <a:ext cx="5183188" cy="823912"/>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3"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1AB7A37-B852-49AB-B2E2-96296AB21F6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1AB7A37-B852-49AB-B2E2-96296AB21F6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1AB7A37-B852-49AB-B2E2-96296AB21F6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30"/>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2"/>
            <a:ext cx="3932237" cy="3811588"/>
          </a:xfrm>
        </p:spPr>
        <p:txBody>
          <a:bodyPr/>
          <a:lstStyle>
            <a:lvl1pPr marL="0" indent="0">
              <a:buNone/>
              <a:defRPr sz="1600"/>
            </a:lvl1pPr>
            <a:lvl2pPr marL="457200" indent="0">
              <a:buNone/>
              <a:defRPr sz="1500"/>
            </a:lvl2pPr>
            <a:lvl3pPr marL="914400" indent="0">
              <a:buNone/>
              <a:defRPr sz="1200"/>
            </a:lvl3pPr>
            <a:lvl4pPr marL="1371600" indent="0">
              <a:buNone/>
              <a:defRPr sz="1100"/>
            </a:lvl4pPr>
            <a:lvl5pPr marL="1828800" indent="0">
              <a:buNone/>
              <a:defRPr sz="1100"/>
            </a:lvl5pPr>
            <a:lvl6pPr marL="2286000" indent="0">
              <a:buNone/>
              <a:defRPr sz="1100"/>
            </a:lvl6pPr>
            <a:lvl7pPr marL="2743200" indent="0">
              <a:buNone/>
              <a:defRPr sz="1100"/>
            </a:lvl7pPr>
            <a:lvl8pPr marL="3200400" indent="0">
              <a:buNone/>
              <a:defRPr sz="1100"/>
            </a:lvl8pPr>
            <a:lvl9pPr marL="3657600" indent="0">
              <a:buNone/>
              <a:defRPr sz="11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71AB7A37-B852-49AB-B2E2-96296AB21F6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30"/>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2"/>
            <a:ext cx="3932237" cy="3811588"/>
          </a:xfrm>
        </p:spPr>
        <p:txBody>
          <a:bodyPr/>
          <a:lstStyle>
            <a:lvl1pPr marL="0" indent="0">
              <a:buNone/>
              <a:defRPr sz="1600"/>
            </a:lvl1pPr>
            <a:lvl2pPr marL="457200" indent="0">
              <a:buNone/>
              <a:defRPr sz="1500"/>
            </a:lvl2pPr>
            <a:lvl3pPr marL="914400" indent="0">
              <a:buNone/>
              <a:defRPr sz="1200"/>
            </a:lvl3pPr>
            <a:lvl4pPr marL="1371600" indent="0">
              <a:buNone/>
              <a:defRPr sz="1100"/>
            </a:lvl4pPr>
            <a:lvl5pPr marL="1828800" indent="0">
              <a:buNone/>
              <a:defRPr sz="1100"/>
            </a:lvl5pPr>
            <a:lvl6pPr marL="2286000" indent="0">
              <a:buNone/>
              <a:defRPr sz="1100"/>
            </a:lvl6pPr>
            <a:lvl7pPr marL="2743200" indent="0">
              <a:buNone/>
              <a:defRPr sz="1100"/>
            </a:lvl7pPr>
            <a:lvl8pPr marL="3200400" indent="0">
              <a:buNone/>
              <a:defRPr sz="1100"/>
            </a:lvl8pPr>
            <a:lvl9pPr marL="3657600" indent="0">
              <a:buNone/>
              <a:defRPr sz="11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71AB7A37-B852-49AB-B2E2-96296AB21F6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6"/>
            <a:ext cx="10515600" cy="1325563"/>
          </a:xfrm>
          <a:prstGeom prst="rect">
            <a:avLst/>
          </a:prstGeom>
        </p:spPr>
        <p:txBody>
          <a:bodyPr vert="horz" lIns="91436" tIns="45718" rIns="91436" bIns="45718"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9"/>
          </a:xfrm>
          <a:prstGeom prst="rect">
            <a:avLst/>
          </a:prstGeom>
        </p:spPr>
        <p:txBody>
          <a:bodyPr vert="horz" lIns="91436" tIns="45718" rIns="91436" bIns="45718"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4"/>
            <a:ext cx="2743200" cy="365125"/>
          </a:xfrm>
          <a:prstGeom prst="rect">
            <a:avLst/>
          </a:prstGeom>
        </p:spPr>
        <p:txBody>
          <a:bodyPr vert="horz" lIns="91436" tIns="45718" rIns="91436" bIns="45718" rtlCol="0" anchor="ctr"/>
          <a:lstStyle>
            <a:lvl1pPr algn="l">
              <a:defRPr sz="1200">
                <a:solidFill>
                  <a:schemeClr val="tx1">
                    <a:tint val="75000"/>
                  </a:schemeClr>
                </a:solidFill>
              </a:defRPr>
            </a:lvl1pPr>
          </a:lstStyle>
          <a:p>
            <a:fld id="{71AB7A37-B852-49AB-B2E2-96296AB21F67}" type="datetimeFigureOut">
              <a:rPr lang="zh-CN" altLang="en-US" smtClean="0"/>
            </a:fld>
            <a:endParaRPr lang="zh-CN" altLang="en-US"/>
          </a:p>
        </p:txBody>
      </p:sp>
      <p:sp>
        <p:nvSpPr>
          <p:cNvPr id="5" name="页脚占位符 4"/>
          <p:cNvSpPr>
            <a:spLocks noGrp="1"/>
          </p:cNvSpPr>
          <p:nvPr>
            <p:ph type="ftr" sz="quarter" idx="3"/>
          </p:nvPr>
        </p:nvSpPr>
        <p:spPr>
          <a:xfrm>
            <a:off x="4038600" y="6356354"/>
            <a:ext cx="4114800" cy="365125"/>
          </a:xfrm>
          <a:prstGeom prst="rect">
            <a:avLst/>
          </a:prstGeom>
        </p:spPr>
        <p:txBody>
          <a:bodyPr vert="horz" lIns="91436" tIns="45718" rIns="91436" bIns="45718"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4"/>
            <a:ext cx="2743200" cy="365125"/>
          </a:xfrm>
          <a:prstGeom prst="rect">
            <a:avLst/>
          </a:prstGeom>
        </p:spPr>
        <p:txBody>
          <a:bodyPr vert="horz" lIns="91436" tIns="45718" rIns="91436" bIns="45718" rtlCol="0" anchor="ctr"/>
          <a:lstStyle>
            <a:lvl1pPr algn="r">
              <a:defRPr sz="1200">
                <a:solidFill>
                  <a:schemeClr val="tx1">
                    <a:tint val="75000"/>
                  </a:schemeClr>
                </a:solidFill>
              </a:defRPr>
            </a:lvl1pPr>
          </a:lstStyle>
          <a:p>
            <a:fld id="{888F8D02-9041-4C59-BC62-13DE0E5C671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zh-CN"/>
      </a:defPPr>
      <a:lvl1pPr marL="0" algn="l" defTabSz="914400" rtl="0" eaLnBrk="1" latinLnBrk="0" hangingPunct="1">
        <a:defRPr sz="1900" kern="1200">
          <a:solidFill>
            <a:schemeClr val="tx1"/>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8800" algn="l" defTabSz="914400" rtl="0" eaLnBrk="1" latinLnBrk="0" hangingPunct="1">
        <a:defRPr sz="1900" kern="1200">
          <a:solidFill>
            <a:schemeClr val="tx1"/>
          </a:solidFill>
          <a:latin typeface="+mn-lt"/>
          <a:ea typeface="+mn-ea"/>
          <a:cs typeface="+mn-cs"/>
        </a:defRPr>
      </a:lvl5pPr>
      <a:lvl6pPr marL="2286000" algn="l" defTabSz="914400" rtl="0" eaLnBrk="1" latinLnBrk="0" hangingPunct="1">
        <a:defRPr sz="1900" kern="1200">
          <a:solidFill>
            <a:schemeClr val="tx1"/>
          </a:solidFill>
          <a:latin typeface="+mn-lt"/>
          <a:ea typeface="+mn-ea"/>
          <a:cs typeface="+mn-cs"/>
        </a:defRPr>
      </a:lvl6pPr>
      <a:lvl7pPr marL="2743200" algn="l" defTabSz="914400" rtl="0" eaLnBrk="1" latinLnBrk="0" hangingPunct="1">
        <a:defRPr sz="1900" kern="1200">
          <a:solidFill>
            <a:schemeClr val="tx1"/>
          </a:solidFill>
          <a:latin typeface="+mn-lt"/>
          <a:ea typeface="+mn-ea"/>
          <a:cs typeface="+mn-cs"/>
        </a:defRPr>
      </a:lvl7pPr>
      <a:lvl8pPr marL="3200400" algn="l" defTabSz="914400" rtl="0" eaLnBrk="1" latinLnBrk="0" hangingPunct="1">
        <a:defRPr sz="1900" kern="1200">
          <a:solidFill>
            <a:schemeClr val="tx1"/>
          </a:solidFill>
          <a:latin typeface="+mn-lt"/>
          <a:ea typeface="+mn-ea"/>
          <a:cs typeface="+mn-cs"/>
        </a:defRPr>
      </a:lvl8pPr>
      <a:lvl9pPr marL="3657600" algn="l" defTabSz="914400"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emf"/><Relationship Id="rId1"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a:xfrm>
            <a:off x="635" y="3683000"/>
            <a:ext cx="12192000" cy="2435225"/>
          </a:xfrm>
          <a:prstGeom prst="rect">
            <a:avLst/>
          </a:prstGeom>
          <a:solidFill>
            <a:srgbClr val="00B0F0"/>
          </a:soli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grpSp>
        <p:nvGrpSpPr>
          <p:cNvPr id="61" name="组合 60"/>
          <p:cNvGrpSpPr/>
          <p:nvPr/>
        </p:nvGrpSpPr>
        <p:grpSpPr>
          <a:xfrm rot="16200000">
            <a:off x="11299825" y="4890770"/>
            <a:ext cx="1421765" cy="363220"/>
            <a:chOff x="6507038" y="462977"/>
            <a:chExt cx="2430800" cy="471379"/>
          </a:xfrm>
        </p:grpSpPr>
        <p:grpSp>
          <p:nvGrpSpPr>
            <p:cNvPr id="62" name="组合 61"/>
            <p:cNvGrpSpPr/>
            <p:nvPr/>
          </p:nvGrpSpPr>
          <p:grpSpPr>
            <a:xfrm flipV="1">
              <a:off x="6507038" y="462977"/>
              <a:ext cx="1917435" cy="471379"/>
              <a:chOff x="810775" y="1533962"/>
              <a:chExt cx="7782374" cy="1913206"/>
            </a:xfrm>
          </p:grpSpPr>
          <p:sp>
            <p:nvSpPr>
              <p:cNvPr id="64" name="圆角矩形 63"/>
              <p:cNvSpPr/>
              <p:nvPr/>
            </p:nvSpPr>
            <p:spPr>
              <a:xfrm>
                <a:off x="2848247"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圆角矩形 64"/>
              <p:cNvSpPr/>
              <p:nvPr/>
            </p:nvSpPr>
            <p:spPr>
              <a:xfrm>
                <a:off x="810775"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圆角矩形 65"/>
              <p:cNvSpPr/>
              <p:nvPr/>
            </p:nvSpPr>
            <p:spPr>
              <a:xfrm>
                <a:off x="6848755"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圆角矩形 66"/>
              <p:cNvSpPr/>
              <p:nvPr/>
            </p:nvSpPr>
            <p:spPr>
              <a:xfrm>
                <a:off x="4811283"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3" name="圆角矩形 62"/>
            <p:cNvSpPr/>
            <p:nvPr/>
          </p:nvSpPr>
          <p:spPr>
            <a:xfrm flipV="1">
              <a:off x="8508051" y="462977"/>
              <a:ext cx="429787" cy="471379"/>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a:off x="355598" y="5346700"/>
            <a:ext cx="7583807" cy="398950"/>
            <a:chOff x="7538721" y="5894545"/>
            <a:chExt cx="4951022" cy="402625"/>
          </a:xfrm>
        </p:grpSpPr>
        <p:sp>
          <p:nvSpPr>
            <p:cNvPr id="42" name="文本框 41"/>
            <p:cNvSpPr txBox="1"/>
            <p:nvPr/>
          </p:nvSpPr>
          <p:spPr>
            <a:xfrm>
              <a:off x="7538721" y="5894717"/>
              <a:ext cx="1358949" cy="402453"/>
            </a:xfrm>
            <a:prstGeom prst="rect">
              <a:avLst/>
            </a:prstGeom>
            <a:noFill/>
          </p:spPr>
          <p:txBody>
            <a:bodyPr wrap="square" rtlCol="0">
              <a:spAutoFit/>
            </a:bodyPr>
            <a:lstStyle/>
            <a:p>
              <a:pPr algn="l"/>
              <a:r>
                <a:rPr lang="zh-CN" altLang="en-US" sz="2000" dirty="0">
                  <a:solidFill>
                    <a:schemeClr val="bg1"/>
                  </a:solidFill>
                  <a:latin typeface="微软雅黑" panose="020B0503020204020204" pitchFamily="34" charset="-122"/>
                  <a:ea typeface="微软雅黑" panose="020B0503020204020204" pitchFamily="34" charset="-122"/>
                </a:rPr>
                <a:t>答辩人：陈攀</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43" name="矩形 42"/>
            <p:cNvSpPr/>
            <p:nvPr/>
          </p:nvSpPr>
          <p:spPr>
            <a:xfrm>
              <a:off x="10710918" y="5894545"/>
              <a:ext cx="1778825" cy="402453"/>
            </a:xfrm>
            <a:prstGeom prst="rect">
              <a:avLst/>
            </a:prstGeom>
          </p:spPr>
          <p:txBody>
            <a:bodyPr wrap="square">
              <a:spAutoFit/>
            </a:bodyPr>
            <a:lstStyle/>
            <a:p>
              <a:pPr algn="l"/>
              <a:r>
                <a:rPr lang="zh-CN" altLang="en-US" sz="2000" dirty="0" smtClean="0">
                  <a:solidFill>
                    <a:srgbClr val="A2A2A2"/>
                  </a:solidFill>
                  <a:latin typeface="微软雅黑" panose="020B0503020204020204" pitchFamily="34" charset="-122"/>
                  <a:ea typeface="微软雅黑" panose="020B0503020204020204" pitchFamily="34" charset="-122"/>
                </a:rPr>
                <a:t> </a:t>
              </a:r>
              <a:r>
                <a:rPr lang="zh-CN" altLang="en-US" sz="2000" dirty="0" smtClean="0">
                  <a:solidFill>
                    <a:schemeClr val="bg1"/>
                  </a:solidFill>
                  <a:latin typeface="微软雅黑" panose="020B0503020204020204" pitchFamily="34" charset="-122"/>
                  <a:ea typeface="微软雅黑" panose="020B0503020204020204" pitchFamily="34" charset="-122"/>
                </a:rPr>
                <a:t>指导老师：邓斌</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grpSp>
      <p:sp>
        <p:nvSpPr>
          <p:cNvPr id="48" name="文本框 47"/>
          <p:cNvSpPr txBox="1"/>
          <p:nvPr/>
        </p:nvSpPr>
        <p:spPr>
          <a:xfrm>
            <a:off x="949298" y="2156443"/>
            <a:ext cx="10468610" cy="920750"/>
          </a:xfrm>
          <a:prstGeom prst="rect">
            <a:avLst/>
          </a:prstGeom>
          <a:noFill/>
        </p:spPr>
        <p:txBody>
          <a:bodyPr wrap="none" lIns="91438" tIns="45719" rIns="91438" bIns="45719" rtlCol="0">
            <a:spAutoFit/>
          </a:bodyPr>
          <a:lstStyle/>
          <a:p>
            <a:pPr algn="ctr"/>
            <a:r>
              <a:rPr lang="zh-CN" altLang="en-US" sz="5400" dirty="0">
                <a:ln w="0"/>
                <a:solidFill>
                  <a:schemeClr val="accent1">
                    <a:lumMod val="50000"/>
                  </a:schemeClr>
                </a:solidFill>
                <a:latin typeface="微软雅黑" panose="020B0503020204020204" pitchFamily="34" charset="-122"/>
                <a:ea typeface="微软雅黑" panose="020B0503020204020204" pitchFamily="34" charset="-122"/>
              </a:rPr>
              <a:t>计算机网络</a:t>
            </a:r>
            <a:r>
              <a:rPr lang="zh-CN" altLang="en-US" sz="5400" dirty="0">
                <a:ln w="0"/>
                <a:solidFill>
                  <a:schemeClr val="accent1">
                    <a:lumMod val="50000"/>
                  </a:schemeClr>
                </a:solidFill>
                <a:latin typeface="微软雅黑" panose="020B0503020204020204" pitchFamily="34" charset="-122"/>
                <a:ea typeface="微软雅黑" panose="020B0503020204020204" pitchFamily="34" charset="-122"/>
              </a:rPr>
              <a:t>教学网站的设计与实现</a:t>
            </a:r>
            <a:endParaRPr lang="zh-CN" altLang="en-US" sz="5400" dirty="0">
              <a:ln w="0"/>
              <a:solidFill>
                <a:schemeClr val="accent1">
                  <a:lumMod val="50000"/>
                </a:schemeClr>
              </a:solidFill>
              <a:latin typeface="微软雅黑" panose="020B0503020204020204" pitchFamily="34" charset="-122"/>
              <a:ea typeface="微软雅黑" panose="020B0503020204020204" pitchFamily="34" charset="-122"/>
            </a:endParaRPr>
          </a:p>
        </p:txBody>
      </p:sp>
      <p:grpSp>
        <p:nvGrpSpPr>
          <p:cNvPr id="49" name="组合 48"/>
          <p:cNvGrpSpPr/>
          <p:nvPr/>
        </p:nvGrpSpPr>
        <p:grpSpPr>
          <a:xfrm>
            <a:off x="733266" y="1773881"/>
            <a:ext cx="484560" cy="382547"/>
            <a:chOff x="4625150" y="6808104"/>
            <a:chExt cx="540316" cy="426565"/>
          </a:xfrm>
          <a:solidFill>
            <a:srgbClr val="4C98CF"/>
          </a:solidFill>
        </p:grpSpPr>
        <p:sp>
          <p:nvSpPr>
            <p:cNvPr id="50" name="Freeform 127"/>
            <p:cNvSpPr/>
            <p:nvPr/>
          </p:nvSpPr>
          <p:spPr bwMode="auto">
            <a:xfrm>
              <a:off x="4625150" y="6808104"/>
              <a:ext cx="540316" cy="352040"/>
            </a:xfrm>
            <a:custGeom>
              <a:avLst/>
              <a:gdLst>
                <a:gd name="T0" fmla="*/ 34 w 233"/>
                <a:gd name="T1" fmla="*/ 77 h 152"/>
                <a:gd name="T2" fmla="*/ 117 w 233"/>
                <a:gd name="T3" fmla="*/ 126 h 152"/>
                <a:gd name="T4" fmla="*/ 214 w 233"/>
                <a:gd name="T5" fmla="*/ 67 h 152"/>
                <a:gd name="T6" fmla="*/ 214 w 233"/>
                <a:gd name="T7" fmla="*/ 67 h 152"/>
                <a:gd name="T8" fmla="*/ 233 w 233"/>
                <a:gd name="T9" fmla="*/ 56 h 152"/>
                <a:gd name="T10" fmla="*/ 116 w 233"/>
                <a:gd name="T11" fmla="*/ 0 h 152"/>
                <a:gd name="T12" fmla="*/ 0 w 233"/>
                <a:gd name="T13" fmla="*/ 56 h 152"/>
                <a:gd name="T14" fmla="*/ 16 w 233"/>
                <a:gd name="T15" fmla="*/ 66 h 152"/>
                <a:gd name="T16" fmla="*/ 16 w 233"/>
                <a:gd name="T17" fmla="*/ 152 h 152"/>
                <a:gd name="T18" fmla="*/ 24 w 233"/>
                <a:gd name="T19" fmla="*/ 152 h 152"/>
                <a:gd name="T20" fmla="*/ 24 w 233"/>
                <a:gd name="T21" fmla="*/ 71 h 152"/>
                <a:gd name="T22" fmla="*/ 34 w 233"/>
                <a:gd name="T23" fmla="*/ 77 h 152"/>
                <a:gd name="T24" fmla="*/ 34 w 233"/>
                <a:gd name="T25" fmla="*/ 7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3" h="152">
                  <a:moveTo>
                    <a:pt x="34" y="77"/>
                  </a:moveTo>
                  <a:cubicBezTo>
                    <a:pt x="117" y="126"/>
                    <a:pt x="117" y="126"/>
                    <a:pt x="117" y="126"/>
                  </a:cubicBezTo>
                  <a:cubicBezTo>
                    <a:pt x="214" y="67"/>
                    <a:pt x="214" y="67"/>
                    <a:pt x="214" y="67"/>
                  </a:cubicBezTo>
                  <a:cubicBezTo>
                    <a:pt x="214" y="67"/>
                    <a:pt x="214" y="67"/>
                    <a:pt x="214" y="67"/>
                  </a:cubicBezTo>
                  <a:cubicBezTo>
                    <a:pt x="233" y="56"/>
                    <a:pt x="233" y="56"/>
                    <a:pt x="233" y="56"/>
                  </a:cubicBezTo>
                  <a:cubicBezTo>
                    <a:pt x="116" y="0"/>
                    <a:pt x="116" y="0"/>
                    <a:pt x="116" y="0"/>
                  </a:cubicBezTo>
                  <a:cubicBezTo>
                    <a:pt x="0" y="56"/>
                    <a:pt x="0" y="56"/>
                    <a:pt x="0" y="56"/>
                  </a:cubicBezTo>
                  <a:cubicBezTo>
                    <a:pt x="16" y="66"/>
                    <a:pt x="16" y="66"/>
                    <a:pt x="16" y="66"/>
                  </a:cubicBezTo>
                  <a:cubicBezTo>
                    <a:pt x="16" y="152"/>
                    <a:pt x="16" y="152"/>
                    <a:pt x="16" y="152"/>
                  </a:cubicBezTo>
                  <a:cubicBezTo>
                    <a:pt x="24" y="152"/>
                    <a:pt x="24" y="152"/>
                    <a:pt x="24" y="152"/>
                  </a:cubicBezTo>
                  <a:cubicBezTo>
                    <a:pt x="24" y="71"/>
                    <a:pt x="24" y="71"/>
                    <a:pt x="24" y="71"/>
                  </a:cubicBezTo>
                  <a:cubicBezTo>
                    <a:pt x="34" y="77"/>
                    <a:pt x="34" y="77"/>
                    <a:pt x="34" y="77"/>
                  </a:cubicBezTo>
                  <a:cubicBezTo>
                    <a:pt x="34" y="77"/>
                    <a:pt x="34" y="77"/>
                    <a:pt x="34" y="77"/>
                  </a:cubicBez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2">
                    <a:lumMod val="75000"/>
                  </a:schemeClr>
                </a:solidFill>
              </a:endParaRPr>
            </a:p>
          </p:txBody>
        </p:sp>
        <p:sp>
          <p:nvSpPr>
            <p:cNvPr id="51" name="Freeform 128"/>
            <p:cNvSpPr/>
            <p:nvPr/>
          </p:nvSpPr>
          <p:spPr bwMode="auto">
            <a:xfrm>
              <a:off x="4736940" y="7025799"/>
              <a:ext cx="314776" cy="208870"/>
            </a:xfrm>
            <a:custGeom>
              <a:avLst/>
              <a:gdLst>
                <a:gd name="T0" fmla="*/ 305 w 321"/>
                <a:gd name="T1" fmla="*/ 12 h 213"/>
                <a:gd name="T2" fmla="*/ 163 w 321"/>
                <a:gd name="T3" fmla="*/ 97 h 213"/>
                <a:gd name="T4" fmla="*/ 21 w 321"/>
                <a:gd name="T5" fmla="*/ 12 h 213"/>
                <a:gd name="T6" fmla="*/ 21 w 321"/>
                <a:gd name="T7" fmla="*/ 12 h 213"/>
                <a:gd name="T8" fmla="*/ 19 w 321"/>
                <a:gd name="T9" fmla="*/ 12 h 213"/>
                <a:gd name="T10" fmla="*/ 0 w 321"/>
                <a:gd name="T11" fmla="*/ 0 h 213"/>
                <a:gd name="T12" fmla="*/ 0 w 321"/>
                <a:gd name="T13" fmla="*/ 213 h 213"/>
                <a:gd name="T14" fmla="*/ 321 w 321"/>
                <a:gd name="T15" fmla="*/ 213 h 213"/>
                <a:gd name="T16" fmla="*/ 321 w 321"/>
                <a:gd name="T17" fmla="*/ 3 h 213"/>
                <a:gd name="T18" fmla="*/ 305 w 321"/>
                <a:gd name="T19" fmla="*/ 12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1" h="213">
                  <a:moveTo>
                    <a:pt x="305" y="12"/>
                  </a:moveTo>
                  <a:lnTo>
                    <a:pt x="163" y="97"/>
                  </a:lnTo>
                  <a:lnTo>
                    <a:pt x="21" y="12"/>
                  </a:lnTo>
                  <a:lnTo>
                    <a:pt x="21" y="12"/>
                  </a:lnTo>
                  <a:lnTo>
                    <a:pt x="19" y="12"/>
                  </a:lnTo>
                  <a:lnTo>
                    <a:pt x="0" y="0"/>
                  </a:lnTo>
                  <a:lnTo>
                    <a:pt x="0" y="213"/>
                  </a:lnTo>
                  <a:lnTo>
                    <a:pt x="321" y="213"/>
                  </a:lnTo>
                  <a:lnTo>
                    <a:pt x="321" y="3"/>
                  </a:lnTo>
                  <a:lnTo>
                    <a:pt x="305" y="12"/>
                  </a:lnTo>
                  <a:close/>
                </a:path>
              </a:pathLst>
            </a:custGeom>
            <a:solidFill>
              <a:schemeClr val="accent5">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AD1C21"/>
                </a:solidFill>
              </a:endParaRPr>
            </a:p>
          </p:txBody>
        </p:sp>
      </p:grpSp>
      <p:sp>
        <p:nvSpPr>
          <p:cNvPr id="46" name="文本框 45"/>
          <p:cNvSpPr txBox="1"/>
          <p:nvPr/>
        </p:nvSpPr>
        <p:spPr>
          <a:xfrm>
            <a:off x="355600" y="4495800"/>
            <a:ext cx="8182610" cy="582295"/>
          </a:xfrm>
          <a:prstGeom prst="rect">
            <a:avLst/>
          </a:prstGeom>
          <a:noFill/>
        </p:spPr>
        <p:txBody>
          <a:bodyPr wrap="square" lIns="91436" tIns="45718" rIns="91436" bIns="45718" rtlCol="0">
            <a:spAutoFit/>
          </a:bodyPr>
          <a:lstStyle/>
          <a:p>
            <a:pPr algn="l"/>
            <a:r>
              <a:rPr lang="zh-CN" altLang="en-US" sz="3200" dirty="0">
                <a:solidFill>
                  <a:schemeClr val="bg1"/>
                </a:solidFill>
                <a:latin typeface="微软雅黑" panose="020B0503020204020204" pitchFamily="34" charset="-122"/>
                <a:ea typeface="微软雅黑" panose="020B0503020204020204" pitchFamily="34" charset="-122"/>
              </a:rPr>
              <a:t>信息科学与工程学院</a:t>
            </a:r>
            <a:r>
              <a:rPr lang="zh-CN" altLang="en-US" sz="3200" dirty="0">
                <a:solidFill>
                  <a:schemeClr val="tx1"/>
                </a:solidFill>
                <a:latin typeface="微软雅黑" panose="020B0503020204020204" pitchFamily="34" charset="-122"/>
                <a:ea typeface="微软雅黑" panose="020B0503020204020204" pitchFamily="34" charset="-122"/>
              </a:rPr>
              <a:t> </a:t>
            </a:r>
            <a:r>
              <a:rPr lang="zh-CN" altLang="en-US" sz="3200" dirty="0">
                <a:solidFill>
                  <a:schemeClr val="bg1"/>
                </a:solidFill>
                <a:latin typeface="微软雅黑" panose="020B0503020204020204" pitchFamily="34" charset="-122"/>
                <a:ea typeface="微软雅黑" panose="020B0503020204020204" pitchFamily="34" charset="-122"/>
              </a:rPr>
              <a:t>  </a:t>
            </a:r>
            <a:r>
              <a:rPr lang="zh-CN" altLang="en-US" sz="3200" dirty="0" smtClean="0">
                <a:solidFill>
                  <a:schemeClr val="bg1"/>
                </a:solidFill>
                <a:latin typeface="微软雅黑" panose="020B0503020204020204" pitchFamily="34" charset="-122"/>
                <a:ea typeface="微软雅黑" panose="020B0503020204020204" pitchFamily="34" charset="-122"/>
              </a:rPr>
              <a:t>              </a:t>
            </a:r>
            <a:r>
              <a:rPr lang="en-US" altLang="zh-CN" sz="32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rPr>
              <a:t> </a:t>
            </a:r>
            <a:endParaRPr lang="zh-CN" altLang="en-US" sz="32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
        <p:nvSpPr>
          <p:cNvPr id="57" name="圆角矩形 56"/>
          <p:cNvSpPr/>
          <p:nvPr/>
        </p:nvSpPr>
        <p:spPr>
          <a:xfrm rot="16200000" flipV="1">
            <a:off x="10295890" y="4339590"/>
            <a:ext cx="1418590" cy="1466850"/>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76" name="Freeform 96"/>
          <p:cNvSpPr/>
          <p:nvPr/>
        </p:nvSpPr>
        <p:spPr bwMode="auto">
          <a:xfrm>
            <a:off x="10716634" y="4629850"/>
            <a:ext cx="742823" cy="716604"/>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36" tIns="45718" rIns="91436" bIns="45718" numCol="1" anchor="t" anchorCtr="0" compatLnSpc="1"/>
          <a:lstStyle/>
          <a:p>
            <a:endParaRPr lang="zh-CN" altLang="en-US">
              <a:solidFill>
                <a:srgbClr val="AD1C21"/>
              </a:solidFill>
            </a:endParaRPr>
          </a:p>
        </p:txBody>
      </p:sp>
      <p:pic>
        <p:nvPicPr>
          <p:cNvPr id="2" name="图片 1" descr="timg"/>
          <p:cNvPicPr>
            <a:picLocks noChangeAspect="1"/>
          </p:cNvPicPr>
          <p:nvPr/>
        </p:nvPicPr>
        <p:blipFill>
          <a:blip r:embed="rId1"/>
          <a:stretch>
            <a:fillRect/>
          </a:stretch>
        </p:blipFill>
        <p:spPr>
          <a:xfrm>
            <a:off x="130175" y="81280"/>
            <a:ext cx="3425190" cy="1187450"/>
          </a:xfrm>
          <a:prstGeom prst="rect">
            <a:avLst/>
          </a:prstGeom>
          <a:solidFill>
            <a:schemeClr val="accent1"/>
          </a:solidFill>
        </p:spPr>
      </p:pic>
      <p:sp>
        <p:nvSpPr>
          <p:cNvPr id="4" name="文本框 3"/>
          <p:cNvSpPr txBox="1"/>
          <p:nvPr/>
        </p:nvSpPr>
        <p:spPr>
          <a:xfrm>
            <a:off x="2437130" y="5346700"/>
            <a:ext cx="2776855" cy="398780"/>
          </a:xfrm>
          <a:prstGeom prst="rect">
            <a:avLst/>
          </a:prstGeom>
          <a:noFill/>
        </p:spPr>
        <p:txBody>
          <a:bodyPr wrap="square" rtlCol="0">
            <a:spAutoFit/>
          </a:bodyPr>
          <a:p>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学号</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14154502318</a:t>
            </a:r>
            <a:endPar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prism isInverted="1" isContent="1"/>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3" name="直接连接符 82"/>
          <p:cNvCxnSpPr/>
          <p:nvPr/>
        </p:nvCxnSpPr>
        <p:spPr>
          <a:xfrm flipH="1">
            <a:off x="6763951" y="1365189"/>
            <a:ext cx="1" cy="54928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6038455" y="1"/>
            <a:ext cx="0" cy="5643645"/>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rot="5400000">
            <a:off x="-2741855" y="2736811"/>
            <a:ext cx="6818603" cy="1344991"/>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p>
        </p:txBody>
      </p:sp>
      <p:grpSp>
        <p:nvGrpSpPr>
          <p:cNvPr id="15" name="组 14"/>
          <p:cNvGrpSpPr/>
          <p:nvPr/>
        </p:nvGrpSpPr>
        <p:grpSpPr>
          <a:xfrm>
            <a:off x="-22300" y="6654793"/>
            <a:ext cx="1271471" cy="203211"/>
            <a:chOff x="-22302" y="6654791"/>
            <a:chExt cx="1271471" cy="203210"/>
          </a:xfrm>
        </p:grpSpPr>
        <p:sp>
          <p:nvSpPr>
            <p:cNvPr id="9" name="圆角矩形 8"/>
            <p:cNvSpPr/>
            <p:nvPr/>
          </p:nvSpPr>
          <p:spPr>
            <a:xfrm flipV="1">
              <a:off x="240276" y="6654791"/>
              <a:ext cx="224807" cy="203210"/>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flipV="1">
              <a:off x="-22302" y="6654791"/>
              <a:ext cx="224807" cy="203210"/>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flipV="1">
              <a:off x="755838" y="6654791"/>
              <a:ext cx="224807" cy="203210"/>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flipV="1">
              <a:off x="493260" y="6654791"/>
              <a:ext cx="224807" cy="203210"/>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1024362" y="6654791"/>
              <a:ext cx="224807" cy="203210"/>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19"/>
          <p:cNvSpPr txBox="1"/>
          <p:nvPr/>
        </p:nvSpPr>
        <p:spPr>
          <a:xfrm>
            <a:off x="113076" y="245329"/>
            <a:ext cx="1031043" cy="4519883"/>
          </a:xfrm>
          <a:prstGeom prst="rect">
            <a:avLst/>
          </a:prstGeom>
          <a:noFill/>
        </p:spPr>
        <p:txBody>
          <a:bodyPr vert="eaVert" wrap="square" lIns="91436" tIns="45718" rIns="91436" bIns="45718" rtlCol="0">
            <a:spAutoFit/>
          </a:bodyPr>
          <a:lstStyle/>
          <a:p>
            <a:r>
              <a:rPr lang="en-US" altLang="zh-CN" sz="5500" dirty="0">
                <a:solidFill>
                  <a:schemeClr val="bg1"/>
                </a:solidFill>
                <a:latin typeface="Eras Light ITC" panose="020B0402030504020804" pitchFamily="34" charset="0"/>
              </a:rPr>
              <a:t>CONTENTS</a:t>
            </a:r>
            <a:endParaRPr lang="zh-CN" altLang="en-US" sz="5500" dirty="0">
              <a:solidFill>
                <a:schemeClr val="bg1"/>
              </a:solidFill>
              <a:latin typeface="Eras Light ITC" panose="020B0402030504020804" pitchFamily="34" charset="0"/>
            </a:endParaRPr>
          </a:p>
        </p:txBody>
      </p:sp>
      <p:sp>
        <p:nvSpPr>
          <p:cNvPr id="73" name="圆角矩形 72"/>
          <p:cNvSpPr/>
          <p:nvPr/>
        </p:nvSpPr>
        <p:spPr>
          <a:xfrm rot="10800000" flipV="1">
            <a:off x="5796314" y="1705946"/>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75" name="圆角矩形 74"/>
          <p:cNvSpPr/>
          <p:nvPr/>
        </p:nvSpPr>
        <p:spPr>
          <a:xfrm rot="10800000" flipV="1">
            <a:off x="5797245" y="2976883"/>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76" name="圆角矩形 75"/>
          <p:cNvSpPr/>
          <p:nvPr/>
        </p:nvSpPr>
        <p:spPr>
          <a:xfrm rot="10800000" flipV="1">
            <a:off x="6608173" y="2349075"/>
            <a:ext cx="484287" cy="49111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sz="3600" dirty="0"/>
              <a:t>4</a:t>
            </a:r>
            <a:endParaRPr lang="en-US" sz="3600" dirty="0"/>
          </a:p>
        </p:txBody>
      </p:sp>
      <p:sp>
        <p:nvSpPr>
          <p:cNvPr id="77" name="圆角矩形 76"/>
          <p:cNvSpPr/>
          <p:nvPr/>
        </p:nvSpPr>
        <p:spPr>
          <a:xfrm rot="10800000" flipV="1">
            <a:off x="5797245" y="4246883"/>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78" name="圆角矩形 77"/>
          <p:cNvSpPr/>
          <p:nvPr/>
        </p:nvSpPr>
        <p:spPr>
          <a:xfrm rot="10800000" flipV="1">
            <a:off x="6521813" y="3789254"/>
            <a:ext cx="484287" cy="49111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5</a:t>
            </a:r>
            <a:endParaRPr lang="zh-CN" altLang="en-US" sz="3600" dirty="0"/>
          </a:p>
        </p:txBody>
      </p:sp>
      <p:sp>
        <p:nvSpPr>
          <p:cNvPr id="87" name="文本框 86"/>
          <p:cNvSpPr txBox="1"/>
          <p:nvPr/>
        </p:nvSpPr>
        <p:spPr>
          <a:xfrm>
            <a:off x="3244677" y="1564949"/>
            <a:ext cx="2467610" cy="643890"/>
          </a:xfrm>
          <a:prstGeom prst="rect">
            <a:avLst/>
          </a:prstGeom>
          <a:noFill/>
        </p:spPr>
        <p:txBody>
          <a:bodyPr wrap="none" lIns="91436" tIns="45718" rIns="91436" bIns="45718" rtlCol="0">
            <a:spAutoFit/>
          </a:bodyPr>
          <a:lstStyle/>
          <a:p>
            <a:r>
              <a:rPr lang="zh-CN" altLang="en-US" sz="3600" dirty="0">
                <a:solidFill>
                  <a:schemeClr val="tx2"/>
                </a:solidFill>
                <a:latin typeface="微软雅黑" panose="020B0503020204020204" pitchFamily="34" charset="-122"/>
                <a:ea typeface="微软雅黑" panose="020B0503020204020204" pitchFamily="34" charset="-122"/>
              </a:rPr>
              <a:t>背景与意义</a:t>
            </a:r>
            <a:endParaRPr lang="zh-CN" altLang="en-US" sz="3600" dirty="0">
              <a:solidFill>
                <a:schemeClr val="tx2"/>
              </a:solidFill>
              <a:latin typeface="微软雅黑" panose="020B0503020204020204" pitchFamily="34" charset="-122"/>
              <a:ea typeface="微软雅黑" panose="020B0503020204020204" pitchFamily="34" charset="-122"/>
            </a:endParaRPr>
          </a:p>
        </p:txBody>
      </p:sp>
      <p:sp>
        <p:nvSpPr>
          <p:cNvPr id="89" name="文本框 88"/>
          <p:cNvSpPr txBox="1"/>
          <p:nvPr/>
        </p:nvSpPr>
        <p:spPr>
          <a:xfrm>
            <a:off x="3248529" y="2839539"/>
            <a:ext cx="2010410" cy="643890"/>
          </a:xfrm>
          <a:prstGeom prst="rect">
            <a:avLst/>
          </a:prstGeom>
          <a:noFill/>
        </p:spPr>
        <p:txBody>
          <a:bodyPr wrap="none" lIns="91436" tIns="45718" rIns="91436" bIns="45718" rtlCol="0">
            <a:spAutoFit/>
          </a:bodyPr>
          <a:lstStyle/>
          <a:p>
            <a:r>
              <a:rPr lang="zh-CN" altLang="en-US" sz="3600" dirty="0">
                <a:solidFill>
                  <a:schemeClr val="tx2"/>
                </a:solidFill>
                <a:latin typeface="微软雅黑" panose="020B0503020204020204" pitchFamily="34" charset="-122"/>
                <a:ea typeface="微软雅黑" panose="020B0503020204020204" pitchFamily="34" charset="-122"/>
              </a:rPr>
              <a:t>需求分析</a:t>
            </a:r>
            <a:endParaRPr lang="zh-CN" altLang="en-US" sz="3600" dirty="0">
              <a:solidFill>
                <a:schemeClr val="tx2"/>
              </a:solidFill>
              <a:latin typeface="微软雅黑" panose="020B0503020204020204" pitchFamily="34" charset="-122"/>
              <a:ea typeface="微软雅黑" panose="020B0503020204020204" pitchFamily="34" charset="-122"/>
            </a:endParaRPr>
          </a:p>
        </p:txBody>
      </p:sp>
      <p:sp>
        <p:nvSpPr>
          <p:cNvPr id="91" name="文本框 90"/>
          <p:cNvSpPr txBox="1"/>
          <p:nvPr/>
        </p:nvSpPr>
        <p:spPr>
          <a:xfrm>
            <a:off x="2791329" y="4169864"/>
            <a:ext cx="2924810" cy="643890"/>
          </a:xfrm>
          <a:prstGeom prst="rect">
            <a:avLst/>
          </a:prstGeom>
          <a:noFill/>
        </p:spPr>
        <p:txBody>
          <a:bodyPr wrap="none" lIns="91436" tIns="45718" rIns="91436" bIns="45718" rtlCol="0">
            <a:spAutoFit/>
          </a:bodyPr>
          <a:lstStyle/>
          <a:p>
            <a:r>
              <a:rPr lang="zh-CN" altLang="en-US" sz="3600" dirty="0">
                <a:solidFill>
                  <a:schemeClr val="tx2"/>
                </a:solidFill>
                <a:latin typeface="微软雅黑" panose="020B0503020204020204" pitchFamily="34" charset="-122"/>
                <a:ea typeface="微软雅黑" panose="020B0503020204020204" pitchFamily="34" charset="-122"/>
              </a:rPr>
              <a:t>总体功能设计</a:t>
            </a:r>
            <a:endParaRPr lang="zh-CN" altLang="en-US" sz="3600" dirty="0">
              <a:solidFill>
                <a:schemeClr val="tx2"/>
              </a:solidFill>
              <a:latin typeface="微软雅黑" panose="020B0503020204020204" pitchFamily="34" charset="-122"/>
              <a:ea typeface="微软雅黑" panose="020B0503020204020204" pitchFamily="34" charset="-122"/>
            </a:endParaRPr>
          </a:p>
        </p:txBody>
      </p:sp>
      <p:sp>
        <p:nvSpPr>
          <p:cNvPr id="92" name="文本框 91"/>
          <p:cNvSpPr txBox="1"/>
          <p:nvPr/>
        </p:nvSpPr>
        <p:spPr>
          <a:xfrm>
            <a:off x="7346608" y="3789983"/>
            <a:ext cx="1096010" cy="643890"/>
          </a:xfrm>
          <a:prstGeom prst="rect">
            <a:avLst/>
          </a:prstGeom>
          <a:noFill/>
        </p:spPr>
        <p:txBody>
          <a:bodyPr wrap="none" lIns="91436" tIns="45718" rIns="91436" bIns="45718" rtlCol="0">
            <a:spAutoFit/>
          </a:bodyPr>
          <a:lstStyle/>
          <a:p>
            <a:r>
              <a:rPr lang="zh-CN" altLang="en-US" sz="3600" dirty="0">
                <a:solidFill>
                  <a:schemeClr val="tx2"/>
                </a:solidFill>
                <a:latin typeface="微软雅黑" panose="020B0503020204020204" pitchFamily="34" charset="-122"/>
                <a:ea typeface="微软雅黑" panose="020B0503020204020204" pitchFamily="34" charset="-122"/>
              </a:rPr>
              <a:t>致谢</a:t>
            </a:r>
            <a:endParaRPr lang="zh-CN" altLang="en-US" sz="3600" dirty="0">
              <a:solidFill>
                <a:schemeClr val="tx2"/>
              </a:solidFill>
              <a:latin typeface="微软雅黑" panose="020B0503020204020204" pitchFamily="34" charset="-122"/>
              <a:ea typeface="微软雅黑" panose="020B0503020204020204" pitchFamily="34" charset="-122"/>
            </a:endParaRPr>
          </a:p>
        </p:txBody>
      </p:sp>
      <p:sp>
        <p:nvSpPr>
          <p:cNvPr id="104" name="矩形 103"/>
          <p:cNvSpPr/>
          <p:nvPr/>
        </p:nvSpPr>
        <p:spPr>
          <a:xfrm>
            <a:off x="3248834" y="2236966"/>
            <a:ext cx="2623185" cy="305435"/>
          </a:xfrm>
          <a:prstGeom prst="rect">
            <a:avLst/>
          </a:prstGeom>
        </p:spPr>
        <p:txBody>
          <a:bodyPr wrap="none" lIns="91436" tIns="45718" rIns="91436" bIns="45718">
            <a:spAutoFit/>
          </a:bodyPr>
          <a:lstStyle/>
          <a:p>
            <a:pPr algn="ctr"/>
            <a:r>
              <a:rPr lang="en-US" altLang="zh-CN" sz="1400" dirty="0">
                <a:solidFill>
                  <a:srgbClr val="A2A2A2"/>
                </a:solidFill>
                <a:latin typeface="微软雅黑" panose="020B0503020204020204" pitchFamily="34" charset="-122"/>
                <a:ea typeface="微软雅黑" panose="020B0503020204020204" pitchFamily="34" charset="-122"/>
              </a:rPr>
              <a:t>Background and significance</a:t>
            </a:r>
            <a:r>
              <a:rPr lang="en-US" altLang="zh-CN" sz="1200" dirty="0">
                <a:solidFill>
                  <a:srgbClr val="A2A2A2"/>
                </a:solidFill>
                <a:latin typeface="微软雅黑" panose="020B0503020204020204" pitchFamily="34" charset="-122"/>
                <a:ea typeface="微软雅黑" panose="020B0503020204020204" pitchFamily="34" charset="-122"/>
              </a:rPr>
              <a:t> </a:t>
            </a:r>
            <a:endParaRPr lang="en-US" altLang="zh-CN" sz="1200" dirty="0">
              <a:solidFill>
                <a:srgbClr val="A2A2A2"/>
              </a:solidFill>
              <a:latin typeface="微软雅黑" panose="020B0503020204020204" pitchFamily="34" charset="-122"/>
              <a:ea typeface="微软雅黑" panose="020B0503020204020204" pitchFamily="34" charset="-122"/>
            </a:endParaRPr>
          </a:p>
        </p:txBody>
      </p:sp>
      <p:sp>
        <p:nvSpPr>
          <p:cNvPr id="105" name="矩形 104"/>
          <p:cNvSpPr/>
          <p:nvPr/>
        </p:nvSpPr>
        <p:spPr>
          <a:xfrm>
            <a:off x="3443757" y="3483327"/>
            <a:ext cx="1619885" cy="305435"/>
          </a:xfrm>
          <a:prstGeom prst="rect">
            <a:avLst/>
          </a:prstGeom>
        </p:spPr>
        <p:txBody>
          <a:bodyPr wrap="none" lIns="91436" tIns="45718" rIns="91436" bIns="45718">
            <a:spAutoFit/>
          </a:bodyPr>
          <a:lstStyle/>
          <a:p>
            <a:pPr algn="ctr"/>
            <a:r>
              <a:rPr lang="en-US" altLang="zh-CN" sz="1400" dirty="0">
                <a:solidFill>
                  <a:srgbClr val="A2A2A2"/>
                </a:solidFill>
                <a:latin typeface="微软雅黑" panose="020B0503020204020204" pitchFamily="34" charset="-122"/>
                <a:ea typeface="微软雅黑" panose="020B0503020204020204" pitchFamily="34" charset="-122"/>
                <a:sym typeface="+mn-ea"/>
              </a:rPr>
              <a:t>Demand analysis</a:t>
            </a:r>
            <a:endParaRPr lang="en-US" altLang="zh-CN" sz="1400" dirty="0">
              <a:solidFill>
                <a:srgbClr val="A2A2A2"/>
              </a:solidFill>
              <a:latin typeface="微软雅黑" panose="020B0503020204020204" pitchFamily="34" charset="-122"/>
              <a:ea typeface="微软雅黑" panose="020B0503020204020204" pitchFamily="34" charset="-122"/>
            </a:endParaRPr>
          </a:p>
        </p:txBody>
      </p:sp>
      <p:sp>
        <p:nvSpPr>
          <p:cNvPr id="109" name="矩形 108"/>
          <p:cNvSpPr/>
          <p:nvPr/>
        </p:nvSpPr>
        <p:spPr>
          <a:xfrm>
            <a:off x="7360951" y="4459806"/>
            <a:ext cx="1066165" cy="305435"/>
          </a:xfrm>
          <a:prstGeom prst="rect">
            <a:avLst/>
          </a:prstGeom>
        </p:spPr>
        <p:txBody>
          <a:bodyPr wrap="none" lIns="91436" tIns="45718" rIns="91436" bIns="45718">
            <a:spAutoFit/>
          </a:bodyPr>
          <a:lstStyle/>
          <a:p>
            <a:pPr algn="ctr"/>
            <a:r>
              <a:rPr lang="en-US" altLang="zh-CN" sz="1400" dirty="0">
                <a:solidFill>
                  <a:srgbClr val="A2A2A2"/>
                </a:solidFill>
                <a:latin typeface="微软雅黑" panose="020B0503020204020204" pitchFamily="34" charset="-122"/>
                <a:ea typeface="微软雅黑" panose="020B0503020204020204" pitchFamily="34" charset="-122"/>
              </a:rPr>
              <a:t>Thank you</a:t>
            </a:r>
            <a:endParaRPr lang="en-US" altLang="zh-CN" sz="1400" dirty="0">
              <a:solidFill>
                <a:srgbClr val="A2A2A2"/>
              </a:solidFill>
              <a:latin typeface="微软雅黑" panose="020B0503020204020204" pitchFamily="34" charset="-122"/>
              <a:ea typeface="微软雅黑" panose="020B0503020204020204" pitchFamily="34" charset="-122"/>
            </a:endParaRPr>
          </a:p>
        </p:txBody>
      </p:sp>
      <p:sp>
        <p:nvSpPr>
          <p:cNvPr id="56" name="矩形 55"/>
          <p:cNvSpPr/>
          <p:nvPr/>
        </p:nvSpPr>
        <p:spPr>
          <a:xfrm>
            <a:off x="2729865" y="252730"/>
            <a:ext cx="9462135" cy="48450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p>
            <a:pPr algn="ctr"/>
            <a:r>
              <a:rPr lang="en-US" altLang="zh-CN" sz="18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        </a:t>
            </a:r>
            <a:r>
              <a:rPr lang="en-US" altLang="zh-CN" sz="1800" dirty="0">
                <a:solidFill>
                  <a:schemeClr val="tx1"/>
                </a:solidFill>
                <a:latin typeface="Segoe UI Semilight" panose="020B0402040204020203" pitchFamily="34" charset="0"/>
                <a:ea typeface="微软雅黑" panose="020B0503020204020204" pitchFamily="34" charset="-122"/>
                <a:cs typeface="Segoe UI Semilight" panose="020B0402040204020203" pitchFamily="34" charset="0"/>
                <a:sym typeface="+mn-ea"/>
              </a:rPr>
              <a:t> </a:t>
            </a:r>
            <a:r>
              <a:rPr lang="en-US" altLang="zh-CN" sz="18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  </a:t>
            </a:r>
            <a:r>
              <a:rPr lang="en-US" altLang="zh-CN" sz="1800" dirty="0">
                <a:solidFill>
                  <a:schemeClr val="tx1"/>
                </a:solidFill>
                <a:latin typeface="Segoe UI Semilight" panose="020B0402040204020203" pitchFamily="34" charset="0"/>
                <a:ea typeface="微软雅黑" panose="020B0503020204020204" pitchFamily="34" charset="-122"/>
                <a:cs typeface="Segoe UI Semilight" panose="020B0402040204020203" pitchFamily="34" charset="0"/>
                <a:sym typeface="+mn-ea"/>
              </a:rPr>
              <a:t>            </a:t>
            </a:r>
            <a:endParaRPr lang="zh-CN" altLang="en-US" sz="1600" dirty="0">
              <a:solidFill>
                <a:schemeClr val="tx1"/>
              </a:solidFill>
              <a:latin typeface="Segoe UI Semilight" panose="020B0402040204020203" pitchFamily="34" charset="0"/>
              <a:ea typeface="微软雅黑" panose="020B0503020204020204" pitchFamily="34" charset="-122"/>
              <a:cs typeface="Segoe UI Semilight" panose="020B0402040204020203" pitchFamily="34" charset="0"/>
              <a:sym typeface="+mn-ea"/>
            </a:endParaRPr>
          </a:p>
        </p:txBody>
      </p:sp>
      <p:grpSp>
        <p:nvGrpSpPr>
          <p:cNvPr id="14" name="组 13"/>
          <p:cNvGrpSpPr/>
          <p:nvPr/>
        </p:nvGrpSpPr>
        <p:grpSpPr>
          <a:xfrm>
            <a:off x="5690626" y="245240"/>
            <a:ext cx="6394693" cy="645159"/>
            <a:chOff x="5797304" y="245237"/>
            <a:chExt cx="6394693" cy="645159"/>
          </a:xfrm>
        </p:grpSpPr>
        <p:grpSp>
          <p:nvGrpSpPr>
            <p:cNvPr id="3" name="组 2"/>
            <p:cNvGrpSpPr/>
            <p:nvPr/>
          </p:nvGrpSpPr>
          <p:grpSpPr>
            <a:xfrm>
              <a:off x="11454105" y="245237"/>
              <a:ext cx="737892" cy="491906"/>
              <a:chOff x="11454105" y="245237"/>
              <a:chExt cx="737892" cy="491906"/>
            </a:xfrm>
          </p:grpSpPr>
          <p:grpSp>
            <p:nvGrpSpPr>
              <p:cNvPr id="2" name="组 1"/>
              <p:cNvGrpSpPr/>
              <p:nvPr/>
            </p:nvGrpSpPr>
            <p:grpSpPr>
              <a:xfrm>
                <a:off x="12039604" y="252856"/>
                <a:ext cx="152393" cy="484287"/>
                <a:chOff x="12039604" y="252856"/>
                <a:chExt cx="152393" cy="484287"/>
              </a:xfrm>
            </p:grpSpPr>
            <p:sp>
              <p:nvSpPr>
                <p:cNvPr id="96" name="圆角矩形 95"/>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圆角矩形 96"/>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圆角矩形 97"/>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圆角矩形 98"/>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圆角矩形 94"/>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0" name="组合 99"/>
              <p:cNvGrpSpPr/>
              <p:nvPr/>
            </p:nvGrpSpPr>
            <p:grpSpPr>
              <a:xfrm>
                <a:off x="11454105" y="245237"/>
                <a:ext cx="491115" cy="484287"/>
                <a:chOff x="1528923" y="200345"/>
                <a:chExt cx="1284096" cy="1266241"/>
              </a:xfrm>
            </p:grpSpPr>
            <p:sp>
              <p:nvSpPr>
                <p:cNvPr id="101" name="圆角矩形 100"/>
                <p:cNvSpPr/>
                <p:nvPr/>
              </p:nvSpPr>
              <p:spPr>
                <a:xfrm rot="16200000" flipV="1">
                  <a:off x="1537850" y="191417"/>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45" name="文本框 44"/>
            <p:cNvSpPr txBox="1"/>
            <p:nvPr/>
          </p:nvSpPr>
          <p:spPr>
            <a:xfrm>
              <a:off x="5797304" y="338581"/>
              <a:ext cx="5415280" cy="551815"/>
            </a:xfrm>
            <a:prstGeom prst="rect">
              <a:avLst/>
            </a:prstGeom>
            <a:noFill/>
          </p:spPr>
          <p:txBody>
            <a:bodyPr wrap="square" lIns="91438" tIns="45719" rIns="91438" bIns="45719" rtlCol="0">
              <a:spAutoFit/>
            </a:bodyPr>
            <a:lstStyle/>
            <a:p>
              <a:pPr algn="r"/>
              <a:r>
                <a:rPr lang="zh-CN" altLang="en-US" sz="1500" dirty="0">
                  <a:solidFill>
                    <a:schemeClr val="accent5"/>
                  </a:solidFill>
                  <a:latin typeface="Segoe UI Semilight" panose="020B0402040204020203" pitchFamily="34" charset="0"/>
                  <a:ea typeface="微软雅黑" panose="020B0503020204020204" pitchFamily="34" charset="-122"/>
                  <a:cs typeface="Segoe UI Semilight" panose="020B0402040204020203" pitchFamily="34" charset="0"/>
                  <a:sym typeface="+mn-ea"/>
                </a:rPr>
                <a:t>计算机网络教学网站的设计与实现</a:t>
              </a:r>
              <a:endParaRPr lang="zh-CN" altLang="en-US" sz="1500" dirty="0">
                <a:solidFill>
                  <a:schemeClr val="accent5"/>
                </a:solidFill>
                <a:latin typeface="Segoe UI Semilight" panose="020B0402040204020203" pitchFamily="34" charset="0"/>
                <a:ea typeface="微软雅黑" panose="020B0503020204020204" pitchFamily="34" charset="-122"/>
                <a:cs typeface="Segoe UI Semilight" panose="020B0402040204020203" pitchFamily="34" charset="0"/>
                <a:sym typeface="+mn-ea"/>
              </a:endParaRPr>
            </a:p>
            <a:p>
              <a:pPr algn="r"/>
              <a:endParaRPr lang="zh-CN" altLang="en-US" sz="1500" dirty="0">
                <a:solidFill>
                  <a:schemeClr val="tx1"/>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
        <p:nvSpPr>
          <p:cNvPr id="5" name="文本框 4"/>
          <p:cNvSpPr txBox="1"/>
          <p:nvPr/>
        </p:nvSpPr>
        <p:spPr>
          <a:xfrm>
            <a:off x="7213600" y="2839720"/>
            <a:ext cx="2019935" cy="645160"/>
          </a:xfrm>
          <a:prstGeom prst="rect">
            <a:avLst/>
          </a:prstGeom>
          <a:noFill/>
        </p:spPr>
        <p:txBody>
          <a:bodyPr wrap="square" rtlCol="0">
            <a:spAutoFit/>
          </a:bodyPr>
          <a:p>
            <a:r>
              <a:rPr lang="zh-CN" altLang="en-US" sz="3600" dirty="0">
                <a:solidFill>
                  <a:schemeClr val="tx2"/>
                </a:solidFill>
                <a:latin typeface="微软雅黑" panose="020B0503020204020204" pitchFamily="34" charset="-122"/>
                <a:ea typeface="微软雅黑" panose="020B0503020204020204" pitchFamily="34" charset="-122"/>
              </a:rPr>
              <a:t>总结</a:t>
            </a:r>
            <a:endParaRPr lang="zh-CN" altLang="en-US" sz="3600" dirty="0">
              <a:solidFill>
                <a:schemeClr val="tx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3051810" y="4853305"/>
            <a:ext cx="2639060" cy="306705"/>
          </a:xfrm>
          <a:prstGeom prst="rect">
            <a:avLst/>
          </a:prstGeom>
          <a:noFill/>
        </p:spPr>
        <p:txBody>
          <a:bodyPr wrap="square" rtlCol="0">
            <a:spAutoFit/>
          </a:bodyPr>
          <a:p>
            <a:r>
              <a:rPr lang="en-US" altLang="zh-CN" sz="1400" dirty="0">
                <a:solidFill>
                  <a:srgbClr val="A2A2A2"/>
                </a:solidFill>
                <a:latin typeface="微软雅黑" panose="020B0503020204020204" pitchFamily="34" charset="-122"/>
                <a:ea typeface="微软雅黑" panose="020B0503020204020204" pitchFamily="34" charset="-122"/>
              </a:rPr>
              <a:t>Overall </a:t>
            </a:r>
            <a:r>
              <a:rPr lang="en-US" altLang="zh-CN" sz="1400" dirty="0">
                <a:solidFill>
                  <a:srgbClr val="A2A2A2"/>
                </a:solidFill>
                <a:latin typeface="微软雅黑" panose="020B0503020204020204" pitchFamily="34" charset="-122"/>
                <a:ea typeface="微软雅黑" panose="020B0503020204020204" pitchFamily="34" charset="-122"/>
              </a:rPr>
              <a:t>functional </a:t>
            </a:r>
            <a:r>
              <a:rPr lang="en-US" altLang="zh-CN" sz="1400" dirty="0">
                <a:solidFill>
                  <a:srgbClr val="A2A2A2"/>
                </a:solidFill>
                <a:latin typeface="微软雅黑" panose="020B0503020204020204" pitchFamily="34" charset="-122"/>
                <a:ea typeface="微软雅黑" panose="020B0503020204020204" pitchFamily="34" charset="-122"/>
              </a:rPr>
              <a:t>design</a:t>
            </a:r>
            <a:endParaRPr lang="zh-CN" altLang="en-US" sz="1400">
              <a:latin typeface="微软雅黑" panose="020B0503020204020204" pitchFamily="34" charset="-122"/>
              <a:ea typeface="微软雅黑" panose="020B0503020204020204" pitchFamily="34" charset="-122"/>
            </a:endParaRPr>
          </a:p>
        </p:txBody>
      </p:sp>
      <p:sp>
        <p:nvSpPr>
          <p:cNvPr id="16" name="文本框 15"/>
          <p:cNvSpPr txBox="1"/>
          <p:nvPr/>
        </p:nvSpPr>
        <p:spPr>
          <a:xfrm>
            <a:off x="7285990" y="3397250"/>
            <a:ext cx="1666240" cy="306705"/>
          </a:xfrm>
          <a:prstGeom prst="rect">
            <a:avLst/>
          </a:prstGeom>
          <a:noFill/>
        </p:spPr>
        <p:txBody>
          <a:bodyPr wrap="square" rtlCol="0">
            <a:spAutoFit/>
          </a:bodyPr>
          <a:p>
            <a:r>
              <a:rPr lang="en-US" altLang="zh-CN" sz="1400" dirty="0">
                <a:solidFill>
                  <a:srgbClr val="A2A2A2"/>
                </a:solidFill>
                <a:latin typeface="微软雅黑" panose="020B0503020204020204" pitchFamily="34" charset="-122"/>
                <a:ea typeface="微软雅黑" panose="020B0503020204020204" pitchFamily="34" charset="-122"/>
              </a:rPr>
              <a:t>conclusion</a:t>
            </a:r>
            <a:endParaRPr lang="en-US" altLang="zh-CN" sz="14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圆角矩形 19"/>
          <p:cNvSpPr/>
          <p:nvPr/>
        </p:nvSpPr>
        <p:spPr>
          <a:xfrm>
            <a:off x="370691" y="2473041"/>
            <a:ext cx="2259019" cy="2236715"/>
          </a:xfrm>
          <a:prstGeom prst="ellipse">
            <a:avLst/>
          </a:prstGeom>
          <a:solidFill>
            <a:srgbClr val="4472C4">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4000" dirty="0">
              <a:latin typeface="微软雅黑" panose="020B0503020204020204" pitchFamily="34" charset="-122"/>
              <a:ea typeface="微软雅黑" panose="020B0503020204020204" pitchFamily="34" charset="-122"/>
            </a:endParaRPr>
          </a:p>
        </p:txBody>
      </p:sp>
      <p:grpSp>
        <p:nvGrpSpPr>
          <p:cNvPr id="19" name="组合 18"/>
          <p:cNvGrpSpPr/>
          <p:nvPr/>
        </p:nvGrpSpPr>
        <p:grpSpPr>
          <a:xfrm>
            <a:off x="611120" y="2217766"/>
            <a:ext cx="2418483" cy="2515367"/>
            <a:chOff x="4721608" y="1835707"/>
            <a:chExt cx="1879634" cy="1954931"/>
          </a:xfrm>
          <a:solidFill>
            <a:srgbClr val="4472C4">
              <a:alpha val="39000"/>
            </a:srgbClr>
          </a:solidFill>
        </p:grpSpPr>
        <p:sp>
          <p:nvSpPr>
            <p:cNvPr id="20" name="圆角矩形 19"/>
            <p:cNvSpPr/>
            <p:nvPr/>
          </p:nvSpPr>
          <p:spPr>
            <a:xfrm>
              <a:off x="4721608" y="1835707"/>
              <a:ext cx="1755699" cy="1738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4000" dirty="0">
                <a:latin typeface="微软雅黑" panose="020B0503020204020204" pitchFamily="34" charset="-122"/>
                <a:ea typeface="微软雅黑" panose="020B0503020204020204" pitchFamily="34" charset="-122"/>
              </a:endParaRPr>
            </a:p>
          </p:txBody>
        </p:sp>
        <p:sp>
          <p:nvSpPr>
            <p:cNvPr id="21" name="圆角矩形 20"/>
            <p:cNvSpPr/>
            <p:nvPr/>
          </p:nvSpPr>
          <p:spPr>
            <a:xfrm>
              <a:off x="4845543" y="2052274"/>
              <a:ext cx="1755699" cy="1738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4000" dirty="0">
                <a:latin typeface="微软雅黑" panose="020B0503020204020204" pitchFamily="34" charset="-122"/>
                <a:ea typeface="微软雅黑" panose="020B0503020204020204" pitchFamily="34" charset="-122"/>
              </a:endParaRPr>
            </a:p>
          </p:txBody>
        </p:sp>
      </p:grpSp>
      <p:sp>
        <p:nvSpPr>
          <p:cNvPr id="2" name="矩形 1"/>
          <p:cNvSpPr/>
          <p:nvPr/>
        </p:nvSpPr>
        <p:spPr>
          <a:xfrm>
            <a:off x="911225" y="2642870"/>
            <a:ext cx="1658620" cy="1530350"/>
          </a:xfrm>
          <a:prstGeom prst="rect">
            <a:avLst/>
          </a:prstGeom>
        </p:spPr>
        <p:txBody>
          <a:bodyPr wrap="square" lIns="91438" tIns="45719" rIns="91438" bIns="45719">
            <a:spAutoFit/>
          </a:bodyPr>
          <a:lstStyle/>
          <a:p>
            <a:pPr algn="ctr">
              <a:lnSpc>
                <a:spcPct val="130000"/>
              </a:lnSpc>
            </a:pPr>
            <a:r>
              <a:rPr lang="zh-CN" altLang="en-US" sz="3600" dirty="0">
                <a:solidFill>
                  <a:schemeClr val="bg1"/>
                </a:solidFill>
                <a:latin typeface="微软雅黑" panose="020B0503020204020204" pitchFamily="34" charset="-122"/>
                <a:ea typeface="微软雅黑" panose="020B0503020204020204" pitchFamily="34" charset="-122"/>
              </a:rPr>
              <a:t>背景与</a:t>
            </a:r>
            <a:endParaRPr lang="en-US" altLang="zh-CN" sz="3600" dirty="0">
              <a:solidFill>
                <a:schemeClr val="bg1"/>
              </a:solidFill>
              <a:latin typeface="微软雅黑" panose="020B0503020204020204" pitchFamily="34" charset="-122"/>
              <a:ea typeface="微软雅黑" panose="020B0503020204020204" pitchFamily="34" charset="-122"/>
            </a:endParaRPr>
          </a:p>
          <a:p>
            <a:pPr algn="ctr">
              <a:lnSpc>
                <a:spcPct val="130000"/>
              </a:lnSpc>
            </a:pPr>
            <a:r>
              <a:rPr lang="zh-CN" altLang="en-US" sz="3600" dirty="0">
                <a:solidFill>
                  <a:schemeClr val="bg1"/>
                </a:solidFill>
                <a:latin typeface="微软雅黑" panose="020B0503020204020204" pitchFamily="34" charset="-122"/>
                <a:ea typeface="微软雅黑" panose="020B0503020204020204" pitchFamily="34" charset="-122"/>
              </a:rPr>
              <a:t>意义</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34" name="圆角矩形 33"/>
          <p:cNvSpPr/>
          <p:nvPr/>
        </p:nvSpPr>
        <p:spPr>
          <a:xfrm rot="10800000" flipV="1">
            <a:off x="3759195" y="1509822"/>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微软雅黑" panose="020B0503020204020204" pitchFamily="34" charset="-122"/>
              <a:ea typeface="微软雅黑" panose="020B0503020204020204" pitchFamily="34" charset="-122"/>
            </a:endParaRPr>
          </a:p>
        </p:txBody>
      </p:sp>
      <p:sp>
        <p:nvSpPr>
          <p:cNvPr id="35" name="文本框 34"/>
          <p:cNvSpPr txBox="1"/>
          <p:nvPr/>
        </p:nvSpPr>
        <p:spPr>
          <a:xfrm>
            <a:off x="4255135" y="1413510"/>
            <a:ext cx="2397760" cy="469265"/>
          </a:xfrm>
          <a:prstGeom prst="rect">
            <a:avLst/>
          </a:prstGeom>
          <a:noFill/>
        </p:spPr>
        <p:txBody>
          <a:bodyPr wrap="square" lIns="91438" tIns="45719" rIns="91438" bIns="45719" rtlCol="0">
            <a:spAutoFit/>
          </a:bodyPr>
          <a:lstStyle/>
          <a:p>
            <a:pPr algn="ctr">
              <a:lnSpc>
                <a:spcPct val="130000"/>
              </a:lnSpc>
            </a:pPr>
            <a:r>
              <a:rPr lang="zh-CN" altLang="en-US" dirty="0" smtClean="0">
                <a:solidFill>
                  <a:schemeClr val="tx2"/>
                </a:solidFill>
                <a:latin typeface="微软雅黑" panose="020B0503020204020204" pitchFamily="34" charset="-122"/>
                <a:ea typeface="微软雅黑" panose="020B0503020204020204" pitchFamily="34" charset="-122"/>
              </a:rPr>
              <a:t>研究背景</a:t>
            </a:r>
            <a:endParaRPr lang="zh-CN" altLang="en-US" dirty="0" smtClean="0">
              <a:solidFill>
                <a:schemeClr val="tx2"/>
              </a:solidFill>
              <a:latin typeface="微软雅黑" panose="020B0503020204020204" pitchFamily="34" charset="-122"/>
              <a:ea typeface="微软雅黑" panose="020B0503020204020204" pitchFamily="34" charset="-122"/>
            </a:endParaRPr>
          </a:p>
        </p:txBody>
      </p:sp>
      <p:cxnSp>
        <p:nvCxnSpPr>
          <p:cNvPr id="36" name="直接连接符 35"/>
          <p:cNvCxnSpPr/>
          <p:nvPr/>
        </p:nvCxnSpPr>
        <p:spPr>
          <a:xfrm>
            <a:off x="4031615" y="1868170"/>
            <a:ext cx="4117975" cy="8255"/>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4154170" y="1991995"/>
            <a:ext cx="4440555" cy="2490470"/>
          </a:xfrm>
          <a:prstGeom prst="rect">
            <a:avLst/>
          </a:prstGeom>
        </p:spPr>
        <p:txBody>
          <a:bodyPr wrap="square" lIns="91438" tIns="45719" rIns="91438" bIns="45719">
            <a:spAutoFit/>
          </a:bodyPr>
          <a:lstStyle/>
          <a:p>
            <a:pPr>
              <a:lnSpc>
                <a:spcPct val="130000"/>
              </a:lnSpc>
            </a:pPr>
            <a:r>
              <a:rPr lang="zh-CN" altLang="en-US" sz="1500" dirty="0">
                <a:solidFill>
                  <a:schemeClr val="bg2">
                    <a:lumMod val="50000"/>
                  </a:schemeClr>
                </a:solidFill>
                <a:latin typeface="微软雅黑" panose="020B0503020204020204" pitchFamily="34" charset="-122"/>
                <a:ea typeface="微软雅黑" panose="020B0503020204020204" pitchFamily="34" charset="-122"/>
              </a:rPr>
              <a:t>在教学领域，随着计算机技术的成熟，校内网的建立，使得越来越多学校开始实行科学化管理，大大提高了学校教学的效率。传统的教学管理方式已经无法满足当今学校发展需求，效率低，严重制约了校园教学的发展，因此需要对传统的教学管理方式进行变革，需要依靠先进的计算机平台和数据库来实现建立一个课程网站用来在线学习课程的相关信息，满足学校教学管理需求。</a:t>
            </a:r>
            <a:endParaRPr lang="zh-CN" altLang="en-US" sz="15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9" name="圆角矩形 38"/>
          <p:cNvSpPr/>
          <p:nvPr/>
        </p:nvSpPr>
        <p:spPr>
          <a:xfrm rot="10800000" flipV="1">
            <a:off x="5401940" y="4088744"/>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微软雅黑" panose="020B0503020204020204" pitchFamily="34" charset="-122"/>
              <a:ea typeface="微软雅黑" panose="020B0503020204020204" pitchFamily="34" charset="-122"/>
            </a:endParaRPr>
          </a:p>
        </p:txBody>
      </p:sp>
      <p:sp>
        <p:nvSpPr>
          <p:cNvPr id="40" name="文本框 39"/>
          <p:cNvSpPr txBox="1"/>
          <p:nvPr/>
        </p:nvSpPr>
        <p:spPr>
          <a:xfrm>
            <a:off x="5993765" y="3992245"/>
            <a:ext cx="2322830" cy="469265"/>
          </a:xfrm>
          <a:prstGeom prst="rect">
            <a:avLst/>
          </a:prstGeom>
          <a:noFill/>
        </p:spPr>
        <p:txBody>
          <a:bodyPr wrap="square" lIns="91438" tIns="45719" rIns="91438" bIns="45719" rtlCol="0">
            <a:spAutoFit/>
          </a:bodyPr>
          <a:lstStyle/>
          <a:p>
            <a:pPr algn="ctr">
              <a:lnSpc>
                <a:spcPct val="130000"/>
              </a:lnSpc>
            </a:pPr>
            <a:r>
              <a:rPr lang="en-US" altLang="zh-CN" dirty="0" smtClean="0">
                <a:solidFill>
                  <a:schemeClr val="tx2"/>
                </a:solidFill>
                <a:latin typeface="微软雅黑" panose="020B0503020204020204" pitchFamily="34" charset="-122"/>
                <a:ea typeface="微软雅黑" panose="020B0503020204020204" pitchFamily="34" charset="-122"/>
              </a:rPr>
              <a:t> </a:t>
            </a:r>
            <a:endParaRPr lang="zh-CN" altLang="en-US" dirty="0">
              <a:solidFill>
                <a:schemeClr val="tx2"/>
              </a:solidFill>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5591175" y="4454525"/>
            <a:ext cx="4111625" cy="6985"/>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5782310" y="4557395"/>
            <a:ext cx="4343400" cy="2190750"/>
          </a:xfrm>
          <a:prstGeom prst="rect">
            <a:avLst/>
          </a:prstGeom>
        </p:spPr>
        <p:txBody>
          <a:bodyPr wrap="square" lIns="91438" tIns="45719" rIns="91438" bIns="45719">
            <a:spAutoFit/>
          </a:bodyPr>
          <a:lstStyle/>
          <a:p>
            <a:pPr>
              <a:lnSpc>
                <a:spcPct val="130000"/>
              </a:lnSpc>
            </a:pPr>
            <a:r>
              <a:rPr lang="zh-CN" altLang="en-US" sz="1500" dirty="0">
                <a:solidFill>
                  <a:schemeClr val="bg2">
                    <a:lumMod val="50000"/>
                  </a:schemeClr>
                </a:solidFill>
                <a:latin typeface="微软雅黑" panose="020B0503020204020204" pitchFamily="34" charset="-122"/>
                <a:ea typeface="微软雅黑" panose="020B0503020204020204" pitchFamily="34" charset="-122"/>
              </a:rPr>
              <a:t>计算机网络教学网站主要是用来让同学们能在上面学习和获取相应资料能够促进大家的学习。计算机网络教学网站采用ASP.NET+SQL SERVER进行开发，其主要目的是让学生能够了解这门课的基础知识以及相关特性，学生可以下载很多相关资料，除此之外有管理员系统，老师也能通过这个网站后台管理相关资料以及信息。</a:t>
            </a:r>
            <a:endParaRPr lang="zh-CN" altLang="en-US" sz="15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56" name="矩形 55"/>
          <p:cNvSpPr/>
          <p:nvPr/>
        </p:nvSpPr>
        <p:spPr>
          <a:xfrm>
            <a:off x="2729865" y="252730"/>
            <a:ext cx="9462135" cy="48450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18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                                                           </a:t>
            </a:r>
            <a:r>
              <a:rPr lang="en-US" altLang="zh-CN" sz="1800" dirty="0">
                <a:solidFill>
                  <a:schemeClr val="tx1"/>
                </a:solidFill>
                <a:latin typeface="Segoe UI Semilight" panose="020B0402040204020203" pitchFamily="34" charset="0"/>
                <a:ea typeface="微软雅黑" panose="020B0503020204020204" pitchFamily="34" charset="-122"/>
                <a:cs typeface="Segoe UI Semilight" panose="020B0402040204020203" pitchFamily="34" charset="0"/>
                <a:sym typeface="+mn-ea"/>
              </a:rPr>
              <a:t>            </a:t>
            </a:r>
            <a:endParaRPr lang="zh-CN" altLang="en-US" sz="1600" dirty="0">
              <a:solidFill>
                <a:schemeClr val="tx1"/>
              </a:solidFill>
              <a:latin typeface="Segoe UI Semilight" panose="020B0402040204020203" pitchFamily="34" charset="0"/>
              <a:ea typeface="微软雅黑" panose="020B0503020204020204" pitchFamily="34" charset="-122"/>
              <a:cs typeface="Segoe UI Semilight" panose="020B0402040204020203" pitchFamily="34" charset="0"/>
              <a:sym typeface="+mn-ea"/>
            </a:endParaRPr>
          </a:p>
        </p:txBody>
      </p:sp>
      <p:sp>
        <p:nvSpPr>
          <p:cNvPr id="57" name="圆角矩形 56"/>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58" name="文本框 57"/>
          <p:cNvSpPr txBox="1"/>
          <p:nvPr/>
        </p:nvSpPr>
        <p:spPr>
          <a:xfrm>
            <a:off x="647719" y="267582"/>
            <a:ext cx="2086610" cy="459105"/>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背景与意义</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sp>
        <p:nvSpPr>
          <p:cNvPr id="59" name="矩形 58"/>
          <p:cNvSpPr/>
          <p:nvPr/>
        </p:nvSpPr>
        <p:spPr>
          <a:xfrm>
            <a:off x="2870173" y="307221"/>
            <a:ext cx="3491865" cy="382270"/>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sym typeface="+mn-ea"/>
              </a:rPr>
              <a:t>Background and significance</a:t>
            </a:r>
            <a:endParaRPr lang="en-US" altLang="zh-CN" dirty="0">
              <a:solidFill>
                <a:schemeClr val="bg1"/>
              </a:solidFill>
              <a:latin typeface="微软雅黑" panose="020B0503020204020204" pitchFamily="34" charset="-122"/>
              <a:ea typeface="微软雅黑" panose="020B0503020204020204" pitchFamily="34" charset="-122"/>
              <a:sym typeface="+mn-ea"/>
            </a:endParaRPr>
          </a:p>
        </p:txBody>
      </p:sp>
      <p:grpSp>
        <p:nvGrpSpPr>
          <p:cNvPr id="61" name="组 60"/>
          <p:cNvGrpSpPr/>
          <p:nvPr/>
        </p:nvGrpSpPr>
        <p:grpSpPr>
          <a:xfrm rot="0">
            <a:off x="11454130" y="252730"/>
            <a:ext cx="737870" cy="484505"/>
            <a:chOff x="11454105" y="252856"/>
            <a:chExt cx="737892" cy="484288"/>
          </a:xfrm>
        </p:grpSpPr>
        <p:grpSp>
          <p:nvGrpSpPr>
            <p:cNvPr id="63" name="组 62"/>
            <p:cNvGrpSpPr/>
            <p:nvPr/>
          </p:nvGrpSpPr>
          <p:grpSpPr>
            <a:xfrm>
              <a:off x="12039604" y="252856"/>
              <a:ext cx="152393" cy="484287"/>
              <a:chOff x="12039604" y="252856"/>
              <a:chExt cx="152393" cy="484287"/>
            </a:xfrm>
          </p:grpSpPr>
          <p:sp>
            <p:nvSpPr>
              <p:cNvPr id="67" name="圆角矩形 66"/>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圆角矩形 68"/>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圆角矩形 69"/>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圆角矩形 70"/>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4" name="组合 99"/>
            <p:cNvGrpSpPr/>
            <p:nvPr/>
          </p:nvGrpSpPr>
          <p:grpSpPr>
            <a:xfrm>
              <a:off x="11454105" y="252857"/>
              <a:ext cx="491115" cy="484287"/>
              <a:chOff x="1528923" y="220268"/>
              <a:chExt cx="1284096" cy="1266241"/>
            </a:xfrm>
          </p:grpSpPr>
          <p:sp>
            <p:nvSpPr>
              <p:cNvPr id="65" name="圆角矩形 64"/>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3" name="文本框 2"/>
          <p:cNvSpPr txBox="1"/>
          <p:nvPr/>
        </p:nvSpPr>
        <p:spPr>
          <a:xfrm>
            <a:off x="8073390" y="338455"/>
            <a:ext cx="3282950" cy="845185"/>
          </a:xfrm>
          <a:prstGeom prst="rect">
            <a:avLst/>
          </a:prstGeom>
          <a:noFill/>
        </p:spPr>
        <p:txBody>
          <a:bodyPr wrap="square" rtlCol="0">
            <a:spAutoFit/>
          </a:bodyPr>
          <a:p>
            <a:pPr algn="r">
              <a:buClrTx/>
              <a:buSzTx/>
              <a:buFontTx/>
            </a:pPr>
            <a:r>
              <a:rPr lang="zh-CN" altLang="en-US" sz="1500" dirty="0">
                <a:solidFill>
                  <a:schemeClr val="accent5"/>
                </a:solidFill>
                <a:latin typeface="Segoe UI Semilight" panose="020B0402040204020203" pitchFamily="34" charset="0"/>
                <a:ea typeface="微软雅黑" panose="020B0503020204020204" pitchFamily="34" charset="-122"/>
                <a:cs typeface="Segoe UI Semilight" panose="020B0402040204020203" pitchFamily="34" charset="0"/>
                <a:sym typeface="+mn-ea"/>
              </a:rPr>
              <a:t>计算机网络教学网站的设计与实现</a:t>
            </a:r>
            <a:endParaRPr lang="zh-CN" altLang="en-US" sz="1500" dirty="0">
              <a:solidFill>
                <a:schemeClr val="accent5"/>
              </a:solidFill>
              <a:latin typeface="Segoe UI Semilight" panose="020B0402040204020203" pitchFamily="34" charset="0"/>
              <a:ea typeface="微软雅黑" panose="020B0503020204020204" pitchFamily="34" charset="-122"/>
              <a:cs typeface="Segoe UI Semilight" panose="020B0402040204020203" pitchFamily="34" charset="0"/>
              <a:sym typeface="+mn-ea"/>
            </a:endParaRPr>
          </a:p>
          <a:p>
            <a:pPr algn="r">
              <a:buClrTx/>
              <a:buSzTx/>
              <a:buFontTx/>
            </a:pP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314735" y="2256424"/>
            <a:ext cx="1822836" cy="1738364"/>
            <a:chOff x="4925753" y="1803623"/>
            <a:chExt cx="1822836" cy="1738364"/>
          </a:xfrm>
        </p:grpSpPr>
        <p:sp>
          <p:nvSpPr>
            <p:cNvPr id="20" name="圆角矩形 19"/>
            <p:cNvSpPr/>
            <p:nvPr/>
          </p:nvSpPr>
          <p:spPr>
            <a:xfrm>
              <a:off x="4925753" y="1803623"/>
              <a:ext cx="1755699" cy="1738364"/>
            </a:xfrm>
            <a:prstGeom prst="roundRect">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latin typeface="微软雅黑" panose="020B0503020204020204" pitchFamily="34" charset="-122"/>
                <a:ea typeface="微软雅黑" panose="020B0503020204020204" pitchFamily="34" charset="-122"/>
              </a:endParaRPr>
            </a:p>
          </p:txBody>
        </p:sp>
        <p:sp>
          <p:nvSpPr>
            <p:cNvPr id="21" name="圆角矩形 20"/>
            <p:cNvSpPr/>
            <p:nvPr/>
          </p:nvSpPr>
          <p:spPr>
            <a:xfrm>
              <a:off x="4992890" y="1803623"/>
              <a:ext cx="1755699" cy="1738364"/>
            </a:xfrm>
            <a:prstGeom prst="roundRect">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a:latin typeface="微软雅黑" panose="020B0503020204020204" pitchFamily="34" charset="-122"/>
                  <a:ea typeface="微软雅黑" panose="020B0503020204020204" pitchFamily="34" charset="-122"/>
                </a:rPr>
                <a:t>需求分析</a:t>
              </a:r>
              <a:endParaRPr lang="zh-CN" altLang="en-US" sz="4000" dirty="0">
                <a:latin typeface="微软雅黑" panose="020B0503020204020204" pitchFamily="34" charset="-122"/>
                <a:ea typeface="微软雅黑" panose="020B0503020204020204" pitchFamily="34" charset="-122"/>
              </a:endParaRPr>
            </a:p>
          </p:txBody>
        </p:sp>
      </p:grpSp>
      <p:cxnSp>
        <p:nvCxnSpPr>
          <p:cNvPr id="22" name="直接连接符 21"/>
          <p:cNvCxnSpPr/>
          <p:nvPr/>
        </p:nvCxnSpPr>
        <p:spPr>
          <a:xfrm>
            <a:off x="2601982" y="3897015"/>
            <a:ext cx="9133448" cy="10596"/>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4" name="圆角矩形 23"/>
          <p:cNvSpPr/>
          <p:nvPr/>
        </p:nvSpPr>
        <p:spPr>
          <a:xfrm rot="10800000" flipV="1">
            <a:off x="2602088" y="3656832"/>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b="1" dirty="0"/>
              <a:t>1</a:t>
            </a:r>
            <a:endParaRPr lang="zh-CN" altLang="en-US" sz="2400" b="1" dirty="0"/>
          </a:p>
        </p:txBody>
      </p:sp>
      <p:sp>
        <p:nvSpPr>
          <p:cNvPr id="25" name="圆角矩形 24"/>
          <p:cNvSpPr/>
          <p:nvPr/>
        </p:nvSpPr>
        <p:spPr>
          <a:xfrm rot="10800000" flipV="1">
            <a:off x="7520558" y="3656832"/>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b="1" dirty="0"/>
              <a:t>4</a:t>
            </a:r>
            <a:endParaRPr lang="zh-CN" altLang="en-US" sz="2400" b="1" dirty="0"/>
          </a:p>
        </p:txBody>
      </p:sp>
      <p:sp>
        <p:nvSpPr>
          <p:cNvPr id="26" name="圆角矩形 25"/>
          <p:cNvSpPr/>
          <p:nvPr/>
        </p:nvSpPr>
        <p:spPr>
          <a:xfrm rot="10800000" flipV="1">
            <a:off x="4044728" y="3656832"/>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b="1" dirty="0"/>
              <a:t>2</a:t>
            </a:r>
            <a:endParaRPr lang="zh-CN" altLang="en-US" sz="2400" b="1" dirty="0"/>
          </a:p>
        </p:txBody>
      </p:sp>
      <p:sp>
        <p:nvSpPr>
          <p:cNvPr id="27" name="圆角矩形 26"/>
          <p:cNvSpPr/>
          <p:nvPr/>
        </p:nvSpPr>
        <p:spPr>
          <a:xfrm rot="10800000" flipV="1">
            <a:off x="8801907" y="3656832"/>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b="1" dirty="0"/>
              <a:t>5</a:t>
            </a:r>
            <a:endParaRPr lang="zh-CN" altLang="en-US" sz="2400" b="1" dirty="0"/>
          </a:p>
        </p:txBody>
      </p:sp>
      <p:sp>
        <p:nvSpPr>
          <p:cNvPr id="28" name="圆角矩形 27"/>
          <p:cNvSpPr/>
          <p:nvPr/>
        </p:nvSpPr>
        <p:spPr>
          <a:xfrm rot="10800000" flipV="1">
            <a:off x="5569284" y="3656832"/>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b="1" dirty="0"/>
              <a:t>3</a:t>
            </a:r>
            <a:endParaRPr lang="zh-CN" altLang="en-US" sz="2400" b="1" dirty="0"/>
          </a:p>
        </p:txBody>
      </p:sp>
      <p:sp>
        <p:nvSpPr>
          <p:cNvPr id="37" name="文本框 36"/>
          <p:cNvSpPr txBox="1"/>
          <p:nvPr/>
        </p:nvSpPr>
        <p:spPr>
          <a:xfrm>
            <a:off x="3154241" y="4404230"/>
            <a:ext cx="308610" cy="469265"/>
          </a:xfrm>
          <a:prstGeom prst="rect">
            <a:avLst/>
          </a:prstGeom>
          <a:noFill/>
        </p:spPr>
        <p:txBody>
          <a:bodyPr wrap="none" lIns="91436" tIns="45718" rIns="91436" bIns="45718" rtlCol="0">
            <a:spAutoFit/>
          </a:bodyPr>
          <a:lstStyle/>
          <a:p>
            <a:pPr>
              <a:lnSpc>
                <a:spcPct val="130000"/>
              </a:lnSpc>
            </a:pPr>
            <a:r>
              <a:rPr lang="en-US" altLang="zh-CN" dirty="0" smtClean="0">
                <a:solidFill>
                  <a:schemeClr val="tx2"/>
                </a:solidFill>
                <a:latin typeface="微软雅黑" panose="020B0503020204020204" pitchFamily="34" charset="-122"/>
                <a:ea typeface="微软雅黑" panose="020B0503020204020204" pitchFamily="34" charset="-122"/>
              </a:rPr>
              <a:t> </a:t>
            </a:r>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6449459" y="4404230"/>
            <a:ext cx="308610" cy="469265"/>
          </a:xfrm>
          <a:prstGeom prst="rect">
            <a:avLst/>
          </a:prstGeom>
          <a:noFill/>
        </p:spPr>
        <p:txBody>
          <a:bodyPr wrap="none" lIns="91436" tIns="45718" rIns="91436" bIns="45718" rtlCol="0">
            <a:spAutoFit/>
          </a:bodyPr>
          <a:lstStyle/>
          <a:p>
            <a:pPr>
              <a:lnSpc>
                <a:spcPct val="130000"/>
              </a:lnSpc>
            </a:pPr>
            <a:r>
              <a:rPr lang="en-US" altLang="zh-CN" dirty="0" smtClean="0">
                <a:solidFill>
                  <a:schemeClr val="tx2"/>
                </a:solidFill>
                <a:latin typeface="微软雅黑" panose="020B0503020204020204" pitchFamily="34" charset="-122"/>
                <a:ea typeface="微软雅黑" panose="020B0503020204020204" pitchFamily="34" charset="-122"/>
              </a:rPr>
              <a:t> </a:t>
            </a:r>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8099109" y="1373144"/>
            <a:ext cx="308610" cy="469265"/>
          </a:xfrm>
          <a:prstGeom prst="rect">
            <a:avLst/>
          </a:prstGeom>
          <a:noFill/>
        </p:spPr>
        <p:txBody>
          <a:bodyPr wrap="none" lIns="91436" tIns="45718" rIns="91436" bIns="45718" rtlCol="0">
            <a:spAutoFit/>
          </a:bodyPr>
          <a:lstStyle/>
          <a:p>
            <a:pPr>
              <a:lnSpc>
                <a:spcPct val="130000"/>
              </a:lnSpc>
            </a:pPr>
            <a:r>
              <a:rPr lang="en-US" altLang="zh-CN" dirty="0" smtClean="0">
                <a:solidFill>
                  <a:schemeClr val="tx2"/>
                </a:solidFill>
                <a:latin typeface="微软雅黑" panose="020B0503020204020204" pitchFamily="34" charset="-122"/>
                <a:ea typeface="微软雅黑" panose="020B0503020204020204" pitchFamily="34" charset="-122"/>
              </a:rPr>
              <a:t> </a:t>
            </a:r>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58" name="矩形 57"/>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59" name="圆角矩形 58"/>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60" name="文本框 59"/>
          <p:cNvSpPr txBox="1"/>
          <p:nvPr/>
        </p:nvSpPr>
        <p:spPr>
          <a:xfrm>
            <a:off x="647719" y="267582"/>
            <a:ext cx="1705610" cy="459105"/>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需求分析</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sp>
        <p:nvSpPr>
          <p:cNvPr id="61" name="矩形 60"/>
          <p:cNvSpPr/>
          <p:nvPr/>
        </p:nvSpPr>
        <p:spPr>
          <a:xfrm>
            <a:off x="2699993" y="293251"/>
            <a:ext cx="2130425" cy="382270"/>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sym typeface="+mn-ea"/>
              </a:rPr>
              <a:t>Demand analysis</a:t>
            </a:r>
            <a:endParaRPr lang="en-US" altLang="zh-CN" dirty="0">
              <a:solidFill>
                <a:schemeClr val="bg1"/>
              </a:solidFill>
              <a:latin typeface="微软雅黑" panose="020B0503020204020204" pitchFamily="34" charset="-122"/>
              <a:ea typeface="微软雅黑" panose="020B0503020204020204" pitchFamily="34" charset="-122"/>
              <a:sym typeface="+mn-ea"/>
            </a:endParaRPr>
          </a:p>
        </p:txBody>
      </p:sp>
      <p:grpSp>
        <p:nvGrpSpPr>
          <p:cNvPr id="62" name="组 61"/>
          <p:cNvGrpSpPr/>
          <p:nvPr/>
        </p:nvGrpSpPr>
        <p:grpSpPr>
          <a:xfrm>
            <a:off x="7960116" y="252859"/>
            <a:ext cx="4231883" cy="654049"/>
            <a:chOff x="7960114" y="252856"/>
            <a:chExt cx="4231883" cy="654049"/>
          </a:xfrm>
        </p:grpSpPr>
        <p:grpSp>
          <p:nvGrpSpPr>
            <p:cNvPr id="63" name="组 62"/>
            <p:cNvGrpSpPr/>
            <p:nvPr/>
          </p:nvGrpSpPr>
          <p:grpSpPr>
            <a:xfrm>
              <a:off x="11454105" y="252856"/>
              <a:ext cx="737892" cy="484288"/>
              <a:chOff x="11454105" y="252856"/>
              <a:chExt cx="737892" cy="484288"/>
            </a:xfrm>
          </p:grpSpPr>
          <p:grpSp>
            <p:nvGrpSpPr>
              <p:cNvPr id="65" name="组 64"/>
              <p:cNvGrpSpPr/>
              <p:nvPr/>
            </p:nvGrpSpPr>
            <p:grpSpPr>
              <a:xfrm>
                <a:off x="12039604" y="252856"/>
                <a:ext cx="152393" cy="484287"/>
                <a:chOff x="12039604" y="252856"/>
                <a:chExt cx="152393" cy="484287"/>
              </a:xfrm>
            </p:grpSpPr>
            <p:sp>
              <p:nvSpPr>
                <p:cNvPr id="69" name="圆角矩形 68"/>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圆角矩形 69"/>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圆角矩形 70"/>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圆角矩形 71"/>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圆角矩形 72"/>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6" name="组合 99"/>
              <p:cNvGrpSpPr/>
              <p:nvPr/>
            </p:nvGrpSpPr>
            <p:grpSpPr>
              <a:xfrm>
                <a:off x="11454105" y="252857"/>
                <a:ext cx="491115" cy="484287"/>
                <a:chOff x="1528923" y="220268"/>
                <a:chExt cx="1284096" cy="1266241"/>
              </a:xfrm>
            </p:grpSpPr>
            <p:sp>
              <p:nvSpPr>
                <p:cNvPr id="67" name="圆角矩形 66"/>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64" name="文本框 63"/>
            <p:cNvSpPr txBox="1"/>
            <p:nvPr/>
          </p:nvSpPr>
          <p:spPr>
            <a:xfrm>
              <a:off x="7960114" y="355090"/>
              <a:ext cx="3354705" cy="551815"/>
            </a:xfrm>
            <a:prstGeom prst="rect">
              <a:avLst/>
            </a:prstGeom>
            <a:noFill/>
          </p:spPr>
          <p:txBody>
            <a:bodyPr wrap="square" lIns="91438" tIns="45719" rIns="91438" bIns="45719" rtlCol="0">
              <a:spAutoFit/>
            </a:bodyPr>
            <a:lstStyle/>
            <a:p>
              <a:pPr algn="r"/>
              <a:r>
                <a:rPr lang="zh-CN" altLang="en-US" sz="1500" dirty="0">
                  <a:solidFill>
                    <a:schemeClr val="accent5"/>
                  </a:solidFill>
                  <a:latin typeface="Segoe UI Semilight" panose="020B0402040204020203" pitchFamily="34" charset="0"/>
                  <a:ea typeface="微软雅黑" panose="020B0503020204020204" pitchFamily="34" charset="-122"/>
                  <a:cs typeface="Segoe UI Semilight" panose="020B0402040204020203" pitchFamily="34" charset="0"/>
                  <a:sym typeface="+mn-ea"/>
                </a:rPr>
                <a:t>计算机网络教学网站的设计与实现</a:t>
              </a:r>
              <a:endParaRPr lang="zh-CN" altLang="en-US" sz="1500" dirty="0">
                <a:solidFill>
                  <a:schemeClr val="accent5"/>
                </a:solidFill>
                <a:latin typeface="Segoe UI Semilight" panose="020B0402040204020203" pitchFamily="34" charset="0"/>
                <a:ea typeface="微软雅黑" panose="020B0503020204020204" pitchFamily="34" charset="-122"/>
                <a:cs typeface="Segoe UI Semilight" panose="020B0402040204020203" pitchFamily="34" charset="0"/>
                <a:sym typeface="+mn-ea"/>
              </a:endParaRPr>
            </a:p>
            <a:p>
              <a:pPr algn="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
        <p:nvSpPr>
          <p:cNvPr id="2" name="文本框 1"/>
          <p:cNvSpPr txBox="1"/>
          <p:nvPr/>
        </p:nvSpPr>
        <p:spPr>
          <a:xfrm>
            <a:off x="2438400" y="1249045"/>
            <a:ext cx="7493635" cy="1845310"/>
          </a:xfrm>
          <a:prstGeom prst="rect">
            <a:avLst/>
          </a:prstGeom>
          <a:noFill/>
        </p:spPr>
        <p:txBody>
          <a:bodyPr wrap="square" rtlCol="0">
            <a:spAutoFit/>
          </a:bodyPr>
          <a:p>
            <a:r>
              <a:rPr lang="zh-CN" altLang="en-US" sz="1900" dirty="0" smtClean="0">
                <a:solidFill>
                  <a:schemeClr val="tx2"/>
                </a:solidFill>
                <a:latin typeface="微软雅黑" panose="020B0503020204020204" pitchFamily="34" charset="-122"/>
                <a:ea typeface="微软雅黑" panose="020B0503020204020204" pitchFamily="34" charset="-122"/>
              </a:rPr>
              <a:t>需求分析是从客户的需求中提取能够帮助用户解决的业务问题，通过对用户业务问题的分析，规划出系统的功能模块。</a:t>
            </a:r>
            <a:endParaRPr lang="zh-CN" altLang="en-US" sz="1900" dirty="0" smtClean="0">
              <a:solidFill>
                <a:schemeClr val="tx2"/>
              </a:solidFill>
              <a:latin typeface="微软雅黑" panose="020B0503020204020204" pitchFamily="34" charset="-122"/>
              <a:ea typeface="微软雅黑" panose="020B0503020204020204" pitchFamily="34" charset="-122"/>
            </a:endParaRPr>
          </a:p>
          <a:p>
            <a:endParaRPr lang="zh-CN" altLang="en-US" sz="1900" dirty="0" smtClean="0">
              <a:solidFill>
                <a:schemeClr val="tx2"/>
              </a:solidFill>
              <a:latin typeface="微软雅黑" panose="020B0503020204020204" pitchFamily="34" charset="-122"/>
              <a:ea typeface="微软雅黑" panose="020B0503020204020204" pitchFamily="34" charset="-122"/>
            </a:endParaRPr>
          </a:p>
          <a:p>
            <a:r>
              <a:rPr lang="zh-CN" altLang="en-US" sz="1900" dirty="0" smtClean="0">
                <a:solidFill>
                  <a:schemeClr val="tx2"/>
                </a:solidFill>
                <a:latin typeface="微软雅黑" panose="020B0503020204020204" pitchFamily="34" charset="-122"/>
                <a:ea typeface="微软雅黑" panose="020B0503020204020204" pitchFamily="34" charset="-122"/>
              </a:rPr>
              <a:t>本次系统由前台网站和后台管理两部分组成，前台作为与用户直接交互的可视化界面，给学习者提供学习模块，</a:t>
            </a:r>
            <a:r>
              <a:rPr lang="zh-CN" altLang="en-US" sz="1900" dirty="0" smtClean="0">
                <a:solidFill>
                  <a:schemeClr val="tx2"/>
                </a:solidFill>
                <a:latin typeface="微软雅黑" panose="020B0503020204020204" pitchFamily="34" charset="-122"/>
                <a:ea typeface="微软雅黑" panose="020B0503020204020204" pitchFamily="34" charset="-122"/>
              </a:rPr>
              <a:t>后台部分则是用作管理员对教学</a:t>
            </a:r>
            <a:r>
              <a:rPr lang="zh-CN" altLang="en-US" sz="1900" dirty="0" smtClean="0">
                <a:solidFill>
                  <a:schemeClr val="tx2"/>
                </a:solidFill>
                <a:latin typeface="微软雅黑" panose="020B0503020204020204" pitchFamily="34" charset="-122"/>
                <a:ea typeface="微软雅黑" panose="020B0503020204020204" pitchFamily="34" charset="-122"/>
              </a:rPr>
              <a:t>信息进行管理，本系统后台功能模块主要有：</a:t>
            </a: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文本框 4"/>
          <p:cNvSpPr txBox="1"/>
          <p:nvPr/>
        </p:nvSpPr>
        <p:spPr>
          <a:xfrm>
            <a:off x="2366010" y="4673600"/>
            <a:ext cx="1431925" cy="383540"/>
          </a:xfrm>
          <a:prstGeom prst="rect">
            <a:avLst/>
          </a:prstGeom>
          <a:noFill/>
        </p:spPr>
        <p:txBody>
          <a:bodyPr wrap="square" rtlCol="0">
            <a:spAutoFit/>
          </a:bodyPr>
          <a:p>
            <a:pPr algn="ctr"/>
            <a:r>
              <a:rPr lang="zh-CN" altLang="en-US" dirty="0" smtClean="0">
                <a:solidFill>
                  <a:schemeClr val="tx2"/>
                </a:solidFill>
                <a:latin typeface="微软雅黑" panose="020B0503020204020204" pitchFamily="34" charset="-122"/>
                <a:ea typeface="微软雅黑" panose="020B0503020204020204" pitchFamily="34" charset="-122"/>
              </a:rPr>
              <a:t>用户登录</a:t>
            </a:r>
            <a:endParaRPr lang="zh-CN" altLang="en-US" dirty="0" smtClean="0">
              <a:solidFill>
                <a:schemeClr val="tx2"/>
              </a:solidFill>
              <a:latin typeface="微软雅黑" panose="020B0503020204020204" pitchFamily="34" charset="-122"/>
              <a:ea typeface="微软雅黑" panose="020B0503020204020204" pitchFamily="34" charset="-122"/>
            </a:endParaRPr>
          </a:p>
        </p:txBody>
      </p:sp>
      <p:cxnSp>
        <p:nvCxnSpPr>
          <p:cNvPr id="54" name="直接连接符 53"/>
          <p:cNvCxnSpPr/>
          <p:nvPr/>
        </p:nvCxnSpPr>
        <p:spPr>
          <a:xfrm flipH="1">
            <a:off x="3920490" y="4404360"/>
            <a:ext cx="10795" cy="1844675"/>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3931285" y="4673600"/>
            <a:ext cx="1224280" cy="383540"/>
          </a:xfrm>
          <a:prstGeom prst="rect">
            <a:avLst/>
          </a:prstGeom>
          <a:noFill/>
        </p:spPr>
        <p:txBody>
          <a:bodyPr wrap="square" rtlCol="0">
            <a:spAutoFit/>
          </a:bodyPr>
          <a:p>
            <a:pPr algn="ctr">
              <a:buClrTx/>
              <a:buSzTx/>
              <a:buFontTx/>
            </a:pPr>
            <a:r>
              <a:rPr lang="zh-CN" altLang="en-US" dirty="0" smtClean="0">
                <a:solidFill>
                  <a:schemeClr val="tx2"/>
                </a:solidFill>
                <a:latin typeface="微软雅黑" panose="020B0503020204020204" pitchFamily="34" charset="-122"/>
                <a:ea typeface="微软雅黑" panose="020B0503020204020204" pitchFamily="34" charset="-122"/>
              </a:rPr>
              <a:t>网上教学</a:t>
            </a:r>
            <a:endParaRPr lang="zh-CN" altLang="en-US" dirty="0" smtClean="0">
              <a:solidFill>
                <a:schemeClr val="tx2"/>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5580380" y="4673600"/>
            <a:ext cx="1223645" cy="383540"/>
          </a:xfrm>
          <a:prstGeom prst="rect">
            <a:avLst/>
          </a:prstGeom>
          <a:noFill/>
        </p:spPr>
        <p:txBody>
          <a:bodyPr wrap="square" rtlCol="0">
            <a:spAutoFit/>
          </a:bodyPr>
          <a:p>
            <a:pPr algn="ctr">
              <a:buClrTx/>
              <a:buSzTx/>
              <a:buFontTx/>
            </a:pPr>
            <a:r>
              <a:rPr lang="zh-CN" altLang="en-US" dirty="0" smtClean="0">
                <a:solidFill>
                  <a:schemeClr val="tx2"/>
                </a:solidFill>
                <a:latin typeface="微软雅黑" panose="020B0503020204020204" pitchFamily="34" charset="-122"/>
                <a:ea typeface="微软雅黑" panose="020B0503020204020204" pitchFamily="34" charset="-122"/>
              </a:rPr>
              <a:t>信息查阅</a:t>
            </a:r>
            <a:endParaRPr lang="zh-CN" altLang="en-US" dirty="0" smtClean="0">
              <a:solidFill>
                <a:schemeClr val="tx2"/>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8801735" y="4673600"/>
            <a:ext cx="1237615" cy="383540"/>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rPr>
              <a:t>讨论区</a:t>
            </a:r>
            <a:endParaRPr lang="zh-CN" altLang="en-US">
              <a:latin typeface="微软雅黑" panose="020B0503020204020204" pitchFamily="34" charset="-122"/>
              <a:ea typeface="微软雅黑" panose="020B0503020204020204" pitchFamily="34" charset="-122"/>
            </a:endParaRPr>
          </a:p>
        </p:txBody>
      </p:sp>
      <p:sp>
        <p:nvSpPr>
          <p:cNvPr id="12" name="文本框 11"/>
          <p:cNvSpPr txBox="1"/>
          <p:nvPr/>
        </p:nvSpPr>
        <p:spPr>
          <a:xfrm>
            <a:off x="7223760" y="4673600"/>
            <a:ext cx="1209675" cy="383540"/>
          </a:xfrm>
          <a:prstGeom prst="rect">
            <a:avLst/>
          </a:prstGeom>
          <a:noFill/>
        </p:spPr>
        <p:txBody>
          <a:bodyPr wrap="square" rtlCol="0">
            <a:spAutoFit/>
          </a:bodyPr>
          <a:p>
            <a:r>
              <a:rPr lang="zh-CN" altLang="en-US" dirty="0" smtClean="0">
                <a:solidFill>
                  <a:schemeClr val="tx2"/>
                </a:solidFill>
                <a:latin typeface="微软雅黑" panose="020B0503020204020204" pitchFamily="34" charset="-122"/>
                <a:ea typeface="微软雅黑" panose="020B0503020204020204" pitchFamily="34" charset="-122"/>
              </a:rPr>
              <a:t>友情链接</a:t>
            </a:r>
            <a:endParaRPr lang="zh-CN" altLang="en-US" dirty="0" smtClean="0">
              <a:solidFill>
                <a:schemeClr val="tx2"/>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2353310" y="5182870"/>
            <a:ext cx="1577975" cy="1014730"/>
          </a:xfrm>
          <a:prstGeom prst="rect">
            <a:avLst/>
          </a:prstGeom>
          <a:noFill/>
        </p:spPr>
        <p:txBody>
          <a:bodyPr wrap="square" rtlCol="0">
            <a:spAutoFit/>
          </a:bodyPr>
          <a:p>
            <a:r>
              <a:rPr lang="zh-CN" altLang="en-US" sz="1500" dirty="0">
                <a:solidFill>
                  <a:schemeClr val="bg2">
                    <a:lumMod val="50000"/>
                  </a:schemeClr>
                </a:solidFill>
                <a:latin typeface="微软雅黑" panose="020B0503020204020204" pitchFamily="34" charset="-122"/>
                <a:ea typeface="微软雅黑" panose="020B0503020204020204" pitchFamily="34" charset="-122"/>
              </a:rPr>
              <a:t>用户可以通过注册账号来进行登录、验证、注销操作</a:t>
            </a:r>
            <a:endParaRPr lang="zh-CN" altLang="en-US" sz="1500" dirty="0">
              <a:solidFill>
                <a:schemeClr val="bg2">
                  <a:lumMod val="50000"/>
                </a:schemeClr>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flipH="1">
            <a:off x="5569585" y="4404360"/>
            <a:ext cx="10795" cy="1844675"/>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7212965" y="4404360"/>
            <a:ext cx="10795" cy="1844675"/>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8801735" y="4455795"/>
            <a:ext cx="10795" cy="1844675"/>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3991610" y="5125085"/>
            <a:ext cx="1577975" cy="1476375"/>
          </a:xfrm>
          <a:prstGeom prst="rect">
            <a:avLst/>
          </a:prstGeom>
          <a:noFill/>
        </p:spPr>
        <p:txBody>
          <a:bodyPr wrap="square" rtlCol="0">
            <a:spAutoFit/>
          </a:bodyPr>
          <a:p>
            <a:r>
              <a:rPr lang="zh-CN" altLang="en-US" sz="1500" dirty="0">
                <a:solidFill>
                  <a:schemeClr val="bg2">
                    <a:lumMod val="50000"/>
                  </a:schemeClr>
                </a:solidFill>
                <a:latin typeface="微软雅黑" panose="020B0503020204020204" pitchFamily="34" charset="-122"/>
                <a:ea typeface="微软雅黑" panose="020B0503020204020204" pitchFamily="34" charset="-122"/>
              </a:rPr>
              <a:t>主要实现学生在登陆后可以自主学习的功能，这包括课件的下载、教师添加课件、教师删除课件</a:t>
            </a:r>
            <a:endParaRPr lang="zh-CN" altLang="en-US" sz="15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5580380" y="5125085"/>
            <a:ext cx="1577975" cy="783590"/>
          </a:xfrm>
          <a:prstGeom prst="rect">
            <a:avLst/>
          </a:prstGeom>
          <a:noFill/>
        </p:spPr>
        <p:txBody>
          <a:bodyPr wrap="square" rtlCol="0">
            <a:spAutoFit/>
          </a:bodyPr>
          <a:p>
            <a:r>
              <a:rPr lang="zh-CN" altLang="en-US" sz="1500" dirty="0">
                <a:solidFill>
                  <a:schemeClr val="bg2">
                    <a:lumMod val="50000"/>
                  </a:schemeClr>
                </a:solidFill>
                <a:latin typeface="微软雅黑" panose="020B0503020204020204" pitchFamily="34" charset="-122"/>
                <a:ea typeface="微软雅黑" panose="020B0503020204020204" pitchFamily="34" charset="-122"/>
              </a:rPr>
              <a:t>包</a:t>
            </a:r>
            <a:r>
              <a:rPr lang="zh-CN" altLang="en-US" sz="1500" dirty="0">
                <a:solidFill>
                  <a:schemeClr val="bg2">
                    <a:lumMod val="50000"/>
                  </a:schemeClr>
                </a:solidFill>
                <a:latin typeface="微软雅黑" panose="020B0503020204020204" pitchFamily="34" charset="-122"/>
                <a:ea typeface="微软雅黑" panose="020B0503020204020204" pitchFamily="34" charset="-122"/>
              </a:rPr>
              <a:t>括学生浏览相关学习视频、新闻和公告等</a:t>
            </a:r>
            <a:endParaRPr lang="zh-CN" altLang="en-US" sz="15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7223760" y="5125085"/>
            <a:ext cx="1577975" cy="553085"/>
          </a:xfrm>
          <a:prstGeom prst="rect">
            <a:avLst/>
          </a:prstGeom>
          <a:noFill/>
        </p:spPr>
        <p:txBody>
          <a:bodyPr wrap="square" rtlCol="0">
            <a:spAutoFit/>
          </a:bodyPr>
          <a:p>
            <a:r>
              <a:rPr lang="zh-CN" altLang="en-US" sz="1500" dirty="0">
                <a:solidFill>
                  <a:schemeClr val="bg2">
                    <a:lumMod val="50000"/>
                  </a:schemeClr>
                </a:solidFill>
                <a:latin typeface="微软雅黑" panose="020B0503020204020204" pitchFamily="34" charset="-122"/>
                <a:ea typeface="微软雅黑" panose="020B0503020204020204" pitchFamily="34" charset="-122"/>
              </a:rPr>
              <a:t>为学生提供其它课程网站的链接</a:t>
            </a:r>
            <a:endParaRPr lang="zh-CN" altLang="en-US" sz="15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10367010" y="5234305"/>
            <a:ext cx="1577975" cy="783590"/>
          </a:xfrm>
          <a:prstGeom prst="rect">
            <a:avLst/>
          </a:prstGeom>
          <a:noFill/>
        </p:spPr>
        <p:txBody>
          <a:bodyPr wrap="square" rtlCol="0">
            <a:spAutoFit/>
          </a:bodyPr>
          <a:p>
            <a:r>
              <a:rPr lang="zh-CN" altLang="en-US" sz="1500" dirty="0">
                <a:solidFill>
                  <a:schemeClr val="bg2">
                    <a:lumMod val="50000"/>
                  </a:schemeClr>
                </a:solidFill>
                <a:latin typeface="微软雅黑" panose="020B0503020204020204" pitchFamily="34" charset="-122"/>
                <a:ea typeface="微软雅黑" panose="020B0503020204020204" pitchFamily="34" charset="-122"/>
              </a:rPr>
              <a:t>学生可以自己进行在线测试或者相关的一些练习</a:t>
            </a:r>
            <a:endParaRPr lang="zh-CN" altLang="en-US" sz="15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 name="圆角矩形 2"/>
          <p:cNvSpPr/>
          <p:nvPr/>
        </p:nvSpPr>
        <p:spPr>
          <a:xfrm rot="10800000" flipV="1">
            <a:off x="10426872" y="3656832"/>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p>
            <a:pPr algn="ctr"/>
            <a:r>
              <a:rPr lang="en-US" sz="2400" b="1" dirty="0"/>
              <a:t>6</a:t>
            </a:r>
            <a:endParaRPr lang="en-US" sz="2400" b="1" dirty="0"/>
          </a:p>
        </p:txBody>
      </p:sp>
      <p:cxnSp>
        <p:nvCxnSpPr>
          <p:cNvPr id="4" name="直接连接符 3"/>
          <p:cNvCxnSpPr/>
          <p:nvPr/>
        </p:nvCxnSpPr>
        <p:spPr>
          <a:xfrm flipH="1">
            <a:off x="10316845" y="4525645"/>
            <a:ext cx="10795" cy="1844675"/>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8801735" y="5182870"/>
            <a:ext cx="1476375" cy="1245235"/>
          </a:xfrm>
          <a:prstGeom prst="rect">
            <a:avLst/>
          </a:prstGeom>
          <a:noFill/>
        </p:spPr>
        <p:txBody>
          <a:bodyPr wrap="square" rtlCol="0">
            <a:spAutoFit/>
          </a:bodyPr>
          <a:p>
            <a:r>
              <a:rPr lang="zh-CN" altLang="en-US" sz="1500" dirty="0">
                <a:solidFill>
                  <a:schemeClr val="bg2">
                    <a:lumMod val="50000"/>
                  </a:schemeClr>
                </a:solidFill>
                <a:latin typeface="微软雅黑" panose="020B0503020204020204" pitchFamily="34" charset="-122"/>
                <a:ea typeface="微软雅黑" panose="020B0503020204020204" pitchFamily="34" charset="-122"/>
              </a:rPr>
              <a:t>学生可以在此针对某问题进行在线讨论或者留言，跟老师提问</a:t>
            </a:r>
            <a:endParaRPr lang="zh-CN" altLang="en-US" sz="15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0482580" y="4673600"/>
            <a:ext cx="1346200" cy="383540"/>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rPr>
              <a:t>自主学习</a:t>
            </a:r>
            <a:endParaRPr lang="zh-CN" altLang="en-US">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组合 51"/>
          <p:cNvGrpSpPr/>
          <p:nvPr/>
        </p:nvGrpSpPr>
        <p:grpSpPr>
          <a:xfrm>
            <a:off x="111125" y="1381760"/>
            <a:ext cx="2472055" cy="2399030"/>
            <a:chOff x="1300233" y="1995959"/>
            <a:chExt cx="3306471" cy="3273825"/>
          </a:xfrm>
        </p:grpSpPr>
        <p:sp>
          <p:nvSpPr>
            <p:cNvPr id="31" name="圆角矩形 20"/>
            <p:cNvSpPr/>
            <p:nvPr/>
          </p:nvSpPr>
          <p:spPr>
            <a:xfrm>
              <a:off x="1432848" y="2127265"/>
              <a:ext cx="3041242" cy="3011214"/>
            </a:xfrm>
            <a:prstGeom prst="ellipse">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p>
          </p:txBody>
        </p:sp>
        <p:sp>
          <p:nvSpPr>
            <p:cNvPr id="32" name="圆角矩形 20"/>
            <p:cNvSpPr/>
            <p:nvPr/>
          </p:nvSpPr>
          <p:spPr>
            <a:xfrm>
              <a:off x="1300233" y="1995959"/>
              <a:ext cx="3306471" cy="3273825"/>
            </a:xfrm>
            <a:prstGeom prst="ellipse">
              <a:avLst/>
            </a:prstGeom>
            <a:noFill/>
            <a:ln w="15875">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latin typeface="微软雅黑" panose="020B0503020204020204" pitchFamily="34" charset="-122"/>
                <a:ea typeface="微软雅黑" panose="020B0503020204020204" pitchFamily="34" charset="-122"/>
              </a:endParaRPr>
            </a:p>
          </p:txBody>
        </p:sp>
        <p:sp>
          <p:nvSpPr>
            <p:cNvPr id="43" name="文本框 42"/>
            <p:cNvSpPr txBox="1"/>
            <p:nvPr/>
          </p:nvSpPr>
          <p:spPr>
            <a:xfrm>
              <a:off x="1792043" y="3387852"/>
              <a:ext cx="2639238" cy="544193"/>
            </a:xfrm>
            <a:prstGeom prst="rect">
              <a:avLst/>
            </a:prstGeom>
            <a:noFill/>
          </p:spPr>
          <p:txBody>
            <a:bodyPr wrap="square" rtlCol="0">
              <a:spAutoFit/>
            </a:bodyPr>
            <a:lstStyle/>
            <a:p>
              <a:r>
                <a:rPr lang="zh-CN" altLang="en-US" sz="2000" dirty="0">
                  <a:solidFill>
                    <a:schemeClr val="bg1"/>
                  </a:solidFill>
                  <a:latin typeface="Calibri" panose="020F0502020204030204" charset="0"/>
                </a:rPr>
                <a:t>总体功能设计</a:t>
              </a:r>
              <a:endParaRPr lang="zh-CN" altLang="en-US" sz="2000" dirty="0">
                <a:solidFill>
                  <a:schemeClr val="bg1"/>
                </a:solidFill>
                <a:latin typeface="Calibri" panose="020F0502020204030204" charset="0"/>
              </a:endParaRPr>
            </a:p>
          </p:txBody>
        </p:sp>
      </p:grpSp>
      <p:sp>
        <p:nvSpPr>
          <p:cNvPr id="60" name="矩形 59"/>
          <p:cNvSpPr/>
          <p:nvPr/>
        </p:nvSpPr>
        <p:spPr>
          <a:xfrm>
            <a:off x="3162300" y="1239520"/>
            <a:ext cx="8397240" cy="1049655"/>
          </a:xfrm>
          <a:prstGeom prst="rect">
            <a:avLst/>
          </a:prstGeom>
        </p:spPr>
        <p:txBody>
          <a:bodyPr wrap="square" lIns="91436" tIns="45718" rIns="91436" bIns="45718">
            <a:spAutoFit/>
          </a:bodyPr>
          <a:lstStyle/>
          <a:p>
            <a:pPr>
              <a:lnSpc>
                <a:spcPct val="130000"/>
              </a:lnSpc>
            </a:pPr>
            <a:r>
              <a:rPr lang="zh-CN" altLang="en-US" sz="1600" dirty="0">
                <a:solidFill>
                  <a:schemeClr val="bg2">
                    <a:lumMod val="50000"/>
                  </a:schemeClr>
                </a:solidFill>
                <a:latin typeface="微软雅黑" panose="020B0503020204020204" pitchFamily="34" charset="-122"/>
                <a:ea typeface="微软雅黑" panose="020B0503020204020204" pitchFamily="34" charset="-122"/>
              </a:rPr>
              <a:t>该系统把用户分成两类：学生用户、教师用户。学生用户可以注册后进行登录，然后进行学习相关的活动，比如下载课件，做题，在讨论区提问，查看相关信息和新闻公告。在做完题后也可以查看成绩，此外，还能观看教学视频</a:t>
            </a:r>
            <a:endParaRPr lang="zh-CN" altLang="en-US" sz="1600" dirty="0">
              <a:solidFill>
                <a:schemeClr val="bg2">
                  <a:lumMod val="50000"/>
                </a:schemeClr>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rot="20638227">
            <a:off x="4752898" y="2516907"/>
            <a:ext cx="1937447" cy="3637043"/>
            <a:chOff x="4121315" y="642428"/>
            <a:chExt cx="2509212" cy="4731232"/>
          </a:xfrm>
        </p:grpSpPr>
        <p:cxnSp>
          <p:nvCxnSpPr>
            <p:cNvPr id="42" name="直接连接符 41"/>
            <p:cNvCxnSpPr/>
            <p:nvPr/>
          </p:nvCxnSpPr>
          <p:spPr>
            <a:xfrm>
              <a:off x="4542014" y="1292601"/>
              <a:ext cx="2088513" cy="4081059"/>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4121315" y="642428"/>
              <a:ext cx="1152114" cy="2292893"/>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grpSp>
      <p:sp>
        <p:nvSpPr>
          <p:cNvPr id="75" name="矩形 74"/>
          <p:cNvSpPr/>
          <p:nvPr/>
        </p:nvSpPr>
        <p:spPr>
          <a:xfrm>
            <a:off x="3115310" y="252730"/>
            <a:ext cx="9076690" cy="48450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76" name="圆角矩形 75"/>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77" name="文本框 76"/>
          <p:cNvSpPr txBox="1"/>
          <p:nvPr/>
        </p:nvSpPr>
        <p:spPr>
          <a:xfrm>
            <a:off x="647719" y="267582"/>
            <a:ext cx="2467610" cy="459105"/>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总体功能设计</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sp>
        <p:nvSpPr>
          <p:cNvPr id="78" name="矩形 77"/>
          <p:cNvSpPr/>
          <p:nvPr/>
        </p:nvSpPr>
        <p:spPr>
          <a:xfrm>
            <a:off x="3310863" y="303411"/>
            <a:ext cx="3062605" cy="382270"/>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sym typeface="+mn-ea"/>
              </a:rPr>
              <a:t>Overall functional design</a:t>
            </a:r>
            <a:endParaRPr lang="en-US" altLang="zh-CN" dirty="0">
              <a:solidFill>
                <a:schemeClr val="bg1"/>
              </a:solidFill>
              <a:latin typeface="微软雅黑" panose="020B0503020204020204" pitchFamily="34" charset="-122"/>
              <a:ea typeface="微软雅黑" panose="020B0503020204020204" pitchFamily="34" charset="-122"/>
              <a:sym typeface="+mn-ea"/>
            </a:endParaRPr>
          </a:p>
        </p:txBody>
      </p:sp>
      <p:grpSp>
        <p:nvGrpSpPr>
          <p:cNvPr id="79" name="组 78"/>
          <p:cNvGrpSpPr/>
          <p:nvPr/>
        </p:nvGrpSpPr>
        <p:grpSpPr>
          <a:xfrm>
            <a:off x="7875661" y="252859"/>
            <a:ext cx="4316338" cy="484288"/>
            <a:chOff x="7875659" y="252856"/>
            <a:chExt cx="4316338" cy="484288"/>
          </a:xfrm>
        </p:grpSpPr>
        <p:grpSp>
          <p:nvGrpSpPr>
            <p:cNvPr id="80" name="组 79"/>
            <p:cNvGrpSpPr/>
            <p:nvPr/>
          </p:nvGrpSpPr>
          <p:grpSpPr>
            <a:xfrm>
              <a:off x="11454105" y="252856"/>
              <a:ext cx="737892" cy="484288"/>
              <a:chOff x="11454105" y="252856"/>
              <a:chExt cx="737892" cy="484288"/>
            </a:xfrm>
          </p:grpSpPr>
          <p:grpSp>
            <p:nvGrpSpPr>
              <p:cNvPr id="82" name="组 81"/>
              <p:cNvGrpSpPr/>
              <p:nvPr/>
            </p:nvGrpSpPr>
            <p:grpSpPr>
              <a:xfrm>
                <a:off x="12039604" y="252856"/>
                <a:ext cx="152393" cy="484287"/>
                <a:chOff x="12039604" y="252856"/>
                <a:chExt cx="152393" cy="484287"/>
              </a:xfrm>
            </p:grpSpPr>
            <p:sp>
              <p:nvSpPr>
                <p:cNvPr id="86" name="圆角矩形 85"/>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圆角矩形 86"/>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圆角矩形 87"/>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圆角矩形 88"/>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圆角矩形 89"/>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3" name="组合 99"/>
              <p:cNvGrpSpPr/>
              <p:nvPr/>
            </p:nvGrpSpPr>
            <p:grpSpPr>
              <a:xfrm>
                <a:off x="11454105" y="252857"/>
                <a:ext cx="491115" cy="484287"/>
                <a:chOff x="1528923" y="220268"/>
                <a:chExt cx="1284096" cy="1266241"/>
              </a:xfrm>
            </p:grpSpPr>
            <p:sp>
              <p:nvSpPr>
                <p:cNvPr id="84" name="圆角矩形 83"/>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81" name="文本框 80"/>
            <p:cNvSpPr txBox="1"/>
            <p:nvPr/>
          </p:nvSpPr>
          <p:spPr>
            <a:xfrm>
              <a:off x="7875659" y="316991"/>
              <a:ext cx="3500755" cy="320675"/>
            </a:xfrm>
            <a:prstGeom prst="rect">
              <a:avLst/>
            </a:prstGeom>
            <a:noFill/>
          </p:spPr>
          <p:txBody>
            <a:bodyPr wrap="square" lIns="91438" tIns="45719" rIns="91438" bIns="45719" rtlCol="0">
              <a:spAutoFit/>
            </a:bodyPr>
            <a:lstStyle/>
            <a:p>
              <a:pPr algn="r"/>
              <a:r>
                <a:rPr lang="zh-CN" altLang="en-US" sz="1500" dirty="0">
                  <a:solidFill>
                    <a:schemeClr val="accent5"/>
                  </a:solidFill>
                  <a:latin typeface="Segoe UI Semilight" panose="020B0402040204020203" pitchFamily="34" charset="0"/>
                  <a:ea typeface="微软雅黑" panose="020B0503020204020204" pitchFamily="34" charset="-122"/>
                  <a:cs typeface="Segoe UI Semilight" panose="020B0402040204020203" pitchFamily="34" charset="0"/>
                  <a:sym typeface="+mn-ea"/>
                </a:rPr>
                <a:t>计算机网络教学网站的设计与实现</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
        <p:nvSpPr>
          <p:cNvPr id="6" name="文本框 5"/>
          <p:cNvSpPr txBox="1"/>
          <p:nvPr/>
        </p:nvSpPr>
        <p:spPr>
          <a:xfrm>
            <a:off x="5629910" y="6456045"/>
            <a:ext cx="3257550" cy="306705"/>
          </a:xfrm>
          <a:prstGeom prst="rect">
            <a:avLst/>
          </a:prstGeom>
          <a:noFill/>
        </p:spPr>
        <p:txBody>
          <a:bodyPr wrap="square" rtlCol="0">
            <a:spAutoFit/>
          </a:bodyPr>
          <a:p>
            <a:r>
              <a:rPr lang="zh-CN" altLang="en-US" sz="1400">
                <a:latin typeface="微软雅黑" panose="020B0503020204020204" pitchFamily="34" charset="-122"/>
                <a:ea typeface="微软雅黑" panose="020B0503020204020204" pitchFamily="34" charset="-122"/>
                <a:cs typeface="微软雅黑" panose="020B0503020204020204" pitchFamily="34" charset="-122"/>
              </a:rPr>
              <a:t>图</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：系统总体功能模块图</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1073743943" name="对象 1073743942"/>
          <p:cNvGraphicFramePr>
            <a:graphicFrameLocks noChangeAspect="1"/>
          </p:cNvGraphicFramePr>
          <p:nvPr/>
        </p:nvGraphicFramePr>
        <p:xfrm>
          <a:off x="3241675" y="2800350"/>
          <a:ext cx="8025765" cy="3655695"/>
        </p:xfrm>
        <a:graphic>
          <a:graphicData uri="http://schemas.openxmlformats.org/presentationml/2006/ole">
            <mc:AlternateContent xmlns:mc="http://schemas.openxmlformats.org/markup-compatibility/2006">
              <mc:Choice xmlns:v="urn:schemas-microsoft-com:vml" Requires="v">
                <p:oleObj spid="_x0000_s3076" name="" r:id="rId1" imgW="11341100" imgH="4864100" progId="">
                  <p:embed/>
                </p:oleObj>
              </mc:Choice>
              <mc:Fallback>
                <p:oleObj name="" r:id="rId1" imgW="11341100" imgH="4864100" progId="">
                  <p:embed/>
                  <p:pic>
                    <p:nvPicPr>
                      <p:cNvPr id="0" name="图片 3075"/>
                      <p:cNvPicPr/>
                      <p:nvPr/>
                    </p:nvPicPr>
                    <p:blipFill>
                      <a:blip r:embed="rId2"/>
                      <a:stretch>
                        <a:fillRect/>
                      </a:stretch>
                    </p:blipFill>
                    <p:spPr>
                      <a:xfrm>
                        <a:off x="3241675" y="2800350"/>
                        <a:ext cx="8025765" cy="3655695"/>
                      </a:xfrm>
                      <a:prstGeom prst="rect">
                        <a:avLst/>
                      </a:prstGeom>
                      <a:noFill/>
                      <a:ln w="38100">
                        <a:noFill/>
                        <a:miter/>
                      </a:ln>
                    </p:spPr>
                  </p:pic>
                </p:oleObj>
              </mc:Fallback>
            </mc:AlternateContent>
          </a:graphicData>
        </a:graphic>
      </p:graphicFrame>
    </p:spTree>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圆角矩形 23"/>
          <p:cNvSpPr/>
          <p:nvPr/>
        </p:nvSpPr>
        <p:spPr>
          <a:xfrm>
            <a:off x="0" y="1844437"/>
            <a:ext cx="9605104" cy="4255319"/>
          </a:xfrm>
          <a:prstGeom prst="roundRect">
            <a:avLst>
              <a:gd name="adj" fmla="val 0"/>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23" name="圆角矩形 22"/>
          <p:cNvSpPr/>
          <p:nvPr/>
        </p:nvSpPr>
        <p:spPr>
          <a:xfrm>
            <a:off x="0" y="1679335"/>
            <a:ext cx="9605104" cy="4255319"/>
          </a:xfrm>
          <a:prstGeom prst="roundRect">
            <a:avLst>
              <a:gd name="adj" fmla="val 0"/>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grpSp>
        <p:nvGrpSpPr>
          <p:cNvPr id="19" name="组合 18"/>
          <p:cNvGrpSpPr/>
          <p:nvPr/>
        </p:nvGrpSpPr>
        <p:grpSpPr>
          <a:xfrm>
            <a:off x="7966332" y="2184399"/>
            <a:ext cx="3277544" cy="3245184"/>
            <a:chOff x="1300233" y="1995959"/>
            <a:chExt cx="3306471" cy="3273825"/>
          </a:xfrm>
        </p:grpSpPr>
        <p:sp>
          <p:nvSpPr>
            <p:cNvPr id="20" name="圆角矩形 20"/>
            <p:cNvSpPr/>
            <p:nvPr/>
          </p:nvSpPr>
          <p:spPr>
            <a:xfrm>
              <a:off x="1300233" y="1995959"/>
              <a:ext cx="3306471" cy="3273825"/>
            </a:xfrm>
            <a:prstGeom prst="ellipse">
              <a:avLst/>
            </a:prstGeom>
            <a:solidFill>
              <a:schemeClr val="bg1"/>
            </a:solidFill>
            <a:ln w="158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latin typeface="微软雅黑" panose="020B0503020204020204" pitchFamily="34" charset="-122"/>
                <a:ea typeface="微软雅黑" panose="020B0503020204020204" pitchFamily="34" charset="-122"/>
              </a:endParaRPr>
            </a:p>
          </p:txBody>
        </p:sp>
        <p:sp>
          <p:nvSpPr>
            <p:cNvPr id="21" name="圆角矩形 20"/>
            <p:cNvSpPr/>
            <p:nvPr/>
          </p:nvSpPr>
          <p:spPr>
            <a:xfrm>
              <a:off x="1432848" y="2127265"/>
              <a:ext cx="3041242" cy="3011214"/>
            </a:xfrm>
            <a:prstGeom prst="ellipse">
              <a:avLst/>
            </a:prstGeom>
            <a:solidFill>
              <a:schemeClr val="accent1"/>
            </a:solidFill>
            <a:ln>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p>
          </p:txBody>
        </p:sp>
        <p:sp>
          <p:nvSpPr>
            <p:cNvPr id="22" name="文本框 21"/>
            <p:cNvSpPr txBox="1"/>
            <p:nvPr/>
          </p:nvSpPr>
          <p:spPr>
            <a:xfrm>
              <a:off x="2011835" y="2980837"/>
              <a:ext cx="1883269" cy="1318364"/>
            </a:xfrm>
            <a:prstGeom prst="rect">
              <a:avLst/>
            </a:prstGeom>
            <a:noFill/>
            <a:ln>
              <a:solidFill>
                <a:schemeClr val="accent2"/>
              </a:solidFill>
            </a:ln>
          </p:spPr>
          <p:txBody>
            <a:bodyPr wrap="square" rtlCol="0">
              <a:spAutoFit/>
            </a:bodyPr>
            <a:lstStyle/>
            <a:p>
              <a:pPr algn="ctr"/>
              <a:r>
                <a:rPr lang="zh-CN" altLang="en-US" sz="5500" dirty="0">
                  <a:solidFill>
                    <a:schemeClr val="bg1"/>
                  </a:solidFill>
                  <a:latin typeface="微软雅黑" panose="020B0503020204020204" pitchFamily="34" charset="-122"/>
                  <a:ea typeface="微软雅黑" panose="020B0503020204020204" pitchFamily="34" charset="-122"/>
                </a:rPr>
                <a:t>总结</a:t>
              </a:r>
              <a:endParaRPr lang="en-US" altLang="zh-CN" sz="5500" dirty="0">
                <a:solidFill>
                  <a:schemeClr val="bg1"/>
                </a:solidFill>
                <a:latin typeface="微软雅黑" panose="020B0503020204020204" pitchFamily="34" charset="-122"/>
                <a:ea typeface="微软雅黑" panose="020B0503020204020204" pitchFamily="34" charset="-122"/>
              </a:endParaRPr>
            </a:p>
            <a:p>
              <a:pPr algn="ctr"/>
              <a:r>
                <a:rPr lang="en-US" altLang="zh-CN" sz="2400" dirty="0">
                  <a:solidFill>
                    <a:schemeClr val="bg1"/>
                  </a:solidFill>
                  <a:latin typeface="Calibri" panose="020F0502020204030204" charset="0"/>
                </a:rPr>
                <a:t>Conclusions</a:t>
              </a:r>
              <a:endParaRPr lang="zh-CN" altLang="en-US" sz="2400" dirty="0">
                <a:solidFill>
                  <a:schemeClr val="bg1"/>
                </a:solidFill>
                <a:latin typeface="Calibri" panose="020F0502020204030204" charset="0"/>
              </a:endParaRPr>
            </a:p>
          </p:txBody>
        </p:sp>
      </p:grpSp>
      <p:sp>
        <p:nvSpPr>
          <p:cNvPr id="2" name="矩形 1"/>
          <p:cNvSpPr/>
          <p:nvPr/>
        </p:nvSpPr>
        <p:spPr>
          <a:xfrm>
            <a:off x="1214763" y="2314871"/>
            <a:ext cx="6096000" cy="2927985"/>
          </a:xfrm>
          <a:prstGeom prst="rect">
            <a:avLst/>
          </a:prstGeom>
        </p:spPr>
        <p:txBody>
          <a:bodyPr lIns="91436" tIns="45718" rIns="91436" bIns="45718">
            <a:spAutoFit/>
          </a:bodyPr>
          <a:lstStyle/>
          <a:p>
            <a:pPr>
              <a:lnSpc>
                <a:spcPct val="130000"/>
              </a:lnSpc>
            </a:pPr>
            <a:r>
              <a:rPr lang="en-US" altLang="zh-CN" sz="1600" dirty="0">
                <a:solidFill>
                  <a:schemeClr val="bg1"/>
                </a:solidFill>
                <a:latin typeface="微软雅黑" panose="020B0503020204020204" pitchFamily="34" charset="-122"/>
                <a:ea typeface="微软雅黑" panose="020B0503020204020204" pitchFamily="34" charset="-122"/>
              </a:rPr>
              <a:t> </a:t>
            </a:r>
            <a:r>
              <a:rPr lang="en-US" altLang="zh-CN" sz="1800" dirty="0">
                <a:solidFill>
                  <a:schemeClr val="bg1"/>
                </a:solidFill>
                <a:latin typeface="微软雅黑" panose="020B0503020204020204" pitchFamily="34" charset="-122"/>
                <a:ea typeface="微软雅黑" panose="020B0503020204020204" pitchFamily="34" charset="-122"/>
              </a:rPr>
              <a:t>     </a:t>
            </a:r>
            <a:r>
              <a:rPr lang="zh-CN" altLang="en-US" sz="1800" dirty="0">
                <a:solidFill>
                  <a:schemeClr val="bg1"/>
                </a:solidFill>
                <a:latin typeface="微软雅黑" panose="020B0503020204020204" pitchFamily="34" charset="-122"/>
                <a:ea typeface="微软雅黑" panose="020B0503020204020204" pitchFamily="34" charset="-122"/>
              </a:rPr>
              <a:t>一个优秀的精品课程网站是能够在学习上给同学们提供很大帮助的，为学习者提供一种便捷方式。本精品课程网站为计算机网络课程的学习者提供了一个平台，给学习者提供下载资料、浏览教学视频、考试等相关内容，尽可能充实了精品课程网站。</a:t>
            </a:r>
            <a:endParaRPr lang="zh-CN" altLang="en-US" sz="1600" dirty="0">
              <a:solidFill>
                <a:schemeClr val="bg1"/>
              </a:solidFill>
              <a:latin typeface="微软雅黑" panose="020B0503020204020204" pitchFamily="34" charset="-122"/>
              <a:ea typeface="微软雅黑" panose="020B0503020204020204" pitchFamily="34" charset="-122"/>
            </a:endParaRPr>
          </a:p>
          <a:p>
            <a:pPr>
              <a:lnSpc>
                <a:spcPct val="130000"/>
              </a:lnSpc>
            </a:pPr>
            <a:endParaRPr lang="zh-CN" altLang="en-US" sz="1600" dirty="0">
              <a:solidFill>
                <a:schemeClr val="bg1"/>
              </a:solidFill>
              <a:latin typeface="微软雅黑" panose="020B0503020204020204" pitchFamily="34" charset="-122"/>
              <a:ea typeface="微软雅黑" panose="020B0503020204020204" pitchFamily="34" charset="-122"/>
            </a:endParaRPr>
          </a:p>
          <a:p>
            <a:pPr>
              <a:lnSpc>
                <a:spcPct val="130000"/>
              </a:lnSpc>
            </a:pPr>
            <a:r>
              <a:rPr lang="zh-CN" altLang="en-US" sz="1600" dirty="0">
                <a:solidFill>
                  <a:schemeClr val="bg1"/>
                </a:solidFill>
                <a:latin typeface="微软雅黑" panose="020B0503020204020204" pitchFamily="34" charset="-122"/>
                <a:ea typeface="微软雅黑" panose="020B0503020204020204" pitchFamily="34" charset="-122"/>
              </a:rPr>
              <a:t>    </a:t>
            </a:r>
            <a:r>
              <a:rPr lang="zh-CN" altLang="en-US" sz="1800" dirty="0">
                <a:solidFill>
                  <a:schemeClr val="bg1"/>
                </a:solidFill>
                <a:latin typeface="微软雅黑" panose="020B0503020204020204" pitchFamily="34" charset="-122"/>
                <a:ea typeface="微软雅黑" panose="020B0503020204020204" pitchFamily="34" charset="-122"/>
              </a:rPr>
              <a:t> 该精品课程网站仍然存在一些不足，但是随着技术更新，以后也会充实这方面的内容。</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38" name="矩形 37"/>
          <p:cNvSpPr/>
          <p:nvPr/>
        </p:nvSpPr>
        <p:spPr>
          <a:xfrm>
            <a:off x="2807274" y="252859"/>
            <a:ext cx="938472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39" name="圆角矩形 38"/>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sz="3600" dirty="0"/>
              <a:t>4</a:t>
            </a:r>
            <a:endParaRPr lang="en-US" sz="3600" dirty="0"/>
          </a:p>
        </p:txBody>
      </p:sp>
      <p:sp>
        <p:nvSpPr>
          <p:cNvPr id="40" name="文本框 39"/>
          <p:cNvSpPr txBox="1"/>
          <p:nvPr/>
        </p:nvSpPr>
        <p:spPr>
          <a:xfrm>
            <a:off x="647719" y="267583"/>
            <a:ext cx="943610" cy="459105"/>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总结</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sp>
        <p:nvSpPr>
          <p:cNvPr id="41" name="矩形 40"/>
          <p:cNvSpPr/>
          <p:nvPr/>
        </p:nvSpPr>
        <p:spPr>
          <a:xfrm>
            <a:off x="2955935" y="303411"/>
            <a:ext cx="1457325" cy="382270"/>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Conclusion </a:t>
            </a:r>
            <a:endParaRPr lang="en-US" altLang="zh-CN" dirty="0">
              <a:solidFill>
                <a:schemeClr val="bg1"/>
              </a:solidFill>
              <a:latin typeface="微软雅黑" panose="020B0503020204020204" pitchFamily="34" charset="-122"/>
              <a:ea typeface="微软雅黑" panose="020B0503020204020204" pitchFamily="34" charset="-122"/>
            </a:endParaRPr>
          </a:p>
        </p:txBody>
      </p:sp>
      <p:grpSp>
        <p:nvGrpSpPr>
          <p:cNvPr id="42" name="组 41"/>
          <p:cNvGrpSpPr/>
          <p:nvPr/>
        </p:nvGrpSpPr>
        <p:grpSpPr>
          <a:xfrm>
            <a:off x="7716911" y="143004"/>
            <a:ext cx="4602088" cy="754379"/>
            <a:chOff x="7589909" y="252856"/>
            <a:chExt cx="4602088" cy="754379"/>
          </a:xfrm>
        </p:grpSpPr>
        <p:grpSp>
          <p:nvGrpSpPr>
            <p:cNvPr id="43" name="组 42"/>
            <p:cNvGrpSpPr/>
            <p:nvPr/>
          </p:nvGrpSpPr>
          <p:grpSpPr>
            <a:xfrm>
              <a:off x="11454105" y="252856"/>
              <a:ext cx="737892" cy="484288"/>
              <a:chOff x="11454105" y="252856"/>
              <a:chExt cx="737892" cy="484288"/>
            </a:xfrm>
          </p:grpSpPr>
          <p:grpSp>
            <p:nvGrpSpPr>
              <p:cNvPr id="45" name="组 44"/>
              <p:cNvGrpSpPr/>
              <p:nvPr/>
            </p:nvGrpSpPr>
            <p:grpSpPr>
              <a:xfrm>
                <a:off x="12039604" y="252856"/>
                <a:ext cx="152393" cy="484287"/>
                <a:chOff x="12039604" y="252856"/>
                <a:chExt cx="152393" cy="484287"/>
              </a:xfrm>
            </p:grpSpPr>
            <p:sp>
              <p:nvSpPr>
                <p:cNvPr id="49" name="圆角矩形 48"/>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圆角矩形 50"/>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圆角矩形 51"/>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圆角矩形 52"/>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 name="组合 99"/>
              <p:cNvGrpSpPr/>
              <p:nvPr/>
            </p:nvGrpSpPr>
            <p:grpSpPr>
              <a:xfrm>
                <a:off x="11454105" y="252857"/>
                <a:ext cx="491115" cy="484287"/>
                <a:chOff x="1528923" y="220268"/>
                <a:chExt cx="1284096" cy="1266241"/>
              </a:xfrm>
            </p:grpSpPr>
            <p:sp>
              <p:nvSpPr>
                <p:cNvPr id="47" name="圆角矩形 46"/>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44" name="文本框 43"/>
            <p:cNvSpPr txBox="1"/>
            <p:nvPr/>
          </p:nvSpPr>
          <p:spPr>
            <a:xfrm>
              <a:off x="7589909" y="455420"/>
              <a:ext cx="3776345" cy="551815"/>
            </a:xfrm>
            <a:prstGeom prst="rect">
              <a:avLst/>
            </a:prstGeom>
            <a:noFill/>
          </p:spPr>
          <p:txBody>
            <a:bodyPr wrap="square" lIns="91438" tIns="45719" rIns="91438" bIns="45719" rtlCol="0">
              <a:spAutoFit/>
            </a:bodyPr>
            <a:lstStyle/>
            <a:p>
              <a:pPr algn="r"/>
              <a:r>
                <a:rPr lang="zh-CN" altLang="en-US" sz="1500" dirty="0">
                  <a:solidFill>
                    <a:schemeClr val="accent5"/>
                  </a:solidFill>
                  <a:latin typeface="Segoe UI Semilight" panose="020B0402040204020203" pitchFamily="34" charset="0"/>
                  <a:ea typeface="微软雅黑" panose="020B0503020204020204" pitchFamily="34" charset="-122"/>
                  <a:cs typeface="Segoe UI Semilight" panose="020B0402040204020203" pitchFamily="34" charset="0"/>
                </a:rPr>
                <a:t>计算机网络教学网站的设计与实现</a:t>
              </a:r>
              <a:endParaRPr lang="zh-CN" altLang="en-US" sz="1500" dirty="0">
                <a:solidFill>
                  <a:schemeClr val="accent5"/>
                </a:solidFill>
                <a:latin typeface="Segoe UI Semilight" panose="020B0402040204020203" pitchFamily="34" charset="0"/>
                <a:ea typeface="微软雅黑" panose="020B0503020204020204" pitchFamily="34" charset="-122"/>
                <a:cs typeface="Segoe UI Semilight" panose="020B0402040204020203" pitchFamily="34" charset="0"/>
              </a:endParaRPr>
            </a:p>
            <a:p>
              <a:pPr algn="r"/>
              <a:endParaRPr lang="zh-CN" altLang="en-US" sz="1500" dirty="0">
                <a:solidFill>
                  <a:schemeClr val="accent5"/>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Tree>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4887640" y="2178434"/>
            <a:ext cx="2416810" cy="1443990"/>
          </a:xfrm>
          <a:prstGeom prst="rect">
            <a:avLst/>
          </a:prstGeom>
          <a:noFill/>
        </p:spPr>
        <p:txBody>
          <a:bodyPr wrap="none" lIns="91438" tIns="45719" rIns="91438" bIns="45719" rtlCol="0">
            <a:spAutoFit/>
          </a:bodyPr>
          <a:lstStyle/>
          <a:p>
            <a:pPr algn="ctr"/>
            <a:r>
              <a:rPr lang="zh-CN" altLang="en-US" sz="8800" dirty="0">
                <a:ln w="0"/>
                <a:solidFill>
                  <a:schemeClr val="tx2"/>
                </a:solidFill>
                <a:latin typeface="微软雅黑" panose="020B0503020204020204" pitchFamily="34" charset="-122"/>
                <a:ea typeface="微软雅黑" panose="020B0503020204020204" pitchFamily="34" charset="-122"/>
              </a:rPr>
              <a:t>致谢</a:t>
            </a:r>
            <a:endParaRPr lang="zh-CN" altLang="en-US" sz="8800" dirty="0">
              <a:ln w="0"/>
              <a:solidFill>
                <a:schemeClr val="tx2"/>
              </a:solidFill>
              <a:latin typeface="微软雅黑" panose="020B0503020204020204" pitchFamily="34" charset="-122"/>
              <a:ea typeface="微软雅黑" panose="020B0503020204020204" pitchFamily="34" charset="-122"/>
            </a:endParaRPr>
          </a:p>
        </p:txBody>
      </p:sp>
      <p:grpSp>
        <p:nvGrpSpPr>
          <p:cNvPr id="50" name="组合 49"/>
          <p:cNvGrpSpPr/>
          <p:nvPr/>
        </p:nvGrpSpPr>
        <p:grpSpPr>
          <a:xfrm>
            <a:off x="3679825" y="4091305"/>
            <a:ext cx="4451350" cy="410267"/>
            <a:chOff x="7846453" y="5767512"/>
            <a:chExt cx="4034770" cy="413684"/>
          </a:xfrm>
        </p:grpSpPr>
        <p:sp>
          <p:nvSpPr>
            <p:cNvPr id="51" name="文本框 50"/>
            <p:cNvSpPr txBox="1"/>
            <p:nvPr/>
          </p:nvSpPr>
          <p:spPr>
            <a:xfrm>
              <a:off x="7846453" y="5779095"/>
              <a:ext cx="1706880" cy="402101"/>
            </a:xfrm>
            <a:prstGeom prst="rect">
              <a:avLst/>
            </a:prstGeom>
            <a:noFill/>
          </p:spPr>
          <p:txBody>
            <a:bodyPr wrap="square" rtlCol="0">
              <a:spAutoFit/>
            </a:bodyPr>
            <a:lstStyle/>
            <a:p>
              <a:pPr algn="r"/>
              <a:r>
                <a:rPr lang="zh-CN" altLang="en-US" sz="2000" dirty="0">
                  <a:solidFill>
                    <a:schemeClr val="tx2"/>
                  </a:solidFill>
                  <a:latin typeface="微软雅黑" panose="020B0503020204020204" pitchFamily="34" charset="-122"/>
                  <a:ea typeface="微软雅黑" panose="020B0503020204020204" pitchFamily="34" charset="-122"/>
                </a:rPr>
                <a:t>答辩人：陈攀</a:t>
              </a: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52" name="矩形 51"/>
            <p:cNvSpPr/>
            <p:nvPr/>
          </p:nvSpPr>
          <p:spPr>
            <a:xfrm>
              <a:off x="9666342" y="5767512"/>
              <a:ext cx="2214881" cy="402101"/>
            </a:xfrm>
            <a:prstGeom prst="rect">
              <a:avLst/>
            </a:prstGeom>
          </p:spPr>
          <p:txBody>
            <a:bodyPr wrap="square">
              <a:spAutoFit/>
            </a:bodyPr>
            <a:lstStyle/>
            <a:p>
              <a:pPr algn="r"/>
              <a:r>
                <a:rPr lang="zh-CN" altLang="en-US" sz="2000" dirty="0">
                  <a:solidFill>
                    <a:schemeClr val="tx2"/>
                  </a:solidFill>
                  <a:latin typeface="微软雅黑" panose="020B0503020204020204" pitchFamily="34" charset="-122"/>
                  <a:ea typeface="微软雅黑" panose="020B0503020204020204" pitchFamily="34" charset="-122"/>
                </a:rPr>
                <a:t>指导教授：邓斌</a:t>
              </a:r>
              <a:endParaRPr lang="zh-CN" altLang="en-US" sz="2000" dirty="0">
                <a:solidFill>
                  <a:schemeClr val="tx2"/>
                </a:solidFill>
                <a:latin typeface="微软雅黑" panose="020B0503020204020204" pitchFamily="34" charset="-122"/>
                <a:ea typeface="微软雅黑" panose="020B0503020204020204" pitchFamily="34" charset="-122"/>
              </a:endParaRPr>
            </a:p>
          </p:txBody>
        </p:sp>
      </p:grpSp>
      <p:sp>
        <p:nvSpPr>
          <p:cNvPr id="53" name="文本框 52"/>
          <p:cNvSpPr txBox="1"/>
          <p:nvPr/>
        </p:nvSpPr>
        <p:spPr>
          <a:xfrm>
            <a:off x="2981613" y="4515843"/>
            <a:ext cx="6158739" cy="338550"/>
          </a:xfrm>
          <a:prstGeom prst="rect">
            <a:avLst/>
          </a:prstGeom>
          <a:noFill/>
        </p:spPr>
        <p:txBody>
          <a:bodyPr wrap="square" lIns="91436" tIns="45718" rIns="91436" bIns="45718" rtlCol="0">
            <a:spAutoFit/>
          </a:bodyPr>
          <a:lstStyle/>
          <a:p>
            <a:pPr algn="ctr"/>
            <a:r>
              <a:rPr lang="en-US" altLang="zh-CN" sz="1600" b="1" spc="600" dirty="0">
                <a:solidFill>
                  <a:schemeClr val="bg1">
                    <a:lumMod val="50000"/>
                    <a:alpha val="78000"/>
                  </a:schemeClr>
                </a:solidFill>
                <a:latin typeface="Calibri" panose="020F0502020204030204" charset="0"/>
                <a:cs typeface="Segoe UI Semilight" panose="020B0402040204020203" pitchFamily="34" charset="0"/>
              </a:rPr>
              <a:t>The Graduation Thesis Defense</a:t>
            </a:r>
            <a:endParaRPr lang="zh-CN" altLang="en-US" sz="1600" b="1" spc="600" dirty="0">
              <a:solidFill>
                <a:schemeClr val="bg1">
                  <a:lumMod val="50000"/>
                  <a:alpha val="78000"/>
                </a:schemeClr>
              </a:solidFill>
              <a:latin typeface="Calibri" panose="020F0502020204030204" charset="0"/>
              <a:cs typeface="Segoe UI Semilight" panose="020B0402040204020203" pitchFamily="34" charset="0"/>
            </a:endParaRPr>
          </a:p>
        </p:txBody>
      </p:sp>
      <p:cxnSp>
        <p:nvCxnSpPr>
          <p:cNvPr id="54" name="直接连接符 53"/>
          <p:cNvCxnSpPr/>
          <p:nvPr/>
        </p:nvCxnSpPr>
        <p:spPr>
          <a:xfrm flipV="1">
            <a:off x="4230668" y="3853601"/>
            <a:ext cx="3660629" cy="432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grpSp>
        <p:nvGrpSpPr>
          <p:cNvPr id="43" name="组 42"/>
          <p:cNvGrpSpPr/>
          <p:nvPr/>
        </p:nvGrpSpPr>
        <p:grpSpPr>
          <a:xfrm>
            <a:off x="7558161" y="233809"/>
            <a:ext cx="4590023" cy="484288"/>
            <a:chOff x="7601974" y="252856"/>
            <a:chExt cx="4590023" cy="484288"/>
          </a:xfrm>
        </p:grpSpPr>
        <p:grpSp>
          <p:nvGrpSpPr>
            <p:cNvPr id="44" name="组 43"/>
            <p:cNvGrpSpPr/>
            <p:nvPr/>
          </p:nvGrpSpPr>
          <p:grpSpPr>
            <a:xfrm>
              <a:off x="11454105" y="252856"/>
              <a:ext cx="737892" cy="484288"/>
              <a:chOff x="11454105" y="252856"/>
              <a:chExt cx="737892" cy="484288"/>
            </a:xfrm>
          </p:grpSpPr>
          <p:grpSp>
            <p:nvGrpSpPr>
              <p:cNvPr id="63" name="组 62"/>
              <p:cNvGrpSpPr/>
              <p:nvPr/>
            </p:nvGrpSpPr>
            <p:grpSpPr>
              <a:xfrm>
                <a:off x="12039604" y="252856"/>
                <a:ext cx="152393" cy="484287"/>
                <a:chOff x="12039604" y="252856"/>
                <a:chExt cx="152393" cy="484287"/>
              </a:xfrm>
            </p:grpSpPr>
            <p:sp>
              <p:nvSpPr>
                <p:cNvPr id="67" name="圆角矩形 66"/>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圆角矩形 68"/>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圆角矩形 69"/>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圆角矩形 70"/>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4" name="组合 99"/>
              <p:cNvGrpSpPr/>
              <p:nvPr/>
            </p:nvGrpSpPr>
            <p:grpSpPr>
              <a:xfrm>
                <a:off x="11454105" y="252857"/>
                <a:ext cx="491115" cy="484287"/>
                <a:chOff x="1528923" y="220268"/>
                <a:chExt cx="1284096" cy="1266241"/>
              </a:xfrm>
            </p:grpSpPr>
            <p:sp>
              <p:nvSpPr>
                <p:cNvPr id="65" name="圆角矩形 64"/>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62" name="文本框 61"/>
            <p:cNvSpPr txBox="1"/>
            <p:nvPr/>
          </p:nvSpPr>
          <p:spPr>
            <a:xfrm>
              <a:off x="7601974" y="359535"/>
              <a:ext cx="3740785" cy="320675"/>
            </a:xfrm>
            <a:prstGeom prst="rect">
              <a:avLst/>
            </a:prstGeom>
            <a:noFill/>
          </p:spPr>
          <p:txBody>
            <a:bodyPr wrap="square" lIns="91438" tIns="45719" rIns="91438" bIns="45719" rtlCol="0">
              <a:spAutoFit/>
            </a:bodyPr>
            <a:lstStyle/>
            <a:p>
              <a:pPr algn="r"/>
              <a:r>
                <a:rPr lang="zh-CN" altLang="en-US" sz="1500" dirty="0">
                  <a:solidFill>
                    <a:schemeClr val="accent5"/>
                  </a:solidFill>
                  <a:latin typeface="Segoe UI Semilight" panose="020B0402040204020203" pitchFamily="34" charset="0"/>
                  <a:ea typeface="微软雅黑" panose="020B0503020204020204" pitchFamily="34" charset="-122"/>
                  <a:cs typeface="Segoe UI Semilight" panose="020B0402040204020203" pitchFamily="34" charset="0"/>
                </a:rPr>
                <a:t>计算机网络教学系统的设计与实现</a:t>
              </a:r>
              <a:endParaRPr lang="zh-CN" altLang="en-US" sz="1500" dirty="0">
                <a:solidFill>
                  <a:schemeClr val="accent5"/>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
        <p:nvSpPr>
          <p:cNvPr id="72" name="矩形 71"/>
          <p:cNvSpPr/>
          <p:nvPr/>
        </p:nvSpPr>
        <p:spPr>
          <a:xfrm>
            <a:off x="-8551" y="5623751"/>
            <a:ext cx="12192000" cy="1234251"/>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grpSp>
        <p:nvGrpSpPr>
          <p:cNvPr id="73" name="组合 60"/>
          <p:cNvGrpSpPr/>
          <p:nvPr/>
        </p:nvGrpSpPr>
        <p:grpSpPr>
          <a:xfrm rot="16200000">
            <a:off x="11436486" y="6057841"/>
            <a:ext cx="1271471" cy="363349"/>
            <a:chOff x="6507038" y="462977"/>
            <a:chExt cx="2430800" cy="471379"/>
          </a:xfrm>
        </p:grpSpPr>
        <p:grpSp>
          <p:nvGrpSpPr>
            <p:cNvPr id="74" name="组合 61"/>
            <p:cNvGrpSpPr/>
            <p:nvPr/>
          </p:nvGrpSpPr>
          <p:grpSpPr>
            <a:xfrm flipV="1">
              <a:off x="6507038" y="462977"/>
              <a:ext cx="1917435" cy="471379"/>
              <a:chOff x="810775" y="1533962"/>
              <a:chExt cx="7782374" cy="1913206"/>
            </a:xfrm>
          </p:grpSpPr>
          <p:sp>
            <p:nvSpPr>
              <p:cNvPr id="76" name="圆角矩形 75"/>
              <p:cNvSpPr/>
              <p:nvPr/>
            </p:nvSpPr>
            <p:spPr>
              <a:xfrm>
                <a:off x="2848247"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圆角矩形 76"/>
              <p:cNvSpPr/>
              <p:nvPr/>
            </p:nvSpPr>
            <p:spPr>
              <a:xfrm>
                <a:off x="810775"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圆角矩形 77"/>
              <p:cNvSpPr/>
              <p:nvPr/>
            </p:nvSpPr>
            <p:spPr>
              <a:xfrm>
                <a:off x="6848755"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圆角矩形 78"/>
              <p:cNvSpPr/>
              <p:nvPr/>
            </p:nvSpPr>
            <p:spPr>
              <a:xfrm>
                <a:off x="4811283"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5" name="圆角矩形 74"/>
            <p:cNvSpPr/>
            <p:nvPr/>
          </p:nvSpPr>
          <p:spPr>
            <a:xfrm flipV="1">
              <a:off x="8508051" y="462977"/>
              <a:ext cx="429787" cy="471379"/>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0" name="文本框 79"/>
          <p:cNvSpPr txBox="1"/>
          <p:nvPr/>
        </p:nvSpPr>
        <p:spPr>
          <a:xfrm>
            <a:off x="403711" y="5713688"/>
            <a:ext cx="6218119" cy="1013460"/>
          </a:xfrm>
          <a:prstGeom prst="rect">
            <a:avLst/>
          </a:prstGeom>
          <a:noFill/>
        </p:spPr>
        <p:txBody>
          <a:bodyPr wrap="square" lIns="91436" tIns="45718" rIns="91436" bIns="45718" rtlCol="0">
            <a:spAutoFit/>
          </a:bodyPr>
          <a:lstStyle/>
          <a:p>
            <a:r>
              <a:rPr lang="en-US" altLang="zh-CN" sz="6000" dirty="0">
                <a:solidFill>
                  <a:schemeClr val="bg1"/>
                </a:solidFill>
                <a:latin typeface="微软雅黑" panose="020B0503020204020204" pitchFamily="34" charset="-122"/>
                <a:ea typeface="微软雅黑" panose="020B0503020204020204" pitchFamily="34" charset="-122"/>
              </a:rPr>
              <a:t>THANKS</a:t>
            </a:r>
            <a:r>
              <a:rPr lang="zh-CN" altLang="en-US" sz="6000" dirty="0">
                <a:solidFill>
                  <a:schemeClr val="bg1"/>
                </a:solidFill>
                <a:latin typeface="微软雅黑" panose="020B0503020204020204" pitchFamily="34" charset="-122"/>
                <a:ea typeface="微软雅黑" panose="020B0503020204020204" pitchFamily="34" charset="-122"/>
              </a:rPr>
              <a:t> </a:t>
            </a:r>
            <a:r>
              <a:rPr lang="en-US" altLang="zh-CN" sz="6000" dirty="0">
                <a:solidFill>
                  <a:schemeClr val="bg1"/>
                </a:solidFill>
                <a:latin typeface="微软雅黑" panose="020B0503020204020204" pitchFamily="34" charset="-122"/>
                <a:ea typeface="微软雅黑" panose="020B0503020204020204" pitchFamily="34" charset="-122"/>
              </a:rPr>
              <a:t>T O</a:t>
            </a:r>
            <a:endParaRPr lang="zh-CN" altLang="en-US" sz="60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
        <p:nvSpPr>
          <p:cNvPr id="81" name="圆角矩形 80"/>
          <p:cNvSpPr/>
          <p:nvPr/>
        </p:nvSpPr>
        <p:spPr>
          <a:xfrm rot="16200000" flipV="1">
            <a:off x="10447005" y="5586367"/>
            <a:ext cx="1282079" cy="130015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82" name="Freeform 96"/>
          <p:cNvSpPr/>
          <p:nvPr/>
        </p:nvSpPr>
        <p:spPr bwMode="auto">
          <a:xfrm>
            <a:off x="10716634" y="5878142"/>
            <a:ext cx="742823" cy="716604"/>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36" tIns="45718" rIns="91436" bIns="45718" numCol="1" anchor="t" anchorCtr="0" compatLnSpc="1"/>
          <a:lstStyle/>
          <a:p>
            <a:endParaRPr lang="zh-CN" altLang="en-US">
              <a:solidFill>
                <a:srgbClr val="AD1C21"/>
              </a:solidFill>
            </a:endParaRPr>
          </a:p>
        </p:txBody>
      </p:sp>
      <p:grpSp>
        <p:nvGrpSpPr>
          <p:cNvPr id="84" name="组合 48"/>
          <p:cNvGrpSpPr/>
          <p:nvPr/>
        </p:nvGrpSpPr>
        <p:grpSpPr>
          <a:xfrm>
            <a:off x="5203216" y="1983396"/>
            <a:ext cx="484560" cy="382547"/>
            <a:chOff x="4625150" y="6808104"/>
            <a:chExt cx="540316" cy="426565"/>
          </a:xfrm>
          <a:solidFill>
            <a:srgbClr val="4C98CF"/>
          </a:solidFill>
        </p:grpSpPr>
        <p:sp>
          <p:nvSpPr>
            <p:cNvPr id="85" name="Freeform 127"/>
            <p:cNvSpPr/>
            <p:nvPr/>
          </p:nvSpPr>
          <p:spPr bwMode="auto">
            <a:xfrm>
              <a:off x="4625150" y="6808104"/>
              <a:ext cx="540316" cy="352040"/>
            </a:xfrm>
            <a:custGeom>
              <a:avLst/>
              <a:gdLst>
                <a:gd name="T0" fmla="*/ 34 w 233"/>
                <a:gd name="T1" fmla="*/ 77 h 152"/>
                <a:gd name="T2" fmla="*/ 117 w 233"/>
                <a:gd name="T3" fmla="*/ 126 h 152"/>
                <a:gd name="T4" fmla="*/ 214 w 233"/>
                <a:gd name="T5" fmla="*/ 67 h 152"/>
                <a:gd name="T6" fmla="*/ 214 w 233"/>
                <a:gd name="T7" fmla="*/ 67 h 152"/>
                <a:gd name="T8" fmla="*/ 233 w 233"/>
                <a:gd name="T9" fmla="*/ 56 h 152"/>
                <a:gd name="T10" fmla="*/ 116 w 233"/>
                <a:gd name="T11" fmla="*/ 0 h 152"/>
                <a:gd name="T12" fmla="*/ 0 w 233"/>
                <a:gd name="T13" fmla="*/ 56 h 152"/>
                <a:gd name="T14" fmla="*/ 16 w 233"/>
                <a:gd name="T15" fmla="*/ 66 h 152"/>
                <a:gd name="T16" fmla="*/ 16 w 233"/>
                <a:gd name="T17" fmla="*/ 152 h 152"/>
                <a:gd name="T18" fmla="*/ 24 w 233"/>
                <a:gd name="T19" fmla="*/ 152 h 152"/>
                <a:gd name="T20" fmla="*/ 24 w 233"/>
                <a:gd name="T21" fmla="*/ 71 h 152"/>
                <a:gd name="T22" fmla="*/ 34 w 233"/>
                <a:gd name="T23" fmla="*/ 77 h 152"/>
                <a:gd name="T24" fmla="*/ 34 w 233"/>
                <a:gd name="T25" fmla="*/ 7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3" h="152">
                  <a:moveTo>
                    <a:pt x="34" y="77"/>
                  </a:moveTo>
                  <a:cubicBezTo>
                    <a:pt x="117" y="126"/>
                    <a:pt x="117" y="126"/>
                    <a:pt x="117" y="126"/>
                  </a:cubicBezTo>
                  <a:cubicBezTo>
                    <a:pt x="214" y="67"/>
                    <a:pt x="214" y="67"/>
                    <a:pt x="214" y="67"/>
                  </a:cubicBezTo>
                  <a:cubicBezTo>
                    <a:pt x="214" y="67"/>
                    <a:pt x="214" y="67"/>
                    <a:pt x="214" y="67"/>
                  </a:cubicBezTo>
                  <a:cubicBezTo>
                    <a:pt x="233" y="56"/>
                    <a:pt x="233" y="56"/>
                    <a:pt x="233" y="56"/>
                  </a:cubicBezTo>
                  <a:cubicBezTo>
                    <a:pt x="116" y="0"/>
                    <a:pt x="116" y="0"/>
                    <a:pt x="116" y="0"/>
                  </a:cubicBezTo>
                  <a:cubicBezTo>
                    <a:pt x="0" y="56"/>
                    <a:pt x="0" y="56"/>
                    <a:pt x="0" y="56"/>
                  </a:cubicBezTo>
                  <a:cubicBezTo>
                    <a:pt x="16" y="66"/>
                    <a:pt x="16" y="66"/>
                    <a:pt x="16" y="66"/>
                  </a:cubicBezTo>
                  <a:cubicBezTo>
                    <a:pt x="16" y="152"/>
                    <a:pt x="16" y="152"/>
                    <a:pt x="16" y="152"/>
                  </a:cubicBezTo>
                  <a:cubicBezTo>
                    <a:pt x="24" y="152"/>
                    <a:pt x="24" y="152"/>
                    <a:pt x="24" y="152"/>
                  </a:cubicBezTo>
                  <a:cubicBezTo>
                    <a:pt x="24" y="71"/>
                    <a:pt x="24" y="71"/>
                    <a:pt x="24" y="71"/>
                  </a:cubicBezTo>
                  <a:cubicBezTo>
                    <a:pt x="34" y="77"/>
                    <a:pt x="34" y="77"/>
                    <a:pt x="34" y="77"/>
                  </a:cubicBezTo>
                  <a:cubicBezTo>
                    <a:pt x="34" y="77"/>
                    <a:pt x="34" y="77"/>
                    <a:pt x="34" y="77"/>
                  </a:cubicBez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2">
                    <a:lumMod val="75000"/>
                  </a:schemeClr>
                </a:solidFill>
              </a:endParaRPr>
            </a:p>
          </p:txBody>
        </p:sp>
        <p:sp>
          <p:nvSpPr>
            <p:cNvPr id="86" name="Freeform 128"/>
            <p:cNvSpPr/>
            <p:nvPr/>
          </p:nvSpPr>
          <p:spPr bwMode="auto">
            <a:xfrm>
              <a:off x="4736940" y="7025799"/>
              <a:ext cx="314776" cy="208870"/>
            </a:xfrm>
            <a:custGeom>
              <a:avLst/>
              <a:gdLst>
                <a:gd name="T0" fmla="*/ 305 w 321"/>
                <a:gd name="T1" fmla="*/ 12 h 213"/>
                <a:gd name="T2" fmla="*/ 163 w 321"/>
                <a:gd name="T3" fmla="*/ 97 h 213"/>
                <a:gd name="T4" fmla="*/ 21 w 321"/>
                <a:gd name="T5" fmla="*/ 12 h 213"/>
                <a:gd name="T6" fmla="*/ 21 w 321"/>
                <a:gd name="T7" fmla="*/ 12 h 213"/>
                <a:gd name="T8" fmla="*/ 19 w 321"/>
                <a:gd name="T9" fmla="*/ 12 h 213"/>
                <a:gd name="T10" fmla="*/ 0 w 321"/>
                <a:gd name="T11" fmla="*/ 0 h 213"/>
                <a:gd name="T12" fmla="*/ 0 w 321"/>
                <a:gd name="T13" fmla="*/ 213 h 213"/>
                <a:gd name="T14" fmla="*/ 321 w 321"/>
                <a:gd name="T15" fmla="*/ 213 h 213"/>
                <a:gd name="T16" fmla="*/ 321 w 321"/>
                <a:gd name="T17" fmla="*/ 3 h 213"/>
                <a:gd name="T18" fmla="*/ 305 w 321"/>
                <a:gd name="T19" fmla="*/ 12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1" h="213">
                  <a:moveTo>
                    <a:pt x="305" y="12"/>
                  </a:moveTo>
                  <a:lnTo>
                    <a:pt x="163" y="97"/>
                  </a:lnTo>
                  <a:lnTo>
                    <a:pt x="21" y="12"/>
                  </a:lnTo>
                  <a:lnTo>
                    <a:pt x="21" y="12"/>
                  </a:lnTo>
                  <a:lnTo>
                    <a:pt x="19" y="12"/>
                  </a:lnTo>
                  <a:lnTo>
                    <a:pt x="0" y="0"/>
                  </a:lnTo>
                  <a:lnTo>
                    <a:pt x="0" y="213"/>
                  </a:lnTo>
                  <a:lnTo>
                    <a:pt x="321" y="213"/>
                  </a:lnTo>
                  <a:lnTo>
                    <a:pt x="321" y="3"/>
                  </a:lnTo>
                  <a:lnTo>
                    <a:pt x="305" y="12"/>
                  </a:lnTo>
                  <a:close/>
                </a:path>
              </a:pathLst>
            </a:custGeom>
            <a:solidFill>
              <a:schemeClr val="accent5">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AD1C21"/>
                </a:solidFill>
              </a:endParaRPr>
            </a:p>
          </p:txBody>
        </p:sp>
      </p:grpSp>
      <p:pic>
        <p:nvPicPr>
          <p:cNvPr id="2" name="图片 1" descr="timg"/>
          <p:cNvPicPr>
            <a:picLocks noChangeAspect="1"/>
          </p:cNvPicPr>
          <p:nvPr/>
        </p:nvPicPr>
        <p:blipFill>
          <a:blip r:embed="rId1"/>
          <a:stretch>
            <a:fillRect/>
          </a:stretch>
        </p:blipFill>
        <p:spPr>
          <a:xfrm>
            <a:off x="130175" y="81280"/>
            <a:ext cx="3425190" cy="1187450"/>
          </a:xfrm>
          <a:prstGeom prst="rect">
            <a:avLst/>
          </a:prstGeom>
          <a:solidFill>
            <a:schemeClr val="accent1"/>
          </a:solidFill>
        </p:spPr>
      </p:pic>
    </p:spTree>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奥斯汀">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1459</Words>
  <Application>WPS 演示</Application>
  <PresentationFormat>自定义</PresentationFormat>
  <Paragraphs>169</Paragraphs>
  <Slides>7</Slides>
  <Notes>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0</vt:i4>
      </vt:variant>
      <vt:variant>
        <vt:lpstr>幻灯片标题</vt:lpstr>
      </vt:variant>
      <vt:variant>
        <vt:i4>7</vt:i4>
      </vt:variant>
    </vt:vector>
  </HeadingPairs>
  <TitlesOfParts>
    <vt:vector size="19" baseType="lpstr">
      <vt:lpstr>Arial</vt:lpstr>
      <vt:lpstr>宋体</vt:lpstr>
      <vt:lpstr>Wingdings</vt:lpstr>
      <vt:lpstr>微软雅黑</vt:lpstr>
      <vt:lpstr>Segoe UI Semilight</vt:lpstr>
      <vt:lpstr>Eras Light ITC</vt:lpstr>
      <vt:lpstr>Yu Gothic UI Semilight</vt:lpstr>
      <vt:lpstr>Calibri</vt:lpstr>
      <vt:lpstr>Century Gothic</vt:lpstr>
      <vt:lpstr>Segoe Print</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第一PPT模板网-WWW.1PPT.COM</dc:creator>
  <dc:description>第一PPT模板网-WWW.1PPT.COM</dc:description>
  <dc:subject>第一PPT模板网-WWW.1PPT.COM</dc:subject>
  <cp:category>第一PPT模板网-WWW.1PPT.COM</cp:category>
  <cp:lastModifiedBy>drenchme</cp:lastModifiedBy>
  <cp:revision>222</cp:revision>
  <dcterms:created xsi:type="dcterms:W3CDTF">2015-04-07T16:28:00Z</dcterms:created>
  <dcterms:modified xsi:type="dcterms:W3CDTF">2019-05-26T01:12:22Z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