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5" r:id="rId19"/>
    <p:sldId id="259" r:id="rId20"/>
    <p:sldId id="282" r:id="rId21"/>
    <p:sldId id="261" r:id="rId22"/>
    <p:sldId id="283" r:id="rId23"/>
    <p:sldId id="28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5050"/>
    <a:srgbClr val="003399"/>
    <a:srgbClr val="0066FF"/>
    <a:srgbClr val="FF6600"/>
    <a:srgbClr val="FFCCFF"/>
    <a:srgbClr val="394404"/>
    <a:srgbClr val="5F6F0F"/>
    <a:srgbClr val="718412"/>
    <a:srgbClr val="657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42" autoAdjust="0"/>
  </p:normalViewPr>
  <p:slideViewPr>
    <p:cSldViewPr>
      <p:cViewPr varScale="1">
        <p:scale>
          <a:sx n="69" d="100"/>
          <a:sy n="69" d="100"/>
        </p:scale>
        <p:origin x="564" y="64"/>
      </p:cViewPr>
      <p:guideLst>
        <p:guide orient="horz" pos="2160"/>
        <p:guide pos="3839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52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Port code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Sensors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Compensation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Port code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Sensors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Compensation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Kalman Filter on 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Embedded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Devin Renshaw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Complementary sensors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6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Different sensors used</a:t>
            </a:r>
          </a:p>
          <a:p>
            <a:pPr lvl="1">
              <a:lnSpc>
                <a:spcPct val="150000"/>
              </a:lnSpc>
            </a:pPr>
            <a:r>
              <a:rPr lang="en-US" sz="6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Accelerometers</a:t>
            </a:r>
          </a:p>
          <a:p>
            <a:pPr lvl="1">
              <a:lnSpc>
                <a:spcPct val="150000"/>
              </a:lnSpc>
            </a:pPr>
            <a:r>
              <a:rPr lang="en-US" sz="6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Magnetometers</a:t>
            </a:r>
            <a:endParaRPr lang="en-US" sz="5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Complementary sensors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28800"/>
            <a:ext cx="9295129" cy="4462272"/>
          </a:xfrm>
        </p:spPr>
        <p:txBody>
          <a:bodyPr>
            <a:normAutofit fontScale="92500" lnSpcReduction="20000"/>
          </a:bodyPr>
          <a:lstStyle/>
          <a:p>
            <a:r>
              <a:rPr lang="en-US" sz="6400" dirty="0">
                <a:solidFill>
                  <a:schemeClr val="accent1"/>
                </a:solidFill>
              </a:rPr>
              <a:t>Accelerometers</a:t>
            </a:r>
          </a:p>
          <a:p>
            <a:pPr lvl="1"/>
            <a:r>
              <a:rPr lang="en-US" sz="6000" dirty="0">
                <a:solidFill>
                  <a:schemeClr val="accent1"/>
                </a:solidFill>
              </a:rPr>
              <a:t>Drift compensation in roll/pitch</a:t>
            </a:r>
          </a:p>
          <a:p>
            <a:pPr lvl="1"/>
            <a:r>
              <a:rPr lang="en-US" sz="6000" dirty="0">
                <a:solidFill>
                  <a:schemeClr val="accent1"/>
                </a:solidFill>
              </a:rPr>
              <a:t>No sensing for yaw</a:t>
            </a:r>
          </a:p>
          <a:p>
            <a:r>
              <a:rPr lang="en-US" sz="6600" dirty="0">
                <a:solidFill>
                  <a:schemeClr val="accent1"/>
                </a:solidFill>
              </a:rPr>
              <a:t>Magnetometers</a:t>
            </a:r>
          </a:p>
          <a:p>
            <a:pPr lvl="1"/>
            <a:r>
              <a:rPr lang="en-US" sz="6000" dirty="0">
                <a:solidFill>
                  <a:schemeClr val="accent1"/>
                </a:solidFill>
              </a:rPr>
              <a:t>Yaw compensation</a:t>
            </a:r>
          </a:p>
        </p:txBody>
      </p:sp>
    </p:spTree>
    <p:extLst>
      <p:ext uri="{BB962C8B-B14F-4D97-AF65-F5344CB8AC3E}">
        <p14:creationId xmlns:p14="http://schemas.microsoft.com/office/powerpoint/2010/main" val="26189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Accelerometers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7136" y="1659443"/>
            <a:ext cx="10360501" cy="4462272"/>
          </a:xfrm>
        </p:spPr>
        <p:txBody>
          <a:bodyPr>
            <a:normAutofit/>
          </a:bodyPr>
          <a:lstStyle/>
          <a:p>
            <a:pPr lvl="1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Compensate for pitch/roll drift</a:t>
            </a:r>
          </a:p>
          <a:p>
            <a:pPr lvl="1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sensing for yaw</a:t>
            </a:r>
          </a:p>
          <a:p>
            <a:pPr lvl="1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Linear acceleration</a:t>
            </a:r>
          </a:p>
          <a:p>
            <a:pPr lvl="1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Noisy, but no drift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F93D8-D151-4F75-8EE0-6BBCC6CAF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544187"/>
            <a:ext cx="4842877" cy="2692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47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Magnetometers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752600"/>
            <a:ext cx="7239000" cy="4462272"/>
          </a:xfrm>
        </p:spPr>
        <p:txBody>
          <a:bodyPr>
            <a:normAutofit/>
          </a:bodyPr>
          <a:lstStyle/>
          <a:p>
            <a:pPr lvl="1"/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Senses nearby magnetic fields</a:t>
            </a:r>
          </a:p>
          <a:p>
            <a:pPr lvl="1"/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Immune to drift</a:t>
            </a:r>
          </a:p>
          <a:p>
            <a:pPr lvl="1"/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Susceptible to soft/hard Fe effects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F43C0-FCEE-466A-AF7A-0B72A5F0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2133600"/>
            <a:ext cx="4616479" cy="3120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390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8000" dirty="0"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Hard/Soft Iron Effects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5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Hard Iron</a:t>
            </a:r>
          </a:p>
          <a:p>
            <a:pPr lvl="1"/>
            <a:r>
              <a:rPr lang="en-US" sz="4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Magnetic sources</a:t>
            </a:r>
          </a:p>
          <a:p>
            <a:r>
              <a:rPr lang="en-US" sz="5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Soft iron</a:t>
            </a:r>
          </a:p>
          <a:p>
            <a:pPr lvl="1"/>
            <a:r>
              <a:rPr lang="en-US" sz="4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Non-magnetized but conductive metals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These effects can be larger than Earth’s magnetic field which we want to measure</a:t>
            </a:r>
          </a:p>
        </p:txBody>
      </p:sp>
    </p:spTree>
    <p:extLst>
      <p:ext uri="{BB962C8B-B14F-4D97-AF65-F5344CB8AC3E}">
        <p14:creationId xmlns:p14="http://schemas.microsoft.com/office/powerpoint/2010/main" val="31343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F9D78-624C-4005-8CA9-F3D3333990B0}"/>
              </a:ext>
            </a:extLst>
          </p:cNvPr>
          <p:cNvSpPr/>
          <p:nvPr/>
        </p:nvSpPr>
        <p:spPr>
          <a:xfrm>
            <a:off x="2741612" y="1905000"/>
            <a:ext cx="701202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800" b="1" dirty="0">
                <a:ln/>
                <a:solidFill>
                  <a:schemeClr val="accent4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1022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Timing Comparisons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Complementary vs. Kalman filter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C51F14-78D4-4CA5-88B4-6AA585D8B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3469"/>
              </p:ext>
            </p:extLst>
          </p:nvPr>
        </p:nvGraphicFramePr>
        <p:xfrm>
          <a:off x="2031471" y="720372"/>
          <a:ext cx="81258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522919430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1856418043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113936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Timing 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2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Kalman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5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120-150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2300-2500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STM32F0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2200-2300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45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Floating point operations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rgbClr val="FF5050"/>
                </a:solidFill>
              </a:rPr>
              <a:t>Computationally expensive</a:t>
            </a:r>
          </a:p>
          <a:p>
            <a:r>
              <a:rPr lang="en-US" sz="4800" dirty="0">
                <a:solidFill>
                  <a:srgbClr val="FF5050"/>
                </a:solidFill>
              </a:rPr>
              <a:t>Necessary in Kalman filtering</a:t>
            </a:r>
          </a:p>
          <a:p>
            <a:pPr lvl="1"/>
            <a:r>
              <a:rPr lang="en-US" sz="4400" dirty="0">
                <a:solidFill>
                  <a:srgbClr val="FF5050"/>
                </a:solidFill>
              </a:rPr>
              <a:t>Fixed point arithmetic didn’t cut it</a:t>
            </a:r>
          </a:p>
          <a:p>
            <a:r>
              <a:rPr lang="en-US" sz="4800" dirty="0">
                <a:solidFill>
                  <a:srgbClr val="FF5050"/>
                </a:solidFill>
              </a:rPr>
              <a:t>No HW support for floating point in Arduino or STM32F0</a:t>
            </a:r>
          </a:p>
          <a:p>
            <a:r>
              <a:rPr lang="en-US" sz="4800" dirty="0">
                <a:solidFill>
                  <a:srgbClr val="FF5050"/>
                </a:solidFill>
              </a:rPr>
              <a:t>Must be emulated using SW libraries</a:t>
            </a:r>
          </a:p>
        </p:txBody>
      </p:sp>
    </p:spTree>
    <p:extLst>
      <p:ext uri="{BB962C8B-B14F-4D97-AF65-F5344CB8AC3E}">
        <p14:creationId xmlns:p14="http://schemas.microsoft.com/office/powerpoint/2010/main" val="25162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Floating Point Operations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Complementary Filter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both X and Y, only a handful of additions and multiplications are necessary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Relatively inexpensive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Kalman Filter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operations and many multiplications and additions are necessary</a:t>
            </a:r>
          </a:p>
          <a:p>
            <a:r>
              <a:rPr lang="en-US" dirty="0">
                <a:solidFill>
                  <a:schemeClr val="accent1"/>
                </a:solidFill>
              </a:rPr>
              <a:t>Expensive operations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Complementary Filter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Always underperformed Kalman filter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Often took several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seconds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to settle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Manual setting of α parameter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Not as accurate as Kalman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Kalman Filter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Great results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At most, took fractions of a second to converge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Automatic setting of parameters for estimation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Always returned to within 1⁰ of original position</a:t>
            </a:r>
          </a:p>
        </p:txBody>
      </p:sp>
    </p:spTree>
    <p:extLst>
      <p:ext uri="{BB962C8B-B14F-4D97-AF65-F5344CB8AC3E}">
        <p14:creationId xmlns:p14="http://schemas.microsoft.com/office/powerpoint/2010/main" val="40399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6"/>
                </a:solidFill>
              </a:rPr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From simulation to system</a:t>
            </a:r>
          </a:p>
          <a:p>
            <a:pPr>
              <a:lnSpc>
                <a:spcPct val="150000"/>
              </a:lnSpc>
            </a:pPr>
            <a:r>
              <a:rPr lang="en-US" sz="6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Complications</a:t>
            </a:r>
          </a:p>
          <a:p>
            <a:pPr>
              <a:lnSpc>
                <a:spcPct val="150000"/>
              </a:lnSpc>
            </a:pPr>
            <a:r>
              <a:rPr lang="en-US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Final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2" y="1752600"/>
            <a:ext cx="10969942" cy="4462272"/>
          </a:xfrm>
        </p:spPr>
        <p:txBody>
          <a:bodyPr>
            <a:normAutofit fontScale="92500"/>
          </a:bodyPr>
          <a:lstStyle/>
          <a:p>
            <a:r>
              <a:rPr lang="en-US" sz="5400" dirty="0">
                <a:solidFill>
                  <a:srgbClr val="FFFF99"/>
                </a:solidFill>
              </a:rPr>
              <a:t>Kalman filter is great, but expensive</a:t>
            </a:r>
          </a:p>
          <a:p>
            <a:r>
              <a:rPr lang="en-US" sz="5400" dirty="0">
                <a:solidFill>
                  <a:srgbClr val="FFFF99"/>
                </a:solidFill>
              </a:rPr>
              <a:t>Low-end/power applications may benefit more from complementary filter</a:t>
            </a:r>
          </a:p>
          <a:p>
            <a:r>
              <a:rPr lang="en-US" sz="5400" dirty="0">
                <a:solidFill>
                  <a:srgbClr val="FFFF99"/>
                </a:solidFill>
              </a:rPr>
              <a:t>Characterizing physical interactions takes a long time</a:t>
            </a:r>
            <a:endParaRPr lang="en-US" sz="480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</a:rPr>
              <a:t>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 libraries</a:t>
            </a:r>
          </a:p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Simulation</a:t>
            </a:r>
          </a:p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Quick board setup</a:t>
            </a:r>
          </a:p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Fully implemented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5092148"/>
              </p:ext>
            </p:extLst>
          </p:nvPr>
        </p:nvGraphicFramePr>
        <p:xfrm>
          <a:off x="6500548" y="1706880"/>
          <a:ext cx="5078412" cy="393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434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Utility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286">
                <a:tc>
                  <a:txBody>
                    <a:bodyPr/>
                    <a:lstStyle/>
                    <a:p>
                      <a:r>
                        <a:rPr lang="en-US" dirty="0"/>
                        <a:t>MATLAB libs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MATLAB custom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Arduino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74867"/>
                  </a:ext>
                </a:extLst>
              </a:tr>
              <a:tr h="768434">
                <a:tc>
                  <a:txBody>
                    <a:bodyPr/>
                    <a:lstStyle/>
                    <a:p>
                      <a:r>
                        <a:rPr lang="en-US" dirty="0"/>
                        <a:t>STM32F0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Arduino/STM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Real-world effects</a:t>
            </a:r>
          </a:p>
          <a:p>
            <a:r>
              <a:rPr lang="en-US" sz="5400" dirty="0">
                <a:solidFill>
                  <a:schemeClr val="accent4"/>
                </a:solidFill>
              </a:rPr>
              <a:t>Sensor noise</a:t>
            </a:r>
          </a:p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Unexpected issues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1285200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Issues on Physical Devices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Non-zero mean noise</a:t>
            </a:r>
          </a:p>
          <a:p>
            <a:r>
              <a:rPr lang="en-US" sz="6000" dirty="0">
                <a:solidFill>
                  <a:srgbClr val="FFC000"/>
                </a:solidFill>
              </a:rPr>
              <a:t>Temperature effects</a:t>
            </a:r>
          </a:p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Sensor bias/calibration</a:t>
            </a:r>
          </a:p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Sensor drift and jitter</a:t>
            </a:r>
          </a:p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Gimbal lock</a:t>
            </a:r>
          </a:p>
        </p:txBody>
      </p:sp>
    </p:spTree>
    <p:extLst>
      <p:ext uri="{BB962C8B-B14F-4D97-AF65-F5344CB8AC3E}">
        <p14:creationId xmlns:p14="http://schemas.microsoft.com/office/powerpoint/2010/main" val="29443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FFC000"/>
                </a:solidFill>
              </a:rPr>
              <a:t>Minor issues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>
                    <a:lumMod val="65000"/>
                  </a:schemeClr>
                </a:solidFill>
              </a:rPr>
              <a:t>Non-zero mean noise</a:t>
            </a:r>
          </a:p>
          <a:p>
            <a:pPr lvl="1"/>
            <a:r>
              <a:rPr lang="en-US" sz="6000" dirty="0">
                <a:solidFill>
                  <a:schemeClr val="tx1">
                    <a:lumMod val="65000"/>
                  </a:schemeClr>
                </a:solidFill>
              </a:rPr>
              <a:t>Simple shift </a:t>
            </a:r>
          </a:p>
          <a:p>
            <a:r>
              <a:rPr lang="en-US" sz="6600" dirty="0">
                <a:solidFill>
                  <a:schemeClr val="tx1">
                    <a:lumMod val="65000"/>
                  </a:schemeClr>
                </a:solidFill>
              </a:rPr>
              <a:t>Temperature effects</a:t>
            </a:r>
          </a:p>
          <a:p>
            <a:pPr lvl="1"/>
            <a:r>
              <a:rPr lang="en-US" sz="6000" dirty="0">
                <a:solidFill>
                  <a:schemeClr val="tx1">
                    <a:lumMod val="65000"/>
                  </a:schemeClr>
                </a:solidFill>
              </a:rPr>
              <a:t>Wait for stabilization</a:t>
            </a:r>
          </a:p>
        </p:txBody>
      </p:sp>
    </p:spTree>
    <p:extLst>
      <p:ext uri="{BB962C8B-B14F-4D97-AF65-F5344CB8AC3E}">
        <p14:creationId xmlns:p14="http://schemas.microsoft.com/office/powerpoint/2010/main" val="42728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/>
                </a:solidFill>
              </a:rPr>
              <a:t>Major issues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Sensor bias</a:t>
            </a:r>
          </a:p>
          <a:p>
            <a:pPr lvl="1"/>
            <a:r>
              <a:rPr lang="en-US" sz="6000" dirty="0">
                <a:solidFill>
                  <a:srgbClr val="FF6600"/>
                </a:solidFill>
              </a:rPr>
              <a:t>Calibration techniques</a:t>
            </a:r>
          </a:p>
          <a:p>
            <a:r>
              <a:rPr lang="en-US" sz="6600" dirty="0">
                <a:solidFill>
                  <a:srgbClr val="FF6600"/>
                </a:solidFill>
              </a:rPr>
              <a:t>Sensor drift and jitter</a:t>
            </a:r>
          </a:p>
          <a:p>
            <a:pPr lvl="1"/>
            <a:r>
              <a:rPr lang="en-US" sz="6000" dirty="0">
                <a:solidFill>
                  <a:srgbClr val="FF6600"/>
                </a:solidFill>
              </a:rPr>
              <a:t>Multiple solutions</a:t>
            </a:r>
          </a:p>
        </p:txBody>
      </p:sp>
    </p:spTree>
    <p:extLst>
      <p:ext uri="{BB962C8B-B14F-4D97-AF65-F5344CB8AC3E}">
        <p14:creationId xmlns:p14="http://schemas.microsoft.com/office/powerpoint/2010/main" val="406951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Sensor noise and drift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6600" dirty="0">
                <a:solidFill>
                  <a:schemeClr val="accent3"/>
                </a:solidFill>
              </a:rPr>
              <a:t>Jitter/noisy</a:t>
            </a:r>
          </a:p>
          <a:p>
            <a:pPr lvl="1"/>
            <a:r>
              <a:rPr lang="en-US" sz="6000" dirty="0">
                <a:solidFill>
                  <a:schemeClr val="accent3"/>
                </a:solidFill>
              </a:rPr>
              <a:t>Estimation technique</a:t>
            </a:r>
          </a:p>
          <a:p>
            <a:pPr lvl="2"/>
            <a:r>
              <a:rPr lang="en-US" sz="5600" dirty="0">
                <a:solidFill>
                  <a:schemeClr val="accent3"/>
                </a:solidFill>
              </a:rPr>
              <a:t>Kalman filters</a:t>
            </a:r>
          </a:p>
          <a:p>
            <a:pPr lvl="2"/>
            <a:r>
              <a:rPr lang="en-US" sz="5600" dirty="0">
                <a:solidFill>
                  <a:schemeClr val="accent3"/>
                </a:solidFill>
              </a:rPr>
              <a:t>Complementary filters (low pass)</a:t>
            </a:r>
          </a:p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Sensor drift</a:t>
            </a:r>
          </a:p>
          <a:p>
            <a:pPr lvl="1"/>
            <a:r>
              <a:rPr lang="en-US" sz="5600" dirty="0">
                <a:solidFill>
                  <a:schemeClr val="accent3">
                    <a:lumMod val="75000"/>
                  </a:schemeClr>
                </a:solidFill>
              </a:rPr>
              <a:t>Compensation (high-pass)</a:t>
            </a:r>
          </a:p>
        </p:txBody>
      </p:sp>
    </p:spTree>
    <p:extLst>
      <p:ext uri="{BB962C8B-B14F-4D97-AF65-F5344CB8AC3E}">
        <p14:creationId xmlns:p14="http://schemas.microsoft.com/office/powerpoint/2010/main" val="1556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Sensor drift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52601"/>
            <a:ext cx="7086600" cy="4462272"/>
          </a:xfrm>
        </p:spPr>
        <p:txBody>
          <a:bodyPr>
            <a:normAutofit fontScale="62500" lnSpcReduction="20000"/>
          </a:bodyPr>
          <a:lstStyle/>
          <a:p>
            <a:r>
              <a:rPr lang="en-US" sz="6600" dirty="0">
                <a:solidFill>
                  <a:schemeClr val="accent4"/>
                </a:solidFill>
              </a:rPr>
              <a:t>What sensors drift?</a:t>
            </a:r>
          </a:p>
          <a:p>
            <a:pPr lvl="1"/>
            <a:r>
              <a:rPr lang="en-US" sz="6000" dirty="0">
                <a:solidFill>
                  <a:schemeClr val="accent4"/>
                </a:solidFill>
              </a:rPr>
              <a:t>Gyroscopes</a:t>
            </a:r>
          </a:p>
          <a:p>
            <a:pPr lvl="2"/>
            <a:r>
              <a:rPr lang="en-US" sz="5600" dirty="0">
                <a:solidFill>
                  <a:schemeClr val="accent4"/>
                </a:solidFill>
              </a:rPr>
              <a:t>Low noise, tend to drift</a:t>
            </a:r>
          </a:p>
          <a:p>
            <a:pPr lvl="2"/>
            <a:r>
              <a:rPr lang="en-US" sz="5600" dirty="0">
                <a:solidFill>
                  <a:schemeClr val="accent4"/>
                </a:solidFill>
              </a:rPr>
              <a:t>Can be deg/min or deg/s</a:t>
            </a:r>
          </a:p>
          <a:p>
            <a:pPr lvl="2"/>
            <a:r>
              <a:rPr lang="en-US" sz="5600" dirty="0">
                <a:solidFill>
                  <a:schemeClr val="accent4"/>
                </a:solidFill>
              </a:rPr>
              <a:t>Drift due to integration</a:t>
            </a:r>
          </a:p>
          <a:p>
            <a:pPr lvl="2"/>
            <a:r>
              <a:rPr lang="en-US" sz="5600" dirty="0">
                <a:solidFill>
                  <a:schemeClr val="accent4"/>
                </a:solidFill>
              </a:rPr>
              <a:t>Hard to mitigate internally</a:t>
            </a:r>
          </a:p>
          <a:p>
            <a:r>
              <a:rPr lang="en-US" sz="6600" dirty="0">
                <a:solidFill>
                  <a:schemeClr val="accent4"/>
                </a:solidFill>
              </a:rPr>
              <a:t>Solutions</a:t>
            </a:r>
          </a:p>
          <a:p>
            <a:pPr lvl="1"/>
            <a:r>
              <a:rPr lang="en-US" sz="6000" dirty="0">
                <a:solidFill>
                  <a:schemeClr val="accent4"/>
                </a:solidFill>
              </a:rPr>
              <a:t>Complementary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734EE-8A34-457A-96C0-5244B4D9C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0136" y="1632454"/>
            <a:ext cx="5865496" cy="32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4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435</TotalTime>
  <Words>408</Words>
  <Application>Microsoft Office PowerPoint</Application>
  <PresentationFormat>Custom</PresentationFormat>
  <Paragraphs>135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Tech 16x9</vt:lpstr>
      <vt:lpstr>Kalman Filter on  Embedded System</vt:lpstr>
      <vt:lpstr>Outline</vt:lpstr>
      <vt:lpstr>Progression</vt:lpstr>
      <vt:lpstr>Arduino/STM implementation</vt:lpstr>
      <vt:lpstr>Issues on Physical Devices</vt:lpstr>
      <vt:lpstr>Minor issues</vt:lpstr>
      <vt:lpstr>Major issues</vt:lpstr>
      <vt:lpstr>Sensor noise and drift</vt:lpstr>
      <vt:lpstr>Sensor drift</vt:lpstr>
      <vt:lpstr>Complementary sensors</vt:lpstr>
      <vt:lpstr>Complementary sensors</vt:lpstr>
      <vt:lpstr>Accelerometers</vt:lpstr>
      <vt:lpstr>Magnetometers</vt:lpstr>
      <vt:lpstr>Hard/Soft Iron Effects</vt:lpstr>
      <vt:lpstr>PowerPoint Presentation</vt:lpstr>
      <vt:lpstr>Timing Comparisons</vt:lpstr>
      <vt:lpstr>Floating point operations</vt:lpstr>
      <vt:lpstr>Floating Point Operations Cost</vt:lpstr>
      <vt:lpstr>Performance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 on  Embedded System</dc:title>
  <dc:creator>DEVIN RENSHAW</dc:creator>
  <cp:lastModifiedBy>DEVIN RENSHAW</cp:lastModifiedBy>
  <cp:revision>27</cp:revision>
  <dcterms:created xsi:type="dcterms:W3CDTF">2018-04-30T13:27:40Z</dcterms:created>
  <dcterms:modified xsi:type="dcterms:W3CDTF">2018-04-30T20:43:33Z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