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44"/>
  </p:notesMasterIdLst>
  <p:handoutMasterIdLst>
    <p:handoutMasterId r:id="rId45"/>
  </p:handoutMasterIdLst>
  <p:sldIdLst>
    <p:sldId id="338" r:id="rId5"/>
    <p:sldId id="333" r:id="rId6"/>
    <p:sldId id="335" r:id="rId7"/>
    <p:sldId id="334" r:id="rId8"/>
    <p:sldId id="337" r:id="rId9"/>
    <p:sldId id="332" r:id="rId10"/>
    <p:sldId id="340" r:id="rId11"/>
    <p:sldId id="344" r:id="rId12"/>
    <p:sldId id="343" r:id="rId13"/>
    <p:sldId id="339" r:id="rId14"/>
    <p:sldId id="336" r:id="rId15"/>
    <p:sldId id="345" r:id="rId16"/>
    <p:sldId id="353" r:id="rId17"/>
    <p:sldId id="346" r:id="rId18"/>
    <p:sldId id="276" r:id="rId19"/>
    <p:sldId id="354" r:id="rId20"/>
    <p:sldId id="356" r:id="rId21"/>
    <p:sldId id="355" r:id="rId22"/>
    <p:sldId id="357" r:id="rId23"/>
    <p:sldId id="347" r:id="rId24"/>
    <p:sldId id="348" r:id="rId25"/>
    <p:sldId id="349" r:id="rId26"/>
    <p:sldId id="350" r:id="rId27"/>
    <p:sldId id="351" r:id="rId28"/>
    <p:sldId id="352" r:id="rId29"/>
    <p:sldId id="358" r:id="rId30"/>
    <p:sldId id="362" r:id="rId31"/>
    <p:sldId id="296" r:id="rId32"/>
    <p:sldId id="318" r:id="rId33"/>
    <p:sldId id="361" r:id="rId34"/>
    <p:sldId id="363" r:id="rId35"/>
    <p:sldId id="364" r:id="rId36"/>
    <p:sldId id="365" r:id="rId37"/>
    <p:sldId id="366" r:id="rId38"/>
    <p:sldId id="367" r:id="rId39"/>
    <p:sldId id="289" r:id="rId40"/>
    <p:sldId id="320" r:id="rId41"/>
    <p:sldId id="368" r:id="rId42"/>
    <p:sldId id="275" r:id="rId4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:p15="http://schemas.microsoft.com/office/powerpoint/2012/main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ABC"/>
    <a:srgbClr val="C7A2CA"/>
    <a:srgbClr val="145579"/>
    <a:srgbClr val="CBA0AE"/>
    <a:srgbClr val="0948CB"/>
    <a:srgbClr val="0B49CB"/>
    <a:srgbClr val="F2F4F8"/>
    <a:srgbClr val="1C7DDB"/>
    <a:srgbClr val="12161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174"/>
  </p:normalViewPr>
  <p:slideViewPr>
    <p:cSldViewPr snapToGrid="0" snapToObject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6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1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3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7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0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30FDD2-E0CC-3E4C-A49E-91BE8BE03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829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renushagllavica/IBM_Capstone/blob/4a40c3677a6a90e1896c37be6ae7a1410b483a9f/SpaceX_webscraping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enushagllavica/IBM_Capstone/blob/4a40c3677a6a90e1896c37be6ae7a1410b483a9f/SpaceX-Data%20wrangling.ipynb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enushagllavica/IBM_Capstone/blob/4a40c3677a6a90e1896c37be6ae7a1410b483a9f/SpaceX_EDA_SQL.ipynb" TargetMode="External"/><Relationship Id="rId2" Type="http://schemas.openxmlformats.org/officeDocument/2006/relationships/hyperlink" Target="https://github.com/drenushagllavica/IBM_Capstone/blob/4a40c3677a6a90e1896c37be6ae7a1410b483a9f/SpaceX_DataViz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enushagllavica/IBM_Capstone/blob/4a40c3677a6a90e1896c37be6ae7a1410b483a9f/SpaceX_Folium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enushagllavica/IBM_Capstone/blob/4a40c3677a6a90e1896c37be6ae7a1410b483a9f/SpaceX_dash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enushagllavica/IBM_Capstone/blob/4a40c3677a6a90e1896c37be6ae7a1410b483a9f/SpaceX_Machine%20Learning%20Prediction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enushagllavica/IBM_Capstone/blob/4a40c3677a6a90e1896c37be6ae7a1410b483a9f/SpaceX_Data_collection_api.ipynb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FB6D-ADFD-F921-6834-684034D62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8" y="2058534"/>
            <a:ext cx="9144000" cy="2387600"/>
          </a:xfrm>
        </p:spPr>
        <p:txBody>
          <a:bodyPr anchor="ctr"/>
          <a:lstStyle/>
          <a:p>
            <a:r>
              <a:rPr lang="en-GB" dirty="0"/>
              <a:t>WINNING SPACE RACE WITH DATA SCIENCE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B82532-1911-812A-A848-D62EB8339219}"/>
              </a:ext>
            </a:extLst>
          </p:cNvPr>
          <p:cNvSpPr txBox="1">
            <a:spLocks/>
          </p:cNvSpPr>
          <p:nvPr/>
        </p:nvSpPr>
        <p:spPr>
          <a:xfrm>
            <a:off x="405343" y="5186850"/>
            <a:ext cx="10530114" cy="167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Name: Drenusha Gllavica</a:t>
            </a:r>
          </a:p>
          <a:p>
            <a:r>
              <a:rPr lang="en-US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Date: 11.12.2022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9005B79B-5A2B-B66C-8611-A1EE5DA4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5897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64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F0FD6-9BC9-BA6D-9160-9A91E433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24" y="0"/>
            <a:ext cx="4631682" cy="28302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SCRAPPING FROM WIKIPEDIA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B1FFCE-DFC0-19E9-924F-52D9A623E03B}"/>
              </a:ext>
            </a:extLst>
          </p:cNvPr>
          <p:cNvSpPr txBox="1">
            <a:spLocks/>
          </p:cNvSpPr>
          <p:nvPr/>
        </p:nvSpPr>
        <p:spPr>
          <a:xfrm>
            <a:off x="5402506" y="596701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Parsed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3111A-FC04-0B53-01B1-DBFDF9B59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589786"/>
            <a:ext cx="5481509" cy="3109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EA61CD-5652-9295-33EE-4D67FFD4C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112736"/>
            <a:ext cx="5523082" cy="225065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5E6C7AC-4EEA-57F7-5B20-4078AAED5CB1}"/>
              </a:ext>
            </a:extLst>
          </p:cNvPr>
          <p:cNvSpPr/>
          <p:nvPr/>
        </p:nvSpPr>
        <p:spPr>
          <a:xfrm>
            <a:off x="10241201" y="2242621"/>
            <a:ext cx="206478" cy="540774"/>
          </a:xfrm>
          <a:prstGeom prst="downArrow">
            <a:avLst/>
          </a:prstGeom>
          <a:solidFill>
            <a:srgbClr val="C7A2CA"/>
          </a:solidFill>
          <a:ln>
            <a:gradFill>
              <a:gsLst>
                <a:gs pos="0">
                  <a:srgbClr val="E2D6E1"/>
                </a:gs>
                <a:gs pos="74000">
                  <a:srgbClr val="CBA0AE"/>
                </a:gs>
                <a:gs pos="83000">
                  <a:srgbClr val="C7A2CA"/>
                </a:gs>
                <a:gs pos="100000">
                  <a:srgbClr val="80558C"/>
                </a:gs>
              </a:gsLst>
              <a:lin ang="5400000" scaled="1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9186B-17F2-41B3-ACBC-F1F842EB5DD6}"/>
              </a:ext>
            </a:extLst>
          </p:cNvPr>
          <p:cNvSpPr txBox="1"/>
          <p:nvPr/>
        </p:nvSpPr>
        <p:spPr>
          <a:xfrm>
            <a:off x="296003" y="5754636"/>
            <a:ext cx="118055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https://github.com/drenushagllavica/IBM_Capstone/blob/4a40c3677a6a90e1896c37be6ae7a1410b483a9f/SpaceX_webscraping.ipynb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22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927858" y="538650"/>
            <a:ext cx="10530114" cy="920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999A1B-8752-489F-A63B-EA2F60186B52}"/>
              </a:ext>
            </a:extLst>
          </p:cNvPr>
          <p:cNvSpPr txBox="1">
            <a:spLocks/>
          </p:cNvSpPr>
          <p:nvPr/>
        </p:nvSpPr>
        <p:spPr>
          <a:xfrm>
            <a:off x="735241" y="1567543"/>
            <a:ext cx="10210046" cy="4169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performed exploratory data analysis and determined the training labels.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calculated the number of launches at each site, and the number and occurrence of each orbits.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created landing outcome label from outcome column and exported the results to csv.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AC307-3AD4-E8A8-188C-539EFD093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46" y="3551498"/>
            <a:ext cx="10774279" cy="2305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FCADED-E6C1-AF4A-D5DB-2A7E0E0FAEA0}"/>
              </a:ext>
            </a:extLst>
          </p:cNvPr>
          <p:cNvSpPr txBox="1"/>
          <p:nvPr/>
        </p:nvSpPr>
        <p:spPr>
          <a:xfrm>
            <a:off x="491145" y="5736770"/>
            <a:ext cx="10248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https://github.com/drenushagllavica/IBM_Capstone/blob/4a40c3677a6a90e1896c37be6ae7a1410b483a9f/SpaceX-Data%20wrangling.ipynb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6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927858" y="538650"/>
            <a:ext cx="10530114" cy="920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F2165-D594-74EF-89C2-41F4AD4C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0" y="2224568"/>
            <a:ext cx="2133898" cy="3781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0DD24-18B8-142D-2309-06677F8F9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850" y="2775857"/>
            <a:ext cx="6205921" cy="1473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AB202A-3007-33A5-2304-D422C76F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522" y="2074888"/>
            <a:ext cx="2810267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8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927858" y="538650"/>
            <a:ext cx="10530114" cy="920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HOT ENCODING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BD55E-BE0C-293A-DE25-CC4A8FBC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1812895"/>
            <a:ext cx="10812384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0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9500-0812-4C64-C6D3-A78B480A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A51A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with Data Visualization &amp; SQL</a:t>
            </a:r>
            <a:endParaRPr lang="en-GB" b="1" dirty="0">
              <a:solidFill>
                <a:srgbClr val="A51A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AFA70-3998-799F-C5C1-493C7AA842EC}"/>
              </a:ext>
            </a:extLst>
          </p:cNvPr>
          <p:cNvSpPr txBox="1"/>
          <p:nvPr/>
        </p:nvSpPr>
        <p:spPr>
          <a:xfrm>
            <a:off x="293914" y="1149243"/>
            <a:ext cx="5769427" cy="2923877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Site &amp; Flight Number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Site &amp; Payload Mass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 type &amp; Class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 type &amp; Flight Number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 type &amp; Payload Mass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rate per year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names of unique launch sites in the space mission.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A4473-9269-7C45-6D36-CC54796D34AC}"/>
              </a:ext>
            </a:extLst>
          </p:cNvPr>
          <p:cNvSpPr txBox="1"/>
          <p:nvPr/>
        </p:nvSpPr>
        <p:spPr>
          <a:xfrm>
            <a:off x="6063341" y="1149243"/>
            <a:ext cx="5805198" cy="353943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payload mass carried by boosters launched by NASA (CRS)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payload mass carried by booster version F9 v1.1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successful and failure mission outcomes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failed landing outcomes in drone ship, their booster version and launch site names.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0F942-25CD-059B-B168-DB18BF4262A1}"/>
              </a:ext>
            </a:extLst>
          </p:cNvPr>
          <p:cNvSpPr txBox="1"/>
          <p:nvPr/>
        </p:nvSpPr>
        <p:spPr>
          <a:xfrm>
            <a:off x="725456" y="4446344"/>
            <a:ext cx="102100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https://github.com/drenushagllavica/IBM_Capstone/blob/4a40c3677a6a90e1896c37be6ae7a1410b483a9f/SpaceX_DataViz.ipynb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https://github.com/drenushagllavica/IBM_Capstone/blob/4a40c3677a6a90e1896c37be6ae7a1410b483a9f/SpaceX_EDA_SQL.ipynb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47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6057" y="1004197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Marked all launch sites on a map using site's latitude and longitude coordinates.</a:t>
            </a:r>
          </a:p>
          <a:p>
            <a:pPr lvl="1">
              <a:buFontTx/>
              <a:buChar char="-"/>
            </a:pPr>
            <a:r>
              <a:rPr lang="en-US" sz="20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Started with an initial center location to be NASA Johnson Space Center at Houston, Texas.</a:t>
            </a:r>
          </a:p>
          <a:p>
            <a:pPr lvl="1">
              <a:buFontTx/>
              <a:buChar char="-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folium.Circle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folium.Marker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mark all launch sites.</a:t>
            </a:r>
          </a:p>
          <a:p>
            <a:pPr marL="457200" lvl="1" indent="0">
              <a:buNone/>
            </a:pPr>
            <a:endParaRPr lang="en-US" sz="2000" b="0" i="0" dirty="0">
              <a:solidFill>
                <a:srgbClr val="3535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Marked the success/failed launches for each site on the map</a:t>
            </a:r>
          </a:p>
          <a:p>
            <a:pPr lvl="1">
              <a:buFontTx/>
              <a:buChar char="-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launch was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(class=1), then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a green marker and if a launch was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marker (class=0)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Calculated the distances between a launch site to its proximities</a:t>
            </a:r>
          </a:p>
          <a:p>
            <a:pPr marL="457200" lvl="1" indent="0">
              <a:buNone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 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MousePosition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get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 mouse over a point on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find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points of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interests</a:t>
            </a:r>
            <a:r>
              <a:rPr lang="fr-FR" alt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535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4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8946E4-5BEF-46F0-A56A-E7E85ACA148F}"/>
              </a:ext>
            </a:extLst>
          </p:cNvPr>
          <p:cNvSpPr txBox="1">
            <a:spLocks/>
          </p:cNvSpPr>
          <p:nvPr/>
        </p:nvSpPr>
        <p:spPr>
          <a:xfrm>
            <a:off x="770011" y="342708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rgbClr val="A51A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AN INTERACTIVE MAP WITH FOLIUM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E40749-58D5-E3E5-7C36-CC1F91DD54BB}"/>
              </a:ext>
            </a:extLst>
          </p:cNvPr>
          <p:cNvSpPr txBox="1"/>
          <p:nvPr/>
        </p:nvSpPr>
        <p:spPr>
          <a:xfrm>
            <a:off x="1266631" y="5567170"/>
            <a:ext cx="8922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https://github.com/drenushagllavica/IBM_Capstone/blob/4a40c3677a6a90e1896c37be6ae7a1410b483a9f/SpaceX_Folium.ipynb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1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6057" y="1004197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535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4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8946E4-5BEF-46F0-A56A-E7E85ACA148F}"/>
              </a:ext>
            </a:extLst>
          </p:cNvPr>
          <p:cNvSpPr txBox="1">
            <a:spLocks/>
          </p:cNvSpPr>
          <p:nvPr/>
        </p:nvSpPr>
        <p:spPr>
          <a:xfrm>
            <a:off x="770011" y="729672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rgbClr val="A51A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DASHBOARD WITH PLOTLY DASH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B5F6-1345-0E3B-E21F-8FA2FCBA7091}"/>
              </a:ext>
            </a:extLst>
          </p:cNvPr>
          <p:cNvSpPr txBox="1">
            <a:spLocks/>
          </p:cNvSpPr>
          <p:nvPr/>
        </p:nvSpPr>
        <p:spPr>
          <a:xfrm>
            <a:off x="496057" y="1551022"/>
            <a:ext cx="10515600" cy="4588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 application to perform interactive visual analytics on SpaceX launch data in real-time.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 application contains input components such as a dropdown list and a range slider to interact with a pie chart and a scatter point chart.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we gained: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Aft>
                <a:spcPct val="0"/>
              </a:spcAft>
              <a:buFontTx/>
              <a:buAutoNum type="arabicPeriod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site has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eaLnBrk="0" fontAlgn="base" hangingPunct="0">
              <a:spcAft>
                <a:spcPct val="0"/>
              </a:spcAft>
              <a:buFontTx/>
              <a:buAutoNum type="arabicPeriod" startAt="2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site has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launch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rate?</a:t>
            </a:r>
          </a:p>
          <a:p>
            <a:pPr eaLnBrk="0" fontAlgn="base" hangingPunct="0">
              <a:spcAft>
                <a:spcPct val="0"/>
              </a:spcAft>
              <a:buFontTx/>
              <a:buAutoNum type="arabicPeriod" startAt="3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range(s) has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launch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rate?</a:t>
            </a:r>
          </a:p>
          <a:p>
            <a:pPr eaLnBrk="0" fontAlgn="base" hangingPunct="0">
              <a:spcAft>
                <a:spcPct val="0"/>
              </a:spcAft>
              <a:buFontTx/>
              <a:buAutoNum type="arabicPeriod" startAt="4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range(s) has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launch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rate?</a:t>
            </a:r>
          </a:p>
          <a:p>
            <a:pPr eaLnBrk="0" fontAlgn="base" hangingPunct="0">
              <a:spcAft>
                <a:spcPct val="0"/>
              </a:spcAft>
              <a:buFontTx/>
              <a:buAutoNum type="arabicPeriod" startAt="5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F9 Booster version 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v1.0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v1.1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etc.) has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launch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D3667-737F-84C8-3384-BF2CD89F3B6E}"/>
              </a:ext>
            </a:extLst>
          </p:cNvPr>
          <p:cNvSpPr txBox="1"/>
          <p:nvPr/>
        </p:nvSpPr>
        <p:spPr>
          <a:xfrm>
            <a:off x="1070688" y="5551914"/>
            <a:ext cx="10088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https://github.com/drenushagllavica/IBM_Capstone/blob/4a40c3677a6a90e1896c37be6ae7a1410b483a9f/SpaceX_dash.ipynb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84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6057" y="1719943"/>
            <a:ext cx="10515600" cy="355185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sz="20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exploratory Data Analysis and determine Training Labels</a:t>
            </a:r>
          </a:p>
          <a:p>
            <a:pPr lvl="2">
              <a:buFontTx/>
              <a:buChar char="-"/>
            </a:pPr>
            <a:r>
              <a:rPr lang="en-US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column for the class</a:t>
            </a:r>
          </a:p>
          <a:p>
            <a:pPr lvl="1">
              <a:buFontTx/>
              <a:buChar char="-"/>
            </a:pPr>
            <a:endParaRPr lang="en-US" sz="2000" b="0" i="0" dirty="0">
              <a:solidFill>
                <a:srgbClr val="3535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Standardize the data</a:t>
            </a:r>
          </a:p>
          <a:p>
            <a:pPr lvl="1"/>
            <a:endParaRPr lang="en-US" sz="2000" b="0" i="0" dirty="0">
              <a:solidFill>
                <a:srgbClr val="3535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into training data and test data</a:t>
            </a:r>
          </a:p>
          <a:p>
            <a:pPr lvl="1"/>
            <a:endParaRPr lang="en-US" sz="2000" b="0" i="0" dirty="0">
              <a:solidFill>
                <a:srgbClr val="3535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best Hyperparameter for SVM, Classification Trees and Logistic Regression</a:t>
            </a:r>
          </a:p>
          <a:p>
            <a:pPr lvl="1"/>
            <a:endParaRPr lang="en-US" sz="2000" b="0" i="0" dirty="0">
              <a:solidFill>
                <a:srgbClr val="3535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method performs best using test data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8946E4-5BEF-46F0-A56A-E7E85ACA148F}"/>
              </a:ext>
            </a:extLst>
          </p:cNvPr>
          <p:cNvSpPr txBox="1">
            <a:spLocks/>
          </p:cNvSpPr>
          <p:nvPr/>
        </p:nvSpPr>
        <p:spPr>
          <a:xfrm>
            <a:off x="770011" y="617232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rgbClr val="A51A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5C5B3-DD23-09A5-573D-47600D137BEB}"/>
              </a:ext>
            </a:extLst>
          </p:cNvPr>
          <p:cNvSpPr txBox="1"/>
          <p:nvPr/>
        </p:nvSpPr>
        <p:spPr>
          <a:xfrm>
            <a:off x="1052027" y="5570576"/>
            <a:ext cx="9659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https://github.com/drenushagllavica/IBM_Capstone/blob/4a40c3677a6a90e1896c37be6ae7a1410b483a9f/SpaceX_Machine%20Learning%20Prediction.ipynb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580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FC82A-A0E4-0C26-7AFE-0F0859BA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92" y="749896"/>
            <a:ext cx="5826037" cy="1956841"/>
          </a:xfrm>
        </p:spPr>
        <p:txBody>
          <a:bodyPr anchor="b">
            <a:normAutofit/>
          </a:bodyPr>
          <a:lstStyle/>
          <a:p>
            <a:r>
              <a:rPr lang="en-GB" sz="270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SECTION 2</a:t>
            </a:r>
            <a:br>
              <a:rPr lang="en-GB" sz="540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GB" sz="54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queen, vector graphics&#10;&#10;Description automatically generated">
            <a:extLst>
              <a:ext uri="{FF2B5EF4-FFF2-40B4-BE49-F238E27FC236}">
                <a16:creationId xmlns:a16="http://schemas.microsoft.com/office/drawing/2014/main" id="{9A4346E0-E9A0-615D-4A55-AFD0C4184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649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C8E82-8756-7AC4-0FE2-9B759DCEC9BC}"/>
              </a:ext>
            </a:extLst>
          </p:cNvPr>
          <p:cNvSpPr txBox="1"/>
          <p:nvPr/>
        </p:nvSpPr>
        <p:spPr>
          <a:xfrm>
            <a:off x="1524000" y="1584683"/>
            <a:ext cx="9144000" cy="2551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EDA with Data Visualization &amp; SQL</a:t>
            </a:r>
            <a:endParaRPr lang="en-US" sz="66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6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A635936-6F6A-95EA-93C0-F8837319D3D5}"/>
              </a:ext>
            </a:extLst>
          </p:cNvPr>
          <p:cNvSpPr/>
          <p:nvPr/>
        </p:nvSpPr>
        <p:spPr>
          <a:xfrm>
            <a:off x="7654663" y="600752"/>
            <a:ext cx="540000" cy="54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DABCC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E02F3-E112-E38A-8671-B18AB76770C0}"/>
              </a:ext>
            </a:extLst>
          </p:cNvPr>
          <p:cNvSpPr/>
          <p:nvPr/>
        </p:nvSpPr>
        <p:spPr>
          <a:xfrm>
            <a:off x="7573798" y="1508931"/>
            <a:ext cx="720000" cy="72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75A0B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A847F2-8C65-D26A-38F1-05BA19FCC47B}"/>
              </a:ext>
            </a:extLst>
          </p:cNvPr>
          <p:cNvSpPr/>
          <p:nvPr/>
        </p:nvSpPr>
        <p:spPr>
          <a:xfrm>
            <a:off x="7455611" y="2566401"/>
            <a:ext cx="900000" cy="9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6E56BE-E3A6-9B3C-7962-2E175352FACA}"/>
              </a:ext>
            </a:extLst>
          </p:cNvPr>
          <p:cNvSpPr/>
          <p:nvPr/>
        </p:nvSpPr>
        <p:spPr>
          <a:xfrm>
            <a:off x="7365414" y="3763830"/>
            <a:ext cx="1080000" cy="10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AB173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5F4D2C-79A9-4759-1E5B-1692984ADE9A}"/>
              </a:ext>
            </a:extLst>
          </p:cNvPr>
          <p:cNvSpPr/>
          <p:nvPr/>
        </p:nvSpPr>
        <p:spPr>
          <a:xfrm>
            <a:off x="7303210" y="52038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 descr="Checklist with solid fill">
            <a:extLst>
              <a:ext uri="{FF2B5EF4-FFF2-40B4-BE49-F238E27FC236}">
                <a16:creationId xmlns:a16="http://schemas.microsoft.com/office/drawing/2014/main" id="{E85AA271-F7F1-AF91-3ACC-7730FE1041C9}"/>
              </a:ext>
            </a:extLst>
          </p:cNvPr>
          <p:cNvSpPr/>
          <p:nvPr/>
        </p:nvSpPr>
        <p:spPr>
          <a:xfrm>
            <a:off x="7745304" y="646542"/>
            <a:ext cx="366560" cy="4114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0000" r="-20000"/>
            </a:stretch>
          </a:blip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9" descr="Database">
            <a:extLst>
              <a:ext uri="{FF2B5EF4-FFF2-40B4-BE49-F238E27FC236}">
                <a16:creationId xmlns:a16="http://schemas.microsoft.com/office/drawing/2014/main" id="{51FD594A-26F7-242D-7940-EFDA71154E9A}"/>
              </a:ext>
            </a:extLst>
          </p:cNvPr>
          <p:cNvSpPr/>
          <p:nvPr/>
        </p:nvSpPr>
        <p:spPr>
          <a:xfrm>
            <a:off x="7655822" y="1601842"/>
            <a:ext cx="540000" cy="54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ectangle 10" descr="Gears">
            <a:extLst>
              <a:ext uri="{FF2B5EF4-FFF2-40B4-BE49-F238E27FC236}">
                <a16:creationId xmlns:a16="http://schemas.microsoft.com/office/drawing/2014/main" id="{E071371F-880F-239B-D796-502F63F0206A}"/>
              </a:ext>
            </a:extLst>
          </p:cNvPr>
          <p:cNvSpPr/>
          <p:nvPr/>
        </p:nvSpPr>
        <p:spPr>
          <a:xfrm>
            <a:off x="7528303" y="2640649"/>
            <a:ext cx="756000" cy="75600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 descr="Bar chart">
            <a:extLst>
              <a:ext uri="{FF2B5EF4-FFF2-40B4-BE49-F238E27FC236}">
                <a16:creationId xmlns:a16="http://schemas.microsoft.com/office/drawing/2014/main" id="{29668AC0-53EE-79C2-2FCB-FA2BDD56A697}"/>
              </a:ext>
            </a:extLst>
          </p:cNvPr>
          <p:cNvSpPr/>
          <p:nvPr/>
        </p:nvSpPr>
        <p:spPr>
          <a:xfrm>
            <a:off x="7525193" y="3906503"/>
            <a:ext cx="806333" cy="80633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 descr="Lightbulb">
            <a:extLst>
              <a:ext uri="{FF2B5EF4-FFF2-40B4-BE49-F238E27FC236}">
                <a16:creationId xmlns:a16="http://schemas.microsoft.com/office/drawing/2014/main" id="{76A40F53-5E2D-69F3-97C6-7ABBED80A010}"/>
              </a:ext>
            </a:extLst>
          </p:cNvPr>
          <p:cNvSpPr/>
          <p:nvPr/>
        </p:nvSpPr>
        <p:spPr>
          <a:xfrm>
            <a:off x="7469210" y="5427392"/>
            <a:ext cx="900000" cy="900000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CD1E6-A822-F335-D9D8-DE47E957FBCE}"/>
              </a:ext>
            </a:extLst>
          </p:cNvPr>
          <p:cNvSpPr/>
          <p:nvPr/>
        </p:nvSpPr>
        <p:spPr>
          <a:xfrm>
            <a:off x="7640802" y="1454296"/>
            <a:ext cx="2515938" cy="900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207D1-B77B-CA10-2032-0F9B5FB0ED6D}"/>
              </a:ext>
            </a:extLst>
          </p:cNvPr>
          <p:cNvSpPr/>
          <p:nvPr/>
        </p:nvSpPr>
        <p:spPr>
          <a:xfrm>
            <a:off x="8671994" y="3859669"/>
            <a:ext cx="1361975" cy="900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16715F-37E2-E52E-529C-42A45DE4EBC9}"/>
              </a:ext>
            </a:extLst>
          </p:cNvPr>
          <p:cNvSpPr txBox="1"/>
          <p:nvPr/>
        </p:nvSpPr>
        <p:spPr>
          <a:xfrm>
            <a:off x="4883471" y="5685934"/>
            <a:ext cx="2334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5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  CONCLUSION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430AFC-FB07-8168-019C-98EA255EAA5A}"/>
              </a:ext>
            </a:extLst>
          </p:cNvPr>
          <p:cNvSpPr txBox="1"/>
          <p:nvPr/>
        </p:nvSpPr>
        <p:spPr>
          <a:xfrm>
            <a:off x="4056254" y="658378"/>
            <a:ext cx="3584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BA0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  EXECUTIVE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D8C401-B0EE-A743-FE10-1D13C6C76E9F}"/>
              </a:ext>
            </a:extLst>
          </p:cNvPr>
          <p:cNvSpPr txBox="1"/>
          <p:nvPr/>
        </p:nvSpPr>
        <p:spPr>
          <a:xfrm>
            <a:off x="4556898" y="2802775"/>
            <a:ext cx="2861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1455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  METHODOLOGY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696F49-B1C8-09A8-AF96-EBBF5DC3336E}"/>
              </a:ext>
            </a:extLst>
          </p:cNvPr>
          <p:cNvSpPr txBox="1"/>
          <p:nvPr/>
        </p:nvSpPr>
        <p:spPr>
          <a:xfrm>
            <a:off x="8600165" y="4130833"/>
            <a:ext cx="1841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AB17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  RESULTS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466B61-E1CB-D70D-1FA8-2BA0272013F4}"/>
              </a:ext>
            </a:extLst>
          </p:cNvPr>
          <p:cNvSpPr txBox="1"/>
          <p:nvPr/>
        </p:nvSpPr>
        <p:spPr>
          <a:xfrm>
            <a:off x="8445414" y="1666658"/>
            <a:ext cx="2694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75A0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  INTRODUCTION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CD56E3-A06A-F755-12FC-1BCBDCDAC2A8}"/>
              </a:ext>
            </a:extLst>
          </p:cNvPr>
          <p:cNvSpPr txBox="1">
            <a:spLocks/>
          </p:cNvSpPr>
          <p:nvPr/>
        </p:nvSpPr>
        <p:spPr>
          <a:xfrm>
            <a:off x="108155" y="1998532"/>
            <a:ext cx="2924638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highlight>
                  <a:srgbClr val="E2D6E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5FF75F-8BFB-7224-4E30-688BE5AB233E}"/>
              </a:ext>
            </a:extLst>
          </p:cNvPr>
          <p:cNvCxnSpPr>
            <a:cxnSpLocks/>
          </p:cNvCxnSpPr>
          <p:nvPr/>
        </p:nvCxnSpPr>
        <p:spPr>
          <a:xfrm>
            <a:off x="0" y="2954621"/>
            <a:ext cx="2425960" cy="0"/>
          </a:xfrm>
          <a:prstGeom prst="line">
            <a:avLst/>
          </a:prstGeom>
          <a:ln>
            <a:tailEnd type="oval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159AFA-1242-0847-0E63-6A26B8AA4EC8}"/>
              </a:ext>
            </a:extLst>
          </p:cNvPr>
          <p:cNvCxnSpPr>
            <a:cxnSpLocks/>
          </p:cNvCxnSpPr>
          <p:nvPr/>
        </p:nvCxnSpPr>
        <p:spPr>
          <a:xfrm>
            <a:off x="60398" y="3225810"/>
            <a:ext cx="1731080" cy="0"/>
          </a:xfrm>
          <a:prstGeom prst="line">
            <a:avLst/>
          </a:prstGeom>
          <a:ln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552781-CD2E-6F38-A0F2-B6FF7CF21842}"/>
              </a:ext>
            </a:extLst>
          </p:cNvPr>
          <p:cNvSpPr/>
          <p:nvPr/>
        </p:nvSpPr>
        <p:spPr>
          <a:xfrm>
            <a:off x="0" y="0"/>
            <a:ext cx="108155" cy="6858000"/>
          </a:xfrm>
          <a:prstGeom prst="roundRect">
            <a:avLst/>
          </a:prstGeom>
          <a:solidFill>
            <a:srgbClr val="75A0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4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E6AFCD-B740-5F4C-B583-569AB5343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0" y="338349"/>
            <a:ext cx="6611273" cy="33627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CCB7CD-0867-8523-97D5-3F97F4D5B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17" y="3210273"/>
            <a:ext cx="7630955" cy="3399796"/>
          </a:xfrm>
          <a:prstGeom prst="rect">
            <a:avLst/>
          </a:prstGeom>
          <a:ln>
            <a:solidFill>
              <a:srgbClr val="C7A2CA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A22B9E-6C8E-7214-E162-A0934D1A25DE}"/>
              </a:ext>
            </a:extLst>
          </p:cNvPr>
          <p:cNvSpPr txBox="1"/>
          <p:nvPr/>
        </p:nvSpPr>
        <p:spPr>
          <a:xfrm>
            <a:off x="7634505" y="926178"/>
            <a:ext cx="37187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Launch Site &amp; Flight Number</a:t>
            </a:r>
            <a:endParaRPr lang="en-GB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20415C-C5F6-9F75-F5F0-1030E016E131}"/>
              </a:ext>
            </a:extLst>
          </p:cNvPr>
          <p:cNvSpPr txBox="1"/>
          <p:nvPr/>
        </p:nvSpPr>
        <p:spPr>
          <a:xfrm>
            <a:off x="439049" y="4405809"/>
            <a:ext cx="37187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amount of launch attempts, the better is the success rate.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65149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E4E5C2-DA40-1104-59F8-A4692095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4" y="203875"/>
            <a:ext cx="6496957" cy="3315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7E3FF-1EE4-9B61-A165-833708007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58" y="3222171"/>
            <a:ext cx="7820537" cy="3439887"/>
          </a:xfrm>
          <a:prstGeom prst="rect">
            <a:avLst/>
          </a:prstGeom>
          <a:ln>
            <a:solidFill>
              <a:srgbClr val="C7A2CA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244A2D-052A-9416-74C2-B7B2B2FEFE12}"/>
              </a:ext>
            </a:extLst>
          </p:cNvPr>
          <p:cNvSpPr txBox="1"/>
          <p:nvPr/>
        </p:nvSpPr>
        <p:spPr>
          <a:xfrm>
            <a:off x="7522029" y="947727"/>
            <a:ext cx="42278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Site &amp; Payload Mass</a:t>
            </a:r>
            <a:endParaRPr lang="en-GB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2D1DC-EE19-97F5-29F8-FEA02407D8FB}"/>
              </a:ext>
            </a:extLst>
          </p:cNvPr>
          <p:cNvSpPr txBox="1"/>
          <p:nvPr/>
        </p:nvSpPr>
        <p:spPr>
          <a:xfrm>
            <a:off x="224064" y="4370247"/>
            <a:ext cx="37187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CCAFS SLC 40 seems to have a smaller payload mass.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payload mass seems to have a higher success launch rate.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4092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244A2D-052A-9416-74C2-B7B2B2FEFE12}"/>
              </a:ext>
            </a:extLst>
          </p:cNvPr>
          <p:cNvSpPr txBox="1"/>
          <p:nvPr/>
        </p:nvSpPr>
        <p:spPr>
          <a:xfrm>
            <a:off x="8251373" y="359899"/>
            <a:ext cx="35596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 type &amp; Class</a:t>
            </a:r>
            <a:endParaRPr lang="en-GB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2B666-ADE8-E991-7934-40B86F4B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9" y="147403"/>
            <a:ext cx="7459116" cy="3362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E0C910-EAAD-0B7D-14A9-E7ADFE13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486" y="1752600"/>
            <a:ext cx="6759514" cy="5105400"/>
          </a:xfrm>
          <a:prstGeom prst="rect">
            <a:avLst/>
          </a:prstGeom>
          <a:ln>
            <a:solidFill>
              <a:srgbClr val="C7A2CA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51C90E-0427-A063-3515-C4D4E5C7253C}"/>
              </a:ext>
            </a:extLst>
          </p:cNvPr>
          <p:cNvSpPr txBox="1"/>
          <p:nvPr/>
        </p:nvSpPr>
        <p:spPr>
          <a:xfrm>
            <a:off x="439049" y="4405809"/>
            <a:ext cx="37187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 orbit types that seems to have a higher success launch rate: ES-L1, GEO, HEO, and SSO.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10310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244A2D-052A-9416-74C2-B7B2B2FEFE12}"/>
              </a:ext>
            </a:extLst>
          </p:cNvPr>
          <p:cNvSpPr txBox="1"/>
          <p:nvPr/>
        </p:nvSpPr>
        <p:spPr>
          <a:xfrm>
            <a:off x="7130145" y="534071"/>
            <a:ext cx="35596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 type &amp; Flight Number</a:t>
            </a:r>
            <a:endParaRPr lang="en-GB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AC6A5-47F9-0F73-C420-DF7A2D00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2" y="104545"/>
            <a:ext cx="5925377" cy="3296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BE41FF-2D7D-78D7-9009-026F0DE94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114" y="2927002"/>
            <a:ext cx="8316686" cy="3843912"/>
          </a:xfrm>
          <a:prstGeom prst="rect">
            <a:avLst/>
          </a:prstGeom>
          <a:ln>
            <a:solidFill>
              <a:srgbClr val="C7A2CA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1F0ED9-8EA1-BA4C-EC96-B0B4FD0C5334}"/>
              </a:ext>
            </a:extLst>
          </p:cNvPr>
          <p:cNvSpPr txBox="1"/>
          <p:nvPr/>
        </p:nvSpPr>
        <p:spPr>
          <a:xfrm>
            <a:off x="80366" y="4337589"/>
            <a:ext cx="321800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there is a higher amount of launching attempts for GEO,SO,VLEO, MEO, HEO, and SSO.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32505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244A2D-052A-9416-74C2-B7B2B2FEFE12}"/>
              </a:ext>
            </a:extLst>
          </p:cNvPr>
          <p:cNvSpPr txBox="1"/>
          <p:nvPr/>
        </p:nvSpPr>
        <p:spPr>
          <a:xfrm>
            <a:off x="7130145" y="534071"/>
            <a:ext cx="35596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 type &amp; Payload Mass</a:t>
            </a:r>
            <a:endParaRPr lang="en-GB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889B4-E5A8-0CC0-49B1-0FA481A8B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3" y="185639"/>
            <a:ext cx="5896798" cy="3343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B0137-13D8-1DE5-3B20-7FCFF75B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229" y="3061812"/>
            <a:ext cx="7836740" cy="3643787"/>
          </a:xfrm>
          <a:prstGeom prst="rect">
            <a:avLst/>
          </a:prstGeom>
          <a:ln>
            <a:solidFill>
              <a:srgbClr val="C7A2CA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FAFE87-AE7C-9337-BBB0-DFF41D66DD72}"/>
              </a:ext>
            </a:extLst>
          </p:cNvPr>
          <p:cNvSpPr txBox="1"/>
          <p:nvPr/>
        </p:nvSpPr>
        <p:spPr>
          <a:xfrm>
            <a:off x="439049" y="4405809"/>
            <a:ext cx="37187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seems to be more clattered around a lower payload mass.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82105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244A2D-052A-9416-74C2-B7B2B2FEFE12}"/>
              </a:ext>
            </a:extLst>
          </p:cNvPr>
          <p:cNvSpPr txBox="1"/>
          <p:nvPr/>
        </p:nvSpPr>
        <p:spPr>
          <a:xfrm>
            <a:off x="7130145" y="534071"/>
            <a:ext cx="35596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Rate per year</a:t>
            </a:r>
            <a:endParaRPr lang="en-GB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351954-65CE-D0A5-BB1F-E1FE28ED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4" y="218627"/>
            <a:ext cx="5597821" cy="4092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7E0013-C8D0-24CD-39F4-CCAB82BC9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040" y="2111829"/>
            <a:ext cx="6246932" cy="4564118"/>
          </a:xfrm>
          <a:prstGeom prst="rect">
            <a:avLst/>
          </a:prstGeom>
          <a:ln>
            <a:solidFill>
              <a:srgbClr val="C7A2CA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811B8E-84C0-1E8C-71A7-589E41B4436E}"/>
              </a:ext>
            </a:extLst>
          </p:cNvPr>
          <p:cNvSpPr txBox="1"/>
          <p:nvPr/>
        </p:nvSpPr>
        <p:spPr>
          <a:xfrm>
            <a:off x="439049" y="4913640"/>
            <a:ext cx="37187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of success seems to better along the years. There seems an increase on 2017 and 2019.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8051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94FE-76BE-2BA4-74BE-60190377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16" y="324921"/>
            <a:ext cx="10515600" cy="615337"/>
          </a:xfrm>
          <a:ln>
            <a:noFill/>
          </a:ln>
        </p:spPr>
        <p:txBody>
          <a:bodyPr/>
          <a:lstStyle/>
          <a:p>
            <a:r>
              <a:rPr lang="en-GB" b="1" dirty="0">
                <a:highlight>
                  <a:srgbClr val="CBA0A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098A8-AD12-C668-4697-3A6F03636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05" y="1998143"/>
            <a:ext cx="1733792" cy="1743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9E4ADA-5D5D-8A94-243C-7457C9E13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05" y="4135957"/>
            <a:ext cx="1562318" cy="1991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D9B651-F4C5-AF42-B0C0-55947FD61209}"/>
              </a:ext>
            </a:extLst>
          </p:cNvPr>
          <p:cNvSpPr txBox="1"/>
          <p:nvPr/>
        </p:nvSpPr>
        <p:spPr>
          <a:xfrm flipH="1">
            <a:off x="350520" y="1585679"/>
            <a:ext cx="128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4CF65-906A-3AA0-C7E5-BA1E05947F43}"/>
              </a:ext>
            </a:extLst>
          </p:cNvPr>
          <p:cNvSpPr txBox="1"/>
          <p:nvPr/>
        </p:nvSpPr>
        <p:spPr>
          <a:xfrm flipH="1">
            <a:off x="342354" y="3730896"/>
            <a:ext cx="128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FDC82-B076-C94C-E3AE-A42C6E83CAA8}"/>
              </a:ext>
            </a:extLst>
          </p:cNvPr>
          <p:cNvSpPr txBox="1"/>
          <p:nvPr/>
        </p:nvSpPr>
        <p:spPr>
          <a:xfrm flipH="1">
            <a:off x="5642857" y="1811374"/>
            <a:ext cx="128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A37511-6341-7676-E817-D7C3EE3BDD01}"/>
              </a:ext>
            </a:extLst>
          </p:cNvPr>
          <p:cNvSpPr txBox="1"/>
          <p:nvPr/>
        </p:nvSpPr>
        <p:spPr>
          <a:xfrm flipH="1">
            <a:off x="5652383" y="3389111"/>
            <a:ext cx="128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14EA91-CB96-C90C-C17C-2C7EBD329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601" y="794994"/>
            <a:ext cx="1695687" cy="790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9FBF2B-F94E-4E1C-83D2-72F55698F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2128" y="2271493"/>
            <a:ext cx="1505160" cy="6763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6B9E7F-0AB8-ECB2-AF06-2D2EBA4B84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0654" y="3802377"/>
            <a:ext cx="1867161" cy="7430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B8E578-996B-60C1-0CBB-D0392E75A058}"/>
              </a:ext>
            </a:extLst>
          </p:cNvPr>
          <p:cNvSpPr txBox="1"/>
          <p:nvPr/>
        </p:nvSpPr>
        <p:spPr>
          <a:xfrm flipH="1">
            <a:off x="5619715" y="4742011"/>
            <a:ext cx="128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1CB2C9-7A03-8DCA-4CE2-58F4218AC1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0654" y="5142121"/>
            <a:ext cx="1714739" cy="169568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9DCBFF-EE7D-0D4A-0380-557F8532651B}"/>
              </a:ext>
            </a:extLst>
          </p:cNvPr>
          <p:cNvCxnSpPr/>
          <p:nvPr/>
        </p:nvCxnSpPr>
        <p:spPr>
          <a:xfrm>
            <a:off x="5029200" y="632590"/>
            <a:ext cx="0" cy="60574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D776E9-1FB0-A7FD-27B8-276702353F8D}"/>
              </a:ext>
            </a:extLst>
          </p:cNvPr>
          <p:cNvSpPr txBox="1"/>
          <p:nvPr/>
        </p:nvSpPr>
        <p:spPr>
          <a:xfrm flipH="1">
            <a:off x="1933697" y="2132100"/>
            <a:ext cx="1618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 different launch sites.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F24202-DB02-9886-138B-314C1EA84A3A}"/>
              </a:ext>
            </a:extLst>
          </p:cNvPr>
          <p:cNvSpPr txBox="1"/>
          <p:nvPr/>
        </p:nvSpPr>
        <p:spPr>
          <a:xfrm flipH="1">
            <a:off x="1842297" y="4387530"/>
            <a:ext cx="2533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records where launch sites begin with the string 'CCA'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2DA689-39CF-C86D-75A2-2E75E2ABAA10}"/>
              </a:ext>
            </a:extLst>
          </p:cNvPr>
          <p:cNvSpPr txBox="1"/>
          <p:nvPr/>
        </p:nvSpPr>
        <p:spPr>
          <a:xfrm>
            <a:off x="7383232" y="662349"/>
            <a:ext cx="37120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The total payload mass carried by boosters launched by NASA (CRS) is 45596 kg.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4B235E-2BD1-BC1A-4BE1-22489F30231B}"/>
              </a:ext>
            </a:extLst>
          </p:cNvPr>
          <p:cNvSpPr txBox="1"/>
          <p:nvPr/>
        </p:nvSpPr>
        <p:spPr>
          <a:xfrm>
            <a:off x="7383232" y="2002732"/>
            <a:ext cx="396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</a:rPr>
              <a:t>The a</a:t>
            </a:r>
            <a:r>
              <a:rPr lang="en-US" b="0" i="0" dirty="0">
                <a:effectLst/>
                <a:latin typeface="Arial" panose="020B0604020202020204" pitchFamily="34" charset="0"/>
              </a:rPr>
              <a:t>verage payload mass carried by booster version F9 v1.1is 2928 kg.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EB106-F57A-072D-101D-E43ED1DCB444}"/>
              </a:ext>
            </a:extLst>
          </p:cNvPr>
          <p:cNvSpPr txBox="1"/>
          <p:nvPr/>
        </p:nvSpPr>
        <p:spPr>
          <a:xfrm>
            <a:off x="7383232" y="3674292"/>
            <a:ext cx="396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Arial" panose="020B0604020202020204" pitchFamily="34" charset="0"/>
              </a:rPr>
              <a:t>The first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successful</a:t>
            </a:r>
            <a:r>
              <a:rPr lang="fr-FR" b="0" i="0" dirty="0">
                <a:effectLst/>
                <a:latin typeface="Arial" panose="020B0604020202020204" pitchFamily="34" charset="0"/>
              </a:rPr>
              <a:t> landing was on 22 </a:t>
            </a:r>
            <a:r>
              <a:rPr lang="fr-FR" dirty="0" err="1">
                <a:latin typeface="Arial" panose="020B0604020202020204" pitchFamily="34" charset="0"/>
              </a:rPr>
              <a:t>D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ecember</a:t>
            </a:r>
            <a:r>
              <a:rPr lang="fr-FR" b="0" i="0" dirty="0">
                <a:effectLst/>
                <a:latin typeface="Arial" panose="020B0604020202020204" pitchFamily="34" charset="0"/>
              </a:rPr>
              <a:t> 2015. </a:t>
            </a:r>
          </a:p>
          <a:p>
            <a:pPr algn="l"/>
            <a:endParaRPr lang="en-US" b="0" i="0" dirty="0">
              <a:solidFill>
                <a:srgbClr val="126DCE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7E288B-F7BF-B0D5-7D1A-A6B1FBF22500}"/>
              </a:ext>
            </a:extLst>
          </p:cNvPr>
          <p:cNvSpPr txBox="1"/>
          <p:nvPr/>
        </p:nvSpPr>
        <p:spPr>
          <a:xfrm>
            <a:off x="7383232" y="5146185"/>
            <a:ext cx="396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names of the boosters which have success in drone ship and have payload mass greater than 4000 but less than 6000.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A91B9D-887D-803B-4440-70B5BE14AD5D}"/>
              </a:ext>
            </a:extLst>
          </p:cNvPr>
          <p:cNvSpPr txBox="1"/>
          <p:nvPr/>
        </p:nvSpPr>
        <p:spPr>
          <a:xfrm flipH="1">
            <a:off x="5533075" y="394884"/>
            <a:ext cx="128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</a:p>
        </p:txBody>
      </p:sp>
    </p:spTree>
    <p:extLst>
      <p:ext uri="{BB962C8B-B14F-4D97-AF65-F5344CB8AC3E}">
        <p14:creationId xmlns:p14="http://schemas.microsoft.com/office/powerpoint/2010/main" val="575397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94FE-76BE-2BA4-74BE-60190377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10"/>
            <a:ext cx="10515600" cy="1325563"/>
          </a:xfrm>
        </p:spPr>
        <p:txBody>
          <a:bodyPr/>
          <a:lstStyle/>
          <a:p>
            <a:r>
              <a:rPr lang="en-GB" b="1" dirty="0">
                <a:highlight>
                  <a:srgbClr val="CBA0A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4CF65-906A-3AA0-C7E5-BA1E05947F43}"/>
              </a:ext>
            </a:extLst>
          </p:cNvPr>
          <p:cNvSpPr txBox="1"/>
          <p:nvPr/>
        </p:nvSpPr>
        <p:spPr>
          <a:xfrm flipH="1">
            <a:off x="502197" y="1208336"/>
            <a:ext cx="128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4A72F-A2AE-5719-7AD9-B52AD36CDE68}"/>
              </a:ext>
            </a:extLst>
          </p:cNvPr>
          <p:cNvSpPr txBox="1"/>
          <p:nvPr/>
        </p:nvSpPr>
        <p:spPr>
          <a:xfrm flipH="1">
            <a:off x="604754" y="2706057"/>
            <a:ext cx="128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FDC82-B076-C94C-E3AE-A42C6E83CAA8}"/>
              </a:ext>
            </a:extLst>
          </p:cNvPr>
          <p:cNvSpPr txBox="1"/>
          <p:nvPr/>
        </p:nvSpPr>
        <p:spPr>
          <a:xfrm flipH="1">
            <a:off x="5126017" y="942088"/>
            <a:ext cx="128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A37511-6341-7676-E817-D7C3EE3BDD01}"/>
              </a:ext>
            </a:extLst>
          </p:cNvPr>
          <p:cNvSpPr txBox="1"/>
          <p:nvPr/>
        </p:nvSpPr>
        <p:spPr>
          <a:xfrm flipH="1">
            <a:off x="5209411" y="2613078"/>
            <a:ext cx="128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5FEA21-094A-4921-B6E5-EC9A09692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5" y="1707178"/>
            <a:ext cx="2264843" cy="9380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F2CA9D-F1DC-73A9-7F7B-F94F3374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54" y="3153822"/>
            <a:ext cx="1399560" cy="3311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EE0CA8-1C59-C80D-66E8-D9446D8D0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704" y="1387973"/>
            <a:ext cx="4853120" cy="9819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C84DA3-2105-2566-2E7D-64D5A2223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845" y="3306222"/>
            <a:ext cx="3061019" cy="227814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995265-3241-38BD-7D18-9DBCA9944BAB}"/>
              </a:ext>
            </a:extLst>
          </p:cNvPr>
          <p:cNvCxnSpPr/>
          <p:nvPr/>
        </p:nvCxnSpPr>
        <p:spPr>
          <a:xfrm>
            <a:off x="4587704" y="641321"/>
            <a:ext cx="0" cy="60574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ADD890-06A6-67F0-340A-2E8191DCE705}"/>
              </a:ext>
            </a:extLst>
          </p:cNvPr>
          <p:cNvSpPr txBox="1"/>
          <p:nvPr/>
        </p:nvSpPr>
        <p:spPr>
          <a:xfrm flipH="1">
            <a:off x="2446278" y="1500729"/>
            <a:ext cx="1845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one failure and 100 successful missions.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760782-A0DE-449F-E1D0-C3D289D40E9F}"/>
              </a:ext>
            </a:extLst>
          </p:cNvPr>
          <p:cNvSpPr txBox="1"/>
          <p:nvPr/>
        </p:nvSpPr>
        <p:spPr>
          <a:xfrm flipH="1">
            <a:off x="2446278" y="3492814"/>
            <a:ext cx="18450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booster_versions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have carried the maximum payload mass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31F205-4039-85CD-71E4-8598FA4B5B9D}"/>
              </a:ext>
            </a:extLst>
          </p:cNvPr>
          <p:cNvSpPr txBox="1"/>
          <p:nvPr/>
        </p:nvSpPr>
        <p:spPr>
          <a:xfrm flipH="1">
            <a:off x="9586352" y="1352536"/>
            <a:ext cx="2333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landing outcomes in 2015 by drone ship.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E5F9F2-89B5-4CDE-EA41-89D7C23FAB8B}"/>
              </a:ext>
            </a:extLst>
          </p:cNvPr>
          <p:cNvSpPr txBox="1"/>
          <p:nvPr/>
        </p:nvSpPr>
        <p:spPr>
          <a:xfrm flipH="1">
            <a:off x="8396349" y="3492814"/>
            <a:ext cx="26635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successful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landing_outcomes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date 04-06-2010 and 20-03-2017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194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76327-8CC4-4356-8BBB-DC4965CE9857}"/>
              </a:ext>
            </a:extLst>
          </p:cNvPr>
          <p:cNvSpPr txBox="1">
            <a:spLocks/>
          </p:cNvSpPr>
          <p:nvPr/>
        </p:nvSpPr>
        <p:spPr>
          <a:xfrm>
            <a:off x="640080" y="4777739"/>
            <a:ext cx="3418990" cy="1412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GLOBAL LAUNCH SITES FOR SPACEX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5C288-6EFE-7674-9CC5-7D96A2A4D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6" b="28738"/>
          <a:stretch/>
        </p:blipFill>
        <p:spPr>
          <a:xfrm>
            <a:off x="-3028" y="-157306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56249" y="4935055"/>
            <a:ext cx="7195671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sites seems to be situated in USA.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sites are close to the coastline. Being close to the coastline will increase the security in case stage 1 will fail.</a:t>
            </a:r>
          </a:p>
        </p:txBody>
      </p:sp>
    </p:spTree>
    <p:extLst>
      <p:ext uri="{BB962C8B-B14F-4D97-AF65-F5344CB8AC3E}">
        <p14:creationId xmlns:p14="http://schemas.microsoft.com/office/powerpoint/2010/main" val="981671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0ECA32-E146-40DA-85CD-9677244BC3EC}"/>
              </a:ext>
            </a:extLst>
          </p:cNvPr>
          <p:cNvSpPr txBox="1">
            <a:spLocks/>
          </p:cNvSpPr>
          <p:nvPr/>
        </p:nvSpPr>
        <p:spPr>
          <a:xfrm>
            <a:off x="413856" y="562298"/>
            <a:ext cx="10178934" cy="132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PROXIMITY OF THE LAUNCHING SITES</a:t>
            </a:r>
          </a:p>
          <a:p>
            <a:pPr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highlight>
                  <a:srgbClr val="C7A2CA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Close to water &amp; airports</a:t>
            </a:r>
            <a:endParaRPr lang="en-US" b="1" kern="1200" dirty="0">
              <a:solidFill>
                <a:schemeClr val="tx1"/>
              </a:solidFill>
              <a:highlight>
                <a:srgbClr val="C7A2CA"/>
              </a:highligh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FB50B-F585-4312-5EAB-41B50AF15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" r="-2" b="1504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5C518C-C2DF-9A7B-853C-F9C0DD5014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2" b="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CD56E3-A06A-F755-12FC-1BCBDCDAC2A8}"/>
              </a:ext>
            </a:extLst>
          </p:cNvPr>
          <p:cNvSpPr txBox="1">
            <a:spLocks/>
          </p:cNvSpPr>
          <p:nvPr/>
        </p:nvSpPr>
        <p:spPr>
          <a:xfrm>
            <a:off x="108155" y="1858957"/>
            <a:ext cx="2924638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>
                <a:highlight>
                  <a:srgbClr val="E2D6E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EXECUTIVE OVERVIEW</a:t>
            </a:r>
            <a:endParaRPr lang="en-US" sz="3200" b="1" kern="1200" dirty="0">
              <a:solidFill>
                <a:schemeClr val="tx1"/>
              </a:solidFill>
              <a:highlight>
                <a:srgbClr val="E2D6E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5FF75F-8BFB-7224-4E30-688BE5AB233E}"/>
              </a:ext>
            </a:extLst>
          </p:cNvPr>
          <p:cNvCxnSpPr>
            <a:cxnSpLocks/>
          </p:cNvCxnSpPr>
          <p:nvPr/>
        </p:nvCxnSpPr>
        <p:spPr>
          <a:xfrm>
            <a:off x="0" y="2954621"/>
            <a:ext cx="2425960" cy="0"/>
          </a:xfrm>
          <a:prstGeom prst="line">
            <a:avLst/>
          </a:prstGeom>
          <a:ln>
            <a:tailEnd type="oval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159AFA-1242-0847-0E63-6A26B8AA4EC8}"/>
              </a:ext>
            </a:extLst>
          </p:cNvPr>
          <p:cNvCxnSpPr>
            <a:cxnSpLocks/>
          </p:cNvCxnSpPr>
          <p:nvPr/>
        </p:nvCxnSpPr>
        <p:spPr>
          <a:xfrm>
            <a:off x="60398" y="3225810"/>
            <a:ext cx="1731080" cy="0"/>
          </a:xfrm>
          <a:prstGeom prst="line">
            <a:avLst/>
          </a:prstGeom>
          <a:ln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552781-CD2E-6F38-A0F2-B6FF7CF21842}"/>
              </a:ext>
            </a:extLst>
          </p:cNvPr>
          <p:cNvSpPr/>
          <p:nvPr/>
        </p:nvSpPr>
        <p:spPr>
          <a:xfrm>
            <a:off x="0" y="0"/>
            <a:ext cx="108155" cy="6858000"/>
          </a:xfrm>
          <a:prstGeom prst="roundRect">
            <a:avLst/>
          </a:prstGeom>
          <a:solidFill>
            <a:srgbClr val="75A0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Top Corners One Rounded and One Snipped 2">
            <a:extLst>
              <a:ext uri="{FF2B5EF4-FFF2-40B4-BE49-F238E27FC236}">
                <a16:creationId xmlns:a16="http://schemas.microsoft.com/office/drawing/2014/main" id="{4C91CD9F-8F35-0C52-E495-068ADFD930A2}"/>
              </a:ext>
            </a:extLst>
          </p:cNvPr>
          <p:cNvSpPr/>
          <p:nvPr/>
        </p:nvSpPr>
        <p:spPr>
          <a:xfrm>
            <a:off x="3329475" y="642986"/>
            <a:ext cx="4765518" cy="4527098"/>
          </a:xfrm>
          <a:prstGeom prst="snipRoundRect">
            <a:avLst/>
          </a:prstGeom>
          <a:solidFill>
            <a:srgbClr val="E2DDFF">
              <a:alpha val="74902"/>
            </a:srgbClr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through API and Web Scraping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with SQL and Data Visualization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Visual Analytics with Folium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Prediction</a:t>
            </a:r>
          </a:p>
        </p:txBody>
      </p:sp>
      <p:sp>
        <p:nvSpPr>
          <p:cNvPr id="25" name="Rectangle: Top Corners One Rounded and One Snipped 24">
            <a:extLst>
              <a:ext uri="{FF2B5EF4-FFF2-40B4-BE49-F238E27FC236}">
                <a16:creationId xmlns:a16="http://schemas.microsoft.com/office/drawing/2014/main" id="{0780590A-05AC-CEE7-2201-DD1C54A9290C}"/>
              </a:ext>
            </a:extLst>
          </p:cNvPr>
          <p:cNvSpPr/>
          <p:nvPr/>
        </p:nvSpPr>
        <p:spPr>
          <a:xfrm>
            <a:off x="8292797" y="2138295"/>
            <a:ext cx="3588889" cy="3750130"/>
          </a:xfrm>
          <a:prstGeom prst="snipRoundRect">
            <a:avLst/>
          </a:prstGeom>
          <a:solidFill>
            <a:srgbClr val="CF84BD">
              <a:alpha val="30196"/>
            </a:srgbClr>
          </a:solidFill>
          <a:ln w="571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8A7A3B88-39A8-1EAB-DC2D-78BD15F552E3}"/>
              </a:ext>
            </a:extLst>
          </p:cNvPr>
          <p:cNvSpPr/>
          <p:nvPr/>
        </p:nvSpPr>
        <p:spPr>
          <a:xfrm>
            <a:off x="3803781" y="338187"/>
            <a:ext cx="3177012" cy="646235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METHODOLOGIES</a:t>
            </a:r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71351582-57FC-3853-6A48-96BC6FD62189}"/>
              </a:ext>
            </a:extLst>
          </p:cNvPr>
          <p:cNvSpPr/>
          <p:nvPr/>
        </p:nvSpPr>
        <p:spPr>
          <a:xfrm>
            <a:off x="8432043" y="1890644"/>
            <a:ext cx="2392593" cy="564106"/>
          </a:xfrm>
          <a:prstGeom prst="snip2DiagRect">
            <a:avLst/>
          </a:prstGeom>
          <a:solidFill>
            <a:srgbClr val="CF84B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ALL RESULTS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A55986-6EE2-7989-4950-0EB5A6CC0A52}"/>
              </a:ext>
            </a:extLst>
          </p:cNvPr>
          <p:cNvSpPr/>
          <p:nvPr/>
        </p:nvSpPr>
        <p:spPr>
          <a:xfrm>
            <a:off x="3746686" y="5395961"/>
            <a:ext cx="3177409" cy="6839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DCE47F-F922-94CF-4E61-6852CA55154F}"/>
              </a:ext>
            </a:extLst>
          </p:cNvPr>
          <p:cNvSpPr/>
          <p:nvPr/>
        </p:nvSpPr>
        <p:spPr>
          <a:xfrm>
            <a:off x="8584596" y="6136245"/>
            <a:ext cx="2392892" cy="59701"/>
          </a:xfrm>
          <a:prstGeom prst="rect">
            <a:avLst/>
          </a:prstGeom>
          <a:solidFill>
            <a:srgbClr val="CF84BD"/>
          </a:solidFill>
          <a:ln>
            <a:solidFill>
              <a:srgbClr val="CF84B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AB6D7B-36D7-C1E4-CD21-E6C1047A660E}"/>
              </a:ext>
            </a:extLst>
          </p:cNvPr>
          <p:cNvSpPr txBox="1"/>
          <p:nvPr/>
        </p:nvSpPr>
        <p:spPr>
          <a:xfrm>
            <a:off x="8170279" y="2942594"/>
            <a:ext cx="3573290" cy="2482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result</a:t>
            </a:r>
          </a:p>
          <a:p>
            <a:pPr marL="742950" lvl="1" indent="-28575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analytics in screenshots</a:t>
            </a:r>
          </a:p>
          <a:p>
            <a:pPr marL="742950" lvl="1" indent="-28575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result</a:t>
            </a:r>
          </a:p>
        </p:txBody>
      </p:sp>
    </p:spTree>
    <p:extLst>
      <p:ext uri="{BB962C8B-B14F-4D97-AF65-F5344CB8AC3E}">
        <p14:creationId xmlns:p14="http://schemas.microsoft.com/office/powerpoint/2010/main" val="4054307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8205DA8-CF04-53A2-37AF-A47DDBCA4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184" y="1013927"/>
            <a:ext cx="7792097" cy="5844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CB1C5-9F77-D076-FEB9-7B0FC6F0C4CA}"/>
              </a:ext>
            </a:extLst>
          </p:cNvPr>
          <p:cNvSpPr txBox="1"/>
          <p:nvPr/>
        </p:nvSpPr>
        <p:spPr>
          <a:xfrm flipH="1">
            <a:off x="8845420" y="2312437"/>
            <a:ext cx="2581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the dashboard created via Dash.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2 graphs and a payload range.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is an interactive one so next we will be showing insights.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68146-9647-5B39-9B71-6046DF757432}"/>
              </a:ext>
            </a:extLst>
          </p:cNvPr>
          <p:cNvSpPr txBox="1"/>
          <p:nvPr/>
        </p:nvSpPr>
        <p:spPr>
          <a:xfrm flipH="1">
            <a:off x="792167" y="254359"/>
            <a:ext cx="763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A51A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4228874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4120-3F5C-321F-A95F-363D004E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6446"/>
          </a:xfrm>
        </p:spPr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site has the largest successful launches?</a:t>
            </a:r>
            <a:b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212529"/>
                </a:solidFill>
                <a:effectLst/>
                <a:highlight>
                  <a:srgbClr val="CBA0AE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i="0" dirty="0">
                <a:solidFill>
                  <a:srgbClr val="212529"/>
                </a:solidFill>
                <a:effectLst/>
                <a:highlight>
                  <a:srgbClr val="CBA0A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KSC LC 39A</a:t>
            </a:r>
            <a:endParaRPr lang="en-GB" b="1" dirty="0">
              <a:highlight>
                <a:srgbClr val="CBA0AE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56F8B53E-0800-B579-E0FD-92808449B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2632"/>
            <a:ext cx="10515600" cy="4039325"/>
          </a:xfrm>
          <a:ln>
            <a:solidFill>
              <a:srgbClr val="C7A2CA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CA6ED4-3B0A-6FCA-5468-2A4D138EB0E5}"/>
              </a:ext>
            </a:extLst>
          </p:cNvPr>
          <p:cNvCxnSpPr/>
          <p:nvPr/>
        </p:nvCxnSpPr>
        <p:spPr>
          <a:xfrm flipH="1">
            <a:off x="6836229" y="4354286"/>
            <a:ext cx="696685" cy="25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15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4120-3F5C-321F-A95F-363D004E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6446"/>
          </a:xfrm>
        </p:spPr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site has the highest launch success rate?</a:t>
            </a:r>
            <a:b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212529"/>
                </a:solidFill>
                <a:effectLst/>
                <a:highlight>
                  <a:srgbClr val="CBA0AE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i="0" dirty="0">
                <a:solidFill>
                  <a:srgbClr val="212529"/>
                </a:solidFill>
                <a:effectLst/>
                <a:highlight>
                  <a:srgbClr val="CBA0A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KSC LC 39A had a 76% success rate.</a:t>
            </a:r>
            <a:endParaRPr lang="en-GB" b="1" dirty="0">
              <a:highlight>
                <a:srgbClr val="CBA0AE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CA6ED4-3B0A-6FCA-5468-2A4D138EB0E5}"/>
              </a:ext>
            </a:extLst>
          </p:cNvPr>
          <p:cNvCxnSpPr/>
          <p:nvPr/>
        </p:nvCxnSpPr>
        <p:spPr>
          <a:xfrm flipH="1">
            <a:off x="6836229" y="4354286"/>
            <a:ext cx="696685" cy="25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FCC5561A-A1FC-5ACF-5154-F00797318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020"/>
          <a:stretch/>
        </p:blipFill>
        <p:spPr>
          <a:xfrm>
            <a:off x="2311853" y="2710542"/>
            <a:ext cx="7372350" cy="3788229"/>
          </a:xfrm>
          <a:prstGeom prst="rect">
            <a:avLst/>
          </a:prstGeom>
          <a:ln>
            <a:solidFill>
              <a:srgbClr val="C7A2CA"/>
            </a:solidFill>
          </a:ln>
        </p:spPr>
      </p:pic>
    </p:spTree>
    <p:extLst>
      <p:ext uri="{BB962C8B-B14F-4D97-AF65-F5344CB8AC3E}">
        <p14:creationId xmlns:p14="http://schemas.microsoft.com/office/powerpoint/2010/main" val="3648285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4120-3F5C-321F-A95F-363D004E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6446"/>
          </a:xfrm>
        </p:spPr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payload range(s) has the highest launch success rate?</a:t>
            </a:r>
            <a:b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212529"/>
                </a:solidFill>
                <a:effectLst/>
                <a:highlight>
                  <a:srgbClr val="CBA0AE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i="0" dirty="0">
                <a:solidFill>
                  <a:srgbClr val="212529"/>
                </a:solidFill>
                <a:effectLst/>
                <a:highlight>
                  <a:srgbClr val="CBA0A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Lower than 4000 kg</a:t>
            </a:r>
            <a:endParaRPr lang="en-GB" b="1" dirty="0">
              <a:highlight>
                <a:srgbClr val="CBA0AE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CA6ED4-3B0A-6FCA-5468-2A4D138EB0E5}"/>
              </a:ext>
            </a:extLst>
          </p:cNvPr>
          <p:cNvCxnSpPr/>
          <p:nvPr/>
        </p:nvCxnSpPr>
        <p:spPr>
          <a:xfrm flipH="1">
            <a:off x="6836229" y="4354286"/>
            <a:ext cx="696685" cy="25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6A40F0A-1F0A-EB6E-2AE5-A5B1F827A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7102"/>
            <a:ext cx="10515600" cy="3148383"/>
          </a:xfrm>
          <a:ln>
            <a:solidFill>
              <a:srgbClr val="C7A2CA"/>
            </a:solidFill>
          </a:ln>
        </p:spPr>
      </p:pic>
    </p:spTree>
    <p:extLst>
      <p:ext uri="{BB962C8B-B14F-4D97-AF65-F5344CB8AC3E}">
        <p14:creationId xmlns:p14="http://schemas.microsoft.com/office/powerpoint/2010/main" val="3656637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4120-3F5C-321F-A95F-363D004E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6446"/>
          </a:xfrm>
        </p:spPr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payload range(s) has the lowest launch success rate?</a:t>
            </a:r>
            <a:b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212529"/>
                </a:solidFill>
                <a:effectLst/>
                <a:highlight>
                  <a:srgbClr val="CBA0AE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i="0" dirty="0">
                <a:solidFill>
                  <a:srgbClr val="212529"/>
                </a:solidFill>
                <a:effectLst/>
                <a:highlight>
                  <a:srgbClr val="CBA0A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between 4000 and 7000 kg.</a:t>
            </a:r>
            <a:endParaRPr lang="en-GB" b="1" dirty="0">
              <a:highlight>
                <a:srgbClr val="CBA0AE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CA6ED4-3B0A-6FCA-5468-2A4D138EB0E5}"/>
              </a:ext>
            </a:extLst>
          </p:cNvPr>
          <p:cNvCxnSpPr/>
          <p:nvPr/>
        </p:nvCxnSpPr>
        <p:spPr>
          <a:xfrm flipH="1">
            <a:off x="6836229" y="4354286"/>
            <a:ext cx="696685" cy="25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BF2280EB-4505-1747-0250-16693388B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80094"/>
            <a:ext cx="10515600" cy="3148383"/>
          </a:xfrm>
          <a:ln>
            <a:solidFill>
              <a:srgbClr val="C7A2CA"/>
            </a:solidFill>
          </a:ln>
        </p:spPr>
      </p:pic>
    </p:spTree>
    <p:extLst>
      <p:ext uri="{BB962C8B-B14F-4D97-AF65-F5344CB8AC3E}">
        <p14:creationId xmlns:p14="http://schemas.microsoft.com/office/powerpoint/2010/main" val="1654236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4120-3F5C-321F-A95F-363D004E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6446"/>
          </a:xfrm>
        </p:spPr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F9 Booster version has the highest launch success rate?</a:t>
            </a:r>
            <a:b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212529"/>
                </a:solidFill>
                <a:effectLst/>
                <a:highlight>
                  <a:srgbClr val="CBA0AE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i="0" dirty="0">
                <a:solidFill>
                  <a:srgbClr val="212529"/>
                </a:solidFill>
                <a:effectLst/>
                <a:highlight>
                  <a:srgbClr val="CBA0A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endParaRPr lang="en-GB" b="1" dirty="0">
              <a:highlight>
                <a:srgbClr val="CBA0AE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CA6ED4-3B0A-6FCA-5468-2A4D138EB0E5}"/>
              </a:ext>
            </a:extLst>
          </p:cNvPr>
          <p:cNvCxnSpPr/>
          <p:nvPr/>
        </p:nvCxnSpPr>
        <p:spPr>
          <a:xfrm flipH="1">
            <a:off x="6836229" y="4354286"/>
            <a:ext cx="696685" cy="25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0E1245FF-211F-9FCB-0DB6-383918536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2563380"/>
            <a:ext cx="11963253" cy="3581812"/>
          </a:xfrm>
          <a:ln>
            <a:solidFill>
              <a:srgbClr val="C7A2CA"/>
            </a:solidFill>
          </a:ln>
        </p:spPr>
      </p:pic>
    </p:spTree>
    <p:extLst>
      <p:ext uri="{BB962C8B-B14F-4D97-AF65-F5344CB8AC3E}">
        <p14:creationId xmlns:p14="http://schemas.microsoft.com/office/powerpoint/2010/main" val="2130934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8D8986-45AC-4FB5-96E8-C45F9603EB5E}"/>
              </a:ext>
            </a:extLst>
          </p:cNvPr>
          <p:cNvSpPr txBox="1">
            <a:spLocks/>
          </p:cNvSpPr>
          <p:nvPr/>
        </p:nvSpPr>
        <p:spPr>
          <a:xfrm>
            <a:off x="693811" y="264125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rgbClr val="A51A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E613B-C495-3E93-A303-4AF8F181D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699"/>
            <a:ext cx="6423070" cy="4605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03B2B1-21E0-6D87-4CCA-B933B2F5A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56" y="1588442"/>
            <a:ext cx="5530586" cy="37129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AB1591E-969C-9508-2A00-D2E71AD823DD}"/>
              </a:ext>
            </a:extLst>
          </p:cNvPr>
          <p:cNvSpPr txBox="1">
            <a:spLocks/>
          </p:cNvSpPr>
          <p:nvPr/>
        </p:nvSpPr>
        <p:spPr>
          <a:xfrm>
            <a:off x="552297" y="5850878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DecisionTree</a:t>
            </a: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seems to have the highest score followed by </a:t>
            </a:r>
            <a:r>
              <a:rPr lang="en-US" sz="3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Kneighbors</a:t>
            </a:r>
            <a:r>
              <a:rPr lang="en-US" b="1" dirty="0">
                <a:solidFill>
                  <a:srgbClr val="A51A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446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33106AC-60D7-46AE-8E64-7B84ABDBD099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rgbClr val="A51A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C109F-A869-E96B-EEF7-F91C39D9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59" y="1422221"/>
            <a:ext cx="4676017" cy="3824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F09E-90ED-BD14-CE1F-A48E860E5515}"/>
              </a:ext>
            </a:extLst>
          </p:cNvPr>
          <p:cNvSpPr txBox="1"/>
          <p:nvPr/>
        </p:nvSpPr>
        <p:spPr>
          <a:xfrm flipH="1">
            <a:off x="5537953" y="2383973"/>
            <a:ext cx="57476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Decision Tree Confusion Matrix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predicted 0 false did not land.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predicted 12 positive did land.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predicted 5 positive did not land.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predicted 1 false did land.</a:t>
            </a:r>
          </a:p>
        </p:txBody>
      </p:sp>
    </p:spTree>
    <p:extLst>
      <p:ext uri="{BB962C8B-B14F-4D97-AF65-F5344CB8AC3E}">
        <p14:creationId xmlns:p14="http://schemas.microsoft.com/office/powerpoint/2010/main" val="3645034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9F3231-A1A4-6ADD-12BA-E4FA95B0605B}"/>
              </a:ext>
            </a:extLst>
          </p:cNvPr>
          <p:cNvCxnSpPr/>
          <p:nvPr/>
        </p:nvCxnSpPr>
        <p:spPr>
          <a:xfrm>
            <a:off x="6102220" y="849085"/>
            <a:ext cx="0" cy="561702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2E19861-8FB3-1603-B6C1-63323365A8C8}"/>
              </a:ext>
            </a:extLst>
          </p:cNvPr>
          <p:cNvSpPr/>
          <p:nvPr/>
        </p:nvSpPr>
        <p:spPr>
          <a:xfrm>
            <a:off x="5993362" y="684244"/>
            <a:ext cx="216000" cy="214604"/>
          </a:xfrm>
          <a:prstGeom prst="ellipse">
            <a:avLst/>
          </a:prstGeom>
          <a:solidFill>
            <a:schemeClr val="bg1"/>
          </a:solidFill>
          <a:ln w="38100">
            <a:solidFill>
              <a:srgbClr val="EAA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AA2D19-A7EE-B71E-0393-B50B5312CC40}"/>
              </a:ext>
            </a:extLst>
          </p:cNvPr>
          <p:cNvSpPr/>
          <p:nvPr/>
        </p:nvSpPr>
        <p:spPr>
          <a:xfrm>
            <a:off x="5993362" y="3668854"/>
            <a:ext cx="216000" cy="21460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5E8239-C63F-3CD4-3DBF-B76DF1E67752}"/>
              </a:ext>
            </a:extLst>
          </p:cNvPr>
          <p:cNvSpPr/>
          <p:nvPr/>
        </p:nvSpPr>
        <p:spPr>
          <a:xfrm>
            <a:off x="6820676" y="531844"/>
            <a:ext cx="5040000" cy="2649895"/>
          </a:xfrm>
          <a:prstGeom prst="roundRect">
            <a:avLst/>
          </a:prstGeom>
          <a:solidFill>
            <a:srgbClr val="EAA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33B9DB-F944-CB8E-8649-CA1552A4F6DA}"/>
              </a:ext>
            </a:extLst>
          </p:cNvPr>
          <p:cNvSpPr txBox="1"/>
          <p:nvPr/>
        </p:nvSpPr>
        <p:spPr>
          <a:xfrm>
            <a:off x="6820677" y="531846"/>
            <a:ext cx="5040000" cy="408623"/>
          </a:xfrm>
          <a:prstGeom prst="roundRect">
            <a:avLst/>
          </a:prstGeom>
          <a:solidFill>
            <a:srgbClr val="D2949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| INSIGHTS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C4D773-DF5F-6E0B-C59A-5B0E1E0276E4}"/>
              </a:ext>
            </a:extLst>
          </p:cNvPr>
          <p:cNvSpPr/>
          <p:nvPr/>
        </p:nvSpPr>
        <p:spPr>
          <a:xfrm>
            <a:off x="503444" y="3776156"/>
            <a:ext cx="5038533" cy="1634413"/>
          </a:xfrm>
          <a:prstGeom prst="roundRect">
            <a:avLst/>
          </a:prstGeom>
          <a:solidFill>
            <a:srgbClr val="C2D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65AE1-3614-CE44-4FA0-DDCAABF06418}"/>
              </a:ext>
            </a:extLst>
          </p:cNvPr>
          <p:cNvSpPr txBox="1"/>
          <p:nvPr/>
        </p:nvSpPr>
        <p:spPr>
          <a:xfrm>
            <a:off x="505039" y="3738834"/>
            <a:ext cx="5040000" cy="408623"/>
          </a:xfrm>
          <a:prstGeom prst="roundRect">
            <a:avLst/>
          </a:prstGeom>
          <a:solidFill>
            <a:srgbClr val="AAC09F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|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D91F5E-E88A-D61E-5E47-E83F10A044C9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797292" y="805994"/>
            <a:ext cx="2589720" cy="10464"/>
          </a:xfrm>
          <a:prstGeom prst="line">
            <a:avLst/>
          </a:prstGeom>
          <a:ln>
            <a:tailEnd type="oval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4E484D-A04E-C782-5F8A-804327F8E7B4}"/>
              </a:ext>
            </a:extLst>
          </p:cNvPr>
          <p:cNvCxnSpPr>
            <a:cxnSpLocks/>
          </p:cNvCxnSpPr>
          <p:nvPr/>
        </p:nvCxnSpPr>
        <p:spPr>
          <a:xfrm>
            <a:off x="638175" y="1100157"/>
            <a:ext cx="1630892" cy="0"/>
          </a:xfrm>
          <a:prstGeom prst="line">
            <a:avLst/>
          </a:prstGeom>
          <a:ln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EF63FE6-96CC-6841-BFF7-0EE698A30484}"/>
              </a:ext>
            </a:extLst>
          </p:cNvPr>
          <p:cNvSpPr txBox="1">
            <a:spLocks/>
          </p:cNvSpPr>
          <p:nvPr/>
        </p:nvSpPr>
        <p:spPr>
          <a:xfrm>
            <a:off x="355924" y="238125"/>
            <a:ext cx="3031088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dirty="0">
                <a:highlight>
                  <a:srgbClr val="E2D6E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2800" b="1" kern="1200" dirty="0">
              <a:solidFill>
                <a:schemeClr val="tx1"/>
              </a:solidFill>
              <a:highlight>
                <a:srgbClr val="E2D6E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964FF1-DF25-651D-9085-262DDEB1D54A}"/>
              </a:ext>
            </a:extLst>
          </p:cNvPr>
          <p:cNvSpPr txBox="1"/>
          <p:nvPr/>
        </p:nvSpPr>
        <p:spPr>
          <a:xfrm>
            <a:off x="550100" y="4127608"/>
            <a:ext cx="4917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Decision tree classifier is the best machine learning algorithm for this task, followed by a KNN.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Decision tree classifier has an accuracy of 0,9.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3B8D46-0AAF-5A36-BBE0-F7869D0DFC31}"/>
              </a:ext>
            </a:extLst>
          </p:cNvPr>
          <p:cNvSpPr txBox="1"/>
          <p:nvPr/>
        </p:nvSpPr>
        <p:spPr>
          <a:xfrm>
            <a:off x="6836229" y="1024445"/>
            <a:ext cx="4917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 was a spike on launch success rate in 2017 &amp;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Orbits ES-L1, GEO, HEO, SSO, VLEO had the most success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KSC LC-39A had the most successful launches of any 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Launching sites are located near coastlines.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929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F8A56C-5EE1-4DBF-842D-C2A130AA680E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5ECBB8-1588-48BC-6EFB-F6B02847A6B0}"/>
              </a:ext>
            </a:extLst>
          </p:cNvPr>
          <p:cNvCxnSpPr/>
          <p:nvPr/>
        </p:nvCxnSpPr>
        <p:spPr>
          <a:xfrm>
            <a:off x="116783" y="623621"/>
            <a:ext cx="3265715" cy="0"/>
          </a:xfrm>
          <a:prstGeom prst="line">
            <a:avLst/>
          </a:prstGeom>
          <a:ln>
            <a:tailEnd type="oval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4892BF-880B-67EF-3405-80343811616C}"/>
              </a:ext>
            </a:extLst>
          </p:cNvPr>
          <p:cNvSpPr txBox="1">
            <a:spLocks/>
          </p:cNvSpPr>
          <p:nvPr/>
        </p:nvSpPr>
        <p:spPr>
          <a:xfrm>
            <a:off x="135917" y="1174703"/>
            <a:ext cx="11400301" cy="2675778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 AND CONTEXT</a:t>
            </a:r>
          </a:p>
          <a:p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</a:rPr>
              <a:t>SpaceX advertises </a:t>
            </a:r>
            <a:r>
              <a:rPr lang="en-US" sz="1900" dirty="0"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Falcon 9 rocket launches</a:t>
            </a:r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</a:rPr>
              <a:t> on its website, with </a:t>
            </a:r>
            <a:r>
              <a:rPr lang="en-US" sz="1900" dirty="0">
                <a:highlight>
                  <a:srgbClr val="C7A2CA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a cost of 62 million dollars</a:t>
            </a:r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</a:rPr>
              <a:t>. Other providers cost upward of 165 million dollars each.</a:t>
            </a:r>
          </a:p>
          <a:p>
            <a:endParaRPr lang="en-US" sz="19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</a:rPr>
              <a:t>Much of the savings is because </a:t>
            </a:r>
            <a:r>
              <a:rPr lang="en-US" sz="1900" dirty="0">
                <a:highlight>
                  <a:srgbClr val="CBA0AE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SpaceX can reuse the first stage</a:t>
            </a:r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</a:rPr>
              <a:t>. Therefore, if we can determine if the first stage will land, we can determine the cost of a launch. </a:t>
            </a:r>
          </a:p>
          <a:p>
            <a:pPr algn="just">
              <a:spcAft>
                <a:spcPts val="800"/>
              </a:spcAft>
            </a:pPr>
            <a:endParaRPr lang="fr-FR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E7D91F-5DD3-C361-E21D-83150AD797BD}"/>
              </a:ext>
            </a:extLst>
          </p:cNvPr>
          <p:cNvSpPr txBox="1">
            <a:spLocks/>
          </p:cNvSpPr>
          <p:nvPr/>
        </p:nvSpPr>
        <p:spPr>
          <a:xfrm>
            <a:off x="247413" y="3690210"/>
            <a:ext cx="6702577" cy="1082351"/>
          </a:xfrm>
          <a:prstGeom prst="round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PROBLEMS TO FIND ANSWERS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9AA5D-6EF9-F1C1-6DC9-A9CB517E1699}"/>
              </a:ext>
            </a:extLst>
          </p:cNvPr>
          <p:cNvSpPr txBox="1"/>
          <p:nvPr/>
        </p:nvSpPr>
        <p:spPr>
          <a:xfrm>
            <a:off x="247413" y="334372"/>
            <a:ext cx="304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highlight>
                  <a:srgbClr val="E2D6E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B9FFDC-5078-E0F0-22FA-F8011F4045E4}"/>
              </a:ext>
            </a:extLst>
          </p:cNvPr>
          <p:cNvSpPr/>
          <p:nvPr/>
        </p:nvSpPr>
        <p:spPr>
          <a:xfrm>
            <a:off x="0" y="0"/>
            <a:ext cx="108000" cy="6858000"/>
          </a:xfrm>
          <a:prstGeom prst="roundRect">
            <a:avLst/>
          </a:prstGeom>
          <a:solidFill>
            <a:srgbClr val="75A0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0B1CB9-6B7A-69FA-CD1C-E6BFE111EAA4}"/>
              </a:ext>
            </a:extLst>
          </p:cNvPr>
          <p:cNvCxnSpPr>
            <a:cxnSpLocks/>
          </p:cNvCxnSpPr>
          <p:nvPr/>
        </p:nvCxnSpPr>
        <p:spPr>
          <a:xfrm>
            <a:off x="111867" y="969455"/>
            <a:ext cx="2011901" cy="0"/>
          </a:xfrm>
          <a:prstGeom prst="line">
            <a:avLst/>
          </a:prstGeom>
          <a:ln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F7E373-8584-7720-FFF7-63A3009C8C94}"/>
              </a:ext>
            </a:extLst>
          </p:cNvPr>
          <p:cNvSpPr txBox="1"/>
          <p:nvPr/>
        </p:nvSpPr>
        <p:spPr>
          <a:xfrm>
            <a:off x="-163286" y="4609505"/>
            <a:ext cx="11408229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Bef>
                <a:spcPts val="14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factors determine if the rocket will land successfully?</a:t>
            </a:r>
          </a:p>
          <a:p>
            <a:pPr marL="800100" lvl="1" indent="-342900">
              <a:spcBef>
                <a:spcPts val="14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interaction amongst various features on a rocket that lands successfully.</a:t>
            </a:r>
          </a:p>
          <a:p>
            <a:pPr marL="800100" lvl="1" indent="-342900">
              <a:spcBef>
                <a:spcPts val="1400"/>
              </a:spcBef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etermine if the first stage of Falcon 9 will land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63362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FC82A-A0E4-0C26-7AFE-0F0859BA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92" y="749896"/>
            <a:ext cx="5826037" cy="1956841"/>
          </a:xfrm>
        </p:spPr>
        <p:txBody>
          <a:bodyPr anchor="b">
            <a:normAutofit/>
          </a:bodyPr>
          <a:lstStyle/>
          <a:p>
            <a:r>
              <a:rPr lang="en-GB" sz="270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SECTION 1</a:t>
            </a:r>
            <a:br>
              <a:rPr lang="en-GB" sz="540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GB" sz="54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queen, vector graphics&#10;&#10;Description automatically generated">
            <a:extLst>
              <a:ext uri="{FF2B5EF4-FFF2-40B4-BE49-F238E27FC236}">
                <a16:creationId xmlns:a16="http://schemas.microsoft.com/office/drawing/2014/main" id="{9A4346E0-E9A0-615D-4A55-AFD0C4184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419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927858" y="538650"/>
            <a:ext cx="10530114" cy="920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999A1B-8752-489F-A63B-EA2F60186B52}"/>
              </a:ext>
            </a:extLst>
          </p:cNvPr>
          <p:cNvSpPr txBox="1">
            <a:spLocks/>
          </p:cNvSpPr>
          <p:nvPr/>
        </p:nvSpPr>
        <p:spPr>
          <a:xfrm>
            <a:off x="735241" y="1959429"/>
            <a:ext cx="10210046" cy="4169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collected data on the Falcon 9 first-stage landings by using a RESTful API and web scraping from Wikipedia.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gained information on launches, including information about the rocket used, payload delivered, launch specifications, landing specifications, and landing outcome.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data and transforming it from its raw form to a format that is ready to be analyzed. </a:t>
            </a:r>
          </a:p>
          <a:p>
            <a:pPr lvl="1">
              <a:spcBef>
                <a:spcPts val="1400"/>
              </a:spcBef>
              <a:buFontTx/>
              <a:buChar char="-"/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 missing values for the variable Payload Mass.</a:t>
            </a:r>
          </a:p>
          <a:p>
            <a:pPr lvl="1">
              <a:spcBef>
                <a:spcPts val="1400"/>
              </a:spcBef>
              <a:buFontTx/>
              <a:buChar char="-"/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data to include only Falcon 9 launches. </a:t>
            </a:r>
          </a:p>
          <a:p>
            <a:pPr lvl="1">
              <a:spcBef>
                <a:spcPts val="1400"/>
              </a:spcBef>
              <a:buFontTx/>
              <a:buChar char="-"/>
            </a:pPr>
            <a:endParaRPr lang="en-US" sz="20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400"/>
              </a:spcBef>
              <a:buNone/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https://github.com/drenushagllavica/IBM_Capstone/blob/4a40c3677a6a90e1896c37be6ae7a1410b483a9f/SpaceX_Data_collection_api.ipynb</a:t>
            </a:r>
            <a:endParaRPr lang="en-US" sz="20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400"/>
              </a:spcBef>
              <a:buNone/>
            </a:pPr>
            <a:endParaRPr lang="en-US" sz="20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6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F0FD6-9BC9-BA6D-9160-9A91E433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24" y="0"/>
            <a:ext cx="4365781" cy="28302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087DD-17EE-01DE-BDF6-549EDB377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80" y="2595961"/>
            <a:ext cx="10674263" cy="39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6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1EC1228-8B00-4D31-8616-AAB846D68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3E148-6B85-912A-F799-39E1F661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data to only include Falcon 9 launches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EAE19-893C-45F2-A1A0-09E4A6CE30E8}"/>
              </a:ext>
            </a:extLst>
          </p:cNvPr>
          <p:cNvSpPr txBox="1"/>
          <p:nvPr/>
        </p:nvSpPr>
        <p:spPr>
          <a:xfrm>
            <a:off x="9267909" y="1272693"/>
            <a:ext cx="21771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A51A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 API </a:t>
            </a:r>
            <a:endParaRPr lang="en-GB" sz="4000" dirty="0">
              <a:solidFill>
                <a:srgbClr val="A51AB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B88A9-8267-34C2-AE2A-F40F222A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85" y="1272693"/>
            <a:ext cx="7944255" cy="442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1EC1228-8B00-4D31-8616-AAB846D68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3E148-6B85-912A-F799-39E1F661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Replaced missing values for Payload Mass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77CDF-66BA-73EE-C873-0612A3B07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" r="2" b="2"/>
          <a:stretch/>
        </p:blipFill>
        <p:spPr>
          <a:xfrm>
            <a:off x="4551180" y="858525"/>
            <a:ext cx="3685032" cy="5211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FAA495-6860-D7C8-6A1C-88175C030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r="-3" b="-3"/>
          <a:stretch/>
        </p:blipFill>
        <p:spPr>
          <a:xfrm>
            <a:off x="517077" y="858525"/>
            <a:ext cx="3685032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2F11B-FFE3-A2C2-42C9-874C665CEF63}"/>
              </a:ext>
            </a:extLst>
          </p:cNvPr>
          <p:cNvSpPr txBox="1"/>
          <p:nvPr/>
        </p:nvSpPr>
        <p:spPr>
          <a:xfrm>
            <a:off x="9267909" y="947727"/>
            <a:ext cx="21771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A51A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 API </a:t>
            </a:r>
            <a:endParaRPr lang="en-GB" sz="4000" dirty="0">
              <a:solidFill>
                <a:srgbClr val="A51A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074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f80a141d-92ca-4d3d-9308-f7e7b1d44ce8"/>
    <ds:schemaRef ds:uri="http://purl.org/dc/dcmitype/"/>
    <ds:schemaRef ds:uri="http://www.w3.org/XML/1998/namespace"/>
    <ds:schemaRef ds:uri="155be751-a274-42e8-93fb-f39d3b9bccc8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1573</Words>
  <Application>Microsoft Office PowerPoint</Application>
  <PresentationFormat>Widescreen</PresentationFormat>
  <Paragraphs>186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Abadi</vt:lpstr>
      <vt:lpstr>Arial</vt:lpstr>
      <vt:lpstr>Calibri</vt:lpstr>
      <vt:lpstr>Calibri Light</vt:lpstr>
      <vt:lpstr>IBM Plex Mono SemiBold</vt:lpstr>
      <vt:lpstr>Times New Roman</vt:lpstr>
      <vt:lpstr>Custom Design</vt:lpstr>
      <vt:lpstr>WINNING SPACE RACE WITH DATA SCIENCE</vt:lpstr>
      <vt:lpstr>PowerPoint Presentation</vt:lpstr>
      <vt:lpstr>PowerPoint Presentation</vt:lpstr>
      <vt:lpstr>PowerPoint Presentation</vt:lpstr>
      <vt:lpstr>SECTION 1 METHODOLOGY</vt:lpstr>
      <vt:lpstr>PowerPoint Presentation</vt:lpstr>
      <vt:lpstr>RESTful API </vt:lpstr>
      <vt:lpstr>Filter data to only include Falcon 9 launches</vt:lpstr>
      <vt:lpstr>Replaced missing values for Payload Mass</vt:lpstr>
      <vt:lpstr>WEB SCRAPPING FROM WIKIPEDIA</vt:lpstr>
      <vt:lpstr>PowerPoint Presentation</vt:lpstr>
      <vt:lpstr>PowerPoint Presentation</vt:lpstr>
      <vt:lpstr>PowerPoint Presentation</vt:lpstr>
      <vt:lpstr>EDA with Data Visualization &amp; SQL</vt:lpstr>
      <vt:lpstr>PowerPoint Presentation</vt:lpstr>
      <vt:lpstr>PowerPoint Presentation</vt:lpstr>
      <vt:lpstr>PowerPoint Presentation</vt:lpstr>
      <vt:lpstr>SECTION 2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</vt:lpstr>
      <vt:lpstr>SQL</vt:lpstr>
      <vt:lpstr>PowerPoint Presentation</vt:lpstr>
      <vt:lpstr>PowerPoint Presentation</vt:lpstr>
      <vt:lpstr>PowerPoint Presentation</vt:lpstr>
      <vt:lpstr>Which site has the largest successful launches? KSC LC 39A</vt:lpstr>
      <vt:lpstr>Which site has the highest launch success rate? KSC LC 39A had a 76% success rate.</vt:lpstr>
      <vt:lpstr>Which payload range(s) has the highest launch success rate? Lower than 4000 kg</vt:lpstr>
      <vt:lpstr>Which payload range(s) has the lowest launch success rate? between 4000 and 7000 kg.</vt:lpstr>
      <vt:lpstr>Which F9 Booster version has the highest launch success rate? FT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&lt;Title&gt;</dc:title>
  <dc:creator>YAN Luo</dc:creator>
  <cp:lastModifiedBy>Drenusha Gllavica Zhubaj</cp:lastModifiedBy>
  <cp:revision>202</cp:revision>
  <dcterms:created xsi:type="dcterms:W3CDTF">2021-04-29T18:58:34Z</dcterms:created>
  <dcterms:modified xsi:type="dcterms:W3CDTF">2022-12-11T18:27:53Z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