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43"/>
  </p:notesMasterIdLst>
  <p:handoutMasterIdLst>
    <p:handoutMasterId r:id="rId44"/>
  </p:handoutMasterIdLst>
  <p:sldIdLst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3" r:id="rId39"/>
    <p:sldId id="298" r:id="rId40"/>
    <p:sldId id="297" r:id="rId41"/>
    <p:sldId id="295" r:id="rId42"/>
  </p:sldIdLst>
  <p:sldSz cx="9601200" cy="7315200"/>
  <p:notesSz cx="7010400" cy="92964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FC6"/>
    <a:srgbClr val="C4D270"/>
    <a:srgbClr val="A3A151"/>
    <a:srgbClr val="666633"/>
    <a:srgbClr val="DDDDDD"/>
    <a:srgbClr val="003399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360" autoAdjust="0"/>
    <p:restoredTop sz="94660"/>
  </p:normalViewPr>
  <p:slideViewPr>
    <p:cSldViewPr snapToGrid="0">
      <p:cViewPr>
        <p:scale>
          <a:sx n="66" d="100"/>
          <a:sy n="66" d="100"/>
        </p:scale>
        <p:origin x="-216" y="-744"/>
      </p:cViewPr>
      <p:guideLst>
        <p:guide orient="horz" pos="2304"/>
        <p:guide pos="29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fld id="{F9664CAC-B6A8-4CF1-BC8F-EDE66113B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2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9A8AA2-1969-4296-A068-C5F6397455A5}" type="datetimeFigureOut">
              <a:rPr lang="en-US"/>
              <a:pPr>
                <a:defRPr/>
              </a:pPr>
              <a:t>3/31/2012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5EF03A-B859-44C7-8AC3-14880B2FE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2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EF03A-B859-44C7-8AC3-14880B2FE4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1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Scrum most popular. 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13F8E0-6A7A-4971-8A19-8FA42BA75AE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271713"/>
            <a:ext cx="81597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144963"/>
            <a:ext cx="6721475" cy="1870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3263" y="595313"/>
            <a:ext cx="2189162" cy="5741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1013" y="595313"/>
            <a:ext cx="6419850" cy="5741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8"/>
            <a:ext cx="8161338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433513"/>
            <a:ext cx="4303712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125" y="1433513"/>
            <a:ext cx="4305300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3688"/>
            <a:ext cx="86423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3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636713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319338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0513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7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530350"/>
            <a:ext cx="31591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PPTbackgroun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6012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595313"/>
            <a:ext cx="87614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1013" y="1433513"/>
            <a:ext cx="8761412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+mj-lt"/>
          <a:ea typeface="+mj-ea"/>
          <a:cs typeface="+mj-cs"/>
        </a:defRPr>
      </a:lvl1pPr>
      <a:lvl2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2pPr>
      <a:lvl3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3pPr>
      <a:lvl4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4pPr>
      <a:lvl5pPr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5pPr>
      <a:lvl6pPr marL="4572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6pPr>
      <a:lvl7pPr marL="9144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7pPr>
      <a:lvl8pPr marL="13716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8pPr>
      <a:lvl9pPr marL="1828800" algn="l" defTabSz="966788" rtl="0" eaLnBrk="1" fontAlgn="base" hangingPunct="1">
        <a:spcBef>
          <a:spcPct val="0"/>
        </a:spcBef>
        <a:spcAft>
          <a:spcPct val="0"/>
        </a:spcAft>
        <a:defRPr sz="3400">
          <a:solidFill>
            <a:srgbClr val="0066CC"/>
          </a:solidFill>
          <a:latin typeface="Arial" charset="0"/>
        </a:defRPr>
      </a:lvl9pPr>
    </p:titleStyle>
    <p:bodyStyle>
      <a:lvl1pPr marL="363538" indent="-363538" algn="l" defTabSz="966788" rtl="0" eaLnBrk="1" fontAlgn="base" hangingPunct="1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84225" indent="-3016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208088" indent="-241300" algn="l" defTabSz="966788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689100" indent="-238125" algn="l" defTabSz="966788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eith@dotnetdevdud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urnell/MobileMasse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tnetdevdude/" TargetMode="External"/><Relationship Id="rId5" Type="http://schemas.openxmlformats.org/officeDocument/2006/relationships/hyperlink" Target="http://www.jquerymobile.com/" TargetMode="External"/><Relationship Id="rId4" Type="http://schemas.openxmlformats.org/officeDocument/2006/relationships/hyperlink" Target="http://www.asp.net/MVC/MVC4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u.int/ITU-D/ict/facts/2011/material/ICTFactsFigures201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38175" y="1835993"/>
            <a:ext cx="7470775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+mj-lt"/>
                <a:ea typeface="+mj-ea"/>
                <a:cs typeface="+mj-cs"/>
              </a:defRPr>
            </a:lvl1pPr>
            <a:lvl2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2pPr>
            <a:lvl3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3pPr>
            <a:lvl4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4pPr>
            <a:lvl5pPr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5pPr>
            <a:lvl6pPr marL="4572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6pPr>
            <a:lvl7pPr marL="9144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7pPr>
            <a:lvl8pPr marL="13716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8pPr>
            <a:lvl9pPr marL="1828800" algn="l" defTabSz="966788" rtl="0" eaLnBrk="1" fontAlgn="base" hangingPunct="1">
              <a:spcBef>
                <a:spcPct val="0"/>
              </a:spcBef>
              <a:spcAft>
                <a:spcPct val="0"/>
              </a:spcAft>
              <a:defRPr sz="3400">
                <a:solidFill>
                  <a:srgbClr val="0066CC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dirty="0" smtClean="0"/>
              <a:t>Reach the Mobile Masses with ASP.NET MVC 4 and jQuery Mobile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89400" y="3022600"/>
            <a:ext cx="39878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Keith Burnell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>
                <a:solidFill>
                  <a:srgbClr val="00B0EB"/>
                </a:solidFill>
                <a:latin typeface="Arial" charset="0"/>
                <a:cs typeface="+mn-cs"/>
              </a:rPr>
              <a:t>Senior Software Engineer</a:t>
            </a:r>
          </a:p>
          <a:p>
            <a:pPr algn="r" eaLnBrk="1" hangingPunct="1">
              <a:defRPr/>
            </a:pPr>
            <a:endParaRPr lang="en-US" sz="1800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Email: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  <a:hlinkClick r:id="rId3"/>
              </a:rPr>
              <a:t>keith@dotnetdevdude.com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Twitter: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err="1">
                <a:solidFill>
                  <a:srgbClr val="00B0EB"/>
                </a:solidFill>
                <a:latin typeface="Arial" charset="0"/>
                <a:cs typeface="+mn-cs"/>
              </a:rPr>
              <a:t>keburnell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cs typeface="+mn-cs"/>
              </a:rPr>
              <a:t>Blog:</a:t>
            </a:r>
            <a:r>
              <a:rPr lang="en-US" b="1" dirty="0">
                <a:solidFill>
                  <a:srgbClr val="00B0EB"/>
                </a:solidFill>
                <a:latin typeface="Arial" charset="0"/>
                <a:cs typeface="+mn-cs"/>
              </a:rPr>
              <a:t> </a:t>
            </a:r>
            <a:r>
              <a:rPr lang="en-US" b="1" dirty="0" smtClean="0">
                <a:solidFill>
                  <a:srgbClr val="00B0EB"/>
                </a:solidFill>
                <a:latin typeface="Arial" charset="0"/>
                <a:cs typeface="+mn-cs"/>
              </a:rPr>
              <a:t>www.DotNetDevDude.com</a:t>
            </a:r>
            <a:endParaRPr lang="en-US" b="1" dirty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Browser Shares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mtClean="0"/>
          </a:p>
          <a:p>
            <a:endParaRPr lang="en-US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468438"/>
            <a:ext cx="6719888" cy="434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But What Does It All Mean?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If your website does not display and/or function correctly on mobile devices you are not reaching your full audience.</a:t>
            </a:r>
          </a:p>
          <a:p>
            <a:r>
              <a:rPr lang="en-US" smtClean="0"/>
              <a:t>Potentially millions of users and millions of dollars being lost!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381000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Current State With  Vanilla MVC3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Vanilla MVC 3 Issues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mtClean="0"/>
              <a:t>Android / Windows Phone 7</a:t>
            </a:r>
          </a:p>
          <a:p>
            <a:pPr lvl="1">
              <a:buFont typeface="Times" pitchFamily="28" charset="0"/>
              <a:buChar char="•"/>
              <a:defRPr/>
            </a:pPr>
            <a:r>
              <a:rPr lang="en-US" smtClean="0"/>
              <a:t>To make readable have to zoom way in</a:t>
            </a:r>
          </a:p>
          <a:p>
            <a:pPr lvl="1">
              <a:buFont typeface="Times" pitchFamily="28" charset="0"/>
              <a:buChar char="•"/>
              <a:defRPr/>
            </a:pPr>
            <a:r>
              <a:rPr lang="en-US" smtClean="0"/>
              <a:t>Once zoomed in required to be constantly panning left, right, up, and down</a:t>
            </a:r>
          </a:p>
          <a:p>
            <a:pPr marL="538163" lvl="1" indent="0">
              <a:buFontTx/>
              <a:buNone/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iPhone</a:t>
            </a:r>
          </a:p>
          <a:p>
            <a:pPr lvl="1">
              <a:defRPr/>
            </a:pPr>
            <a:r>
              <a:rPr lang="en-US" smtClean="0"/>
              <a:t>Browser makes a noble attempt to render the page in what it perceives is a more usable view…and does a fairly good job (damn Apple!)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381000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You can make things better with MVC3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If you do nothing else…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00150" y="1484313"/>
            <a:ext cx="8243888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meta </a:t>
            </a:r>
            <a:r>
              <a:rPr lang="en-US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=“viewport” </a:t>
            </a:r>
            <a:r>
              <a:rPr lang="en-US" sz="2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2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=“width=d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6104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…at least add a viewport meta tag!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7738" y="1476375"/>
            <a:ext cx="75517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ctr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meta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=“viewport” 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content</a:t>
            </a:r>
            <a:r>
              <a:rPr lang="en-US" sz="180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=“width=device-width” /&gt;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There is a lot more you can do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Implement view switching by creating a custom view engine.</a:t>
            </a:r>
          </a:p>
          <a:p>
            <a:r>
              <a:rPr lang="en-US" smtClean="0"/>
              <a:t>Implement mobile specific views.</a:t>
            </a:r>
          </a:p>
          <a:p>
            <a:r>
              <a:rPr lang="en-US" smtClean="0"/>
              <a:t>Use jQuery mobile, PhoneGap, Sencha Touch, etc. to give your site the Native feeling.</a:t>
            </a:r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763588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But </a:t>
            </a:r>
            <a:r>
              <a:rPr lang="en-US" sz="5400" b="1" u="sng" dirty="0" smtClean="0"/>
              <a:t>we</a:t>
            </a:r>
            <a:r>
              <a:rPr lang="en-US" sz="4800" dirty="0" smtClean="0"/>
              <a:t> don’t have to do all the work thanks to 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6600" dirty="0" smtClean="0">
                <a:solidFill>
                  <a:schemeClr val="tx1"/>
                </a:solidFill>
              </a:rPr>
              <a:t>ASP.NET MVC4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0892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MVC4 : New mobile specific features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68438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Mobile project template</a:t>
            </a:r>
          </a:p>
          <a:p>
            <a:r>
              <a:rPr lang="en-US" smtClean="0"/>
              <a:t>Enhancements for adaptive rendering</a:t>
            </a:r>
          </a:p>
          <a:p>
            <a:r>
              <a:rPr lang="en-US" smtClean="0"/>
              <a:t>Display Modes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Little about me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815975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Senior Software Engineer at Skyline Technologies, a Microsoft Gold Partner.</a:t>
            </a:r>
          </a:p>
          <a:p>
            <a:r>
              <a:rPr lang="en-US" dirty="0" smtClean="0"/>
              <a:t>Been developing software for ~15 years</a:t>
            </a:r>
          </a:p>
          <a:p>
            <a:r>
              <a:rPr lang="en-US" dirty="0" smtClean="0"/>
              <a:t>Primary focus on the Microsoft stack.</a:t>
            </a:r>
          </a:p>
          <a:p>
            <a:r>
              <a:rPr lang="en-US" dirty="0" smtClean="0"/>
              <a:t>Spend majority of time developing Web *stuff*.</a:t>
            </a:r>
          </a:p>
          <a:p>
            <a:r>
              <a:rPr lang="en-US" dirty="0" smtClean="0"/>
              <a:t>Consulting for last 10 years.</a:t>
            </a:r>
          </a:p>
          <a:p>
            <a:r>
              <a:rPr lang="en-US" dirty="0" smtClean="0"/>
              <a:t>Vice President of Fox Valley .NET UG.</a:t>
            </a:r>
          </a:p>
          <a:p>
            <a:r>
              <a:rPr lang="en-US" dirty="0" smtClean="0"/>
              <a:t>INETA Speaker.</a:t>
            </a:r>
          </a:p>
          <a:p>
            <a:r>
              <a:rPr lang="en-US" dirty="0" smtClean="0"/>
              <a:t>Blogger (DotNetDevDude.com)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Mobile Project Template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File -&gt; New Project -&gt; Web -&gt; ….</a:t>
            </a:r>
          </a:p>
          <a:p>
            <a:r>
              <a:rPr lang="en-US" smtClean="0"/>
              <a:t>Now you can choose a Mobile Application</a:t>
            </a:r>
          </a:p>
          <a:p>
            <a:r>
              <a:rPr lang="en-US" smtClean="0"/>
              <a:t>Includes jQuery Mobile and the plumbing 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Enhancements for Adaptive Rendering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Viewport meta tag included by default</a:t>
            </a:r>
          </a:p>
          <a:p>
            <a:r>
              <a:rPr lang="en-US" smtClean="0"/>
              <a:t>CSS media queries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Display Modes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Lets an application select views depending on the browser making the request.</a:t>
            </a:r>
          </a:p>
          <a:p>
            <a:r>
              <a:rPr lang="en-US" smtClean="0"/>
              <a:t>This concept is possible in MVC3 using a custom View Engine.</a:t>
            </a:r>
          </a:p>
          <a:p>
            <a:r>
              <a:rPr lang="en-US" smtClean="0"/>
              <a:t>MVC4 implementation is clean and simple!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Mobile Specific Views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Lets you globally override view displayed when served to mobile devices in general</a:t>
            </a:r>
          </a:p>
          <a:p>
            <a:r>
              <a:rPr lang="en-US" smtClean="0"/>
              <a:t>Built In – Out of the box</a:t>
            </a:r>
          </a:p>
          <a:p>
            <a:r>
              <a:rPr lang="en-US" smtClean="0"/>
              <a:t>Uses Convention over Configuration</a:t>
            </a:r>
          </a:p>
          <a:p>
            <a:pPr lvl="1"/>
            <a:r>
              <a:rPr lang="en-US" smtClean="0"/>
              <a:t>[viewName].mobile.cshtml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Mobile </a:t>
            </a:r>
            <a:r>
              <a:rPr lang="en-US" sz="2900" b="1" u="sng" dirty="0" smtClean="0"/>
              <a:t>Browser</a:t>
            </a:r>
            <a:r>
              <a:rPr lang="en-US" sz="2900" dirty="0" smtClean="0"/>
              <a:t> Specific Views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Lets you globally override view displayed when served to mobile to specific mobile browsers</a:t>
            </a:r>
          </a:p>
          <a:p>
            <a:r>
              <a:rPr lang="en-US" smtClean="0"/>
              <a:t>Requires minimal configuration</a:t>
            </a:r>
          </a:p>
          <a:p>
            <a:r>
              <a:rPr lang="en-US" smtClean="0"/>
              <a:t>Uses Naming Convention</a:t>
            </a:r>
          </a:p>
          <a:p>
            <a:pPr lvl="1"/>
            <a:r>
              <a:rPr lang="en-US" smtClean="0"/>
              <a:t>[viewName].iPhone.cshtml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763588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Dial up the Wow Factor with </a:t>
            </a:r>
            <a:br>
              <a:rPr lang="en-US" sz="4800" dirty="0" smtClean="0"/>
            </a:br>
            <a:r>
              <a:rPr lang="en-US" sz="4800" dirty="0" err="1" smtClean="0">
                <a:solidFill>
                  <a:schemeClr val="tx2"/>
                </a:solidFill>
              </a:rPr>
              <a:t>jQuery</a:t>
            </a:r>
            <a:r>
              <a:rPr lang="en-US" sz="4800" dirty="0" smtClean="0">
                <a:solidFill>
                  <a:schemeClr val="tx2"/>
                </a:solidFill>
              </a:rPr>
              <a:t> Mobile</a:t>
            </a:r>
            <a:endParaRPr lang="en-US" sz="6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err="1" smtClean="0"/>
              <a:t>jQuery</a:t>
            </a:r>
            <a:r>
              <a:rPr lang="en-US" sz="2900" dirty="0" smtClean="0"/>
              <a:t> Mobile: Introduction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5961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An open source library for building touch-optimized web UI’s.</a:t>
            </a:r>
          </a:p>
          <a:p>
            <a:r>
              <a:rPr lang="en-US" dirty="0" smtClean="0"/>
              <a:t>Built on jQuery Core.</a:t>
            </a:r>
          </a:p>
          <a:p>
            <a:r>
              <a:rPr lang="en-US" dirty="0" smtClean="0"/>
              <a:t>HTML5 Markup-driven configuration.</a:t>
            </a:r>
          </a:p>
          <a:p>
            <a:r>
              <a:rPr lang="en-US" dirty="0" smtClean="0"/>
              <a:t>Progressive enhancement.</a:t>
            </a:r>
          </a:p>
          <a:p>
            <a:r>
              <a:rPr lang="en-US" dirty="0" smtClean="0"/>
              <a:t>Accessibility features</a:t>
            </a:r>
          </a:p>
          <a:p>
            <a:r>
              <a:rPr lang="en-US" dirty="0" smtClean="0"/>
              <a:t>Powerful theming support (</a:t>
            </a:r>
            <a:r>
              <a:rPr lang="en-US" dirty="0" err="1" smtClean="0"/>
              <a:t>ThemeRoller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643812" cy="9413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jQuery</a:t>
            </a:r>
            <a:r>
              <a:rPr lang="en-US" dirty="0" smtClean="0"/>
              <a:t> Mobile: Supported Platforms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428750"/>
            <a:ext cx="7246937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812087" cy="9413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jQuery</a:t>
            </a:r>
            <a:r>
              <a:rPr lang="en-US" dirty="0" smtClean="0"/>
              <a:t> Mobile: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“data-”</a:t>
            </a:r>
            <a:r>
              <a:rPr lang="en-US" dirty="0" smtClean="0"/>
              <a:t> attribute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3946525"/>
            <a:ext cx="8137561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Key value pairs for storing data, where key is prefixed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data-.</a:t>
            </a:r>
          </a:p>
          <a:p>
            <a:r>
              <a:rPr lang="en-US" dirty="0" smtClean="0"/>
              <a:t>Prefixing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data-</a:t>
            </a:r>
            <a:r>
              <a:rPr lang="en-US" dirty="0" smtClean="0">
                <a:cs typeface="Consolas" pitchFamily="49" charset="0"/>
              </a:rPr>
              <a:t> ensures that the attributes will be ignored by the user agent.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1408113"/>
            <a:ext cx="4456112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8339580" cy="941388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jQuery</a:t>
            </a:r>
            <a:r>
              <a:rPr lang="en-US" dirty="0" smtClean="0"/>
              <a:t> Mobile: Page Anatomy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20515"/>
            <a:ext cx="833958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Must be HTML5 </a:t>
            </a:r>
            <a:r>
              <a:rPr lang="en-US" dirty="0" err="1" smtClean="0"/>
              <a:t>doctype</a:t>
            </a:r>
            <a:endParaRPr lang="en-US" dirty="0" smtClean="0"/>
          </a:p>
          <a:p>
            <a:r>
              <a:rPr lang="en-US" dirty="0" smtClean="0"/>
              <a:t>Top level element, typically a DIV tag,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data-role=“page”</a:t>
            </a:r>
          </a:p>
          <a:p>
            <a:r>
              <a:rPr lang="en-US" dirty="0" smtClean="0"/>
              <a:t>Within the top level element any valid HTML can be used but the typical jQuery Mobile structure is.</a:t>
            </a:r>
          </a:p>
          <a:p>
            <a:pPr marL="538163" lvl="1" indent="0">
              <a:buFontTx/>
              <a:buNone/>
            </a:pPr>
            <a:r>
              <a:rPr lang="it-IT" sz="2400" dirty="0" smtClean="0">
                <a:latin typeface="Consolas" pitchFamily="49" charset="0"/>
                <a:cs typeface="Consolas" pitchFamily="49" charset="0"/>
              </a:rPr>
              <a:t>&lt;div data-role="page"&gt; </a:t>
            </a:r>
            <a:br>
              <a:rPr lang="it-IT" sz="2400" dirty="0" smtClean="0">
                <a:latin typeface="Consolas" pitchFamily="49" charset="0"/>
                <a:cs typeface="Consolas" pitchFamily="49" charset="0"/>
              </a:rPr>
            </a:br>
            <a:r>
              <a:rPr lang="it-IT" sz="2400" dirty="0" smtClean="0">
                <a:latin typeface="Consolas" pitchFamily="49" charset="0"/>
                <a:cs typeface="Consolas" pitchFamily="49" charset="0"/>
              </a:rPr>
              <a:t>	&lt;div data-role="header"&gt;...&lt;/div&gt;</a:t>
            </a:r>
            <a:br>
              <a:rPr lang="it-IT" sz="2400" dirty="0" smtClean="0">
                <a:latin typeface="Consolas" pitchFamily="49" charset="0"/>
                <a:cs typeface="Consolas" pitchFamily="49" charset="0"/>
              </a:rPr>
            </a:br>
            <a:r>
              <a:rPr lang="it-IT" sz="2400" dirty="0" smtClean="0">
                <a:latin typeface="Consolas" pitchFamily="49" charset="0"/>
                <a:cs typeface="Consolas" pitchFamily="49" charset="0"/>
              </a:rPr>
              <a:t>	&lt;div data-role="content"&gt;...&lt;/div&gt;</a:t>
            </a:r>
            <a:br>
              <a:rPr lang="it-IT" sz="2400" dirty="0" smtClean="0">
                <a:latin typeface="Consolas" pitchFamily="49" charset="0"/>
                <a:cs typeface="Consolas" pitchFamily="49" charset="0"/>
              </a:rPr>
            </a:br>
            <a:r>
              <a:rPr lang="it-IT" sz="2400" dirty="0" smtClean="0">
                <a:latin typeface="Consolas" pitchFamily="49" charset="0"/>
                <a:cs typeface="Consolas" pitchFamily="49" charset="0"/>
              </a:rPr>
              <a:t>	&lt;div data-role="footer"&gt;...&lt;/div&gt; </a:t>
            </a:r>
            <a:br>
              <a:rPr lang="it-IT" sz="2400" dirty="0" smtClean="0">
                <a:latin typeface="Consolas" pitchFamily="49" charset="0"/>
                <a:cs typeface="Consolas" pitchFamily="49" charset="0"/>
              </a:rPr>
            </a:br>
            <a:r>
              <a:rPr lang="it-IT" sz="2400" dirty="0" smtClean="0">
                <a:latin typeface="Consolas" pitchFamily="49" charset="0"/>
                <a:cs typeface="Consolas" pitchFamily="49" charset="0"/>
              </a:rPr>
              <a:t>&lt;/div&gt;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Agenda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Statistics</a:t>
            </a:r>
          </a:p>
          <a:p>
            <a:r>
              <a:rPr lang="en-US" dirty="0" smtClean="0"/>
              <a:t>Current state with vanilla </a:t>
            </a:r>
            <a:r>
              <a:rPr lang="en-US" dirty="0" smtClean="0"/>
              <a:t>MVC 3</a:t>
            </a:r>
            <a:endParaRPr lang="en-US" dirty="0" smtClean="0"/>
          </a:p>
          <a:p>
            <a:r>
              <a:rPr lang="en-US" dirty="0" smtClean="0"/>
              <a:t>Making things better with </a:t>
            </a:r>
            <a:r>
              <a:rPr lang="en-US" dirty="0" smtClean="0"/>
              <a:t>MVC 3</a:t>
            </a:r>
            <a:endParaRPr lang="en-US" dirty="0" smtClean="0"/>
          </a:p>
          <a:p>
            <a:r>
              <a:rPr lang="en-US" dirty="0" smtClean="0"/>
              <a:t>New mobile specific features in </a:t>
            </a:r>
            <a:r>
              <a:rPr lang="en-US" dirty="0" smtClean="0"/>
              <a:t>MVC 4</a:t>
            </a:r>
            <a:endParaRPr lang="en-US" dirty="0" smtClean="0"/>
          </a:p>
          <a:p>
            <a:r>
              <a:rPr lang="en-US" dirty="0" smtClean="0"/>
              <a:t>jQuery Mobile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smtClean="0"/>
              <a:t>jQuery Mobile: Installing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837487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NuGet</a:t>
            </a:r>
            <a:r>
              <a:rPr lang="en-US" dirty="0" smtClean="0"/>
              <a:t>: package-install </a:t>
            </a:r>
            <a:r>
              <a:rPr lang="en-US" dirty="0" err="1" smtClean="0"/>
              <a:t>jquery.mobile</a:t>
            </a:r>
            <a:endParaRPr lang="en-US" dirty="0" smtClean="0"/>
          </a:p>
          <a:p>
            <a:r>
              <a:rPr lang="en-US" dirty="0" smtClean="0"/>
              <a:t>Wire up</a:t>
            </a:r>
          </a:p>
          <a:p>
            <a:pPr lvl="1"/>
            <a:r>
              <a:rPr lang="en-US" dirty="0" smtClean="0"/>
              <a:t>Create _</a:t>
            </a:r>
            <a:r>
              <a:rPr lang="en-US" dirty="0" err="1" smtClean="0"/>
              <a:t>Layout.mobile.cshtml</a:t>
            </a:r>
            <a:endParaRPr lang="en-US" dirty="0" smtClean="0"/>
          </a:p>
          <a:p>
            <a:pPr lvl="1"/>
            <a:r>
              <a:rPr lang="en-US" dirty="0" smtClean="0"/>
              <a:t>Add script references in _</a:t>
            </a:r>
            <a:r>
              <a:rPr lang="en-US" dirty="0" err="1" smtClean="0"/>
              <a:t>Layout.mobile.cshtml</a:t>
            </a:r>
            <a:endParaRPr lang="en-US" dirty="0" smtClean="0"/>
          </a:p>
          <a:p>
            <a:pPr lvl="1"/>
            <a:r>
              <a:rPr lang="en-US" dirty="0" smtClean="0"/>
              <a:t>Add CSS references in _</a:t>
            </a:r>
            <a:r>
              <a:rPr lang="en-US" dirty="0" err="1" smtClean="0"/>
              <a:t>Layout.mobile.cshtml</a:t>
            </a:r>
            <a:endParaRPr lang="en-US" dirty="0"/>
          </a:p>
          <a:p>
            <a:r>
              <a:rPr lang="en-US" dirty="0" smtClean="0"/>
              <a:t>Implement in your views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34325" cy="941388"/>
          </a:xfrm>
        </p:spPr>
        <p:txBody>
          <a:bodyPr/>
          <a:lstStyle/>
          <a:p>
            <a:pPr>
              <a:defRPr/>
            </a:pPr>
            <a:r>
              <a:rPr lang="en-US" sz="2900" dirty="0" err="1" smtClean="0"/>
              <a:t>jQuery</a:t>
            </a:r>
            <a:r>
              <a:rPr lang="en-US" sz="2900" dirty="0" smtClean="0"/>
              <a:t> Mobile MVC (Quick Sidebar)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err="1" smtClean="0"/>
              <a:t>jQuery.Mobile.MVC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Includes jQuery Mobile and helper files </a:t>
            </a:r>
          </a:p>
          <a:p>
            <a:pPr lvl="1">
              <a:defRPr/>
            </a:pPr>
            <a:r>
              <a:rPr lang="en-US" dirty="0" smtClean="0"/>
              <a:t>A jQuery Mobile based layout</a:t>
            </a:r>
          </a:p>
          <a:p>
            <a:pPr marL="1212850" lvl="2" indent="-342900">
              <a:defRPr/>
            </a:pPr>
            <a:r>
              <a:rPr lang="en-US" dirty="0" smtClean="0"/>
              <a:t>Views\Shared\_</a:t>
            </a:r>
            <a:r>
              <a:rPr lang="en-US" dirty="0" err="1" smtClean="0"/>
              <a:t>Layout.mobile.cshtml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A view-switcher component</a:t>
            </a:r>
          </a:p>
          <a:p>
            <a:pPr marL="1212850" lvl="2" indent="-342900">
              <a:defRPr/>
            </a:pPr>
            <a:r>
              <a:rPr lang="en-US" dirty="0" smtClean="0"/>
              <a:t>Allows switching between mobile &amp; desktop views</a:t>
            </a:r>
          </a:p>
          <a:p>
            <a:pPr marL="1212850" lvl="2" indent="-342900">
              <a:defRPr/>
            </a:pPr>
            <a:r>
              <a:rPr lang="en-US" dirty="0" smtClean="0"/>
              <a:t>Views/Shared/_</a:t>
            </a:r>
            <a:r>
              <a:rPr lang="en-US" dirty="0" err="1" smtClean="0"/>
              <a:t>ViewSwitcher.cshtml</a:t>
            </a:r>
            <a:endParaRPr lang="en-US" dirty="0" smtClean="0"/>
          </a:p>
          <a:p>
            <a:pPr marL="1212850" lvl="2" indent="-342900">
              <a:defRPr/>
            </a:pPr>
            <a:r>
              <a:rPr lang="en-US" dirty="0" smtClean="0"/>
              <a:t>Controllers/</a:t>
            </a:r>
            <a:r>
              <a:rPr lang="en-US" dirty="0" err="1" smtClean="0"/>
              <a:t>ViewSwitcherController.cs</a:t>
            </a:r>
            <a:endParaRPr lang="en-US" dirty="0" smtClean="0"/>
          </a:p>
          <a:p>
            <a:pPr marL="0" indent="431800">
              <a:defRPr/>
            </a:pPr>
            <a:r>
              <a:rPr lang="en-US" dirty="0" smtClean="0"/>
              <a:t>Takes care of a lot of the plumbing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381000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Coding Time!</a:t>
            </a:r>
            <a:br>
              <a:rPr lang="en-US" sz="4800" dirty="0" smtClean="0"/>
            </a:br>
            <a:r>
              <a:rPr lang="en-US" sz="3600" dirty="0" smtClean="0"/>
              <a:t>Making it all Come Together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999412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Slides and Demo Code</a:t>
            </a:r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github.com/KBurnell/MobileMasses</a:t>
            </a:r>
            <a:r>
              <a:rPr lang="en-US" sz="1600" dirty="0" smtClean="0"/>
              <a:t> and/or via my blog</a:t>
            </a:r>
            <a:endParaRPr lang="en-US" sz="1600" dirty="0" smtClean="0"/>
          </a:p>
          <a:p>
            <a:r>
              <a:rPr lang="en-US" sz="2400" dirty="0" smtClean="0"/>
              <a:t>ASP.NET </a:t>
            </a:r>
            <a:r>
              <a:rPr lang="en-US" sz="2400" dirty="0"/>
              <a:t>MVC 4 Home Page</a:t>
            </a:r>
          </a:p>
          <a:p>
            <a:pPr lvl="1"/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www.asp.net/MVC/MVC4</a:t>
            </a:r>
            <a:endParaRPr lang="en-US" sz="1900" dirty="0" smtClean="0"/>
          </a:p>
          <a:p>
            <a:r>
              <a:rPr lang="en-US" sz="2400" dirty="0" smtClean="0"/>
              <a:t>jQuery Mobile Home Page</a:t>
            </a:r>
          </a:p>
          <a:p>
            <a:pPr lvl="1"/>
            <a:r>
              <a:rPr lang="en-US" sz="1600" dirty="0" smtClean="0">
                <a:hlinkClick r:id="rId5"/>
              </a:rPr>
              <a:t>http://www.jquerymobile.com</a:t>
            </a:r>
            <a:endParaRPr lang="en-US" sz="1600" dirty="0" smtClean="0"/>
          </a:p>
          <a:p>
            <a:r>
              <a:rPr lang="en-US" sz="2400" dirty="0" smtClean="0"/>
              <a:t>My Blog</a:t>
            </a:r>
            <a:endParaRPr lang="en-US" sz="2400" dirty="0" smtClean="0">
              <a:sym typeface="Wingdings" pitchFamily="2" charset="2"/>
            </a:endParaRPr>
          </a:p>
          <a:p>
            <a:pPr lvl="1"/>
            <a:r>
              <a:rPr lang="en-US" sz="1600" dirty="0" smtClean="0">
                <a:sym typeface="Wingdings" pitchFamily="2" charset="2"/>
                <a:hlinkClick r:id="rId6"/>
              </a:rPr>
              <a:t>http://www.dotnetdevdude</a:t>
            </a:r>
            <a:endParaRPr lang="en-US" sz="1600" dirty="0" smtClean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MSDN Magazine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Rachel </a:t>
            </a:r>
            <a:r>
              <a:rPr lang="en-US" sz="2000" dirty="0" err="1" smtClean="0">
                <a:sym typeface="Wingdings" pitchFamily="2" charset="2"/>
              </a:rPr>
              <a:t>Appel’s</a:t>
            </a:r>
            <a:r>
              <a:rPr lang="en-US" sz="2000" dirty="0" smtClean="0">
                <a:sym typeface="Wingdings" pitchFamily="2" charset="2"/>
              </a:rPr>
              <a:t> series on mobile </a:t>
            </a:r>
            <a:r>
              <a:rPr lang="en-US" sz="2000" dirty="0" smtClean="0">
                <a:sym typeface="Wingdings" pitchFamily="2" charset="2"/>
              </a:rPr>
              <a:t>development </a:t>
            </a:r>
            <a:r>
              <a:rPr lang="en-US" sz="2000" dirty="0" smtClean="0">
                <a:sym typeface="Wingdings" pitchFamily="2" charset="2"/>
              </a:rPr>
              <a:t>with MVC</a:t>
            </a:r>
          </a:p>
          <a:p>
            <a:pPr lvl="1"/>
            <a:r>
              <a:rPr lang="en-US" sz="2000" dirty="0" smtClean="0">
                <a:sym typeface="Wingdings" pitchFamily="2" charset="2"/>
              </a:rPr>
              <a:t>What’s New in ASP.NET MVC 4 for Mobile</a:t>
            </a:r>
          </a:p>
          <a:p>
            <a:pPr lvl="2"/>
            <a:r>
              <a:rPr lang="en-US" sz="1800" dirty="0" smtClean="0">
                <a:sym typeface="Wingdings" pitchFamily="2" charset="2"/>
              </a:rPr>
              <a:t>Being published in May issue, written by Me</a:t>
            </a:r>
          </a:p>
          <a:p>
            <a:pPr lvl="2"/>
            <a:endParaRPr lang="en-US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05" y="610657"/>
            <a:ext cx="6906589" cy="6287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 April 27th (all day)</a:t>
            </a:r>
          </a:p>
          <a:p>
            <a:r>
              <a:rPr lang="en-US" dirty="0"/>
              <a:t>Radisson Paper Valley </a:t>
            </a:r>
            <a:r>
              <a:rPr lang="en-US" dirty="0" smtClean="0"/>
              <a:t>Hotel (Appleton, WI)</a:t>
            </a:r>
            <a:endParaRPr lang="en-US" dirty="0"/>
          </a:p>
          <a:p>
            <a:r>
              <a:rPr lang="en-US" dirty="0"/>
              <a:t>Led by Clark Sell and Brian Prince</a:t>
            </a:r>
          </a:p>
          <a:p>
            <a:r>
              <a:rPr lang="en-US" dirty="0"/>
              <a:t>Hands on deep dive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Lunch will be provided</a:t>
            </a:r>
          </a:p>
          <a:p>
            <a:r>
              <a:rPr lang="en-US" dirty="0"/>
              <a:t>Bring your own </a:t>
            </a:r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50505" y="5278334"/>
            <a:ext cx="5016438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Register Now!</a:t>
            </a:r>
          </a:p>
          <a:p>
            <a:pPr algn="ctr"/>
            <a:r>
              <a:rPr lang="en-US" sz="2800" dirty="0" smtClean="0"/>
              <a:t>http://www.BootCamp.fvnug.org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1013" y="1433513"/>
            <a:ext cx="8761412" cy="3818971"/>
          </a:xfrm>
        </p:spPr>
        <p:txBody>
          <a:bodyPr/>
          <a:lstStyle/>
          <a:p>
            <a:r>
              <a:rPr lang="en-US" dirty="0"/>
              <a:t>Saturday April 28th (8:00 – 4:30)</a:t>
            </a:r>
          </a:p>
          <a:p>
            <a:r>
              <a:rPr lang="en-US" dirty="0"/>
              <a:t>Fox Valley Tech Commons area</a:t>
            </a:r>
          </a:p>
          <a:p>
            <a:r>
              <a:rPr lang="en-US" dirty="0"/>
              <a:t>Great speakers and content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Lunch will be provided</a:t>
            </a:r>
          </a:p>
          <a:p>
            <a:r>
              <a:rPr lang="en-US" dirty="0"/>
              <a:t>Lots of Swag!</a:t>
            </a:r>
          </a:p>
          <a:p>
            <a:r>
              <a:rPr lang="en-US" dirty="0"/>
              <a:t>All attendees will get a free eBook from O’Reilly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46" y="542260"/>
            <a:ext cx="6677702" cy="6079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997" y="5273740"/>
            <a:ext cx="5437451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Register Now!</a:t>
            </a:r>
          </a:p>
          <a:p>
            <a:pPr algn="ctr"/>
            <a:r>
              <a:rPr lang="en-US" sz="2800" dirty="0" smtClean="0"/>
              <a:t>http://www.DayOfDotNet.fvnug.org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048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14" y="981075"/>
            <a:ext cx="7720012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7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557213" y="2630488"/>
            <a:ext cx="824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3200"/>
              <a:t>Twitter:              @keburnell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57213" y="3654425"/>
            <a:ext cx="82454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3200"/>
              <a:t>Blog:          DotNetDevDude.com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7213" y="4679950"/>
            <a:ext cx="8245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r>
              <a:rPr lang="en-US" sz="3200"/>
              <a:t>Email:   keith@DotNetDevDude.com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57213" y="595313"/>
            <a:ext cx="82454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4800" u="sng" dirty="0" smtClean="0"/>
              <a:t>Thank You!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accent4">
                    <a:lumMod val="90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59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381000"/>
            <a:ext cx="7369175" cy="4352925"/>
          </a:xfrm>
        </p:spPr>
        <p:txBody>
          <a:bodyPr anchor="ctr"/>
          <a:lstStyle/>
          <a:p>
            <a:pPr algn="ctr">
              <a:defRPr/>
            </a:pPr>
            <a:r>
              <a:rPr lang="en-US" sz="4800" dirty="0" smtClean="0"/>
              <a:t>Statistics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1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Broadband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1 billion active mobile-broadband subscriptions</a:t>
            </a:r>
          </a:p>
          <a:p>
            <a:r>
              <a:rPr lang="en-US" dirty="0" smtClean="0"/>
              <a:t>Mobile-broadband subscriptions have grown 45% annually over the last 4 years</a:t>
            </a:r>
          </a:p>
          <a:p>
            <a:r>
              <a:rPr lang="en-US" dirty="0" smtClean="0"/>
              <a:t>Currently twice as many mobile-broadband as fixed-broadband subscriptions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64094" y="5879239"/>
            <a:ext cx="5553075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l"/>
            <a:r>
              <a:rPr lang="en-US" sz="1200" dirty="0"/>
              <a:t>ICT 2011 Facts and Figures</a:t>
            </a:r>
          </a:p>
          <a:p>
            <a:pPr algn="l"/>
            <a:r>
              <a:rPr lang="en-US" sz="900" dirty="0">
                <a:hlinkClick r:id="rId3"/>
              </a:rPr>
              <a:t>http://www.itu.int/ITU-D/ict/facts/2011/material/ICTFactsFigures2011.pdf</a:t>
            </a:r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8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vs. Desktop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World Wide </a:t>
            </a:r>
            <a:r>
              <a:rPr lang="en-US" sz="1800" smtClean="0"/>
              <a:t>(~ 6.8 billion people)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078038"/>
            <a:ext cx="6226175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vs. Desktop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North America </a:t>
            </a:r>
            <a:r>
              <a:rPr lang="en-US" sz="1800" smtClean="0"/>
              <a:t>(~ 528 million people)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2076450"/>
            <a:ext cx="6227763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vs. Desktop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India </a:t>
            </a:r>
            <a:r>
              <a:rPr lang="en-US" sz="1800" smtClean="0"/>
              <a:t>(~ 1.7 billion people)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5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2076450"/>
            <a:ext cx="6227763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7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34859" y="6570921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keburnell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∙  DotNetDevDude.com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369175" cy="9413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Stats – Mobile vs. Desktop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00113" y="1484313"/>
            <a:ext cx="7369175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3" rIns="96646" bIns="48323" numCol="1" anchor="t" anchorCtr="0" compatLnSpc="1">
            <a:prstTxWarp prst="textNoShape">
              <a:avLst/>
            </a:prstTxWarp>
          </a:bodyPr>
          <a:lstStyle>
            <a:lvl1pPr marL="363538" indent="-363538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4225" indent="-3016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208088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</a:defRPr>
            </a:lvl3pPr>
            <a:lvl4pPr marL="1689100" indent="-238125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1748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5pPr>
            <a:lvl6pPr marL="26320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6pPr>
            <a:lvl7pPr marL="30892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7pPr>
            <a:lvl8pPr marL="35464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8pPr>
            <a:lvl9pPr marL="4003675" indent="-241300" algn="l" defTabSz="9667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Nigeria </a:t>
            </a:r>
            <a:r>
              <a:rPr lang="en-US" sz="1800" smtClean="0"/>
              <a:t>(~ 1.6 million people)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2076450"/>
            <a:ext cx="6227763" cy="402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6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line_PPT_Template">
  <a:themeElements>
    <a:clrScheme name="Skyline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kylin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kylin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kylin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kylin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1e37aee8-73ad-441e-bced-8b530ad9291b">PowerPoint template with Microsoft Partner Network logo on it.</Description0>
    <_dlc_DocId xmlns="52ad97b0-86c1-49b5-b544-c488bf38e7c0">SAZVWXQSR7YH-3011-7</_dlc_DocId>
    <_dlc_DocIdUrl xmlns="52ad97b0-86c1-49b5-b544-c488bf38e7c0">
      <Url>https://my.skylinetechnologies.com/Support/SalesMarketingCenter/branding/_layouts/DocIdRedir.aspx?ID=SAZVWXQSR7YH-3011-7</Url>
      <Description>SAZVWXQSR7YH-3011-7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2E750987EE2543B234B3A674D6BE3D" ma:contentTypeVersion="105" ma:contentTypeDescription="Create a new document." ma:contentTypeScope="" ma:versionID="62fa037737ae31885dcb260bd5c7d1f2">
  <xsd:schema xmlns:xsd="http://www.w3.org/2001/XMLSchema" xmlns:xs="http://www.w3.org/2001/XMLSchema" xmlns:p="http://schemas.microsoft.com/office/2006/metadata/properties" xmlns:ns2="1e37aee8-73ad-441e-bced-8b530ad9291b" xmlns:ns3="52ad97b0-86c1-49b5-b544-c488bf38e7c0" targetNamespace="http://schemas.microsoft.com/office/2006/metadata/properties" ma:root="true" ma:fieldsID="ce0d2501b4c25830d7e1734de94951c7" ns2:_="" ns3:_="">
    <xsd:import namespace="1e37aee8-73ad-441e-bced-8b530ad9291b"/>
    <xsd:import namespace="52ad97b0-86c1-49b5-b544-c488bf38e7c0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ee8-73ad-441e-bced-8b530ad9291b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d97b0-86c1-49b5-b544-c488bf38e7c0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6DBE1C9-0895-41F8-89A3-98DC40E912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5040E5-4564-49C1-9147-56F1700A1C56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1e37aee8-73ad-441e-bced-8b530ad9291b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52ad97b0-86c1-49b5-b544-c488bf38e7c0"/>
  </ds:schemaRefs>
</ds:datastoreItem>
</file>

<file path=customXml/itemProps3.xml><?xml version="1.0" encoding="utf-8"?>
<ds:datastoreItem xmlns:ds="http://schemas.openxmlformats.org/officeDocument/2006/customXml" ds:itemID="{B03FC495-EB61-4A2C-B8E7-345CEB92D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ee8-73ad-441e-bced-8b530ad9291b"/>
    <ds:schemaRef ds:uri="52ad97b0-86c1-49b5-b544-c488bf38e7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068A067-F354-4585-8169-FC99DA836E1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Skyline_PPT_Template</Template>
  <TotalTime>58</TotalTime>
  <Words>1230</Words>
  <Application>Microsoft Office PowerPoint</Application>
  <PresentationFormat>Custom</PresentationFormat>
  <Paragraphs>269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Skyline_PPT_Template</vt:lpstr>
      <vt:lpstr>PowerPoint Presentation</vt:lpstr>
      <vt:lpstr>Little about me</vt:lpstr>
      <vt:lpstr>Agenda</vt:lpstr>
      <vt:lpstr>Statistics</vt:lpstr>
      <vt:lpstr>Stats – Mobile Broadband</vt:lpstr>
      <vt:lpstr>Stats – Mobile vs. Desktop</vt:lpstr>
      <vt:lpstr>Stats – Mobile vs. Desktop</vt:lpstr>
      <vt:lpstr>Stats – Mobile vs. Desktop</vt:lpstr>
      <vt:lpstr>Stats – Mobile vs. Desktop</vt:lpstr>
      <vt:lpstr>Stats – Mobile Browser Shares</vt:lpstr>
      <vt:lpstr>But What Does It All Mean?</vt:lpstr>
      <vt:lpstr>Current State With  Vanilla MVC3</vt:lpstr>
      <vt:lpstr>Vanilla MVC 3 Issues</vt:lpstr>
      <vt:lpstr>You can make things better with MVC3</vt:lpstr>
      <vt:lpstr>If you do nothing else…</vt:lpstr>
      <vt:lpstr>…at least add a viewport meta tag!</vt:lpstr>
      <vt:lpstr>There is a lot more you can do</vt:lpstr>
      <vt:lpstr>But we don’t have to do all the work thanks to   ASP.NET MVC4</vt:lpstr>
      <vt:lpstr>MVC4 : New mobile specific features</vt:lpstr>
      <vt:lpstr>Mobile Project Template</vt:lpstr>
      <vt:lpstr>Enhancements for Adaptive Rendering</vt:lpstr>
      <vt:lpstr>Display Modes</vt:lpstr>
      <vt:lpstr>Mobile Specific Views</vt:lpstr>
      <vt:lpstr>Mobile Browser Specific Views</vt:lpstr>
      <vt:lpstr>Dial up the Wow Factor with  jQuery Mobile</vt:lpstr>
      <vt:lpstr>jQuery Mobile: Introduction</vt:lpstr>
      <vt:lpstr>jQuery Mobile: Supported Platforms</vt:lpstr>
      <vt:lpstr>jQuery Mobile: The “data-” attribute</vt:lpstr>
      <vt:lpstr>jQuery Mobile: Page Anatomy</vt:lpstr>
      <vt:lpstr>jQuery Mobile: Installing</vt:lpstr>
      <vt:lpstr>jQuery Mobile MVC (Quick Sidebar)</vt:lpstr>
      <vt:lpstr>Coding Time! Making it all Come Together</vt:lpstr>
      <vt:lpstr>Resources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kburnell</dc:creator>
  <cp:lastModifiedBy>kburnell</cp:lastModifiedBy>
  <cp:revision>27</cp:revision>
  <dcterms:created xsi:type="dcterms:W3CDTF">2012-03-29T23:31:53Z</dcterms:created>
  <dcterms:modified xsi:type="dcterms:W3CDTF">2012-03-31T15:27:53Z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Project Phase">
    <vt:lpwstr>5</vt:lpwstr>
  </property>
  <property fmtid="{D5CDD505-2E9C-101B-9397-08002B2CF9AE}" pid="4" name="ContentTypeId">
    <vt:lpwstr>0x0101004D2E750987EE2543B234B3A674D6BE3D</vt:lpwstr>
  </property>
  <property fmtid="{D5CDD505-2E9C-101B-9397-08002B2CF9AE}" pid="5" name="_dlc_DocIdItemGuid">
    <vt:lpwstr>db3611c7-57b8-4268-92ec-f7788c73fd0e</vt:lpwstr>
  </property>
</Properties>
</file>