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43"/>
  </p:notesMasterIdLst>
  <p:handoutMasterIdLst>
    <p:handoutMasterId r:id="rId44"/>
  </p:handoutMasterIdLst>
  <p:sldIdLst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3" r:id="rId39"/>
    <p:sldId id="298" r:id="rId40"/>
    <p:sldId id="297" r:id="rId41"/>
    <p:sldId id="295" r:id="rId42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360" autoAdjust="0"/>
    <p:restoredTop sz="94660"/>
  </p:normalViewPr>
  <p:slideViewPr>
    <p:cSldViewPr snapToGrid="0">
      <p:cViewPr>
        <p:scale>
          <a:sx n="66" d="100"/>
          <a:sy n="66" d="100"/>
        </p:scale>
        <p:origin x="-780" y="-72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6/18/2012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urnell/MobileMass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netdevdude/" TargetMode="External"/><Relationship Id="rId5" Type="http://schemas.openxmlformats.org/officeDocument/2006/relationships/hyperlink" Target="http://www.jquerymobile.com/" TargetMode="External"/><Relationship Id="rId4" Type="http://schemas.openxmlformats.org/officeDocument/2006/relationships/hyperlink" Target="http://www.asp.net/MVC/MVC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ITU-D/ict/facts/2011/material/ICTFactsFigures201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747077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dirty="0" smtClean="0"/>
              <a:t>Reach the Mobile Masses with ASP.NET MVC 4 and jQuery Mobile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89400" y="30226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keith@dotnetdevdude.com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Browser Shares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68438"/>
            <a:ext cx="6719888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But What Does It All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If your website does not display and/or function correctly on mobile devices you are not reaching your full audience.</a:t>
            </a:r>
          </a:p>
          <a:p>
            <a:r>
              <a:rPr lang="en-US" smtClean="0"/>
              <a:t>Potentially millions of users and millions of dollars being lost!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Current State With  Vanilla MVC3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Vanilla MVC 3 Issues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mtClean="0"/>
              <a:t>Android / Windows Phone 7</a:t>
            </a:r>
          </a:p>
          <a:p>
            <a:pPr lvl="1">
              <a:buFont typeface="Times" pitchFamily="28" charset="0"/>
              <a:buChar char="•"/>
              <a:defRPr/>
            </a:pPr>
            <a:r>
              <a:rPr lang="en-US" smtClean="0"/>
              <a:t>To make readable have to zoom way in</a:t>
            </a:r>
          </a:p>
          <a:p>
            <a:pPr lvl="1">
              <a:buFont typeface="Times" pitchFamily="28" charset="0"/>
              <a:buChar char="•"/>
              <a:defRPr/>
            </a:pPr>
            <a:r>
              <a:rPr lang="en-US" smtClean="0"/>
              <a:t>Once zoomed in required to be constantly panning left, right, up, and down</a:t>
            </a:r>
          </a:p>
          <a:p>
            <a:pPr marL="538163" lvl="1" indent="0">
              <a:buFontTx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iPhone</a:t>
            </a:r>
          </a:p>
          <a:p>
            <a:pPr lvl="1">
              <a:defRPr/>
            </a:pPr>
            <a:r>
              <a:rPr lang="en-US" smtClean="0"/>
              <a:t>Browser makes a noble attempt to render the page in what it perceives is a more usable view…and does a fairly good job (damn Apple!)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You can make things better with MVC3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you do nothing else…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00150" y="1484313"/>
            <a:ext cx="8243888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meta </a:t>
            </a:r>
            <a:r>
              <a:rPr lang="en-US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=“viewport” </a:t>
            </a:r>
            <a:r>
              <a:rPr lang="en-US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=“width=d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6104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…at least add a viewport meta tag!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738" y="1476375"/>
            <a:ext cx="75517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meta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=“viewport”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=“width=device-width” /&gt;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There is a lot more you can do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Implement view switching by creating a custom view engine.</a:t>
            </a:r>
          </a:p>
          <a:p>
            <a:r>
              <a:rPr lang="en-US" smtClean="0"/>
              <a:t>Implement mobile specific views.</a:t>
            </a:r>
          </a:p>
          <a:p>
            <a:r>
              <a:rPr lang="en-US" smtClean="0"/>
              <a:t>Use jQuery mobile, PhoneGap, Sencha Touch, etc. to give your site the Native feeling.</a:t>
            </a:r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763588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But </a:t>
            </a:r>
            <a:r>
              <a:rPr lang="en-US" sz="5400" b="1" u="sng" dirty="0" smtClean="0"/>
              <a:t>we</a:t>
            </a:r>
            <a:r>
              <a:rPr lang="en-US" sz="4800" dirty="0" smtClean="0"/>
              <a:t> don’t have to do all the work thanks to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6600" dirty="0" smtClean="0">
                <a:solidFill>
                  <a:schemeClr val="tx1"/>
                </a:solidFill>
              </a:rPr>
              <a:t>ASP.NET MVC4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0892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MVC4 : New mobile specific features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68438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Mobile project template</a:t>
            </a:r>
          </a:p>
          <a:p>
            <a:r>
              <a:rPr lang="en-US" smtClean="0"/>
              <a:t>Enhancements for adaptive rendering</a:t>
            </a:r>
          </a:p>
          <a:p>
            <a:r>
              <a:rPr lang="en-US" smtClean="0"/>
              <a:t>Display Modes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Senior Software Engineer at Skyline Technologies, a Microsoft Gold Partner.</a:t>
            </a:r>
          </a:p>
          <a:p>
            <a:r>
              <a:rPr lang="en-US" dirty="0" smtClean="0"/>
              <a:t>Been developing software for ~15 years</a:t>
            </a:r>
          </a:p>
          <a:p>
            <a:r>
              <a:rPr lang="en-US" dirty="0" smtClean="0"/>
              <a:t>Primary focus on the Microsoft stack.</a:t>
            </a:r>
          </a:p>
          <a:p>
            <a:r>
              <a:rPr lang="en-US" dirty="0" smtClean="0"/>
              <a:t>Spend majority of time developing Web *stuff*.</a:t>
            </a:r>
          </a:p>
          <a:p>
            <a:r>
              <a:rPr lang="en-US" dirty="0" smtClean="0"/>
              <a:t>Consulting for last 10 years.</a:t>
            </a:r>
          </a:p>
          <a:p>
            <a:r>
              <a:rPr lang="en-US" dirty="0" smtClean="0"/>
              <a:t>Vice President of Fox Valley .NET UG.</a:t>
            </a:r>
          </a:p>
          <a:p>
            <a:r>
              <a:rPr lang="en-US" dirty="0" smtClean="0"/>
              <a:t>INETA Speaker.</a:t>
            </a:r>
          </a:p>
          <a:p>
            <a:r>
              <a:rPr lang="en-US" dirty="0" smtClean="0"/>
              <a:t>Blogger (DotNetDevDude.com)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Mobile Project Template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File -&gt; New Project -&gt; Web -&gt; ….</a:t>
            </a:r>
          </a:p>
          <a:p>
            <a:r>
              <a:rPr lang="en-US" smtClean="0"/>
              <a:t>Now you can choose a Mobile Application</a:t>
            </a:r>
          </a:p>
          <a:p>
            <a:r>
              <a:rPr lang="en-US" smtClean="0"/>
              <a:t>Includes jQuery Mobile and the plumbing 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Enhancements for Adaptive Rendering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Viewport meta tag included by default</a:t>
            </a:r>
          </a:p>
          <a:p>
            <a:r>
              <a:rPr lang="en-US" smtClean="0"/>
              <a:t>CSS media queries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Display Modes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an application select views depending on the browser making the request.</a:t>
            </a:r>
          </a:p>
          <a:p>
            <a:r>
              <a:rPr lang="en-US" smtClean="0"/>
              <a:t>This concept is possible in MVC3 using a custom View Engine.</a:t>
            </a:r>
          </a:p>
          <a:p>
            <a:r>
              <a:rPr lang="en-US" smtClean="0"/>
              <a:t>MVC4 implementation is clean and simple!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Display Modes: Mobile </a:t>
            </a:r>
            <a:r>
              <a:rPr lang="en-US" sz="2900" dirty="0" smtClean="0"/>
              <a:t>Specific Views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you globally override view displayed when served to mobile devices in general</a:t>
            </a:r>
          </a:p>
          <a:p>
            <a:r>
              <a:rPr lang="en-US" smtClean="0"/>
              <a:t>Built In – Out of the box</a:t>
            </a:r>
          </a:p>
          <a:p>
            <a:r>
              <a:rPr lang="en-US" smtClean="0"/>
              <a:t>Uses Convention over Configuration</a:t>
            </a:r>
          </a:p>
          <a:p>
            <a:pPr lvl="1"/>
            <a:r>
              <a:rPr lang="en-US" smtClean="0"/>
              <a:t>[viewName].mobile.cshtml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8453437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Display Modes: Mobile </a:t>
            </a:r>
            <a:r>
              <a:rPr lang="en-US" sz="2900" b="1" u="sng" dirty="0" smtClean="0"/>
              <a:t>Browser</a:t>
            </a:r>
            <a:r>
              <a:rPr lang="en-US" sz="2900" dirty="0" smtClean="0"/>
              <a:t> Specific Views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you globally override view displayed when served to mobile to specific mobile browsers</a:t>
            </a:r>
          </a:p>
          <a:p>
            <a:r>
              <a:rPr lang="en-US" smtClean="0"/>
              <a:t>Requires minimal configuration</a:t>
            </a:r>
          </a:p>
          <a:p>
            <a:r>
              <a:rPr lang="en-US" smtClean="0"/>
              <a:t>Uses Naming Convention</a:t>
            </a:r>
          </a:p>
          <a:p>
            <a:pPr lvl="1"/>
            <a:r>
              <a:rPr lang="en-US" smtClean="0"/>
              <a:t>[viewName].iPhone.cshtml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763588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Dial up the Wow Factor with </a:t>
            </a:r>
            <a:br>
              <a:rPr lang="en-US" sz="4800" dirty="0" smtClean="0"/>
            </a:br>
            <a:r>
              <a:rPr lang="en-US" sz="4800" dirty="0" err="1" smtClean="0">
                <a:solidFill>
                  <a:schemeClr val="tx2"/>
                </a:solidFill>
              </a:rPr>
              <a:t>jQuery</a:t>
            </a:r>
            <a:r>
              <a:rPr lang="en-US" sz="4800" dirty="0" smtClean="0">
                <a:solidFill>
                  <a:schemeClr val="tx2"/>
                </a:solidFill>
              </a:rPr>
              <a:t> Mobile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err="1" smtClean="0"/>
              <a:t>jQuery</a:t>
            </a:r>
            <a:r>
              <a:rPr lang="en-US" sz="2900" dirty="0" smtClean="0"/>
              <a:t> Mobile: 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5961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An open source library for building touch-optimized web UI’s.</a:t>
            </a:r>
          </a:p>
          <a:p>
            <a:r>
              <a:rPr lang="en-US" dirty="0" smtClean="0"/>
              <a:t>Built on jQuery Core.</a:t>
            </a:r>
          </a:p>
          <a:p>
            <a:r>
              <a:rPr lang="en-US" dirty="0" smtClean="0"/>
              <a:t>HTML5 Markup-driven configuration.</a:t>
            </a:r>
          </a:p>
          <a:p>
            <a:r>
              <a:rPr lang="en-US" dirty="0" smtClean="0"/>
              <a:t>Progressive enhancement.</a:t>
            </a:r>
          </a:p>
          <a:p>
            <a:r>
              <a:rPr lang="en-US" dirty="0" smtClean="0"/>
              <a:t>Accessibility features</a:t>
            </a:r>
          </a:p>
          <a:p>
            <a:r>
              <a:rPr lang="en-US" dirty="0" smtClean="0"/>
              <a:t>Powerful theming support (</a:t>
            </a:r>
            <a:r>
              <a:rPr lang="en-US" dirty="0" err="1" smtClean="0"/>
              <a:t>ThemeRoller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643812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Supported Platforms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428750"/>
            <a:ext cx="72469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812087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“data-”</a:t>
            </a:r>
            <a:r>
              <a:rPr lang="en-US" dirty="0" smtClean="0"/>
              <a:t> attribute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3946525"/>
            <a:ext cx="8137561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Key value pairs for storing data, where key is prefixed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data-.</a:t>
            </a:r>
          </a:p>
          <a:p>
            <a:r>
              <a:rPr lang="en-US" dirty="0" smtClean="0"/>
              <a:t>Prefixing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</a:t>
            </a:r>
            <a:r>
              <a:rPr lang="en-US" dirty="0" smtClean="0">
                <a:cs typeface="Consolas" pitchFamily="49" charset="0"/>
              </a:rPr>
              <a:t> ensures that the attributes will be ignored by the user agent.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408113"/>
            <a:ext cx="4456112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8339580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Page Anatomy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20515"/>
            <a:ext cx="833958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Must be HTML5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Top level element, typically a DIV tag,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data-role=“page”</a:t>
            </a:r>
          </a:p>
          <a:p>
            <a:r>
              <a:rPr lang="en-US" dirty="0" smtClean="0"/>
              <a:t>Within the top level element any valid HTML can be used but the typical jQuery Mobile structure is.</a:t>
            </a:r>
          </a:p>
          <a:p>
            <a:pPr marL="538163" lvl="1" indent="0">
              <a:buFontTx/>
              <a:buNone/>
            </a:pP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&lt;div data-role="page"&gt; 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data-role="header"&gt;...&lt;/div&gt;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data-role="content"&gt;...&lt;/div&gt;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data-role="footer"&gt;...&lt;/div&gt; 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Statistics</a:t>
            </a:r>
          </a:p>
          <a:p>
            <a:r>
              <a:rPr lang="en-US" dirty="0" smtClean="0"/>
              <a:t>Current state with vanilla MVC 3</a:t>
            </a:r>
          </a:p>
          <a:p>
            <a:r>
              <a:rPr lang="en-US" dirty="0" smtClean="0"/>
              <a:t>Making things better with MVC 3</a:t>
            </a:r>
          </a:p>
          <a:p>
            <a:r>
              <a:rPr lang="en-US" dirty="0" smtClean="0"/>
              <a:t>New mobile specific features in MVC 4</a:t>
            </a:r>
          </a:p>
          <a:p>
            <a:r>
              <a:rPr lang="en-US" dirty="0" smtClean="0"/>
              <a:t>jQuery Mobile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jQuery Mobile: Installing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8374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NuGet: package-install </a:t>
            </a:r>
            <a:r>
              <a:rPr lang="en-US" dirty="0" err="1" smtClean="0"/>
              <a:t>jquery.mobile</a:t>
            </a:r>
            <a:endParaRPr lang="en-US" dirty="0" smtClean="0"/>
          </a:p>
          <a:p>
            <a:r>
              <a:rPr lang="en-US" dirty="0" smtClean="0"/>
              <a:t>Wire up</a:t>
            </a:r>
          </a:p>
          <a:p>
            <a:pPr lvl="1"/>
            <a:r>
              <a:rPr lang="en-US" dirty="0" smtClean="0"/>
              <a:t>Create 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/>
            <a:r>
              <a:rPr lang="en-US" dirty="0" smtClean="0"/>
              <a:t>Add script references in 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/>
            <a:r>
              <a:rPr lang="en-US" dirty="0" smtClean="0"/>
              <a:t>Add CSS references in _</a:t>
            </a:r>
            <a:r>
              <a:rPr lang="en-US" dirty="0" err="1" smtClean="0"/>
              <a:t>Layout.mobile.cshtml</a:t>
            </a:r>
            <a:endParaRPr lang="en-US" dirty="0"/>
          </a:p>
          <a:p>
            <a:r>
              <a:rPr lang="en-US" dirty="0" smtClean="0"/>
              <a:t>Implement in your views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err="1" smtClean="0"/>
              <a:t>jQuery</a:t>
            </a:r>
            <a:r>
              <a:rPr lang="en-US" sz="2900" dirty="0" smtClean="0"/>
              <a:t> Mobile MVC (Quick Sidebar)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err="1" smtClean="0"/>
              <a:t>jQuery.Mobile.MVC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Includes jQuery Mobile and helper files </a:t>
            </a:r>
          </a:p>
          <a:p>
            <a:pPr lvl="1">
              <a:defRPr/>
            </a:pPr>
            <a:r>
              <a:rPr lang="en-US" dirty="0" smtClean="0"/>
              <a:t>A jQuery Mobile based layout</a:t>
            </a:r>
          </a:p>
          <a:p>
            <a:pPr marL="1212850" lvl="2" indent="-342900">
              <a:defRPr/>
            </a:pPr>
            <a:r>
              <a:rPr lang="en-US" dirty="0" smtClean="0"/>
              <a:t>Views\Shared\_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 view-switcher component</a:t>
            </a:r>
          </a:p>
          <a:p>
            <a:pPr marL="1212850" lvl="2" indent="-342900">
              <a:defRPr/>
            </a:pPr>
            <a:r>
              <a:rPr lang="en-US" dirty="0" smtClean="0"/>
              <a:t>Allows switching between mobile &amp; desktop views</a:t>
            </a:r>
          </a:p>
          <a:p>
            <a:pPr marL="1212850" lvl="2" indent="-342900">
              <a:defRPr/>
            </a:pPr>
            <a:r>
              <a:rPr lang="en-US" dirty="0" smtClean="0"/>
              <a:t>Views/Shared/_</a:t>
            </a:r>
            <a:r>
              <a:rPr lang="en-US" dirty="0" err="1" smtClean="0"/>
              <a:t>ViewSwitcher.cshtml</a:t>
            </a:r>
            <a:endParaRPr lang="en-US" dirty="0" smtClean="0"/>
          </a:p>
          <a:p>
            <a:pPr marL="1212850" lvl="2" indent="-342900">
              <a:defRPr/>
            </a:pPr>
            <a:r>
              <a:rPr lang="en-US" dirty="0" smtClean="0"/>
              <a:t>Controllers/</a:t>
            </a:r>
            <a:r>
              <a:rPr lang="en-US" dirty="0" err="1" smtClean="0"/>
              <a:t>ViewSwitcherController.cs</a:t>
            </a:r>
            <a:endParaRPr lang="en-US" dirty="0" smtClean="0"/>
          </a:p>
          <a:p>
            <a:pPr marL="0" indent="431800">
              <a:defRPr/>
            </a:pPr>
            <a:r>
              <a:rPr lang="en-US" dirty="0" smtClean="0"/>
              <a:t>Takes care of a lot of the plumbing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Coding Time!</a:t>
            </a:r>
            <a:br>
              <a:rPr lang="en-US" sz="4800" dirty="0" smtClean="0"/>
            </a:br>
            <a:r>
              <a:rPr lang="en-US" sz="3600" dirty="0" smtClean="0"/>
              <a:t>Making it all Come Together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99941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Slides and Demo Code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github.com/KBurnell/MobileMasses</a:t>
            </a:r>
            <a:r>
              <a:rPr lang="en-US" sz="1600" dirty="0" smtClean="0"/>
              <a:t> and/or via my blog</a:t>
            </a:r>
          </a:p>
          <a:p>
            <a:r>
              <a:rPr lang="en-US" sz="2400" dirty="0" smtClean="0"/>
              <a:t>ASP.NET </a:t>
            </a:r>
            <a:r>
              <a:rPr lang="en-US" sz="2400" dirty="0"/>
              <a:t>MVC 4 Home Page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www.asp.net/MVC/MVC4</a:t>
            </a:r>
            <a:endParaRPr lang="en-US" sz="1900" dirty="0" smtClean="0"/>
          </a:p>
          <a:p>
            <a:r>
              <a:rPr lang="en-US" sz="2400" dirty="0" smtClean="0"/>
              <a:t>jQuery Mobile Home Page</a:t>
            </a:r>
          </a:p>
          <a:p>
            <a:pPr lvl="1"/>
            <a:r>
              <a:rPr lang="en-US" sz="1600" dirty="0" smtClean="0">
                <a:hlinkClick r:id="rId5"/>
              </a:rPr>
              <a:t>http://www.jquerymobile.com</a:t>
            </a:r>
            <a:endParaRPr lang="en-US" sz="1600" dirty="0" smtClean="0"/>
          </a:p>
          <a:p>
            <a:r>
              <a:rPr lang="en-US" sz="2400" dirty="0" smtClean="0"/>
              <a:t>My Blog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1600" dirty="0" smtClean="0">
                <a:sym typeface="Wingdings" pitchFamily="2" charset="2"/>
                <a:hlinkClick r:id="rId6"/>
              </a:rPr>
              <a:t>http://www.dotnetdevdude</a:t>
            </a: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MSDN Magazine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Rachel </a:t>
            </a:r>
            <a:r>
              <a:rPr lang="en-US" sz="2000" dirty="0" err="1" smtClean="0">
                <a:sym typeface="Wingdings" pitchFamily="2" charset="2"/>
              </a:rPr>
              <a:t>Appel’s</a:t>
            </a:r>
            <a:r>
              <a:rPr lang="en-US" sz="2000" dirty="0" smtClean="0">
                <a:sym typeface="Wingdings" pitchFamily="2" charset="2"/>
              </a:rPr>
              <a:t> series on mobile development with MVC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What’s New in ASP.NET MVC 4 for Mobile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Being published in May issue, written by Me</a:t>
            </a:r>
          </a:p>
          <a:p>
            <a:pPr lvl="2"/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5" y="610657"/>
            <a:ext cx="6906589" cy="6287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April 27th (all day)</a:t>
            </a:r>
          </a:p>
          <a:p>
            <a:r>
              <a:rPr lang="en-US" dirty="0"/>
              <a:t>Radisson Paper Valley </a:t>
            </a:r>
            <a:r>
              <a:rPr lang="en-US" dirty="0" smtClean="0"/>
              <a:t>Hotel (Appleton, WI)</a:t>
            </a:r>
            <a:endParaRPr lang="en-US" dirty="0"/>
          </a:p>
          <a:p>
            <a:r>
              <a:rPr lang="en-US" dirty="0"/>
              <a:t>Led by Clark Sell and Brian Prince</a:t>
            </a:r>
          </a:p>
          <a:p>
            <a:r>
              <a:rPr lang="en-US" dirty="0"/>
              <a:t>Hands on deep dive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Lunch will be provided</a:t>
            </a:r>
          </a:p>
          <a:p>
            <a:r>
              <a:rPr lang="en-US" dirty="0"/>
              <a:t>Bring your own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0505" y="5278334"/>
            <a:ext cx="501643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Register Now!</a:t>
            </a:r>
          </a:p>
          <a:p>
            <a:pPr algn="ctr"/>
            <a:r>
              <a:rPr lang="en-US" sz="2800" dirty="0" smtClean="0"/>
              <a:t>http://www.BootCamp.fvnug.org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013" y="1433513"/>
            <a:ext cx="8761412" cy="3818971"/>
          </a:xfrm>
        </p:spPr>
        <p:txBody>
          <a:bodyPr/>
          <a:lstStyle/>
          <a:p>
            <a:r>
              <a:rPr lang="en-US" dirty="0"/>
              <a:t>Saturday April 28th (8:00 – 4:30)</a:t>
            </a:r>
          </a:p>
          <a:p>
            <a:r>
              <a:rPr lang="en-US" dirty="0"/>
              <a:t>Fox Valley Tech Commons area</a:t>
            </a:r>
          </a:p>
          <a:p>
            <a:r>
              <a:rPr lang="en-US" dirty="0"/>
              <a:t>Great speakers and content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Lunch will be provided</a:t>
            </a:r>
          </a:p>
          <a:p>
            <a:r>
              <a:rPr lang="en-US" dirty="0"/>
              <a:t>Lots of Swag!</a:t>
            </a:r>
          </a:p>
          <a:p>
            <a:r>
              <a:rPr lang="en-US" dirty="0"/>
              <a:t>All attendees will get a free eBook from O’Reilly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46" y="542260"/>
            <a:ext cx="6677702" cy="607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997" y="5273740"/>
            <a:ext cx="543745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Register Now!</a:t>
            </a:r>
          </a:p>
          <a:p>
            <a:pPr algn="ctr"/>
            <a:r>
              <a:rPr lang="en-US" sz="2800" dirty="0" smtClean="0"/>
              <a:t>http://www.DayOfDotNet.fvnug.org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4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Twitter:              @keburnell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Blog:          DotNetDevDude.com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Email:   keith@DotNetDevDude.com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/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Broadband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1 billion active mobile-broadband subscriptions</a:t>
            </a:r>
          </a:p>
          <a:p>
            <a:r>
              <a:rPr lang="en-US" dirty="0" smtClean="0"/>
              <a:t>Mobile-broadband subscriptions have grown 45% annually over the last 4 years</a:t>
            </a:r>
          </a:p>
          <a:p>
            <a:r>
              <a:rPr lang="en-US" dirty="0" smtClean="0"/>
              <a:t>Currently twice as many mobile-broadband as fixed-broadband subscriptions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64094" y="5879239"/>
            <a:ext cx="55530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1200" dirty="0"/>
              <a:t>ICT 2011 Facts and Figures</a:t>
            </a:r>
          </a:p>
          <a:p>
            <a:pPr algn="l"/>
            <a:r>
              <a:rPr lang="en-US" sz="900" dirty="0">
                <a:hlinkClick r:id="rId3"/>
              </a:rPr>
              <a:t>http://www.itu.int/ITU-D/ict/facts/2011/material/ICTFactsFigures2011.pdf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World Wide </a:t>
            </a:r>
            <a:r>
              <a:rPr lang="en-US" sz="1800" smtClean="0"/>
              <a:t>(~ 6.8 billion people)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078038"/>
            <a:ext cx="6226175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North America </a:t>
            </a:r>
            <a:r>
              <a:rPr lang="en-US" sz="1800" smtClean="0"/>
              <a:t>(~ 528 million people)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India </a:t>
            </a:r>
            <a:r>
              <a:rPr lang="en-US" sz="1800" smtClean="0"/>
              <a:t>(~ 1.7 billion people)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Nigeria </a:t>
            </a:r>
            <a:r>
              <a:rPr lang="en-US" sz="1800" smtClean="0"/>
              <a:t>(~ 1.6 million people)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6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line_PPT_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e37aee8-73ad-441e-bced-8b530ad9291b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52ad97b0-86c1-49b5-b544-c488bf38e7c0"/>
  </ds:schemaRefs>
</ds:datastoreItem>
</file>

<file path=customXml/itemProps2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Skyline_PPT_Template</Template>
  <TotalTime>58</TotalTime>
  <Words>1236</Words>
  <Application>Microsoft Office PowerPoint</Application>
  <PresentationFormat>Custom</PresentationFormat>
  <Paragraphs>269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Skyline_PPT_Template</vt:lpstr>
      <vt:lpstr>PowerPoint Presentation</vt:lpstr>
      <vt:lpstr>Little about me</vt:lpstr>
      <vt:lpstr>Agenda</vt:lpstr>
      <vt:lpstr>Statistics</vt:lpstr>
      <vt:lpstr>Stats – Mobile Broadband</vt:lpstr>
      <vt:lpstr>Stats – Mobile vs. Desktop</vt:lpstr>
      <vt:lpstr>Stats – Mobile vs. Desktop</vt:lpstr>
      <vt:lpstr>Stats – Mobile vs. Desktop</vt:lpstr>
      <vt:lpstr>Stats – Mobile vs. Desktop</vt:lpstr>
      <vt:lpstr>Stats – Mobile Browser Shares</vt:lpstr>
      <vt:lpstr>But What Does It All Mean?</vt:lpstr>
      <vt:lpstr>Current State With  Vanilla MVC3</vt:lpstr>
      <vt:lpstr>Vanilla MVC 3 Issues</vt:lpstr>
      <vt:lpstr>You can make things better with MVC3</vt:lpstr>
      <vt:lpstr>If you do nothing else…</vt:lpstr>
      <vt:lpstr>…at least add a viewport meta tag!</vt:lpstr>
      <vt:lpstr>There is a lot more you can do</vt:lpstr>
      <vt:lpstr>But we don’t have to do all the work thanks to   ASP.NET MVC4</vt:lpstr>
      <vt:lpstr>MVC4 : New mobile specific features</vt:lpstr>
      <vt:lpstr>Mobile Project Template</vt:lpstr>
      <vt:lpstr>Enhancements for Adaptive Rendering</vt:lpstr>
      <vt:lpstr>Display Modes</vt:lpstr>
      <vt:lpstr>Display Modes: Mobile Specific Views</vt:lpstr>
      <vt:lpstr>Display Modes: Mobile Browser Specific Views</vt:lpstr>
      <vt:lpstr>Dial up the Wow Factor with  jQuery Mobile</vt:lpstr>
      <vt:lpstr>jQuery Mobile: Introduction</vt:lpstr>
      <vt:lpstr>jQuery Mobile: Supported Platforms</vt:lpstr>
      <vt:lpstr>jQuery Mobile: The “data-” attribute</vt:lpstr>
      <vt:lpstr>jQuery Mobile: Page Anatomy</vt:lpstr>
      <vt:lpstr>jQuery Mobile: Installing</vt:lpstr>
      <vt:lpstr>jQuery Mobile MVC (Quick Sidebar)</vt:lpstr>
      <vt:lpstr>Coding Time! Making it all Come Together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28</cp:revision>
  <dcterms:created xsi:type="dcterms:W3CDTF">2012-03-29T23:31:53Z</dcterms:created>
  <dcterms:modified xsi:type="dcterms:W3CDTF">2012-06-18T16:17:38Z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