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1WnRvxDYXfANCQOA9gLPzTueU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a:blip r:embed="rId3">
            <a:alphaModFix/>
          </a:blip>
          <a:stretch>
            <a:fillRect/>
          </a:stretch>
        </p:blipFill>
        <p:spPr>
          <a:xfrm>
            <a:off x="0" y="0"/>
            <a:ext cx="12192000" cy="68639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0"/>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54" name="Google Shape;154;p10"/>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Tipos de Analíticas</a:t>
            </a:r>
            <a:endParaRPr b="0" i="0" sz="1600" u="sng" cap="none" strike="noStrike">
              <a:solidFill>
                <a:schemeClr val="dk1"/>
              </a:solidFill>
              <a:latin typeface="Calibri"/>
              <a:ea typeface="Calibri"/>
              <a:cs typeface="Calibri"/>
              <a:sym typeface="Calibri"/>
            </a:endParaRPr>
          </a:p>
        </p:txBody>
      </p:sp>
      <p:sp>
        <p:nvSpPr>
          <p:cNvPr id="155" name="Google Shape;155;p10"/>
          <p:cNvSpPr txBox="1"/>
          <p:nvPr/>
        </p:nvSpPr>
        <p:spPr>
          <a:xfrm>
            <a:off x="363556" y="1968861"/>
            <a:ext cx="10972801" cy="11621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Adicionalmente, existen otros tipos de analíticas….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 Analítica Prescriptiva.</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Analítica de Diagnóstico.</a:t>
            </a:r>
            <a:endParaRPr/>
          </a:p>
        </p:txBody>
      </p:sp>
      <p:pic>
        <p:nvPicPr>
          <p:cNvPr id="156" name="Google Shape;156;p10"/>
          <p:cNvPicPr preferRelativeResize="0"/>
          <p:nvPr/>
        </p:nvPicPr>
        <p:blipFill rotWithShape="1">
          <a:blip r:embed="rId4">
            <a:alphaModFix/>
          </a:blip>
          <a:srcRect b="0" l="0" r="0" t="0"/>
          <a:stretch/>
        </p:blipFill>
        <p:spPr>
          <a:xfrm>
            <a:off x="5168100" y="2900547"/>
            <a:ext cx="6545855" cy="362143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1"/>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62" name="Google Shape;162;p11"/>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¿Qué es Business Intelligence?</a:t>
            </a:r>
            <a:endParaRPr b="0" i="0" sz="1600" u="sng" cap="none" strike="noStrike">
              <a:solidFill>
                <a:schemeClr val="dk1"/>
              </a:solidFill>
              <a:latin typeface="Calibri"/>
              <a:ea typeface="Calibri"/>
              <a:cs typeface="Calibri"/>
              <a:sym typeface="Calibri"/>
            </a:endParaRPr>
          </a:p>
        </p:txBody>
      </p:sp>
      <p:sp>
        <p:nvSpPr>
          <p:cNvPr id="163" name="Google Shape;163;p11"/>
          <p:cNvSpPr txBox="1"/>
          <p:nvPr/>
        </p:nvSpPr>
        <p:spPr>
          <a:xfrm>
            <a:off x="363556" y="1968861"/>
            <a:ext cx="10972801" cy="190077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Del glosario de Gartner:</a:t>
            </a:r>
            <a:endParaRPr/>
          </a:p>
          <a:p>
            <a:pPr indent="0" lvl="0" marL="0" marR="0" rtl="0" algn="just">
              <a:lnSpc>
                <a:spcPct val="150000"/>
              </a:lnSpc>
              <a:spcBef>
                <a:spcPts val="0"/>
              </a:spcBef>
              <a:spcAft>
                <a:spcPts val="0"/>
              </a:spcAft>
              <a:buNone/>
            </a:pPr>
            <a:r>
              <a:rPr b="0" i="0" lang="es-AR" sz="1600" u="none" cap="none" strike="noStrike">
                <a:solidFill>
                  <a:srgbClr val="0C0C0C"/>
                </a:solidFill>
                <a:latin typeface="Calibri"/>
                <a:ea typeface="Calibri"/>
                <a:cs typeface="Calibri"/>
                <a:sym typeface="Calibri"/>
              </a:rPr>
              <a:t>“BI es un </a:t>
            </a:r>
            <a:r>
              <a:rPr b="1" i="0" lang="es-AR" sz="1600" u="none" cap="none" strike="noStrike">
                <a:solidFill>
                  <a:srgbClr val="0C0C0C"/>
                </a:solidFill>
                <a:latin typeface="Calibri"/>
                <a:ea typeface="Calibri"/>
                <a:cs typeface="Calibri"/>
                <a:sym typeface="Calibri"/>
              </a:rPr>
              <a:t>proceso interactivo</a:t>
            </a:r>
            <a:r>
              <a:rPr b="0" i="0" lang="es-AR" sz="1600" u="none" cap="none" strike="noStrike">
                <a:solidFill>
                  <a:srgbClr val="0C0C0C"/>
                </a:solidFill>
                <a:latin typeface="Calibri"/>
                <a:ea typeface="Calibri"/>
                <a:cs typeface="Calibri"/>
                <a:sym typeface="Calibri"/>
              </a:rPr>
              <a:t>, para </a:t>
            </a:r>
            <a:r>
              <a:rPr b="1" i="0" lang="es-AR" sz="1600" u="none" cap="none" strike="noStrike">
                <a:solidFill>
                  <a:srgbClr val="0C0C0C"/>
                </a:solidFill>
                <a:latin typeface="Calibri"/>
                <a:ea typeface="Calibri"/>
                <a:cs typeface="Calibri"/>
                <a:sym typeface="Calibri"/>
              </a:rPr>
              <a:t>explorar</a:t>
            </a:r>
            <a:r>
              <a:rPr b="0" i="0" lang="es-AR" sz="1600" u="none" cap="none" strike="noStrike">
                <a:solidFill>
                  <a:srgbClr val="0C0C0C"/>
                </a:solidFill>
                <a:latin typeface="Calibri"/>
                <a:ea typeface="Calibri"/>
                <a:cs typeface="Calibri"/>
                <a:sym typeface="Calibri"/>
              </a:rPr>
              <a:t> y </a:t>
            </a:r>
            <a:r>
              <a:rPr b="1" i="0" lang="es-AR" sz="1600" u="none" cap="none" strike="noStrike">
                <a:solidFill>
                  <a:srgbClr val="0C0C0C"/>
                </a:solidFill>
                <a:latin typeface="Calibri"/>
                <a:ea typeface="Calibri"/>
                <a:cs typeface="Calibri"/>
                <a:sym typeface="Calibri"/>
              </a:rPr>
              <a:t>analizar</a:t>
            </a:r>
            <a:r>
              <a:rPr b="0" i="0" lang="es-AR" sz="1600" u="none" cap="none" strike="noStrike">
                <a:solidFill>
                  <a:srgbClr val="0C0C0C"/>
                </a:solidFill>
                <a:latin typeface="Calibri"/>
                <a:ea typeface="Calibri"/>
                <a:cs typeface="Calibri"/>
                <a:sym typeface="Calibri"/>
              </a:rPr>
              <a:t> </a:t>
            </a:r>
            <a:r>
              <a:rPr b="1" i="0" lang="es-AR" sz="1600" u="none" cap="none" strike="noStrike">
                <a:solidFill>
                  <a:srgbClr val="0C0C0C"/>
                </a:solidFill>
                <a:latin typeface="Calibri"/>
                <a:ea typeface="Calibri"/>
                <a:cs typeface="Calibri"/>
                <a:sym typeface="Calibri"/>
              </a:rPr>
              <a:t>información estructurada</a:t>
            </a:r>
            <a:r>
              <a:rPr b="0" i="0" lang="es-AR" sz="1600" u="none" cap="none" strike="noStrike">
                <a:solidFill>
                  <a:srgbClr val="0C0C0C"/>
                </a:solidFill>
                <a:latin typeface="Calibri"/>
                <a:ea typeface="Calibri"/>
                <a:cs typeface="Calibri"/>
                <a:sym typeface="Calibri"/>
              </a:rPr>
              <a:t> sobre un </a:t>
            </a:r>
            <a:r>
              <a:rPr b="1" i="0" lang="es-AR" sz="1600" u="none" cap="none" strike="noStrike">
                <a:solidFill>
                  <a:srgbClr val="0C0C0C"/>
                </a:solidFill>
                <a:latin typeface="Calibri"/>
                <a:ea typeface="Calibri"/>
                <a:cs typeface="Calibri"/>
                <a:sym typeface="Calibri"/>
              </a:rPr>
              <a:t>área empresarial</a:t>
            </a:r>
            <a:r>
              <a:rPr b="0" i="0" lang="es-AR" sz="1600" u="none" cap="none" strike="noStrike">
                <a:solidFill>
                  <a:srgbClr val="0C0C0C"/>
                </a:solidFill>
                <a:latin typeface="Calibri"/>
                <a:ea typeface="Calibri"/>
                <a:cs typeface="Calibri"/>
                <a:sym typeface="Calibri"/>
              </a:rPr>
              <a:t>, para descubrir tendencias o patrones, a partir de las cuales derivar ideas y extraer conclusiones. Además, el proceso de Business Intelligence, incluye la </a:t>
            </a:r>
            <a:r>
              <a:rPr b="1" i="0" lang="es-AR" sz="1600" u="none" cap="none" strike="noStrike">
                <a:solidFill>
                  <a:srgbClr val="0C0C0C"/>
                </a:solidFill>
                <a:latin typeface="Calibri"/>
                <a:ea typeface="Calibri"/>
                <a:cs typeface="Calibri"/>
                <a:sym typeface="Calibri"/>
              </a:rPr>
              <a:t>comunicación de los descubrimientos y efectuar los cambios</a:t>
            </a:r>
            <a:r>
              <a:rPr b="0" i="0" lang="es-AR" sz="1600" u="none" cap="none" strike="noStrike">
                <a:solidFill>
                  <a:srgbClr val="0C0C0C"/>
                </a:solidFill>
                <a:latin typeface="Calibri"/>
                <a:ea typeface="Calibri"/>
                <a:cs typeface="Calibri"/>
                <a:sym typeface="Calibri"/>
              </a:rPr>
              <a:t>”.</a:t>
            </a:r>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pic>
        <p:nvPicPr>
          <p:cNvPr id="164" name="Google Shape;164;p11"/>
          <p:cNvPicPr preferRelativeResize="0"/>
          <p:nvPr/>
        </p:nvPicPr>
        <p:blipFill rotWithShape="1">
          <a:blip r:embed="rId4">
            <a:alphaModFix/>
          </a:blip>
          <a:srcRect b="0" l="0" r="0" t="0"/>
          <a:stretch/>
        </p:blipFill>
        <p:spPr>
          <a:xfrm>
            <a:off x="7245904" y="3975058"/>
            <a:ext cx="4288755" cy="2403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2"/>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70" name="Google Shape;170;p12"/>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Ahora bien, ¿Qué es BA?</a:t>
            </a:r>
            <a:endParaRPr b="0" i="0" sz="1600" u="sng" cap="none" strike="noStrike">
              <a:solidFill>
                <a:schemeClr val="dk1"/>
              </a:solidFill>
              <a:latin typeface="Calibri"/>
              <a:ea typeface="Calibri"/>
              <a:cs typeface="Calibri"/>
              <a:sym typeface="Calibri"/>
            </a:endParaRPr>
          </a:p>
        </p:txBody>
      </p:sp>
      <p:sp>
        <p:nvSpPr>
          <p:cNvPr id="171" name="Google Shape;171;p12"/>
          <p:cNvSpPr txBox="1"/>
          <p:nvPr/>
        </p:nvSpPr>
        <p:spPr>
          <a:xfrm>
            <a:off x="363556" y="1968861"/>
            <a:ext cx="10972801" cy="22701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Business Analytics, se centra en el análisis predictivo y busca principalmente los siguientes objetivos estratégicos:</a:t>
            </a:r>
            <a:endParaRPr/>
          </a:p>
          <a:p>
            <a:pPr indent="-285750" lvl="0" marL="285750" marR="0" rtl="0" algn="just">
              <a:lnSpc>
                <a:spcPct val="150000"/>
              </a:lnSpc>
              <a:spcBef>
                <a:spcPts val="0"/>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Apoyar y mejorar la toma de decisiones de la empresa a través del uso del análisis estadístico y modelos predictivos.</a:t>
            </a:r>
            <a:endParaRPr/>
          </a:p>
          <a:p>
            <a:pPr indent="-285750" lvl="0" marL="285750" marR="0" rtl="0" algn="just">
              <a:lnSpc>
                <a:spcPct val="150000"/>
              </a:lnSpc>
              <a:spcBef>
                <a:spcPts val="0"/>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Mejorar la competitividad de la compañía frente al entorno globalizado.</a:t>
            </a:r>
            <a:endParaRPr/>
          </a:p>
          <a:p>
            <a:pPr indent="-285750" lvl="0" marL="285750" marR="0" rtl="0" algn="just">
              <a:lnSpc>
                <a:spcPct val="150000"/>
              </a:lnSpc>
              <a:spcBef>
                <a:spcPts val="0"/>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Identificar oportunidades de negocio que podrían ser positivas para la organización.</a:t>
            </a:r>
            <a:endParaRPr/>
          </a:p>
          <a:p>
            <a:pPr indent="-285750" lvl="0" marL="285750" marR="0" rtl="0" algn="just">
              <a:lnSpc>
                <a:spcPct val="150000"/>
              </a:lnSpc>
              <a:spcBef>
                <a:spcPts val="0"/>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Evitar cometer en el futuro errores del pasado.</a:t>
            </a:r>
            <a:r>
              <a:rPr b="0" i="0" lang="es-AR" sz="1600" u="none" cap="none" strike="noStrike">
                <a:solidFill>
                  <a:schemeClr val="dk1"/>
                </a:solidFill>
                <a:latin typeface="Calibri"/>
                <a:ea typeface="Calibri"/>
                <a:cs typeface="Calibri"/>
                <a:sym typeface="Calibri"/>
              </a:rPr>
              <a:t> </a:t>
            </a:r>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pic>
        <p:nvPicPr>
          <p:cNvPr descr="Business Analytics Challenges Faced by Small Businesses - Business Partner  Magazine" id="172" name="Google Shape;172;p12"/>
          <p:cNvPicPr preferRelativeResize="0"/>
          <p:nvPr/>
        </p:nvPicPr>
        <p:blipFill rotWithShape="1">
          <a:blip r:embed="rId4">
            <a:alphaModFix/>
          </a:blip>
          <a:srcRect b="0" l="0" r="0" t="0"/>
          <a:stretch/>
        </p:blipFill>
        <p:spPr>
          <a:xfrm>
            <a:off x="8059973" y="3877938"/>
            <a:ext cx="3717848" cy="2474058"/>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3"/>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78" name="Google Shape;178;p13"/>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Diferencias entre BI y BA</a:t>
            </a:r>
            <a:endParaRPr b="0" i="0" sz="1600" u="sng" cap="none" strike="noStrike">
              <a:solidFill>
                <a:schemeClr val="dk1"/>
              </a:solidFill>
              <a:latin typeface="Calibri"/>
              <a:ea typeface="Calibri"/>
              <a:cs typeface="Calibri"/>
              <a:sym typeface="Calibri"/>
            </a:endParaRPr>
          </a:p>
        </p:txBody>
      </p:sp>
      <p:pic>
        <p:nvPicPr>
          <p:cNvPr id="179" name="Google Shape;179;p13"/>
          <p:cNvPicPr preferRelativeResize="0"/>
          <p:nvPr/>
        </p:nvPicPr>
        <p:blipFill rotWithShape="1">
          <a:blip r:embed="rId4">
            <a:alphaModFix/>
          </a:blip>
          <a:srcRect b="0" l="0" r="0" t="0"/>
          <a:stretch/>
        </p:blipFill>
        <p:spPr>
          <a:xfrm>
            <a:off x="3959412" y="1851274"/>
            <a:ext cx="4273176" cy="4880032"/>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4"/>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85" name="Google Shape;185;p14"/>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¿Cómo se si necesito utilizar BI?</a:t>
            </a:r>
            <a:endParaRPr b="0" i="0" sz="1600" u="sng" cap="none" strike="noStrike">
              <a:solidFill>
                <a:schemeClr val="dk1"/>
              </a:solidFill>
              <a:latin typeface="Calibri"/>
              <a:ea typeface="Calibri"/>
              <a:cs typeface="Calibri"/>
              <a:sym typeface="Calibri"/>
            </a:endParaRPr>
          </a:p>
        </p:txBody>
      </p:sp>
      <p:sp>
        <p:nvSpPr>
          <p:cNvPr id="186" name="Google Shape;186;p14"/>
          <p:cNvSpPr txBox="1"/>
          <p:nvPr/>
        </p:nvSpPr>
        <p:spPr>
          <a:xfrm>
            <a:off x="451691" y="1741038"/>
            <a:ext cx="6103344" cy="310367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sng" cap="none" strike="noStrike">
                <a:solidFill>
                  <a:srgbClr val="0C0C0C"/>
                </a:solidFill>
                <a:latin typeface="Calibri"/>
                <a:ea typeface="Calibri"/>
                <a:cs typeface="Calibri"/>
                <a:sym typeface="Calibri"/>
              </a:rPr>
              <a:t>Roles claves dentro de un Proyecto de BI:</a:t>
            </a:r>
            <a:endParaRPr/>
          </a:p>
          <a:p>
            <a:pPr indent="-342900" lvl="0" marL="342900" marR="0" rtl="0" algn="just">
              <a:lnSpc>
                <a:spcPct val="150000"/>
              </a:lnSpc>
              <a:spcBef>
                <a:spcPts val="1333"/>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Analista de Negocios.</a:t>
            </a:r>
            <a:endParaRPr/>
          </a:p>
          <a:p>
            <a:pPr indent="-342900" lvl="0" marL="342900" marR="0" rtl="0" algn="just">
              <a:lnSpc>
                <a:spcPct val="150000"/>
              </a:lnSpc>
              <a:spcBef>
                <a:spcPts val="1333"/>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Gerente de Proyectos.</a:t>
            </a:r>
            <a:endParaRPr/>
          </a:p>
          <a:p>
            <a:pPr indent="-342900" lvl="0" marL="342900" marR="0" rtl="0" algn="just">
              <a:lnSpc>
                <a:spcPct val="150000"/>
              </a:lnSpc>
              <a:spcBef>
                <a:spcPts val="1333"/>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Arquitecto del DataWarehouse.</a:t>
            </a:r>
            <a:endParaRPr/>
          </a:p>
          <a:p>
            <a:pPr indent="-342900" lvl="0" marL="342900" marR="0" rtl="0" algn="just">
              <a:lnSpc>
                <a:spcPct val="150000"/>
              </a:lnSpc>
              <a:spcBef>
                <a:spcPts val="1333"/>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Desarrollador ETL.</a:t>
            </a:r>
            <a:endParaRPr/>
          </a:p>
          <a:p>
            <a:pPr indent="-342900" lvl="0" marL="342900" marR="0" rtl="0" algn="just">
              <a:lnSpc>
                <a:spcPct val="150000"/>
              </a:lnSpc>
              <a:spcBef>
                <a:spcPts val="1333"/>
              </a:spcBef>
              <a:spcAft>
                <a:spcPts val="0"/>
              </a:spcAft>
              <a:buClr>
                <a:srgbClr val="0C0C0C"/>
              </a:buClr>
              <a:buSzPts val="1600"/>
              <a:buFont typeface="Arial"/>
              <a:buChar char="•"/>
            </a:pPr>
            <a:r>
              <a:rPr b="0" i="0" lang="es-AR" sz="1600" u="none" cap="none" strike="noStrike">
                <a:solidFill>
                  <a:srgbClr val="0C0C0C"/>
                </a:solidFill>
                <a:latin typeface="Calibri"/>
                <a:ea typeface="Calibri"/>
                <a:cs typeface="Calibri"/>
                <a:sym typeface="Calibri"/>
              </a:rPr>
              <a:t>Arquitecto de Aplicaciones de BI.</a:t>
            </a:r>
            <a:endParaRPr/>
          </a:p>
        </p:txBody>
      </p:sp>
      <p:pic>
        <p:nvPicPr>
          <p:cNvPr descr="Trabajo en Equipo | Qué es, características, ventajas, importancia ..." id="187" name="Google Shape;187;p14"/>
          <p:cNvPicPr preferRelativeResize="0"/>
          <p:nvPr/>
        </p:nvPicPr>
        <p:blipFill rotWithShape="1">
          <a:blip r:embed="rId4">
            <a:alphaModFix/>
          </a:blip>
          <a:srcRect b="0" l="0" r="0" t="0"/>
          <a:stretch/>
        </p:blipFill>
        <p:spPr>
          <a:xfrm>
            <a:off x="5221995" y="2756534"/>
            <a:ext cx="6558454" cy="346799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5"/>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93" name="Google Shape;193;p15"/>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Sistema de Soporte de Decisiones - DSS</a:t>
            </a:r>
            <a:endParaRPr b="0" i="0" sz="1600" u="sng" cap="none" strike="noStrike">
              <a:solidFill>
                <a:schemeClr val="dk1"/>
              </a:solidFill>
              <a:latin typeface="Calibri"/>
              <a:ea typeface="Calibri"/>
              <a:cs typeface="Calibri"/>
              <a:sym typeface="Calibri"/>
            </a:endParaRPr>
          </a:p>
        </p:txBody>
      </p:sp>
      <p:sp>
        <p:nvSpPr>
          <p:cNvPr id="194" name="Google Shape;194;p15"/>
          <p:cNvSpPr txBox="1"/>
          <p:nvPr/>
        </p:nvSpPr>
        <p:spPr>
          <a:xfrm>
            <a:off x="451691" y="1741038"/>
            <a:ext cx="6103344" cy="243682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“También conocido como Sistema de apoyo a la Toma de Decisiones, DSS de sus siglas en inglés Decision Support System, es un sistema de información de la gerencia estratégica de una empresa especializado y diseñado específicamente para apoyar las habilidades gerenciales en todas las etapas del proceso de toma de decisiones”. </a:t>
            </a:r>
            <a:endParaRPr/>
          </a:p>
          <a:p>
            <a:pPr indent="-241300" lvl="0" marL="342900" marR="0" rtl="0" algn="just">
              <a:lnSpc>
                <a:spcPct val="150000"/>
              </a:lnSpc>
              <a:spcBef>
                <a:spcPts val="1333"/>
              </a:spcBef>
              <a:spcAft>
                <a:spcPts val="0"/>
              </a:spcAft>
              <a:buClr>
                <a:schemeClr val="dk1"/>
              </a:buClr>
              <a:buSzPts val="1600"/>
              <a:buFont typeface="Arial"/>
              <a:buNone/>
            </a:pPr>
            <a:r>
              <a:t/>
            </a:r>
            <a:endParaRPr b="0" i="0" sz="1600" u="none" cap="none" strike="noStrike">
              <a:solidFill>
                <a:srgbClr val="0C0C0C"/>
              </a:solidFill>
              <a:latin typeface="Calibri"/>
              <a:ea typeface="Calibri"/>
              <a:cs typeface="Calibri"/>
              <a:sym typeface="Calibri"/>
            </a:endParaRPr>
          </a:p>
        </p:txBody>
      </p:sp>
      <p:pic>
        <p:nvPicPr>
          <p:cNvPr id="195" name="Google Shape;195;p15"/>
          <p:cNvPicPr preferRelativeResize="0"/>
          <p:nvPr/>
        </p:nvPicPr>
        <p:blipFill rotWithShape="1">
          <a:blip r:embed="rId4">
            <a:alphaModFix/>
          </a:blip>
          <a:srcRect b="0" l="0" r="0" t="0"/>
          <a:stretch/>
        </p:blipFill>
        <p:spPr>
          <a:xfrm>
            <a:off x="6555034" y="3540590"/>
            <a:ext cx="5404425" cy="25958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6"/>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201" name="Google Shape;201;p16"/>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Sistema de Soporte de Decisiones - DSS</a:t>
            </a:r>
            <a:endParaRPr b="0" i="0" sz="1600" u="sng" cap="none" strike="noStrike">
              <a:solidFill>
                <a:schemeClr val="dk1"/>
              </a:solidFill>
              <a:latin typeface="Calibri"/>
              <a:ea typeface="Calibri"/>
              <a:cs typeface="Calibri"/>
              <a:sym typeface="Calibri"/>
            </a:endParaRPr>
          </a:p>
        </p:txBody>
      </p:sp>
      <p:sp>
        <p:nvSpPr>
          <p:cNvPr id="202" name="Google Shape;202;p16"/>
          <p:cNvSpPr txBox="1"/>
          <p:nvPr/>
        </p:nvSpPr>
        <p:spPr>
          <a:xfrm>
            <a:off x="451691" y="1741038"/>
            <a:ext cx="6103344" cy="374743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rgbClr val="0C0C0C"/>
                </a:solidFill>
                <a:latin typeface="Calibri"/>
                <a:ea typeface="Calibri"/>
                <a:cs typeface="Calibri"/>
                <a:sym typeface="Calibri"/>
              </a:rPr>
              <a:t>Entre las características más relevantes de un DSS, podemos mencionar:</a:t>
            </a:r>
            <a:endParaRPr/>
          </a:p>
          <a:p>
            <a:pPr indent="-431789" lvl="0" marL="609585" marR="0" rtl="0" algn="just">
              <a:lnSpc>
                <a:spcPct val="150000"/>
              </a:lnSpc>
              <a:spcBef>
                <a:spcPts val="0"/>
              </a:spcBef>
              <a:spcAft>
                <a:spcPts val="0"/>
              </a:spcAft>
              <a:buClr>
                <a:schemeClr val="dk2"/>
              </a:buClr>
              <a:buSzPts val="1440"/>
              <a:buFont typeface="Roboto"/>
              <a:buChar char="●"/>
            </a:pPr>
            <a:r>
              <a:rPr b="0" i="0" lang="es-AR" sz="1600" u="none" cap="none" strike="noStrike">
                <a:solidFill>
                  <a:srgbClr val="0C0C0C"/>
                </a:solidFill>
                <a:latin typeface="Calibri"/>
                <a:ea typeface="Calibri"/>
                <a:cs typeface="Calibri"/>
                <a:sym typeface="Calibri"/>
              </a:rPr>
              <a:t>Informes dinámicos, flexibles e interactivo.</a:t>
            </a:r>
            <a:endParaRPr/>
          </a:p>
          <a:p>
            <a:pPr indent="-431789" lvl="0" marL="609585" marR="0" rtl="0" algn="just">
              <a:lnSpc>
                <a:spcPct val="150000"/>
              </a:lnSpc>
              <a:spcBef>
                <a:spcPts val="0"/>
              </a:spcBef>
              <a:spcAft>
                <a:spcPts val="0"/>
              </a:spcAft>
              <a:buClr>
                <a:schemeClr val="dk2"/>
              </a:buClr>
              <a:buSzPts val="1440"/>
              <a:buFont typeface="Roboto"/>
              <a:buChar char="●"/>
            </a:pPr>
            <a:r>
              <a:rPr b="0" i="0" lang="es-AR" sz="1600" u="none" cap="none" strike="noStrike">
                <a:solidFill>
                  <a:srgbClr val="0C0C0C"/>
                </a:solidFill>
                <a:latin typeface="Calibri"/>
                <a:ea typeface="Calibri"/>
                <a:cs typeface="Calibri"/>
                <a:sym typeface="Calibri"/>
              </a:rPr>
              <a:t>No requiere conocimientos técnicos.</a:t>
            </a:r>
            <a:endParaRPr/>
          </a:p>
          <a:p>
            <a:pPr indent="-431789" lvl="0" marL="609585" marR="0" rtl="0" algn="just">
              <a:lnSpc>
                <a:spcPct val="150000"/>
              </a:lnSpc>
              <a:spcBef>
                <a:spcPts val="0"/>
              </a:spcBef>
              <a:spcAft>
                <a:spcPts val="0"/>
              </a:spcAft>
              <a:buClr>
                <a:schemeClr val="dk2"/>
              </a:buClr>
              <a:buSzPts val="1440"/>
              <a:buFont typeface="Roboto"/>
              <a:buChar char="●"/>
            </a:pPr>
            <a:r>
              <a:rPr b="0" i="0" lang="es-AR" sz="1600" u="none" cap="none" strike="noStrike">
                <a:solidFill>
                  <a:srgbClr val="0C0C0C"/>
                </a:solidFill>
                <a:latin typeface="Calibri"/>
                <a:ea typeface="Calibri"/>
                <a:cs typeface="Calibri"/>
                <a:sym typeface="Calibri"/>
              </a:rPr>
              <a:t>Rapidez en el tiempo de respuesta.</a:t>
            </a:r>
            <a:endParaRPr/>
          </a:p>
          <a:p>
            <a:pPr indent="-431789" lvl="0" marL="609585" marR="0" rtl="0" algn="just">
              <a:lnSpc>
                <a:spcPct val="150000"/>
              </a:lnSpc>
              <a:spcBef>
                <a:spcPts val="0"/>
              </a:spcBef>
              <a:spcAft>
                <a:spcPts val="0"/>
              </a:spcAft>
              <a:buClr>
                <a:schemeClr val="dk2"/>
              </a:buClr>
              <a:buSzPts val="1440"/>
              <a:buFont typeface="Roboto"/>
              <a:buChar char="●"/>
            </a:pPr>
            <a:r>
              <a:rPr b="0" i="0" lang="es-AR" sz="1600" u="none" cap="none" strike="noStrike">
                <a:solidFill>
                  <a:srgbClr val="0C0C0C"/>
                </a:solidFill>
                <a:latin typeface="Calibri"/>
                <a:ea typeface="Calibri"/>
                <a:cs typeface="Calibri"/>
                <a:sym typeface="Calibri"/>
              </a:rPr>
              <a:t>Integración entre todos los sistemas/departamentos de la compañía.</a:t>
            </a:r>
            <a:endParaRPr/>
          </a:p>
          <a:p>
            <a:pPr indent="-431789" lvl="0" marL="609585" marR="0" rtl="0" algn="just">
              <a:lnSpc>
                <a:spcPct val="150000"/>
              </a:lnSpc>
              <a:spcBef>
                <a:spcPts val="0"/>
              </a:spcBef>
              <a:spcAft>
                <a:spcPts val="0"/>
              </a:spcAft>
              <a:buClr>
                <a:schemeClr val="dk2"/>
              </a:buClr>
              <a:buSzPts val="1440"/>
              <a:buFont typeface="Roboto"/>
              <a:buChar char="●"/>
            </a:pPr>
            <a:r>
              <a:rPr b="0" i="0" lang="es-AR" sz="1600" u="none" cap="none" strike="noStrike">
                <a:solidFill>
                  <a:srgbClr val="0C0C0C"/>
                </a:solidFill>
                <a:latin typeface="Calibri"/>
                <a:ea typeface="Calibri"/>
                <a:cs typeface="Calibri"/>
                <a:sym typeface="Calibri"/>
              </a:rPr>
              <a:t>Cada usuario dispone de información adecuada a su perfil.</a:t>
            </a:r>
            <a:endParaRPr/>
          </a:p>
          <a:p>
            <a:pPr indent="-431789" lvl="0" marL="609585" marR="0" rtl="0" algn="just">
              <a:lnSpc>
                <a:spcPct val="150000"/>
              </a:lnSpc>
              <a:spcBef>
                <a:spcPts val="0"/>
              </a:spcBef>
              <a:spcAft>
                <a:spcPts val="0"/>
              </a:spcAft>
              <a:buClr>
                <a:schemeClr val="dk2"/>
              </a:buClr>
              <a:buSzPts val="1440"/>
              <a:buFont typeface="Roboto"/>
              <a:buChar char="●"/>
            </a:pPr>
            <a:r>
              <a:rPr b="0" i="0" lang="es-AR" sz="1600" u="none" cap="none" strike="noStrike">
                <a:solidFill>
                  <a:srgbClr val="0C0C0C"/>
                </a:solidFill>
                <a:latin typeface="Calibri"/>
                <a:ea typeface="Calibri"/>
                <a:cs typeface="Calibri"/>
                <a:sym typeface="Calibri"/>
              </a:rPr>
              <a:t>Disponibilidad de información histórica. </a:t>
            </a:r>
            <a:endParaRPr/>
          </a:p>
          <a:p>
            <a:pPr indent="-241300" lvl="0" marL="342900" marR="0" rtl="0" algn="just">
              <a:lnSpc>
                <a:spcPct val="150000"/>
              </a:lnSpc>
              <a:spcBef>
                <a:spcPts val="0"/>
              </a:spcBef>
              <a:spcAft>
                <a:spcPts val="0"/>
              </a:spcAft>
              <a:buClr>
                <a:schemeClr val="dk1"/>
              </a:buClr>
              <a:buSzPts val="1600"/>
              <a:buFont typeface="Arial"/>
              <a:buNone/>
            </a:pPr>
            <a:r>
              <a:t/>
            </a:r>
            <a:endParaRPr b="0" i="0" sz="1600" u="none" cap="none" strike="noStrike">
              <a:solidFill>
                <a:srgbClr val="0C0C0C"/>
              </a:solidFill>
              <a:latin typeface="Calibri"/>
              <a:ea typeface="Calibri"/>
              <a:cs typeface="Calibri"/>
              <a:sym typeface="Calibri"/>
            </a:endParaRPr>
          </a:p>
        </p:txBody>
      </p:sp>
      <p:pic>
        <p:nvPicPr>
          <p:cNvPr id="203" name="Google Shape;203;p16"/>
          <p:cNvPicPr preferRelativeResize="0"/>
          <p:nvPr/>
        </p:nvPicPr>
        <p:blipFill rotWithShape="1">
          <a:blip r:embed="rId4">
            <a:alphaModFix/>
          </a:blip>
          <a:srcRect b="0" l="0" r="0" t="0"/>
          <a:stretch/>
        </p:blipFill>
        <p:spPr>
          <a:xfrm>
            <a:off x="7359267" y="3338111"/>
            <a:ext cx="4381042" cy="31535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7"/>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209" name="Google Shape;209;p17"/>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Herramientas de Visualización de Datos</a:t>
            </a:r>
            <a:endParaRPr b="0" i="0" sz="1600" u="sng" cap="none" strike="noStrike">
              <a:solidFill>
                <a:schemeClr val="dk1"/>
              </a:solidFill>
              <a:latin typeface="Calibri"/>
              <a:ea typeface="Calibri"/>
              <a:cs typeface="Calibri"/>
              <a:sym typeface="Calibri"/>
            </a:endParaRPr>
          </a:p>
        </p:txBody>
      </p:sp>
      <p:pic>
        <p:nvPicPr>
          <p:cNvPr id="210" name="Google Shape;210;p17"/>
          <p:cNvPicPr preferRelativeResize="0"/>
          <p:nvPr/>
        </p:nvPicPr>
        <p:blipFill rotWithShape="1">
          <a:blip r:embed="rId4">
            <a:alphaModFix/>
          </a:blip>
          <a:srcRect b="0" l="0" r="0" t="0"/>
          <a:stretch/>
        </p:blipFill>
        <p:spPr>
          <a:xfrm>
            <a:off x="2886418" y="2139301"/>
            <a:ext cx="6834594" cy="37216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8"/>
          <p:cNvPicPr preferRelativeResize="0"/>
          <p:nvPr/>
        </p:nvPicPr>
        <p:blipFill rotWithShape="1">
          <a:blip r:embed="rId3">
            <a:alphaModFix/>
          </a:blip>
          <a:srcRect b="0" l="0" r="0" t="0"/>
          <a:stretch/>
        </p:blipFill>
        <p:spPr>
          <a:xfrm>
            <a:off x="-13854" y="0"/>
            <a:ext cx="12205855"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9"/>
          <p:cNvPicPr preferRelativeResize="0"/>
          <p:nvPr/>
        </p:nvPicPr>
        <p:blipFill rotWithShape="1">
          <a:blip r:embed="rId3">
            <a:alphaModFix/>
          </a:blip>
          <a:srcRect b="0" l="0" r="0" t="0"/>
          <a:stretch/>
        </p:blipFill>
        <p:spPr>
          <a:xfrm>
            <a:off x="-19968" y="0"/>
            <a:ext cx="12206042" cy="68581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b="0" l="0" r="0" t="0"/>
          <a:stretch/>
        </p:blipFill>
        <p:spPr>
          <a:xfrm>
            <a:off x="-16108" y="0"/>
            <a:ext cx="12206041" cy="6857999"/>
          </a:xfrm>
          <a:prstGeom prst="rect">
            <a:avLst/>
          </a:prstGeom>
          <a:noFill/>
          <a:ln>
            <a:noFill/>
          </a:ln>
        </p:spPr>
      </p:pic>
      <p:sp>
        <p:nvSpPr>
          <p:cNvPr id="94" name="Google Shape;94;p2"/>
          <p:cNvSpPr txBox="1"/>
          <p:nvPr/>
        </p:nvSpPr>
        <p:spPr>
          <a:xfrm>
            <a:off x="348253" y="771550"/>
            <a:ext cx="8377735" cy="946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17365D"/>
              </a:buClr>
              <a:buSzPts val="3200"/>
              <a:buFont typeface="Calibri"/>
              <a:buNone/>
            </a:pPr>
            <a:r>
              <a:rPr b="1" i="0" lang="es-AR" sz="3200" u="none" cap="none" strike="noStrike">
                <a:solidFill>
                  <a:srgbClr val="17365D"/>
                </a:solidFill>
                <a:latin typeface="Calibri"/>
                <a:ea typeface="Calibri"/>
                <a:cs typeface="Calibri"/>
                <a:sym typeface="Calibri"/>
              </a:rPr>
              <a:t>Fundamentos Generales</a:t>
            </a:r>
            <a:endParaRPr b="0" i="0" sz="1800" u="none" cap="none" strike="noStrike">
              <a:solidFill>
                <a:schemeClr val="dk1"/>
              </a:solidFill>
              <a:latin typeface="Calibri"/>
              <a:ea typeface="Calibri"/>
              <a:cs typeface="Calibri"/>
              <a:sym typeface="Calibri"/>
            </a:endParaRPr>
          </a:p>
        </p:txBody>
      </p:sp>
      <p:sp>
        <p:nvSpPr>
          <p:cNvPr id="95" name="Google Shape;95;p2"/>
          <p:cNvSpPr txBox="1"/>
          <p:nvPr/>
        </p:nvSpPr>
        <p:spPr>
          <a:xfrm>
            <a:off x="348253" y="1902737"/>
            <a:ext cx="6209301" cy="1526262"/>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200"/>
              <a:buFont typeface="Arial"/>
              <a:buNone/>
            </a:pPr>
            <a:r>
              <a:rPr b="1" i="0" lang="es-AR" sz="1600" u="none" cap="none" strike="noStrike">
                <a:solidFill>
                  <a:schemeClr val="dk1"/>
                </a:solidFill>
                <a:latin typeface="Calibri"/>
                <a:ea typeface="Calibri"/>
                <a:cs typeface="Calibri"/>
                <a:sym typeface="Calibri"/>
              </a:rPr>
              <a:t>¿Qué son los datos?</a:t>
            </a:r>
            <a:endParaRPr/>
          </a:p>
          <a:p>
            <a:pPr indent="0" lvl="0" marL="0" marR="0" rtl="0" algn="l">
              <a:lnSpc>
                <a:spcPct val="150000"/>
              </a:lnSpc>
              <a:spcBef>
                <a:spcPts val="0"/>
              </a:spcBef>
              <a:spcAft>
                <a:spcPts val="0"/>
              </a:spcAft>
              <a:buClr>
                <a:schemeClr val="dk1"/>
              </a:buClr>
              <a:buSzPts val="1200"/>
              <a:buFont typeface="Arial"/>
              <a:buNone/>
            </a:pPr>
            <a:r>
              <a:rPr b="0" i="0" lang="es-AR" sz="1600" u="none" cap="none" strike="noStrike">
                <a:solidFill>
                  <a:schemeClr val="dk1"/>
                </a:solidFill>
                <a:latin typeface="Calibri"/>
                <a:ea typeface="Calibri"/>
                <a:cs typeface="Calibri"/>
                <a:sym typeface="Calibri"/>
              </a:rPr>
              <a:t>Un dato puede ser una letra, un número o cualquier símbolo que representa una cantidad, una medida, una palabra o una descripción pero no posee “valor” por sí mismo.</a:t>
            </a:r>
            <a:endParaRPr/>
          </a:p>
        </p:txBody>
      </p:sp>
      <p:sp>
        <p:nvSpPr>
          <p:cNvPr id="96" name="Google Shape;96;p2"/>
          <p:cNvSpPr txBox="1"/>
          <p:nvPr/>
        </p:nvSpPr>
        <p:spPr>
          <a:xfrm>
            <a:off x="348253" y="3943169"/>
            <a:ext cx="6103344" cy="11621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1600" u="none" cap="none" strike="noStrike">
                <a:solidFill>
                  <a:schemeClr val="dk1"/>
                </a:solidFill>
                <a:latin typeface="Calibri"/>
                <a:ea typeface="Calibri"/>
                <a:cs typeface="Calibri"/>
                <a:sym typeface="Calibri"/>
              </a:rPr>
              <a:t>¿Qué es  la Información?</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Es un dato dotado de relevancia y utilidad. La información genera “algo nuevo” que se desconocía.</a:t>
            </a:r>
            <a:endParaRPr/>
          </a:p>
        </p:txBody>
      </p:sp>
      <p:pic>
        <p:nvPicPr>
          <p:cNvPr id="97" name="Google Shape;97;p2"/>
          <p:cNvPicPr preferRelativeResize="0"/>
          <p:nvPr/>
        </p:nvPicPr>
        <p:blipFill rotWithShape="1">
          <a:blip r:embed="rId4">
            <a:alphaModFix/>
          </a:blip>
          <a:srcRect b="4434" l="0" r="0" t="3441"/>
          <a:stretch/>
        </p:blipFill>
        <p:spPr>
          <a:xfrm>
            <a:off x="7744858" y="1416205"/>
            <a:ext cx="3651689" cy="4917688"/>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0" l="0" r="0" t="0"/>
          <a:stretch/>
        </p:blipFill>
        <p:spPr>
          <a:xfrm>
            <a:off x="0" y="0"/>
            <a:ext cx="12206041" cy="6857999"/>
          </a:xfrm>
          <a:prstGeom prst="rect">
            <a:avLst/>
          </a:prstGeom>
          <a:noFill/>
          <a:ln>
            <a:noFill/>
          </a:ln>
        </p:spPr>
      </p:pic>
      <p:sp>
        <p:nvSpPr>
          <p:cNvPr id="103" name="Google Shape;103;p3"/>
          <p:cNvSpPr txBox="1"/>
          <p:nvPr/>
        </p:nvSpPr>
        <p:spPr>
          <a:xfrm>
            <a:off x="348253" y="771550"/>
            <a:ext cx="8377735" cy="946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17365D"/>
              </a:buClr>
              <a:buSzPts val="3200"/>
              <a:buFont typeface="Calibri"/>
              <a:buNone/>
            </a:pPr>
            <a:r>
              <a:rPr b="1" i="0" lang="es-AR" sz="3200" u="none" cap="none" strike="noStrike">
                <a:solidFill>
                  <a:srgbClr val="17365D"/>
                </a:solidFill>
                <a:latin typeface="Calibri"/>
                <a:ea typeface="Calibri"/>
                <a:cs typeface="Calibri"/>
                <a:sym typeface="Calibri"/>
              </a:rPr>
              <a:t>La Pirámide de la Sabiduría</a:t>
            </a:r>
            <a:endParaRPr b="0" i="0" sz="1800" u="none" cap="none" strike="noStrike">
              <a:solidFill>
                <a:schemeClr val="dk1"/>
              </a:solidFill>
              <a:latin typeface="Calibri"/>
              <a:ea typeface="Calibri"/>
              <a:cs typeface="Calibri"/>
              <a:sym typeface="Calibri"/>
            </a:endParaRPr>
          </a:p>
        </p:txBody>
      </p:sp>
      <p:sp>
        <p:nvSpPr>
          <p:cNvPr id="104" name="Google Shape;104;p3"/>
          <p:cNvSpPr txBox="1"/>
          <p:nvPr/>
        </p:nvSpPr>
        <p:spPr>
          <a:xfrm>
            <a:off x="348253" y="5140251"/>
            <a:ext cx="6209301" cy="1526262"/>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1200"/>
              <a:buFont typeface="Arial"/>
              <a:buNone/>
            </a:pPr>
            <a:r>
              <a:rPr b="1" i="0" lang="es-AR" sz="1600" u="none" cap="none" strike="noStrike">
                <a:solidFill>
                  <a:schemeClr val="dk1"/>
                </a:solidFill>
                <a:latin typeface="Calibri"/>
                <a:ea typeface="Calibri"/>
                <a:cs typeface="Calibri"/>
                <a:sym typeface="Calibri"/>
              </a:rPr>
              <a:t>Conocimiento: </a:t>
            </a:r>
            <a:r>
              <a:rPr b="0" i="0" lang="es-AR" sz="1600" u="none" cap="none" strike="noStrike">
                <a:solidFill>
                  <a:schemeClr val="dk1"/>
                </a:solidFill>
                <a:latin typeface="Calibri"/>
                <a:ea typeface="Calibri"/>
                <a:cs typeface="Calibri"/>
                <a:sym typeface="Calibri"/>
              </a:rPr>
              <a:t>Información + Experiencia.</a:t>
            </a:r>
            <a:endParaRPr/>
          </a:p>
          <a:p>
            <a:pPr indent="0" lvl="0" marL="0" marR="0" rtl="0" algn="l">
              <a:lnSpc>
                <a:spcPct val="150000"/>
              </a:lnSpc>
              <a:spcBef>
                <a:spcPts val="0"/>
              </a:spcBef>
              <a:spcAft>
                <a:spcPts val="0"/>
              </a:spcAft>
              <a:buClr>
                <a:schemeClr val="dk1"/>
              </a:buClr>
              <a:buSzPts val="1200"/>
              <a:buFont typeface="Arial"/>
              <a:buNone/>
            </a:pPr>
            <a:r>
              <a:rPr b="1" i="0" lang="es-AR" sz="1600" u="none" cap="none" strike="noStrike">
                <a:solidFill>
                  <a:schemeClr val="dk1"/>
                </a:solidFill>
                <a:latin typeface="Calibri"/>
                <a:ea typeface="Calibri"/>
                <a:cs typeface="Calibri"/>
                <a:sym typeface="Calibri"/>
              </a:rPr>
              <a:t>Sabiduría: </a:t>
            </a:r>
            <a:r>
              <a:rPr b="0" i="0" lang="es-AR" sz="1600" u="none" cap="none" strike="noStrike">
                <a:solidFill>
                  <a:schemeClr val="dk1"/>
                </a:solidFill>
                <a:latin typeface="Calibri"/>
                <a:ea typeface="Calibri"/>
                <a:cs typeface="Calibri"/>
                <a:sym typeface="Calibri"/>
              </a:rPr>
              <a:t>Conocimiento + Aprendizaje.</a:t>
            </a:r>
            <a:endParaRPr/>
          </a:p>
        </p:txBody>
      </p:sp>
      <p:pic>
        <p:nvPicPr>
          <p:cNvPr descr="Imagen relacionada" id="105" name="Google Shape;105;p3"/>
          <p:cNvPicPr preferRelativeResize="0"/>
          <p:nvPr/>
        </p:nvPicPr>
        <p:blipFill rotWithShape="1">
          <a:blip r:embed="rId4">
            <a:alphaModFix/>
          </a:blip>
          <a:srcRect b="11110" l="0" r="0" t="6394"/>
          <a:stretch/>
        </p:blipFill>
        <p:spPr>
          <a:xfrm>
            <a:off x="3756752" y="1828753"/>
            <a:ext cx="5281647" cy="34813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b="0" l="0" r="0" t="0"/>
          <a:stretch/>
        </p:blipFill>
        <p:spPr>
          <a:xfrm>
            <a:off x="0" y="0"/>
            <a:ext cx="12206041" cy="6857999"/>
          </a:xfrm>
          <a:prstGeom prst="rect">
            <a:avLst/>
          </a:prstGeom>
          <a:noFill/>
          <a:ln>
            <a:noFill/>
          </a:ln>
        </p:spPr>
      </p:pic>
      <p:sp>
        <p:nvSpPr>
          <p:cNvPr id="111" name="Google Shape;111;p4"/>
          <p:cNvSpPr txBox="1"/>
          <p:nvPr/>
        </p:nvSpPr>
        <p:spPr>
          <a:xfrm>
            <a:off x="348253" y="771550"/>
            <a:ext cx="8377735" cy="9462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17365D"/>
              </a:buClr>
              <a:buSzPts val="3200"/>
              <a:buFont typeface="Calibri"/>
              <a:buNone/>
            </a:pPr>
            <a:r>
              <a:rPr b="1" i="0" lang="es-AR" sz="3200" u="none" cap="none" strike="noStrike">
                <a:solidFill>
                  <a:srgbClr val="17365D"/>
                </a:solidFill>
                <a:latin typeface="Calibri"/>
                <a:ea typeface="Calibri"/>
                <a:cs typeface="Calibri"/>
                <a:sym typeface="Calibri"/>
              </a:rPr>
              <a:t>Tipos de Datos</a:t>
            </a:r>
            <a:endParaRPr b="0" i="0" sz="1800" u="none" cap="none" strike="noStrike">
              <a:solidFill>
                <a:schemeClr val="dk1"/>
              </a:solidFill>
              <a:latin typeface="Calibri"/>
              <a:ea typeface="Calibri"/>
              <a:cs typeface="Calibri"/>
              <a:sym typeface="Calibri"/>
            </a:endParaRPr>
          </a:p>
        </p:txBody>
      </p:sp>
      <p:pic>
        <p:nvPicPr>
          <p:cNvPr id="112" name="Google Shape;112;p4"/>
          <p:cNvPicPr preferRelativeResize="0"/>
          <p:nvPr/>
        </p:nvPicPr>
        <p:blipFill rotWithShape="1">
          <a:blip r:embed="rId4">
            <a:alphaModFix/>
          </a:blip>
          <a:srcRect b="0" l="0" r="0" t="0"/>
          <a:stretch/>
        </p:blipFill>
        <p:spPr>
          <a:xfrm>
            <a:off x="2099655" y="1717750"/>
            <a:ext cx="8377735" cy="4495763"/>
          </a:xfrm>
          <a:prstGeom prst="rect">
            <a:avLst/>
          </a:prstGeom>
          <a:solidFill>
            <a:schemeClr val="dk1"/>
          </a:solidFill>
          <a:ln cap="flat" cmpd="sng" w="9525">
            <a:solidFill>
              <a:schemeClr val="l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5"/>
          <p:cNvPicPr preferRelativeResize="0"/>
          <p:nvPr/>
        </p:nvPicPr>
        <p:blipFill rotWithShape="1">
          <a:blip r:embed="rId3">
            <a:alphaModFix/>
          </a:blip>
          <a:srcRect b="0" l="0" r="0" t="0"/>
          <a:stretch/>
        </p:blipFill>
        <p:spPr>
          <a:xfrm>
            <a:off x="0" y="0"/>
            <a:ext cx="12206041" cy="6857999"/>
          </a:xfrm>
          <a:prstGeom prst="rect">
            <a:avLst/>
          </a:prstGeom>
          <a:noFill/>
          <a:ln>
            <a:noFill/>
          </a:ln>
        </p:spPr>
      </p:pic>
      <p:sp>
        <p:nvSpPr>
          <p:cNvPr id="118" name="Google Shape;118;p5"/>
          <p:cNvSpPr txBox="1"/>
          <p:nvPr/>
        </p:nvSpPr>
        <p:spPr>
          <a:xfrm>
            <a:off x="363556" y="919363"/>
            <a:ext cx="11171103" cy="337810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Un aspecto importante para mencionar, es que desde el punto de vista computacional existen diversos tipos de datos que deberíamos tener en cuenta. Esto quiere decir, que el “tipo de dato” que vamos a utilizar, le indica a una computadora por ejemplo si estuviésemos desarrollando un programa, cómo el programador va a utilizar ese dato.</a:t>
            </a:r>
            <a:endParaRPr/>
          </a:p>
          <a:p>
            <a:pPr indent="0" lvl="0" marL="0" marR="0" rtl="0" algn="just">
              <a:lnSpc>
                <a:spcPct val="15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Los tipos de datos básicos son:</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 Números enteros.  </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 Números reales.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 Caracteres.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 Lógicos.</a:t>
            </a:r>
            <a:endParaRPr/>
          </a:p>
        </p:txBody>
      </p:sp>
      <p:pic>
        <p:nvPicPr>
          <p:cNvPr id="119" name="Google Shape;119;p5"/>
          <p:cNvPicPr preferRelativeResize="0"/>
          <p:nvPr/>
        </p:nvPicPr>
        <p:blipFill rotWithShape="1">
          <a:blip r:embed="rId4">
            <a:alphaModFix/>
          </a:blip>
          <a:srcRect b="0" l="0" r="0" t="0"/>
          <a:stretch/>
        </p:blipFill>
        <p:spPr>
          <a:xfrm>
            <a:off x="5445760" y="2814320"/>
            <a:ext cx="6156959" cy="3463290"/>
          </a:xfrm>
          <a:prstGeom prst="rect">
            <a:avLst/>
          </a:prstGeom>
          <a:solidFill>
            <a:schemeClr val="dk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0" y="0"/>
            <a:ext cx="12206041" cy="6857999"/>
          </a:xfrm>
          <a:prstGeom prst="rect">
            <a:avLst/>
          </a:prstGeom>
          <a:noFill/>
          <a:ln>
            <a:noFill/>
          </a:ln>
        </p:spPr>
      </p:pic>
      <p:sp>
        <p:nvSpPr>
          <p:cNvPr id="125" name="Google Shape;125;p6"/>
          <p:cNvSpPr txBox="1"/>
          <p:nvPr/>
        </p:nvSpPr>
        <p:spPr>
          <a:xfrm>
            <a:off x="363556" y="919363"/>
            <a:ext cx="11171103" cy="11621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Características particulares de los datos:</a:t>
            </a:r>
            <a:endParaRPr/>
          </a:p>
          <a:p>
            <a:pPr indent="0" lvl="0" marL="0" marR="0" rtl="0" algn="just">
              <a:lnSpc>
                <a:spcPct val="150000"/>
              </a:lnSpc>
              <a:spcBef>
                <a:spcPts val="0"/>
              </a:spcBef>
              <a:spcAft>
                <a:spcPts val="0"/>
              </a:spcAft>
              <a:buNone/>
            </a:pPr>
            <a:r>
              <a:t/>
            </a:r>
            <a:endParaRPr b="0" i="0" sz="1600" u="sng" cap="none" strike="noStrike">
              <a:solidFill>
                <a:schemeClr val="dk1"/>
              </a:solidFill>
              <a:latin typeface="Calibri"/>
              <a:ea typeface="Calibri"/>
              <a:cs typeface="Calibri"/>
              <a:sym typeface="Calibri"/>
            </a:endParaRPr>
          </a:p>
        </p:txBody>
      </p:sp>
      <p:pic>
        <p:nvPicPr>
          <p:cNvPr id="126" name="Google Shape;126;p6"/>
          <p:cNvPicPr preferRelativeResize="0"/>
          <p:nvPr/>
        </p:nvPicPr>
        <p:blipFill rotWithShape="1">
          <a:blip r:embed="rId4">
            <a:alphaModFix/>
          </a:blip>
          <a:srcRect b="0" l="0" r="0" t="0"/>
          <a:stretch/>
        </p:blipFill>
        <p:spPr>
          <a:xfrm>
            <a:off x="2956560" y="2022020"/>
            <a:ext cx="6459846" cy="333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7"/>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32" name="Google Shape;132;p7"/>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Tipos de Analíticas</a:t>
            </a:r>
            <a:endParaRPr b="0" i="0" sz="1600" u="sng" cap="none" strike="noStrike">
              <a:solidFill>
                <a:schemeClr val="dk1"/>
              </a:solidFill>
              <a:latin typeface="Calibri"/>
              <a:ea typeface="Calibri"/>
              <a:cs typeface="Calibri"/>
              <a:sym typeface="Calibri"/>
            </a:endParaRPr>
          </a:p>
        </p:txBody>
      </p:sp>
      <p:sp>
        <p:nvSpPr>
          <p:cNvPr id="133" name="Google Shape;133;p7"/>
          <p:cNvSpPr txBox="1"/>
          <p:nvPr/>
        </p:nvSpPr>
        <p:spPr>
          <a:xfrm>
            <a:off x="363556" y="1968861"/>
            <a:ext cx="6989899" cy="153144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Cuando hablamos de tipos de analíticas, podemos mencionar dos grandes grupos, las analíticas descriptivas y las analíticas predictivas. Business Intelligence o la Inteligencia de Negocios, pone el foco en el análisis descriptivo es decir, ¿Qué pasó?</a:t>
            </a:r>
            <a:endParaRPr/>
          </a:p>
        </p:txBody>
      </p:sp>
      <p:pic>
        <p:nvPicPr>
          <p:cNvPr descr="Analítica web: ¿cómo presentar los datos? | Analítica web" id="134" name="Google Shape;134;p7"/>
          <p:cNvPicPr preferRelativeResize="0"/>
          <p:nvPr/>
        </p:nvPicPr>
        <p:blipFill rotWithShape="1">
          <a:blip r:embed="rId4">
            <a:alphaModFix/>
          </a:blip>
          <a:srcRect b="0" l="0" r="0" t="0"/>
          <a:stretch/>
        </p:blipFill>
        <p:spPr>
          <a:xfrm>
            <a:off x="7507692" y="3571522"/>
            <a:ext cx="4026967" cy="268464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8"/>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40" name="Google Shape;140;p8"/>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Tipos de Analíticas</a:t>
            </a:r>
            <a:endParaRPr b="0" i="0" sz="1600" u="sng" cap="none" strike="noStrike">
              <a:solidFill>
                <a:schemeClr val="dk1"/>
              </a:solidFill>
              <a:latin typeface="Calibri"/>
              <a:ea typeface="Calibri"/>
              <a:cs typeface="Calibri"/>
              <a:sym typeface="Calibri"/>
            </a:endParaRPr>
          </a:p>
        </p:txBody>
      </p:sp>
      <p:sp>
        <p:nvSpPr>
          <p:cNvPr id="141" name="Google Shape;141;p8"/>
          <p:cNvSpPr txBox="1"/>
          <p:nvPr/>
        </p:nvSpPr>
        <p:spPr>
          <a:xfrm>
            <a:off x="363556" y="1759540"/>
            <a:ext cx="10972801" cy="263944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Para eso analizamos en consecuencia datos y hechos históricos de nuestra organización. Algunas de las preguntas que podríamos llegar a realizar en la analítica descriptiva son por ejemplo: </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¿Qué ubicaciones consiguieron mejores cifras de ventas en las pasadas rebajas?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¿Cuántas ventas se cerraron el mes pasado?</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¿Cuáles fueron los ingresos y ganancias de la compañía durante el último trimestre?</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¿Cuántas unidades de un determinado producto se devolvieron el mes pasado?</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¿Cuántos empleados se contrataron el año pasado?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9"/>
          <p:cNvPicPr preferRelativeResize="0"/>
          <p:nvPr/>
        </p:nvPicPr>
        <p:blipFill rotWithShape="1">
          <a:blip r:embed="rId3">
            <a:alphaModFix/>
          </a:blip>
          <a:srcRect b="0" l="0" r="0" t="0"/>
          <a:stretch/>
        </p:blipFill>
        <p:spPr>
          <a:xfrm>
            <a:off x="-14042" y="1"/>
            <a:ext cx="12206041" cy="6857999"/>
          </a:xfrm>
          <a:prstGeom prst="rect">
            <a:avLst/>
          </a:prstGeom>
          <a:noFill/>
          <a:ln>
            <a:noFill/>
          </a:ln>
        </p:spPr>
      </p:pic>
      <p:sp>
        <p:nvSpPr>
          <p:cNvPr id="147" name="Google Shape;147;p9"/>
          <p:cNvSpPr txBox="1"/>
          <p:nvPr/>
        </p:nvSpPr>
        <p:spPr>
          <a:xfrm>
            <a:off x="363556" y="919363"/>
            <a:ext cx="11171103" cy="75469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AR" sz="3200" u="none" cap="none" strike="noStrike">
                <a:solidFill>
                  <a:srgbClr val="17365D"/>
                </a:solidFill>
                <a:latin typeface="Calibri"/>
                <a:ea typeface="Calibri"/>
                <a:cs typeface="Calibri"/>
                <a:sym typeface="Calibri"/>
              </a:rPr>
              <a:t>Tipos de Analíticas</a:t>
            </a:r>
            <a:endParaRPr b="0" i="0" sz="1600" u="sng" cap="none" strike="noStrike">
              <a:solidFill>
                <a:schemeClr val="dk1"/>
              </a:solidFill>
              <a:latin typeface="Calibri"/>
              <a:ea typeface="Calibri"/>
              <a:cs typeface="Calibri"/>
              <a:sym typeface="Calibri"/>
            </a:endParaRPr>
          </a:p>
        </p:txBody>
      </p:sp>
      <p:sp>
        <p:nvSpPr>
          <p:cNvPr id="148" name="Google Shape;148;p9"/>
          <p:cNvSpPr txBox="1"/>
          <p:nvPr/>
        </p:nvSpPr>
        <p:spPr>
          <a:xfrm>
            <a:off x="363556" y="1803608"/>
            <a:ext cx="10972801" cy="22701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Por su parte, la analítica predictiva se centra en el futuro, ¿Qué es probable que suceda? Para ello, trata de responder preguntas que se caracterizan por ser naturalmente inciertas. Ejemplos de preguntas predictivas: </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¿Cuántos artículos se venderán el próximo mes?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¿Qué ubicaciones lograrán las cifras de ventas más elevadas en la siguiente campaña de rebajas?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¿Cuántas unidades de cierto producto serán devueltas el próximo mes?</a:t>
            </a:r>
            <a:endParaRPr/>
          </a:p>
          <a:p>
            <a:pPr indent="0" lvl="0" marL="0" marR="0" rtl="0" algn="just">
              <a:lnSpc>
                <a:spcPct val="150000"/>
              </a:lnSpc>
              <a:spcBef>
                <a:spcPts val="0"/>
              </a:spcBef>
              <a:spcAft>
                <a:spcPts val="0"/>
              </a:spcAft>
              <a:buNone/>
            </a:pPr>
            <a:r>
              <a:rPr b="0" i="0" lang="es-AR" sz="1600" u="none" cap="none" strike="noStrike">
                <a:solidFill>
                  <a:schemeClr val="dk1"/>
                </a:solidFill>
                <a:latin typeface="Calibri"/>
                <a:ea typeface="Calibri"/>
                <a:cs typeface="Calibri"/>
                <a:sym typeface="Calibri"/>
              </a:rPr>
              <a:t>• ¿Cuáles son los ingresos y beneficios proyectados de la compañía para el próximo trimestre?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2021-07-22T21:47:15Z</dcterms:created>
  <dc:creator>HP</dc:creator>
</cp:coreProperties>
</file>