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3" r:id="rId9"/>
    <p:sldId id="294" r:id="rId10"/>
    <p:sldId id="296" r:id="rId11"/>
    <p:sldId id="295" r:id="rId12"/>
    <p:sldId id="266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73B1B-A762-49E7-8ED8-7E9AFE24C2AD}" type="datetimeFigureOut">
              <a:rPr lang="es-AR" smtClean="0"/>
              <a:t>27/5/2020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A6B46-25AA-493B-BBB3-6DD2238CDB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303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D72E-57E1-4C0F-861D-AE8DAE2FA24A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Autor: Ing Victor Orlando Cordero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9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08B0-9E04-46D4-BC6E-907086C22647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Autor: Ing Victor Orlando Cordero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2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4F6B-72E7-42CC-9978-AFF8FA5B9E33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Autor: Ing Victor Orlando Cordero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2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DA2-FCB4-45F8-97D4-05854F1B06D5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Autor: Ing Victor Orlando Cordero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24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3839-25D0-4466-94C8-92096352E12F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Autor: Ing Victor Orlando Cordero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04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421-4090-40A5-A70B-F5C79C1B2A9A}" type="datetime1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Autor: Ing Victor Orlando Cordero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5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0A02-81DF-46CB-9405-70C31B05368D}" type="datetime1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Autor: Ing Victor Orlando Cordero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5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161A-E667-42F6-9BD5-AD496F122E1E}" type="datetime1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Autor: Ing Victor Orlando Cordero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16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3335-ADCC-45A5-967F-C079FB50C87E}" type="datetime1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Autor: Ing Victor Orlando Cordero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CD56-E202-4D4C-B69D-7C8B1D8D8D80}" type="datetime1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Autor: Ing Victor Orlando Cordero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1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C02A-A278-48BC-92AB-0739AF1C6BDC}" type="datetime1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Autor: Ing Victor Orlando Cordero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2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0518-3999-4D2F-B6EF-C6BF699E42C7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Autor: Ing Victor Orlando Cordero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9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DF9459D5-3CA2-4BDC-94F1-7D85C42B6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9493" y="57203"/>
            <a:ext cx="7549577" cy="44728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E1851B-6070-4DEA-93FA-D7EEC21F0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</p:spPr>
        <p:txBody>
          <a:bodyPr anchor="ctr">
            <a:normAutofit/>
          </a:bodyPr>
          <a:lstStyle/>
          <a:p>
            <a:pPr algn="ctr"/>
            <a:r>
              <a:rPr lang="es-AR" sz="6000" dirty="0">
                <a:solidFill>
                  <a:schemeClr val="bg1"/>
                </a:solidFill>
              </a:rPr>
              <a:t>Unidad 2 -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E7D053-BDBA-4F17-A7EF-35A3CD3D6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rmAutofit/>
          </a:bodyPr>
          <a:lstStyle/>
          <a:p>
            <a:pPr algn="ctr"/>
            <a:r>
              <a:rPr lang="es-AR" sz="2400" dirty="0">
                <a:solidFill>
                  <a:schemeClr val="bg1"/>
                </a:solidFill>
              </a:rPr>
              <a:t>BUSINESS INTELLIGENCE – Metodologías para Diseño DW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0B667A-1D17-4EC3-B0CB-05FC0180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Autor: Ing Victor Orlando Cordero</a:t>
            </a:r>
          </a:p>
        </p:txBody>
      </p:sp>
    </p:spTree>
    <p:extLst>
      <p:ext uri="{BB962C8B-B14F-4D97-AF65-F5344CB8AC3E}">
        <p14:creationId xmlns:p14="http://schemas.microsoft.com/office/powerpoint/2010/main" val="239163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Unidad 2 -  DATA WAREHOUSE – Metodologías para Diseño DW</a:t>
            </a:r>
          </a:p>
        </p:txBody>
      </p:sp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62" y="622849"/>
            <a:ext cx="1735238" cy="1067839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BCD459B-B7E3-4315-8CDD-F527647C23A2}"/>
              </a:ext>
            </a:extLst>
          </p:cNvPr>
          <p:cNvSpPr txBox="1"/>
          <p:nvPr/>
        </p:nvSpPr>
        <p:spPr>
          <a:xfrm>
            <a:off x="838199" y="1836138"/>
            <a:ext cx="104366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Recomendación:</a:t>
            </a:r>
          </a:p>
          <a:p>
            <a:pPr algn="just"/>
            <a:endParaRPr 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Usar metodologías Agiles combinadas con uno de los enfoques.</a:t>
            </a:r>
          </a:p>
          <a:p>
            <a:pPr algn="just"/>
            <a:endParaRPr 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Ejemplo: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SCRUM + Enfoque Kimball.</a:t>
            </a:r>
          </a:p>
          <a:p>
            <a:pPr algn="just"/>
            <a:endParaRPr 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Autor: Ing Victor Orlando Cordero</a:t>
            </a:r>
          </a:p>
        </p:txBody>
      </p:sp>
    </p:spTree>
    <p:extLst>
      <p:ext uri="{BB962C8B-B14F-4D97-AF65-F5344CB8AC3E}">
        <p14:creationId xmlns:p14="http://schemas.microsoft.com/office/powerpoint/2010/main" val="407522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Unidad 2 -  DATA WAREHOUSE – Metodologías para Diseño DW </a:t>
            </a:r>
          </a:p>
        </p:txBody>
      </p:sp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62" y="622849"/>
            <a:ext cx="1735238" cy="1067839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BCD459B-B7E3-4315-8CDD-F527647C23A2}"/>
              </a:ext>
            </a:extLst>
          </p:cNvPr>
          <p:cNvSpPr txBox="1"/>
          <p:nvPr/>
        </p:nvSpPr>
        <p:spPr>
          <a:xfrm>
            <a:off x="838199" y="1836138"/>
            <a:ext cx="1114128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400" dirty="0">
                <a:latin typeface="Calibri" panose="020F0502020204030204" pitchFamily="34" charset="0"/>
                <a:cs typeface="Calibri" panose="020F0502020204030204" pitchFamily="34" charset="0"/>
              </a:rPr>
              <a:t>Como final se deja URL de sitios relacionados con el tema dado para ampliar conceptos.</a:t>
            </a:r>
          </a:p>
          <a:p>
            <a:pPr algn="just"/>
            <a:endParaRPr lang="es-A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AR" sz="1400" b="1" dirty="0">
                <a:latin typeface="Calibri" panose="020F0502020204030204" pitchFamily="34" charset="0"/>
                <a:cs typeface="Calibri" panose="020F0502020204030204" pitchFamily="34" charset="0"/>
              </a:rPr>
              <a:t>Metodología </a:t>
            </a:r>
            <a:r>
              <a:rPr lang="es-A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Inmon</a:t>
            </a:r>
            <a:endParaRPr lang="es-AR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400" dirty="0">
                <a:latin typeface="Calibri" panose="020F0502020204030204" pitchFamily="34" charset="0"/>
                <a:cs typeface="Calibri" panose="020F0502020204030204" pitchFamily="34" charset="0"/>
              </a:rPr>
              <a:t>https://blog.bi-geek.com/arquitectura-enfoque-de-william-h-inmon/</a:t>
            </a:r>
          </a:p>
          <a:p>
            <a:pPr algn="just"/>
            <a:endParaRPr lang="es-A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AR" sz="1400" b="1" dirty="0">
                <a:latin typeface="Calibri" panose="020F0502020204030204" pitchFamily="34" charset="0"/>
                <a:cs typeface="Calibri" panose="020F0502020204030204" pitchFamily="34" charset="0"/>
              </a:rPr>
              <a:t>Metodología Kimball</a:t>
            </a:r>
          </a:p>
          <a:p>
            <a:pPr algn="just"/>
            <a:endParaRPr lang="es-A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400" dirty="0">
                <a:latin typeface="Calibri" panose="020F0502020204030204" pitchFamily="34" charset="0"/>
                <a:cs typeface="Calibri" panose="020F0502020204030204" pitchFamily="34" charset="0"/>
              </a:rPr>
              <a:t>https://www.kimballgroup.com/data-warehouse-business-intelligence-resources/kimball-techniques/dw-bi-lifecycle-method/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400" dirty="0">
                <a:latin typeface="Calibri" panose="020F0502020204030204" pitchFamily="34" charset="0"/>
                <a:cs typeface="Calibri" panose="020F0502020204030204" pitchFamily="34" charset="0"/>
              </a:rPr>
              <a:t>https://blog.bi-geek.com/arquitectura-el-enfoque-de-ralph-kimball/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400" dirty="0">
                <a:latin typeface="Calibri" panose="020F0502020204030204" pitchFamily="34" charset="0"/>
                <a:cs typeface="Calibri" panose="020F0502020204030204" pitchFamily="34" charset="0"/>
              </a:rPr>
              <a:t>http://inteligenciadenegociosval.blogspot.com/2014/01/metodologia-de-kimball.html</a:t>
            </a:r>
          </a:p>
          <a:p>
            <a:pPr algn="just"/>
            <a:endParaRPr lang="es-A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AR" sz="1400" b="1" dirty="0">
                <a:latin typeface="Calibri" panose="020F0502020204030204" pitchFamily="34" charset="0"/>
                <a:cs typeface="Calibri" panose="020F0502020204030204" pitchFamily="34" charset="0"/>
              </a:rPr>
              <a:t>Comparación entre Metodologías: </a:t>
            </a:r>
            <a:r>
              <a:rPr lang="es-A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Inmon</a:t>
            </a:r>
            <a:r>
              <a:rPr lang="es-A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y Kimball</a:t>
            </a:r>
          </a:p>
          <a:p>
            <a:pPr algn="just"/>
            <a:endParaRPr lang="es-A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400" dirty="0">
                <a:latin typeface="Calibri" panose="020F0502020204030204" pitchFamily="34" charset="0"/>
                <a:cs typeface="Calibri" panose="020F0502020204030204" pitchFamily="34" charset="0"/>
              </a:rPr>
              <a:t>https://www.astera.com/es/type/blog/data-warehouse-concepts/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400" dirty="0">
                <a:latin typeface="Calibri" panose="020F0502020204030204" pitchFamily="34" charset="0"/>
                <a:cs typeface="Calibri" panose="020F0502020204030204" pitchFamily="34" charset="0"/>
              </a:rPr>
              <a:t>http://www.bi-bestpractices.com/view-articles/4768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400" dirty="0">
                <a:latin typeface="Calibri" panose="020F0502020204030204" pitchFamily="34" charset="0"/>
                <a:cs typeface="Calibri" panose="020F0502020204030204" pitchFamily="34" charset="0"/>
              </a:rPr>
              <a:t>https://churriwifi.wordpress.com/2010/04/19/15-2-ampliacion-conceptos-del-modelado-dimensional/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400" dirty="0">
                <a:latin typeface="Calibri" panose="020F0502020204030204" pitchFamily="34" charset="0"/>
                <a:cs typeface="Calibri" panose="020F0502020204030204" pitchFamily="34" charset="0"/>
              </a:rPr>
              <a:t>https://blog.bi-geek.com/arquitectura-comparativa-inmon-y-kimball/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Autor: Ing Victor Orlando Cordero</a:t>
            </a:r>
          </a:p>
        </p:txBody>
      </p:sp>
    </p:spTree>
    <p:extLst>
      <p:ext uri="{BB962C8B-B14F-4D97-AF65-F5344CB8AC3E}">
        <p14:creationId xmlns:p14="http://schemas.microsoft.com/office/powerpoint/2010/main" val="144679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03CEDD6-8F27-4509-BD35-6A78B51E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22362"/>
            <a:ext cx="7566617" cy="31742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400" b="1" dirty="0"/>
              <a:t>Unidad 2 -  DATAWAREHOUSE – </a:t>
            </a:r>
            <a:r>
              <a:rPr lang="en-US" sz="7400" b="1" dirty="0" err="1"/>
              <a:t>Metodologia</a:t>
            </a:r>
            <a:r>
              <a:rPr lang="en-US" sz="7400" b="1" dirty="0"/>
              <a:t> para </a:t>
            </a:r>
            <a:r>
              <a:rPr lang="en-US" sz="7400" b="1" dirty="0" err="1"/>
              <a:t>diseño</a:t>
            </a:r>
            <a:r>
              <a:rPr lang="en-US" sz="7400" b="1" dirty="0"/>
              <a:t> data warehouse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6848064-2600-4F3D-932B-C2486B869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4700588"/>
            <a:ext cx="6983563" cy="144005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GRACIAS</a:t>
            </a:r>
            <a:r>
              <a:rPr lang="en-US" b="1" dirty="0"/>
              <a:t>!!!</a:t>
            </a:r>
            <a:endParaRPr lang="en-US" dirty="0"/>
          </a:p>
        </p:txBody>
      </p:sp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569" y="2421916"/>
            <a:ext cx="3239262" cy="1993392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3F1D29E9-9103-4BCA-8C0F-9AA963033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49" y="4484882"/>
            <a:ext cx="3383280" cy="27432"/>
          </a:xfrm>
          <a:custGeom>
            <a:avLst/>
            <a:gdLst>
              <a:gd name="connsiteX0" fmla="*/ 0 w 3383280"/>
              <a:gd name="connsiteY0" fmla="*/ 0 h 27432"/>
              <a:gd name="connsiteX1" fmla="*/ 642823 w 3383280"/>
              <a:gd name="connsiteY1" fmla="*/ 0 h 27432"/>
              <a:gd name="connsiteX2" fmla="*/ 1319479 w 3383280"/>
              <a:gd name="connsiteY2" fmla="*/ 0 h 27432"/>
              <a:gd name="connsiteX3" fmla="*/ 2029968 w 3383280"/>
              <a:gd name="connsiteY3" fmla="*/ 0 h 27432"/>
              <a:gd name="connsiteX4" fmla="*/ 2740457 w 3383280"/>
              <a:gd name="connsiteY4" fmla="*/ 0 h 27432"/>
              <a:gd name="connsiteX5" fmla="*/ 3383280 w 3383280"/>
              <a:gd name="connsiteY5" fmla="*/ 0 h 27432"/>
              <a:gd name="connsiteX6" fmla="*/ 3383280 w 3383280"/>
              <a:gd name="connsiteY6" fmla="*/ 27432 h 27432"/>
              <a:gd name="connsiteX7" fmla="*/ 2638958 w 3383280"/>
              <a:gd name="connsiteY7" fmla="*/ 27432 h 27432"/>
              <a:gd name="connsiteX8" fmla="*/ 1894637 w 3383280"/>
              <a:gd name="connsiteY8" fmla="*/ 27432 h 27432"/>
              <a:gd name="connsiteX9" fmla="*/ 1217981 w 3383280"/>
              <a:gd name="connsiteY9" fmla="*/ 27432 h 27432"/>
              <a:gd name="connsiteX10" fmla="*/ 0 w 3383280"/>
              <a:gd name="connsiteY10" fmla="*/ 27432 h 27432"/>
              <a:gd name="connsiteX11" fmla="*/ 0 w 338328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83280" h="27432" fill="none" extrusionOk="0">
                <a:moveTo>
                  <a:pt x="0" y="0"/>
                </a:moveTo>
                <a:cubicBezTo>
                  <a:pt x="257987" y="12032"/>
                  <a:pt x="404745" y="16905"/>
                  <a:pt x="642823" y="0"/>
                </a:cubicBezTo>
                <a:cubicBezTo>
                  <a:pt x="880901" y="-16905"/>
                  <a:pt x="1102054" y="22021"/>
                  <a:pt x="1319479" y="0"/>
                </a:cubicBezTo>
                <a:cubicBezTo>
                  <a:pt x="1536904" y="-22021"/>
                  <a:pt x="1881604" y="24614"/>
                  <a:pt x="2029968" y="0"/>
                </a:cubicBezTo>
                <a:cubicBezTo>
                  <a:pt x="2178332" y="-24614"/>
                  <a:pt x="2554148" y="3447"/>
                  <a:pt x="2740457" y="0"/>
                </a:cubicBezTo>
                <a:cubicBezTo>
                  <a:pt x="2926766" y="-3447"/>
                  <a:pt x="3065477" y="23645"/>
                  <a:pt x="3383280" y="0"/>
                </a:cubicBezTo>
                <a:cubicBezTo>
                  <a:pt x="3382114" y="7395"/>
                  <a:pt x="3383325" y="21864"/>
                  <a:pt x="3383280" y="27432"/>
                </a:cubicBezTo>
                <a:cubicBezTo>
                  <a:pt x="3088851" y="31951"/>
                  <a:pt x="2966759" y="63689"/>
                  <a:pt x="2638958" y="27432"/>
                </a:cubicBezTo>
                <a:cubicBezTo>
                  <a:pt x="2311157" y="-8825"/>
                  <a:pt x="2123847" y="40497"/>
                  <a:pt x="1894637" y="27432"/>
                </a:cubicBezTo>
                <a:cubicBezTo>
                  <a:pt x="1665427" y="14367"/>
                  <a:pt x="1424813" y="48382"/>
                  <a:pt x="1217981" y="27432"/>
                </a:cubicBezTo>
                <a:cubicBezTo>
                  <a:pt x="1011149" y="6482"/>
                  <a:pt x="538241" y="2563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383280" h="27432" stroke="0" extrusionOk="0">
                <a:moveTo>
                  <a:pt x="0" y="0"/>
                </a:moveTo>
                <a:cubicBezTo>
                  <a:pt x="151297" y="22734"/>
                  <a:pt x="480695" y="25868"/>
                  <a:pt x="642823" y="0"/>
                </a:cubicBezTo>
                <a:cubicBezTo>
                  <a:pt x="804951" y="-25868"/>
                  <a:pt x="1021125" y="-7020"/>
                  <a:pt x="1217981" y="0"/>
                </a:cubicBezTo>
                <a:cubicBezTo>
                  <a:pt x="1414837" y="7020"/>
                  <a:pt x="1602550" y="692"/>
                  <a:pt x="1962302" y="0"/>
                </a:cubicBezTo>
                <a:cubicBezTo>
                  <a:pt x="2322054" y="-692"/>
                  <a:pt x="2404714" y="-13207"/>
                  <a:pt x="2605126" y="0"/>
                </a:cubicBezTo>
                <a:cubicBezTo>
                  <a:pt x="2805538" y="13207"/>
                  <a:pt x="3040223" y="19007"/>
                  <a:pt x="3383280" y="0"/>
                </a:cubicBezTo>
                <a:cubicBezTo>
                  <a:pt x="3383473" y="12649"/>
                  <a:pt x="3382292" y="17989"/>
                  <a:pt x="3383280" y="27432"/>
                </a:cubicBezTo>
                <a:cubicBezTo>
                  <a:pt x="3246258" y="-5317"/>
                  <a:pt x="2915318" y="27493"/>
                  <a:pt x="2706624" y="27432"/>
                </a:cubicBezTo>
                <a:cubicBezTo>
                  <a:pt x="2497930" y="27371"/>
                  <a:pt x="2314501" y="-484"/>
                  <a:pt x="1962302" y="27432"/>
                </a:cubicBezTo>
                <a:cubicBezTo>
                  <a:pt x="1610103" y="55348"/>
                  <a:pt x="1607990" y="25966"/>
                  <a:pt x="1387145" y="27432"/>
                </a:cubicBezTo>
                <a:cubicBezTo>
                  <a:pt x="1166300" y="28898"/>
                  <a:pt x="856166" y="27780"/>
                  <a:pt x="710489" y="27432"/>
                </a:cubicBezTo>
                <a:cubicBezTo>
                  <a:pt x="564812" y="27084"/>
                  <a:pt x="236809" y="62580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8B75B"/>
          </a:solidFill>
          <a:ln w="38100" cap="rnd">
            <a:solidFill>
              <a:srgbClr val="48B75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75688" y="6356350"/>
            <a:ext cx="40574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Autor: Ing Victor Orlando Cordero</a:t>
            </a:r>
          </a:p>
        </p:txBody>
      </p:sp>
    </p:spTree>
    <p:extLst>
      <p:ext uri="{BB962C8B-B14F-4D97-AF65-F5344CB8AC3E}">
        <p14:creationId xmlns:p14="http://schemas.microsoft.com/office/powerpoint/2010/main" val="216186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Unidad 2 -  DATA WAREHOUSE – Metodologías para Diseño DW</a:t>
            </a:r>
          </a:p>
        </p:txBody>
      </p:sp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62" y="622849"/>
            <a:ext cx="1735238" cy="1067839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BCD459B-B7E3-4315-8CDD-F527647C23A2}"/>
              </a:ext>
            </a:extLst>
          </p:cNvPr>
          <p:cNvSpPr txBox="1"/>
          <p:nvPr/>
        </p:nvSpPr>
        <p:spPr>
          <a:xfrm>
            <a:off x="838199" y="1836138"/>
            <a:ext cx="1083499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Gran parte de la clave de éxito de un proyecto BI es crear un Data </a:t>
            </a:r>
            <a:r>
              <a:rPr lang="es-A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Warehouse</a:t>
            </a: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 con información sólida y de calidad (seguro y confiable).</a:t>
            </a:r>
          </a:p>
          <a:p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Por este motivo vamos a presentar de las tantas metodologías que existen dos consistentes y muy usadas:</a:t>
            </a:r>
          </a:p>
          <a:p>
            <a:pPr marL="342900" indent="-342900" algn="just">
              <a:buAutoNum type="arabicParenR"/>
            </a:pP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William H. </a:t>
            </a:r>
            <a:r>
              <a:rPr lang="es-A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Inmon</a:t>
            </a: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 con un enfoque Top Dow. Esta metodología, llamada ‘</a:t>
            </a:r>
            <a:r>
              <a:rPr lang="es-A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Corporate</a:t>
            </a: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 Factory (CIF)’,  parte de un diseño general del Data </a:t>
            </a:r>
            <a:r>
              <a:rPr lang="es-A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Warehouse</a:t>
            </a: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 para luego ir a las particularidades o Data </a:t>
            </a:r>
            <a:r>
              <a:rPr lang="es-A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Marts</a:t>
            </a: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       Base de su concepto:</a:t>
            </a:r>
          </a:p>
          <a:p>
            <a:pPr lvl="1" algn="just"/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“Un repositorio que centralice los datos de los diferentes sistemas operacionales de las organizaciones para que éstos queden validados e integrados en una única base de datos”.</a:t>
            </a:r>
          </a:p>
          <a:p>
            <a:pPr lvl="1"/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Autor: Ing Victor Orlando Cordero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93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Unidad 2 -  DATA WAREHOUSE – Metodologías para Diseño DW – </a:t>
            </a:r>
            <a:r>
              <a:rPr lang="es-AR" sz="1600" dirty="0">
                <a:latin typeface="Calibri" panose="020F0502020204030204" pitchFamily="34" charset="0"/>
                <a:cs typeface="Calibri" panose="020F0502020204030204" pitchFamily="34" charset="0"/>
              </a:rPr>
              <a:t>William H </a:t>
            </a:r>
            <a:r>
              <a:rPr lang="es-A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Inmon</a:t>
            </a:r>
            <a:endParaRPr lang="es-A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62" y="622849"/>
            <a:ext cx="1735238" cy="1067839"/>
          </a:xfrm>
        </p:spPr>
      </p:pic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Autor: Ing Victor Orlando Cordero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 descr="arquitectura inmon">
            <a:extLst>
              <a:ext uri="{FF2B5EF4-FFF2-40B4-BE49-F238E27FC236}">
                <a16:creationId xmlns:a16="http://schemas.microsoft.com/office/drawing/2014/main" id="{272420BF-6826-4651-9DC5-EEB2F3E4C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00" y="2575420"/>
            <a:ext cx="4949719" cy="215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rquitectura inmon 3FN">
            <a:extLst>
              <a:ext uri="{FF2B5EF4-FFF2-40B4-BE49-F238E27FC236}">
                <a16:creationId xmlns:a16="http://schemas.microsoft.com/office/drawing/2014/main" id="{F33DE326-FA22-4AA1-941A-1525972AF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607" y="2399251"/>
            <a:ext cx="6173146" cy="353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8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Unidad 2 -  DATA WAREHOUSE – Metodologías para Diseño DW</a:t>
            </a:r>
          </a:p>
        </p:txBody>
      </p:sp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62" y="622849"/>
            <a:ext cx="1735238" cy="1067839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BCD459B-B7E3-4315-8CDD-F527647C23A2}"/>
              </a:ext>
            </a:extLst>
          </p:cNvPr>
          <p:cNvSpPr txBox="1"/>
          <p:nvPr/>
        </p:nvSpPr>
        <p:spPr>
          <a:xfrm>
            <a:off x="838199" y="1836138"/>
            <a:ext cx="108349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arenR" startAt="2"/>
            </a:pP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Ralph Kimball con un enfoque </a:t>
            </a:r>
            <a:r>
              <a:rPr lang="es-A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Bottom</a:t>
            </a: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 Up. Esta metodología, llamada ‘Ciclo de Vida Dimensional del Negocio (Business Dimensional </a:t>
            </a:r>
            <a:r>
              <a:rPr lang="es-A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Lifecycle</a:t>
            </a: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)’,  parte de un diseño particular con Data </a:t>
            </a:r>
            <a:r>
              <a:rPr lang="es-A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Marts</a:t>
            </a: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 Departamentales para llegar a un Data </a:t>
            </a:r>
            <a:r>
              <a:rPr lang="es-A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Warehouse</a:t>
            </a: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 Con esto quiere decir que el procedimiento a seguir para construir un data </a:t>
            </a:r>
            <a:r>
              <a:rPr lang="es-A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warehouse</a:t>
            </a: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 es empezar en un principio por pequeños componentes para ir evolucionando a estructuras y modelos superiores. Y esto es así porque para Kimball un </a:t>
            </a:r>
            <a:r>
              <a:rPr lang="es-A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datawarehouse</a:t>
            </a: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 no es más que la unión de los diferentes data </a:t>
            </a:r>
            <a:r>
              <a:rPr lang="es-A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marts</a:t>
            </a: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 de una        organización.</a:t>
            </a:r>
          </a:p>
          <a:p>
            <a:pPr lvl="1"/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Autor: Ing Victor Orlando Cordero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1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Unidad 2 -  DATA WAREHOUSE – Metodologías para Diseño DW - </a:t>
            </a:r>
            <a:r>
              <a:rPr lang="es-AR" sz="1600" dirty="0">
                <a:latin typeface="Calibri" panose="020F0502020204030204" pitchFamily="34" charset="0"/>
                <a:cs typeface="Calibri" panose="020F0502020204030204" pitchFamily="34" charset="0"/>
              </a:rPr>
              <a:t>Ralph Kimball </a:t>
            </a:r>
            <a:endParaRPr lang="es-A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62" y="622849"/>
            <a:ext cx="1735238" cy="1067839"/>
          </a:xfrm>
        </p:spPr>
      </p:pic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Autor: Ing Victor Orlando Cordero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074" name="Picture 2" descr="Arquitectura Kimball - modelo dimensional">
            <a:extLst>
              <a:ext uri="{FF2B5EF4-FFF2-40B4-BE49-F238E27FC236}">
                <a16:creationId xmlns:a16="http://schemas.microsoft.com/office/drawing/2014/main" id="{CA88FE6B-676D-42C1-9CDA-967C50D09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224" y="2160773"/>
            <a:ext cx="57531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l enfoque de Ralph Kimball">
            <a:extLst>
              <a:ext uri="{FF2B5EF4-FFF2-40B4-BE49-F238E27FC236}">
                <a16:creationId xmlns:a16="http://schemas.microsoft.com/office/drawing/2014/main" id="{6818AEA4-7083-4F30-853B-4D4644256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76" y="2743200"/>
            <a:ext cx="5611424" cy="288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17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Unidad 2 -  DATA WAREHOUSE – Metodologías para Diseño DW – Tabla Comparativa</a:t>
            </a:r>
          </a:p>
        </p:txBody>
      </p:sp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62" y="622849"/>
            <a:ext cx="1735238" cy="1067839"/>
          </a:xfrm>
        </p:spPr>
      </p:pic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Autor: Ing Victor Orlando Cordero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70A3B8F-08FD-4243-98F9-1AD972807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727" y="1858481"/>
            <a:ext cx="6155379" cy="424014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A41C1FD-FA55-41D3-ABA8-037940A43839}"/>
              </a:ext>
            </a:extLst>
          </p:cNvPr>
          <p:cNvSpPr txBox="1"/>
          <p:nvPr/>
        </p:nvSpPr>
        <p:spPr>
          <a:xfrm>
            <a:off x="583660" y="1980171"/>
            <a:ext cx="42996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Hay una serie de aspectos que habrá que analizar antes de decantarnos por una de las opciones:</a:t>
            </a: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Presupuesto para acometer 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Plazos disponibles para la construcción del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datawarehouse</a:t>
            </a:r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Expertise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requerido para el equipo de desarrolladores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Alcance del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datawarehouse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, ya sea para albergar los datos de toda la compañía o de determinadas áreas de negocio o departamentos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Complejidad de las labores de mantenimiento</a:t>
            </a:r>
          </a:p>
        </p:txBody>
      </p:sp>
    </p:spTree>
    <p:extLst>
      <p:ext uri="{BB962C8B-B14F-4D97-AF65-F5344CB8AC3E}">
        <p14:creationId xmlns:p14="http://schemas.microsoft.com/office/powerpoint/2010/main" val="282880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Unidad 2 -  DATA WAREHOUSE – Metodologías para Diseño DW - </a:t>
            </a:r>
            <a:r>
              <a:rPr lang="es-AR" sz="1600" dirty="0">
                <a:latin typeface="Calibri" panose="020F0502020204030204" pitchFamily="34" charset="0"/>
                <a:cs typeface="Calibri" panose="020F0502020204030204" pitchFamily="34" charset="0"/>
              </a:rPr>
              <a:t>Ralph Kimball </a:t>
            </a:r>
            <a:endParaRPr lang="es-A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62" y="622849"/>
            <a:ext cx="1735238" cy="1067839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BCD459B-B7E3-4315-8CDD-F527647C23A2}"/>
              </a:ext>
            </a:extLst>
          </p:cNvPr>
          <p:cNvSpPr txBox="1"/>
          <p:nvPr/>
        </p:nvSpPr>
        <p:spPr>
          <a:xfrm>
            <a:off x="838199" y="1836138"/>
            <a:ext cx="104366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A pesar de los enfoques la metodología de Ralph Kimball es uno de los enfoques  más usado por  simplificar el proceso de construcción de un Data </a:t>
            </a:r>
            <a:r>
              <a:rPr lang="es-A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Warehouse</a:t>
            </a: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endParaRPr 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La principal ventaja de este enfoque de almacén de datos es que, al estar formado por pequeños data </a:t>
            </a:r>
            <a:r>
              <a:rPr lang="es-A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marts</a:t>
            </a: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 estructurados en modelos de datos dimensionales (esquemas de estrella o copo de nieve), especialmente diseñados para la consulta y generación de informes, el data </a:t>
            </a:r>
            <a:r>
              <a:rPr lang="es-A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warehouse</a:t>
            </a: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 al completo puede ser explotado directamente por las herramientas de </a:t>
            </a:r>
            <a:r>
              <a:rPr lang="es-A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reporting</a:t>
            </a: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 y análisis de datos sin la necesidad de estructuras intermedias.</a:t>
            </a:r>
          </a:p>
          <a:p>
            <a:pPr algn="just"/>
            <a:endParaRPr 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Por tal motivo veremos la gráfica que resume su metodología para explicarlo.</a:t>
            </a:r>
          </a:p>
          <a:p>
            <a:pPr algn="just"/>
            <a:endParaRPr 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Autor: Ing Victor Orlando Cordero</a:t>
            </a:r>
          </a:p>
        </p:txBody>
      </p:sp>
    </p:spTree>
    <p:extLst>
      <p:ext uri="{BB962C8B-B14F-4D97-AF65-F5344CB8AC3E}">
        <p14:creationId xmlns:p14="http://schemas.microsoft.com/office/powerpoint/2010/main" val="4444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Unidad 2 -  DATA WAREHOUSE – Metodologías para Diseño DW - </a:t>
            </a:r>
            <a:r>
              <a:rPr lang="es-AR" sz="1600" dirty="0">
                <a:latin typeface="Calibri" panose="020F0502020204030204" pitchFamily="34" charset="0"/>
                <a:cs typeface="Calibri" panose="020F0502020204030204" pitchFamily="34" charset="0"/>
              </a:rPr>
              <a:t>Ralph Kimball </a:t>
            </a:r>
            <a:endParaRPr lang="es-A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62" y="622849"/>
            <a:ext cx="1735238" cy="1067839"/>
          </a:xfrm>
        </p:spPr>
      </p:pic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Autor: Ing Victor Orlando Cordero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7B17FB-D3C1-49DE-B0C9-F6BAA7195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64" y="1899368"/>
            <a:ext cx="11299998" cy="450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Unidad 2 -  DATA WAREHOUSE – Metodologías para Diseño DW - </a:t>
            </a:r>
            <a:r>
              <a:rPr lang="es-AR" sz="1600" dirty="0">
                <a:latin typeface="Calibri" panose="020F0502020204030204" pitchFamily="34" charset="0"/>
                <a:cs typeface="Calibri" panose="020F0502020204030204" pitchFamily="34" charset="0"/>
              </a:rPr>
              <a:t>Ralph Kimball </a:t>
            </a:r>
            <a:endParaRPr lang="es-A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62" y="622849"/>
            <a:ext cx="1735238" cy="1067839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BCD459B-B7E3-4315-8CDD-F527647C23A2}"/>
              </a:ext>
            </a:extLst>
          </p:cNvPr>
          <p:cNvSpPr txBox="1"/>
          <p:nvPr/>
        </p:nvSpPr>
        <p:spPr>
          <a:xfrm>
            <a:off x="838199" y="1836138"/>
            <a:ext cx="1043660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Este Ciclo de Vida de un Proyecto para un DW esta basado en 4 principios básicos: </a:t>
            </a:r>
          </a:p>
          <a:p>
            <a:pPr algn="just"/>
            <a:endParaRPr 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Centrarse en el Negocio.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Construir una estructura de información adecuada.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Realizar entregas en incrementos significativos.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Ofrecer una solución completa.</a:t>
            </a:r>
          </a:p>
          <a:p>
            <a:pPr algn="just"/>
            <a:endParaRPr 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Autor: Ing Victor Orlando Cordero</a:t>
            </a:r>
          </a:p>
        </p:txBody>
      </p:sp>
    </p:spTree>
    <p:extLst>
      <p:ext uri="{BB962C8B-B14F-4D97-AF65-F5344CB8AC3E}">
        <p14:creationId xmlns:p14="http://schemas.microsoft.com/office/powerpoint/2010/main" val="342384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413324"/>
      </a:dk2>
      <a:lt2>
        <a:srgbClr val="E8E2E7"/>
      </a:lt2>
      <a:accent1>
        <a:srgbClr val="48B75B"/>
      </a:accent1>
      <a:accent2>
        <a:srgbClr val="58B13B"/>
      </a:accent2>
      <a:accent3>
        <a:srgbClr val="89AD44"/>
      </a:accent3>
      <a:accent4>
        <a:srgbClr val="ACA339"/>
      </a:accent4>
      <a:accent5>
        <a:srgbClr val="C3884D"/>
      </a:accent5>
      <a:accent6>
        <a:srgbClr val="B1453B"/>
      </a:accent6>
      <a:hlink>
        <a:srgbClr val="A07D35"/>
      </a:hlink>
      <a:folHlink>
        <a:srgbClr val="7F7F7F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784</Words>
  <Application>Microsoft Office PowerPoint</Application>
  <PresentationFormat>Panorámica</PresentationFormat>
  <Paragraphs>82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The Hand</vt:lpstr>
      <vt:lpstr>The Serif Hand Black</vt:lpstr>
      <vt:lpstr>SketchyVTI</vt:lpstr>
      <vt:lpstr>Unidad 2 - </vt:lpstr>
      <vt:lpstr>Unidad 2 -  DATA WAREHOUSE – Metodologías para Diseño DW</vt:lpstr>
      <vt:lpstr>Unidad 2 -  DATA WAREHOUSE – Metodologías para Diseño DW – William H Inmon</vt:lpstr>
      <vt:lpstr>Unidad 2 -  DATA WAREHOUSE – Metodologías para Diseño DW</vt:lpstr>
      <vt:lpstr>Unidad 2 -  DATA WAREHOUSE – Metodologías para Diseño DW - Ralph Kimball </vt:lpstr>
      <vt:lpstr>Unidad 2 -  DATA WAREHOUSE – Metodologías para Diseño DW – Tabla Comparativa</vt:lpstr>
      <vt:lpstr>Unidad 2 -  DATA WAREHOUSE – Metodologías para Diseño DW - Ralph Kimball </vt:lpstr>
      <vt:lpstr>Unidad 2 -  DATA WAREHOUSE – Metodologías para Diseño DW - Ralph Kimball </vt:lpstr>
      <vt:lpstr>Unidad 2 -  DATA WAREHOUSE – Metodologías para Diseño DW - Ralph Kimball </vt:lpstr>
      <vt:lpstr>Unidad 2 -  DATA WAREHOUSE – Metodologías para Diseño DW</vt:lpstr>
      <vt:lpstr>Unidad 2 -  DATA WAREHOUSE – Metodologías para Diseño DW </vt:lpstr>
      <vt:lpstr>Unidad 2 -  DATAWAREHOUSE – Metodologia para diseño data warehouse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2 - </dc:title>
  <dc:creator>Victor Orlando Cordero</dc:creator>
  <cp:lastModifiedBy>Victor Orlando Cordero</cp:lastModifiedBy>
  <cp:revision>21</cp:revision>
  <dcterms:created xsi:type="dcterms:W3CDTF">2020-05-19T23:31:05Z</dcterms:created>
  <dcterms:modified xsi:type="dcterms:W3CDTF">2020-05-27T19:56:11Z</dcterms:modified>
</cp:coreProperties>
</file>