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9" r:id="rId3"/>
    <p:sldId id="268" r:id="rId4"/>
    <p:sldId id="266" r:id="rId5"/>
    <p:sldId id="267" r:id="rId6"/>
    <p:sldId id="263" r:id="rId7"/>
    <p:sldId id="264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C03C8-B780-4B91-A8F2-90215470C5B1}" type="datetimeFigureOut">
              <a:rPr lang="es-US" smtClean="0"/>
              <a:t>20-ago-21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25882-B337-4947-9073-D857CD24CDA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5763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97A35-1905-47BD-A408-5522D3F1E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EDBF46-2140-4B76-B392-0E578185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B1CBE-B85E-46D3-9EEE-B1BFBE5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C7639-CDD3-48FB-A2E1-6E6DF608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40163-A396-49B2-8D55-1788DBC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52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6D3CA-08FF-42B2-9BAB-5F07D632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48240D-7442-444D-922D-185E3936D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13A85-7C00-4FE3-A9A0-A2C3F39A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2A4E65-C530-4CBF-94CD-A761D792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657C14-7C4F-462F-AE54-7110C863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796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EBDC93-7B2C-4817-9CB8-E0DE34140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A6AE36-0B94-4967-AFA3-59B3774F9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42249-DBEF-45ED-9A41-8CC01EC1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966C7E-F2B4-46E0-937B-EBD5FEAC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6EE4AE-0402-4515-8D74-353F7C0D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743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B0AC3-3B10-444E-BA66-44820A4C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43D024-8193-421F-93CF-28375F62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784CC-27B2-41DD-8C1E-3D101B92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6994D-3996-4B84-A5C1-F251F982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08021-BC28-4426-B5CD-639CAE64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05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E6789-E31F-4458-A26A-0A69550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2ADC7-3399-4B1C-A7A5-A16A2419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6DD781-1551-4495-ACC5-51433EEC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D255F2-1E9B-47DB-9E8D-83522C78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4629E-7659-404B-AF6B-55CB4DB8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816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0D19-3531-48F6-B037-FB46A101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EEE2B9-E540-4B6E-B39D-B010C032C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A39DF-5A7A-4C45-A03C-8044B296B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B62F-C536-449D-8F3C-EF43594E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7CE0AC-CCB1-4575-988A-84362E9D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5F4AC9-9D9B-49DF-925E-F5F89140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2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2A33A-45F3-4B88-8F95-658E4BE6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C2EA03-595B-4997-9012-F04896B75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46406-A296-4813-8565-365B3A01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608725-FE2D-4594-B99A-6E0C08BF4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3D39BE-1E56-4EB2-ACBF-4B387F99A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DD6715-3536-452F-9D6F-E4584C02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95D7CE-971E-40C0-A7B2-60061C6A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0123E5-A881-4BC8-A47B-1CF16F5C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6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37CB3-E147-4ED7-B7CA-03124816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DD5CDC-6DBD-42A5-B435-19D57C11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6A0004-7EBF-4945-8697-D65DE614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3E1EF5-9FD2-47AA-B1A3-9DA3C6F9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237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F9892B-FD01-4CD4-A54F-727E923D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A44D26-B4FF-4F30-B123-71F659A2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DF4C10-D8E5-4DD9-AC13-353B9DF7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849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A1193-1D59-44BF-AA4E-BF506491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46352-F4EF-4DBD-9573-E7392AB9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4D732B-78FB-4435-8B48-777ACD7D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9DE326-E0E0-4801-81F6-4D6681D6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5C2078-213E-4AC3-A0FD-7310EB8D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2BDCFD-274D-4E12-ABE0-FE640CE8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57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B748C-B0B8-4D0A-80B1-1AF374BD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67F78C-816E-4FF8-AEA6-F5A0E1644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71AE95-D5B0-45D1-8C32-4F8A5DF6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7A9337-E348-45EA-8E4F-7694129B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EFAAFB-F2F9-4629-A60F-964ACFF2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7D841E-25E2-42A6-9018-085436C2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03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2DB807-CBE7-4951-A877-233B7F2B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A9EE5D-7984-49F1-9EE6-0D949D34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6A4E1B-C2A8-4B5C-9C28-6AEAD1BC6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CE34-C2B6-43AC-AB46-04064C4448C7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20077-9D7D-4F91-A784-F159D4A05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FBFB2-C713-4895-B154-461D7990A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0F9E-C268-4CD8-9650-C435AB39DF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872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query-bi/dax/dax-function-refer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BD2B-BC04-4E07-AE4B-EA4421F60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5" y="1422809"/>
            <a:ext cx="9144000" cy="2387600"/>
          </a:xfrm>
        </p:spPr>
        <p:txBody>
          <a:bodyPr>
            <a:normAutofit/>
          </a:bodyPr>
          <a:lstStyle/>
          <a:p>
            <a:r>
              <a:rPr lang="es-AR" sz="4000" b="1" dirty="0"/>
              <a:t>Data </a:t>
            </a:r>
            <a:r>
              <a:rPr lang="es-AR" sz="4000" b="1" dirty="0" err="1"/>
              <a:t>Science</a:t>
            </a:r>
            <a:r>
              <a:rPr lang="es-AR" sz="4000" b="1" dirty="0"/>
              <a:t> </a:t>
            </a:r>
            <a:r>
              <a:rPr lang="es-AR" sz="4000" b="1" dirty="0" err="1"/>
              <a:t>for</a:t>
            </a:r>
            <a:r>
              <a:rPr lang="es-AR" sz="4000" b="1" dirty="0"/>
              <a:t> </a:t>
            </a:r>
            <a:r>
              <a:rPr lang="es-AR" sz="4000" b="1" dirty="0" err="1"/>
              <a:t>Analytics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31370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6E86D2-73C5-428C-A539-576E3870B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42" y="0"/>
            <a:ext cx="12206042" cy="6857999"/>
          </a:xfrm>
          <a:prstGeom prst="rect">
            <a:avLst/>
          </a:prstGeom>
        </p:spPr>
      </p:pic>
      <p:sp>
        <p:nvSpPr>
          <p:cNvPr id="12" name="Google Shape;91;p2"/>
          <p:cNvSpPr txBox="1"/>
          <p:nvPr/>
        </p:nvSpPr>
        <p:spPr>
          <a:xfrm>
            <a:off x="348253" y="945889"/>
            <a:ext cx="663644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Calibri"/>
              <a:buNone/>
            </a:pPr>
            <a:r>
              <a:rPr lang="es-MX" sz="3200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¿Qué es DAX?</a:t>
            </a:r>
          </a:p>
        </p:txBody>
      </p:sp>
      <p:sp>
        <p:nvSpPr>
          <p:cNvPr id="13" name="Google Shape;90;p2"/>
          <p:cNvSpPr txBox="1"/>
          <p:nvPr/>
        </p:nvSpPr>
        <p:spPr>
          <a:xfrm>
            <a:off x="348253" y="2338140"/>
            <a:ext cx="5622889" cy="152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MX" sz="16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DAX, o expresiones de análisis de datos, es un lenguaje de expresiones de fórmulas que se usa en </a:t>
            </a:r>
            <a:r>
              <a:rPr lang="es-MX" sz="1600" b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Analysis</a:t>
            </a:r>
            <a:r>
              <a:rPr lang="es-MX" sz="16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MX" sz="1600" b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Services</a:t>
            </a:r>
            <a:r>
              <a:rPr lang="es-MX" sz="16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MX" sz="1600" b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Power</a:t>
            </a:r>
            <a:r>
              <a:rPr lang="es-MX" sz="16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BI y </a:t>
            </a:r>
            <a:r>
              <a:rPr lang="es-MX" sz="1600" b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Power</a:t>
            </a:r>
            <a:r>
              <a:rPr lang="es-MX" sz="16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MX" sz="1600" b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Pivot</a:t>
            </a:r>
            <a:r>
              <a:rPr lang="es-MX" sz="16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en Excel. </a:t>
            </a:r>
          </a:p>
          <a:p>
            <a:pPr algn="just">
              <a:lnSpc>
                <a:spcPct val="150000"/>
              </a:lnSpc>
            </a:pPr>
            <a:endParaRPr lang="es-MX" sz="1600" b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Las fórmulas DAX se usan en medidas, columnas calculadas, tablas calculadas y seguridad de nivel de fila.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414464-6BE1-4D33-B5A7-AAAA1F6B9E00}"/>
              </a:ext>
            </a:extLst>
          </p:cNvPr>
          <p:cNvSpPr txBox="1"/>
          <p:nvPr/>
        </p:nvSpPr>
        <p:spPr>
          <a:xfrm>
            <a:off x="348253" y="5370820"/>
            <a:ext cx="1054314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https://msdn.microsoft.com/en-us/query-bi/dax/dax-function-reference</a:t>
            </a:r>
            <a:endParaRPr lang="es-MX" sz="1600" dirty="0">
              <a:latin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4CEE40E-123D-43DE-BFEF-2C0540747BAC}"/>
              </a:ext>
            </a:extLst>
          </p:cNvPr>
          <p:cNvSpPr txBox="1"/>
          <p:nvPr/>
        </p:nvSpPr>
        <p:spPr>
          <a:xfrm>
            <a:off x="348253" y="4717051"/>
            <a:ext cx="61033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3200" b="1" dirty="0">
                <a:solidFill>
                  <a:srgbClr val="17365D"/>
                </a:solidFill>
                <a:latin typeface="Calibri"/>
                <a:cs typeface="Calibri"/>
              </a:rPr>
              <a:t>Documentación de fórmulas DAX:</a:t>
            </a:r>
            <a:br>
              <a:rPr lang="es-US" sz="3200" b="1" dirty="0">
                <a:solidFill>
                  <a:srgbClr val="17365D"/>
                </a:solidFill>
                <a:latin typeface="Calibri"/>
                <a:cs typeface="Calibri"/>
              </a:rPr>
            </a:br>
            <a:endParaRPr lang="es-US" sz="3200" b="1" dirty="0">
              <a:solidFill>
                <a:srgbClr val="17365D"/>
              </a:solidFill>
              <a:latin typeface="Calibri"/>
              <a:cs typeface="Calibri"/>
            </a:endParaRPr>
          </a:p>
        </p:txBody>
      </p:sp>
      <p:pic>
        <p:nvPicPr>
          <p:cNvPr id="15" name="Picture 2" descr="Resultado de imagen de DAX POWER BI">
            <a:extLst>
              <a:ext uri="{FF2B5EF4-FFF2-40B4-BE49-F238E27FC236}">
                <a16:creationId xmlns:a16="http://schemas.microsoft.com/office/drawing/2014/main" id="{4D723276-159F-4DC0-94CE-4796B979B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719" y="2337635"/>
            <a:ext cx="4994158" cy="31863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0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6E86D2-73C5-428C-A539-576E3870B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42" y="0"/>
            <a:ext cx="12206042" cy="6857999"/>
          </a:xfrm>
          <a:prstGeom prst="rect">
            <a:avLst/>
          </a:prstGeom>
        </p:spPr>
      </p:pic>
      <p:sp>
        <p:nvSpPr>
          <p:cNvPr id="12" name="Google Shape;91;p2"/>
          <p:cNvSpPr txBox="1"/>
          <p:nvPr/>
        </p:nvSpPr>
        <p:spPr>
          <a:xfrm>
            <a:off x="348253" y="945889"/>
            <a:ext cx="663644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Calibri"/>
              <a:buNone/>
            </a:pPr>
            <a:r>
              <a:rPr lang="es-MX" sz="3200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Historia de DAX</a:t>
            </a:r>
          </a:p>
        </p:txBody>
      </p:sp>
      <p:sp>
        <p:nvSpPr>
          <p:cNvPr id="13" name="Google Shape;90;p2"/>
          <p:cNvSpPr txBox="1"/>
          <p:nvPr/>
        </p:nvSpPr>
        <p:spPr>
          <a:xfrm>
            <a:off x="348253" y="1660823"/>
            <a:ext cx="9864383" cy="152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866" marR="50794" indent="-34286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ym typeface="Helvetica Neue Light"/>
              </a:rPr>
              <a:t>Dax</a:t>
            </a:r>
            <a:r>
              <a:rPr lang="es-ES" sz="1600" dirty="0">
                <a:sym typeface="Helvetica Neue Light"/>
              </a:rPr>
              <a:t> se crea a partir del lenguaje Excel y especialmente para los usuarios de Excel.</a:t>
            </a:r>
          </a:p>
          <a:p>
            <a:pPr marL="342866" marR="50794" indent="-34286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Helvetica Neue Light"/>
              </a:rPr>
              <a:t>Incluye múltiples funciones de Excel y algunas adicionales.</a:t>
            </a:r>
          </a:p>
          <a:p>
            <a:pPr marL="342866" marR="50794" indent="-34286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Helvetica Neue Light"/>
              </a:rPr>
              <a:t>Resulta importante mencionar que DAX no es sensible a mayúsculas y minúsculas.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4CEE40E-123D-43DE-BFEF-2C0540747BAC}"/>
              </a:ext>
            </a:extLst>
          </p:cNvPr>
          <p:cNvSpPr txBox="1"/>
          <p:nvPr/>
        </p:nvSpPr>
        <p:spPr>
          <a:xfrm>
            <a:off x="348253" y="3187085"/>
            <a:ext cx="6103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17365D"/>
                </a:solidFill>
                <a:latin typeface="Calibri"/>
                <a:cs typeface="Calibri"/>
              </a:rPr>
              <a:t>Diferencias entre DAX y Excel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3A0906-3158-48A1-BE2B-C8FA74197CF7}"/>
              </a:ext>
            </a:extLst>
          </p:cNvPr>
          <p:cNvSpPr txBox="1"/>
          <p:nvPr/>
        </p:nvSpPr>
        <p:spPr>
          <a:xfrm>
            <a:off x="348253" y="3853599"/>
            <a:ext cx="11428778" cy="157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66" marR="50794" indent="-34286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Helvetica Neue Light"/>
              </a:rPr>
              <a:t>En DAX no existe el concepto de celda tal como existe en Excel, DAX trabaja sobre tablas y al analizar una columna la trata sobre su totalidad.</a:t>
            </a:r>
          </a:p>
          <a:p>
            <a:pPr marL="342866" marR="50794" indent="-34286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Helvetica Neue Light"/>
              </a:rPr>
              <a:t>DAX permite crear expresiones que van más allá de los límites de Excel.</a:t>
            </a:r>
          </a:p>
          <a:p>
            <a:pPr marL="342866" marR="50794" indent="-34286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Helvetica Neue Light"/>
              </a:rPr>
              <a:t>Con DAX podemos contar con funciones de Inteligencia de Tiempo para realizar agregados o comparativas en el tiempo</a:t>
            </a:r>
            <a:r>
              <a:rPr lang="es-ES" sz="1800" dirty="0">
                <a:sym typeface="Helvetica Neue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10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6E86D2-73C5-428C-A539-576E3870B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42" y="0"/>
            <a:ext cx="12206042" cy="6857999"/>
          </a:xfrm>
          <a:prstGeom prst="rect">
            <a:avLst/>
          </a:prstGeom>
        </p:spPr>
      </p:pic>
      <p:sp>
        <p:nvSpPr>
          <p:cNvPr id="12" name="Google Shape;91;p2"/>
          <p:cNvSpPr txBox="1"/>
          <p:nvPr/>
        </p:nvSpPr>
        <p:spPr>
          <a:xfrm>
            <a:off x="458422" y="1209300"/>
            <a:ext cx="663644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Calibri"/>
              <a:buNone/>
            </a:pPr>
            <a:r>
              <a:rPr lang="es-MX" sz="3200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Ejemplo de Código DAX:</a:t>
            </a:r>
            <a:br>
              <a:rPr lang="es-MX" sz="3200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s-MX" sz="3200" b="1" i="0" u="none" strike="noStrike" cap="none" dirty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63CE60-0E9E-43A8-9428-AF52707A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4" y="1951030"/>
            <a:ext cx="10574221" cy="3885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096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6E86D2-73C5-428C-A539-576E3870B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42" y="0"/>
            <a:ext cx="12206042" cy="6857999"/>
          </a:xfrm>
          <a:prstGeom prst="rect">
            <a:avLst/>
          </a:prstGeom>
        </p:spPr>
      </p:pic>
      <p:sp>
        <p:nvSpPr>
          <p:cNvPr id="12" name="Google Shape;91;p2"/>
          <p:cNvSpPr txBox="1"/>
          <p:nvPr/>
        </p:nvSpPr>
        <p:spPr>
          <a:xfrm>
            <a:off x="458422" y="1209300"/>
            <a:ext cx="663644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Calibri"/>
              <a:buNone/>
            </a:pPr>
            <a:r>
              <a:rPr lang="es-MX" sz="3200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Funciones Básicas</a:t>
            </a:r>
          </a:p>
        </p:txBody>
      </p:sp>
      <p:graphicFrame>
        <p:nvGraphicFramePr>
          <p:cNvPr id="7" name="Tabla 2">
            <a:extLst>
              <a:ext uri="{FF2B5EF4-FFF2-40B4-BE49-F238E27FC236}">
                <a16:creationId xmlns:a16="http://schemas.microsoft.com/office/drawing/2014/main" id="{C5CCDF61-1816-4C46-BB83-5A4186AF3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65435"/>
              </p:ext>
            </p:extLst>
          </p:nvPr>
        </p:nvGraphicFramePr>
        <p:xfrm>
          <a:off x="3148352" y="2173728"/>
          <a:ext cx="6495079" cy="311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253">
                  <a:extLst>
                    <a:ext uri="{9D8B030D-6E8A-4147-A177-3AD203B41FA5}">
                      <a16:colId xmlns:a16="http://schemas.microsoft.com/office/drawing/2014/main" val="3989950845"/>
                    </a:ext>
                  </a:extLst>
                </a:gridCol>
                <a:gridCol w="3379826">
                  <a:extLst>
                    <a:ext uri="{9D8B030D-6E8A-4147-A177-3AD203B41FA5}">
                      <a16:colId xmlns:a16="http://schemas.microsoft.com/office/drawing/2014/main" val="3076250725"/>
                    </a:ext>
                  </a:extLst>
                </a:gridCol>
              </a:tblGrid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Función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Función traducida al Español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4171732394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r>
                        <a:rPr lang="es-AR" sz="1600" dirty="0"/>
                        <a:t>SUM ()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SUMA()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1902659701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r>
                        <a:rPr lang="es-AR" sz="1600" dirty="0"/>
                        <a:t>AVERAGE()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PROMEDIO()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3103396877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r>
                        <a:rPr lang="es-AR" sz="1600" dirty="0"/>
                        <a:t>MAX()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MAXIMO()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2806963770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r>
                        <a:rPr lang="es-AR" sz="1600" dirty="0"/>
                        <a:t>MIN()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MINIMO()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212117415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r>
                        <a:rPr lang="es-AR" sz="1600" dirty="0"/>
                        <a:t>DIVIDE()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DIVISION()</a:t>
                      </a:r>
                      <a:endParaRPr lang="es-ES" sz="1600" dirty="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3176455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57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E203D50-049C-4A18-A9C5-2B41786B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" y="0"/>
            <a:ext cx="12205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4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235A8B-B819-4761-9365-9738A5BC8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68" y="0"/>
            <a:ext cx="12206042" cy="6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83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222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Data Science for Analytics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Layla Scheli</cp:lastModifiedBy>
  <cp:revision>17</cp:revision>
  <dcterms:created xsi:type="dcterms:W3CDTF">2021-07-22T21:47:15Z</dcterms:created>
  <dcterms:modified xsi:type="dcterms:W3CDTF">2021-08-21T01:03:09Z</dcterms:modified>
</cp:coreProperties>
</file>