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9" r:id="rId3"/>
    <p:sldId id="265" r:id="rId4"/>
    <p:sldId id="266" r:id="rId5"/>
    <p:sldId id="267" r:id="rId6"/>
    <p:sldId id="268" r:id="rId7"/>
    <p:sldId id="269" r:id="rId8"/>
    <p:sldId id="263" r:id="rId9"/>
    <p:sldId id="264"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1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C03C8-B780-4B91-A8F2-90215470C5B1}" type="datetimeFigureOut">
              <a:rPr lang="es-US" smtClean="0"/>
              <a:t>20-ago-21</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25882-B337-4947-9073-D857CD24CDAE}" type="slidenum">
              <a:rPr lang="es-US" smtClean="0"/>
              <a:t>‹Nº›</a:t>
            </a:fld>
            <a:endParaRPr lang="es-US"/>
          </a:p>
        </p:txBody>
      </p:sp>
    </p:spTree>
    <p:extLst>
      <p:ext uri="{BB962C8B-B14F-4D97-AF65-F5344CB8AC3E}">
        <p14:creationId xmlns:p14="http://schemas.microsoft.com/office/powerpoint/2010/main" val="395763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97A35-1905-47BD-A408-5522D3F1E57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6FEDBF46-2140-4B76-B392-0E578185C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F8B1CBE-B85E-46D3-9EEE-B1BFBE5745A9}"/>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99CC7639-CDD3-48FB-A2E1-6E6DF608EA6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6B40163-A396-49B2-8D55-1788DBCFB029}"/>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279152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6D3CA-08FF-42B2-9BAB-5F07D632F24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648240D-7442-444D-922D-185E3936D6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B813A85-7C00-4FE3-A9A0-A2C3F39ABFD3}"/>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8E2A4E65-C530-4CBF-94CD-A761D792070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657C14-7C4F-462F-AE54-7110C8636A7A}"/>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365796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FEBDC93-7B2C-4817-9CB8-E0DE34140B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1A6AE36-0B94-4967-AFA3-59B3774F99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B742249-DBEF-45ED-9A41-8CC01EC108A8}"/>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18966C7E-F2B4-46E0-937B-EBD5FEAC4F5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6EE4AE-0402-4515-8D74-353F7C0D544F}"/>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364743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B0AC3-3B10-444E-BA66-44820A4CC8C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E43D024-8193-421F-93CF-28375F62396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18784CC-27B2-41DD-8C1E-3D101B923938}"/>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4276994D-3996-4B84-A5C1-F251F98295B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208021-BC28-4426-B5CD-639CAE64B607}"/>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226056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E6789-E31F-4458-A26A-0A69550743A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F42ADC7-3399-4B1C-A7A5-A16A2419A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6DD781-1551-4495-ACC5-51433EEC3EE1}"/>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5FD255F2-1E9B-47DB-9E8D-83522C78C41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34629E-7659-404B-AF6B-55CB4DB8DCF1}"/>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17281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A0D19-3531-48F6-B037-FB46A101207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3EEE2B9-E540-4B6E-B39D-B010C032C3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00A39DF-5A7A-4C45-A03C-8044B296BDE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915B62F-C536-449D-8F3C-EF43594E857B}"/>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6" name="Marcador de pie de página 5">
            <a:extLst>
              <a:ext uri="{FF2B5EF4-FFF2-40B4-BE49-F238E27FC236}">
                <a16:creationId xmlns:a16="http://schemas.microsoft.com/office/drawing/2014/main" id="{737CE0AC-CCB1-4575-988A-84362E9DEE6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B5F4AC9-9D9B-49DF-925E-F5F891406593}"/>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3662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2A33A-45F3-4B88-8F95-658E4BE6A73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2C2EA03-595B-4997-9012-F04896B75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F46406-A296-4813-8565-365B3A01D67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C608725-FE2D-4594-B99A-6E0C08BF4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33D39BE-1E56-4EB2-ACBF-4B387F99A9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9DD6715-3536-452F-9D6F-E4584C02AAFF}"/>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8" name="Marcador de pie de página 7">
            <a:extLst>
              <a:ext uri="{FF2B5EF4-FFF2-40B4-BE49-F238E27FC236}">
                <a16:creationId xmlns:a16="http://schemas.microsoft.com/office/drawing/2014/main" id="{3395D7CE-971E-40C0-A7B2-60061C6A35C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80123E5-A881-4BC8-A47B-1CF16F5C1662}"/>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10776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37CB3-E147-4ED7-B7CA-031248161AF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5DD5CDC-6DBD-42A5-B435-19D57C117E61}"/>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4" name="Marcador de pie de página 3">
            <a:extLst>
              <a:ext uri="{FF2B5EF4-FFF2-40B4-BE49-F238E27FC236}">
                <a16:creationId xmlns:a16="http://schemas.microsoft.com/office/drawing/2014/main" id="{CC6A0004-7EBF-4945-8697-D65DE614416A}"/>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D3E1EF5-9FD2-47AA-B1A3-9DA3C6F91756}"/>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284237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F9892B-FD01-4CD4-A54F-727E923D72AE}"/>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3" name="Marcador de pie de página 2">
            <a:extLst>
              <a:ext uri="{FF2B5EF4-FFF2-40B4-BE49-F238E27FC236}">
                <a16:creationId xmlns:a16="http://schemas.microsoft.com/office/drawing/2014/main" id="{54A44D26-B4FF-4F30-B123-71F659A2CFE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73DF4C10-D8E5-4DD9-AC13-353B9DF70347}"/>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251849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A1193-1D59-44BF-AA4E-BF506491FD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C946352-F4EF-4DBD-9573-E7392AB94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64D732B-78FB-4435-8B48-777ACD7DB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9DE326-E0E0-4801-81F6-4D6681D63B07}"/>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6" name="Marcador de pie de página 5">
            <a:extLst>
              <a:ext uri="{FF2B5EF4-FFF2-40B4-BE49-F238E27FC236}">
                <a16:creationId xmlns:a16="http://schemas.microsoft.com/office/drawing/2014/main" id="{675C2078-213E-4AC3-A0FD-7310EB8DC33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E2BDCFD-274D-4E12-ABE0-FE640CE82D09}"/>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364573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B748C-B0B8-4D0A-80B1-1AF374BDE6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F67F78C-816E-4FF8-AEA6-F5A0E1644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371AE95-D5B0-45D1-8C32-4F8A5DF68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7A9337-E348-45EA-8E4F-7694129B5ABD}"/>
              </a:ext>
            </a:extLst>
          </p:cNvPr>
          <p:cNvSpPr>
            <a:spLocks noGrp="1"/>
          </p:cNvSpPr>
          <p:nvPr>
            <p:ph type="dt" sz="half" idx="10"/>
          </p:nvPr>
        </p:nvSpPr>
        <p:spPr/>
        <p:txBody>
          <a:bodyPr/>
          <a:lstStyle/>
          <a:p>
            <a:fld id="{CA40CE34-C2B6-43AC-AB46-04064C4448C7}" type="datetimeFigureOut">
              <a:rPr lang="es-AR" smtClean="0"/>
              <a:t>20/8/2021</a:t>
            </a:fld>
            <a:endParaRPr lang="es-AR"/>
          </a:p>
        </p:txBody>
      </p:sp>
      <p:sp>
        <p:nvSpPr>
          <p:cNvPr id="6" name="Marcador de pie de página 5">
            <a:extLst>
              <a:ext uri="{FF2B5EF4-FFF2-40B4-BE49-F238E27FC236}">
                <a16:creationId xmlns:a16="http://schemas.microsoft.com/office/drawing/2014/main" id="{50EFAAFB-F2F9-4629-A60F-964ACFF2690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B7D841E-25E2-42A6-9018-085436C23081}"/>
              </a:ext>
            </a:extLst>
          </p:cNvPr>
          <p:cNvSpPr>
            <a:spLocks noGrp="1"/>
          </p:cNvSpPr>
          <p:nvPr>
            <p:ph type="sldNum" sz="quarter" idx="12"/>
          </p:nvPr>
        </p:nvSpPr>
        <p:spPr/>
        <p:txBody>
          <a:bodyPr/>
          <a:lstStyle/>
          <a:p>
            <a:fld id="{A7510F9E-C268-4CD8-9650-C435AB39DF4B}" type="slidenum">
              <a:rPr lang="es-AR" smtClean="0"/>
              <a:t>‹Nº›</a:t>
            </a:fld>
            <a:endParaRPr lang="es-AR"/>
          </a:p>
        </p:txBody>
      </p:sp>
    </p:spTree>
    <p:extLst>
      <p:ext uri="{BB962C8B-B14F-4D97-AF65-F5344CB8AC3E}">
        <p14:creationId xmlns:p14="http://schemas.microsoft.com/office/powerpoint/2010/main" val="429031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92DB807-CBE7-4951-A877-233B7F2B3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9A9EE5D-7984-49F1-9EE6-0D949D340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A6A4E1B-C2A8-4B5C-9C28-6AEAD1BC6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CE34-C2B6-43AC-AB46-04064C4448C7}" type="datetimeFigureOut">
              <a:rPr lang="es-AR" smtClean="0"/>
              <a:t>20/8/2021</a:t>
            </a:fld>
            <a:endParaRPr lang="es-AR"/>
          </a:p>
        </p:txBody>
      </p:sp>
      <p:sp>
        <p:nvSpPr>
          <p:cNvPr id="5" name="Marcador de pie de página 4">
            <a:extLst>
              <a:ext uri="{FF2B5EF4-FFF2-40B4-BE49-F238E27FC236}">
                <a16:creationId xmlns:a16="http://schemas.microsoft.com/office/drawing/2014/main" id="{19D20077-9D7D-4F91-A784-F159D4A05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52FBFB2-C713-4895-B154-461D7990A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10F9E-C268-4CD8-9650-C435AB39DF4B}" type="slidenum">
              <a:rPr lang="es-AR" smtClean="0"/>
              <a:t>‹Nº›</a:t>
            </a:fld>
            <a:endParaRPr lang="es-AR"/>
          </a:p>
        </p:txBody>
      </p:sp>
    </p:spTree>
    <p:extLst>
      <p:ext uri="{BB962C8B-B14F-4D97-AF65-F5344CB8AC3E}">
        <p14:creationId xmlns:p14="http://schemas.microsoft.com/office/powerpoint/2010/main" val="361872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3BD2B-BC04-4E07-AE4B-EA4421F60A3D}"/>
              </a:ext>
            </a:extLst>
          </p:cNvPr>
          <p:cNvSpPr>
            <a:spLocks noGrp="1"/>
          </p:cNvSpPr>
          <p:nvPr>
            <p:ph type="ctrTitle"/>
          </p:nvPr>
        </p:nvSpPr>
        <p:spPr>
          <a:xfrm>
            <a:off x="1589315" y="1422809"/>
            <a:ext cx="9144000" cy="2387600"/>
          </a:xfrm>
        </p:spPr>
        <p:txBody>
          <a:bodyPr>
            <a:normAutofit/>
          </a:bodyPr>
          <a:lstStyle/>
          <a:p>
            <a:r>
              <a:rPr lang="es-AR" sz="4000" b="1" dirty="0"/>
              <a:t>Data </a:t>
            </a:r>
            <a:r>
              <a:rPr lang="es-AR" sz="4000" b="1" dirty="0" err="1"/>
              <a:t>Science</a:t>
            </a:r>
            <a:r>
              <a:rPr lang="es-AR" sz="4000" b="1" dirty="0"/>
              <a:t> </a:t>
            </a:r>
            <a:r>
              <a:rPr lang="es-AR" sz="4000" b="1" dirty="0" err="1"/>
              <a:t>for</a:t>
            </a:r>
            <a:r>
              <a:rPr lang="es-AR" sz="4000" b="1" dirty="0"/>
              <a:t> </a:t>
            </a:r>
            <a:r>
              <a:rPr lang="es-AR" sz="4000" b="1" dirty="0" err="1"/>
              <a:t>Analytics</a:t>
            </a:r>
            <a:endParaRPr lang="es-AR" sz="4000" b="1" dirty="0"/>
          </a:p>
        </p:txBody>
      </p:sp>
    </p:spTree>
    <p:extLst>
      <p:ext uri="{BB962C8B-B14F-4D97-AF65-F5344CB8AC3E}">
        <p14:creationId xmlns:p14="http://schemas.microsoft.com/office/powerpoint/2010/main" val="313708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42" y="0"/>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Tipos de gráficos y sus características principales</a:t>
            </a:r>
          </a:p>
        </p:txBody>
      </p:sp>
      <p:sp>
        <p:nvSpPr>
          <p:cNvPr id="13" name="Google Shape;90;p2"/>
          <p:cNvSpPr txBox="1"/>
          <p:nvPr/>
        </p:nvSpPr>
        <p:spPr>
          <a:xfrm>
            <a:off x="373123" y="1878019"/>
            <a:ext cx="5497417" cy="499838"/>
          </a:xfrm>
          <a:prstGeom prst="rect">
            <a:avLst/>
          </a:prstGeom>
          <a:noFill/>
          <a:ln>
            <a:noFill/>
          </a:ln>
        </p:spPr>
        <p:txBody>
          <a:bodyPr spcFirstLastPara="1" wrap="square" lIns="91425" tIns="91425" rIns="91425" bIns="91425" anchor="ctr" anchorCtr="0">
            <a:noAutofit/>
          </a:bodyPr>
          <a:lstStyle/>
          <a:p>
            <a:pPr algn="just">
              <a:lnSpc>
                <a:spcPct val="150000"/>
              </a:lnSpc>
            </a:pPr>
            <a:r>
              <a:rPr lang="es-MX" sz="1600" b="1" dirty="0">
                <a:effectLst/>
                <a:latin typeface="Calibri" panose="020F0502020204030204" pitchFamily="34" charset="0"/>
                <a:ea typeface="Times New Roman" panose="02020603050405020304" pitchFamily="18" charset="0"/>
              </a:rPr>
              <a:t>Gráfico de Barras</a:t>
            </a:r>
          </a:p>
        </p:txBody>
      </p:sp>
      <p:sp>
        <p:nvSpPr>
          <p:cNvPr id="9" name="CuadroTexto 8">
            <a:extLst>
              <a:ext uri="{FF2B5EF4-FFF2-40B4-BE49-F238E27FC236}">
                <a16:creationId xmlns:a16="http://schemas.microsoft.com/office/drawing/2014/main" id="{806E2F52-E1BC-4A58-B628-D03A84206189}"/>
              </a:ext>
            </a:extLst>
          </p:cNvPr>
          <p:cNvSpPr txBox="1"/>
          <p:nvPr/>
        </p:nvSpPr>
        <p:spPr>
          <a:xfrm>
            <a:off x="373123" y="2548630"/>
            <a:ext cx="5807340" cy="792781"/>
          </a:xfrm>
          <a:prstGeom prst="rect">
            <a:avLst/>
          </a:prstGeom>
          <a:noFill/>
        </p:spPr>
        <p:txBody>
          <a:bodyPr wrap="square">
            <a:spAutoFit/>
          </a:bodyPr>
          <a:lstStyle/>
          <a:p>
            <a:pPr algn="just">
              <a:lnSpc>
                <a:spcPct val="150000"/>
              </a:lnSpc>
              <a:spcAft>
                <a:spcPts val="2000"/>
              </a:spcAft>
            </a:pPr>
            <a:r>
              <a:rPr lang="es-AR" sz="1600" b="1" dirty="0">
                <a:sym typeface="Roboto"/>
              </a:rPr>
              <a:t>Vertical: </a:t>
            </a:r>
            <a:r>
              <a:rPr lang="es-AR" sz="1600" dirty="0">
                <a:sym typeface="Roboto"/>
              </a:rPr>
              <a:t>Las distintas categorías están situadas en el eje horizontal y las barras de frecuencias crecen verticalmente.</a:t>
            </a:r>
          </a:p>
        </p:txBody>
      </p:sp>
      <p:sp>
        <p:nvSpPr>
          <p:cNvPr id="11" name="CuadroTexto 10">
            <a:extLst>
              <a:ext uri="{FF2B5EF4-FFF2-40B4-BE49-F238E27FC236}">
                <a16:creationId xmlns:a16="http://schemas.microsoft.com/office/drawing/2014/main" id="{5381170D-3785-41BF-9F23-9ED3479C028B}"/>
              </a:ext>
            </a:extLst>
          </p:cNvPr>
          <p:cNvSpPr txBox="1"/>
          <p:nvPr/>
        </p:nvSpPr>
        <p:spPr>
          <a:xfrm>
            <a:off x="6476467" y="2548630"/>
            <a:ext cx="5342410" cy="1162113"/>
          </a:xfrm>
          <a:prstGeom prst="rect">
            <a:avLst/>
          </a:prstGeom>
          <a:noFill/>
        </p:spPr>
        <p:txBody>
          <a:bodyPr wrap="square">
            <a:spAutoFit/>
          </a:bodyPr>
          <a:lstStyle/>
          <a:p>
            <a:pPr algn="just">
              <a:lnSpc>
                <a:spcPct val="150000"/>
              </a:lnSpc>
              <a:spcAft>
                <a:spcPts val="2000"/>
              </a:spcAft>
            </a:pPr>
            <a:r>
              <a:rPr lang="es-AR" sz="1600" b="1" dirty="0"/>
              <a:t>Horizontal: </a:t>
            </a:r>
            <a:r>
              <a:rPr lang="es-AR" sz="1600" dirty="0"/>
              <a:t>Las categorías se sitúan en el eje vertical y las barras crecen horizontalmente. Suelen usarse cuando hay muchas categorías o sus nombres son demasiado largos.</a:t>
            </a:r>
          </a:p>
        </p:txBody>
      </p:sp>
      <p:pic>
        <p:nvPicPr>
          <p:cNvPr id="16" name="Imagen 15">
            <a:extLst>
              <a:ext uri="{FF2B5EF4-FFF2-40B4-BE49-F238E27FC236}">
                <a16:creationId xmlns:a16="http://schemas.microsoft.com/office/drawing/2014/main" id="{04ADD3C9-8EB3-4683-B070-A9CE2C2991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6616" y="3935207"/>
            <a:ext cx="5409353" cy="2779607"/>
          </a:xfrm>
          <a:prstGeom prst="rect">
            <a:avLst/>
          </a:prstGeom>
          <a:noFill/>
          <a:ln>
            <a:solidFill>
              <a:schemeClr val="tx1"/>
            </a:solidFill>
          </a:ln>
        </p:spPr>
      </p:pic>
      <p:pic>
        <p:nvPicPr>
          <p:cNvPr id="17" name="Imagen 16">
            <a:extLst>
              <a:ext uri="{FF2B5EF4-FFF2-40B4-BE49-F238E27FC236}">
                <a16:creationId xmlns:a16="http://schemas.microsoft.com/office/drawing/2014/main" id="{DC5111FD-30E8-4689-AB57-3A77DC4AC7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43410" y="3935207"/>
            <a:ext cx="5342410" cy="2763048"/>
          </a:xfrm>
          <a:prstGeom prst="rect">
            <a:avLst/>
          </a:prstGeom>
          <a:noFill/>
          <a:ln>
            <a:solidFill>
              <a:schemeClr val="tx1"/>
            </a:solidFill>
          </a:ln>
        </p:spPr>
      </p:pic>
    </p:spTree>
    <p:extLst>
      <p:ext uri="{BB962C8B-B14F-4D97-AF65-F5344CB8AC3E}">
        <p14:creationId xmlns:p14="http://schemas.microsoft.com/office/powerpoint/2010/main" val="324250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42" y="0"/>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Tipos de gráficos y sus características principales</a:t>
            </a:r>
          </a:p>
        </p:txBody>
      </p:sp>
      <p:pic>
        <p:nvPicPr>
          <p:cNvPr id="10" name="Imagen 9">
            <a:extLst>
              <a:ext uri="{FF2B5EF4-FFF2-40B4-BE49-F238E27FC236}">
                <a16:creationId xmlns:a16="http://schemas.microsoft.com/office/drawing/2014/main" id="{610D35CA-6DAC-4C9B-908B-50DBFCFECB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2517" y="2025374"/>
            <a:ext cx="5164508" cy="4699340"/>
          </a:xfrm>
          <a:prstGeom prst="rect">
            <a:avLst/>
          </a:prstGeom>
          <a:noFill/>
          <a:ln>
            <a:solidFill>
              <a:schemeClr val="tx1"/>
            </a:solidFill>
          </a:ln>
        </p:spPr>
      </p:pic>
    </p:spTree>
    <p:extLst>
      <p:ext uri="{BB962C8B-B14F-4D97-AF65-F5344CB8AC3E}">
        <p14:creationId xmlns:p14="http://schemas.microsoft.com/office/powerpoint/2010/main" val="335846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Histograma</a:t>
            </a:r>
          </a:p>
        </p:txBody>
      </p:sp>
      <p:pic>
        <p:nvPicPr>
          <p:cNvPr id="6" name="Imagen 5">
            <a:extLst>
              <a:ext uri="{FF2B5EF4-FFF2-40B4-BE49-F238E27FC236}">
                <a16:creationId xmlns:a16="http://schemas.microsoft.com/office/drawing/2014/main" id="{79F61FD5-6D6F-4F14-915C-465934B19F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39110" y="2808902"/>
            <a:ext cx="7728084" cy="3103209"/>
          </a:xfrm>
          <a:prstGeom prst="rect">
            <a:avLst/>
          </a:prstGeom>
          <a:noFill/>
          <a:ln>
            <a:solidFill>
              <a:schemeClr val="tx1"/>
            </a:solidFill>
          </a:ln>
        </p:spPr>
      </p:pic>
      <p:sp>
        <p:nvSpPr>
          <p:cNvPr id="7" name="CuadroTexto 6">
            <a:extLst>
              <a:ext uri="{FF2B5EF4-FFF2-40B4-BE49-F238E27FC236}">
                <a16:creationId xmlns:a16="http://schemas.microsoft.com/office/drawing/2014/main" id="{22367887-C3CC-4C90-A9C4-D257C156DE17}"/>
              </a:ext>
            </a:extLst>
          </p:cNvPr>
          <p:cNvSpPr txBox="1"/>
          <p:nvPr/>
        </p:nvSpPr>
        <p:spPr>
          <a:xfrm>
            <a:off x="348253" y="1717632"/>
            <a:ext cx="11682166" cy="792781"/>
          </a:xfrm>
          <a:prstGeom prst="rect">
            <a:avLst/>
          </a:prstGeom>
          <a:noFill/>
        </p:spPr>
        <p:txBody>
          <a:bodyPr wrap="square">
            <a:spAutoFit/>
          </a:bodyPr>
          <a:lstStyle/>
          <a:p>
            <a:pPr algn="just">
              <a:lnSpc>
                <a:spcPct val="150000"/>
              </a:lnSpc>
              <a:spcAft>
                <a:spcPts val="2000"/>
              </a:spcAft>
            </a:pPr>
            <a:r>
              <a:rPr lang="es-AR" sz="1600" dirty="0"/>
              <a:t>El histograma, se usa para representar las frecuencias de una variable cuantitativa. En uno de los ejes, se posicionan las clases de la variable cuantitativa y en el otro eje las frecuencias. No existe separación entre las barras.</a:t>
            </a:r>
          </a:p>
        </p:txBody>
      </p:sp>
    </p:spTree>
    <p:extLst>
      <p:ext uri="{BB962C8B-B14F-4D97-AF65-F5344CB8AC3E}">
        <p14:creationId xmlns:p14="http://schemas.microsoft.com/office/powerpoint/2010/main" val="342320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Gráfico de Líneas</a:t>
            </a:r>
          </a:p>
        </p:txBody>
      </p:sp>
      <p:sp>
        <p:nvSpPr>
          <p:cNvPr id="7" name="CuadroTexto 6">
            <a:extLst>
              <a:ext uri="{FF2B5EF4-FFF2-40B4-BE49-F238E27FC236}">
                <a16:creationId xmlns:a16="http://schemas.microsoft.com/office/drawing/2014/main" id="{22367887-C3CC-4C90-A9C4-D257C156DE17}"/>
              </a:ext>
            </a:extLst>
          </p:cNvPr>
          <p:cNvSpPr txBox="1"/>
          <p:nvPr/>
        </p:nvSpPr>
        <p:spPr>
          <a:xfrm>
            <a:off x="348253" y="1717632"/>
            <a:ext cx="11682166" cy="1162113"/>
          </a:xfrm>
          <a:prstGeom prst="rect">
            <a:avLst/>
          </a:prstGeom>
          <a:noFill/>
        </p:spPr>
        <p:txBody>
          <a:bodyPr wrap="square">
            <a:spAutoFit/>
          </a:bodyPr>
          <a:lstStyle/>
          <a:p>
            <a:pPr algn="just">
              <a:lnSpc>
                <a:spcPct val="150000"/>
              </a:lnSpc>
              <a:spcAft>
                <a:spcPts val="2000"/>
              </a:spcAft>
            </a:pPr>
            <a:r>
              <a:rPr lang="es-AR" sz="1600" dirty="0"/>
              <a:t>Se suelen usar para presentar tendencias temporales. En el eje horizontal se ha de posicionar la variable que indica las unidades de tiempo y en el vertical se introduce la escala de la variable cuya variación en el tiempo queremos ver. Pueden aparecer varias variables para compararlas.</a:t>
            </a:r>
          </a:p>
        </p:txBody>
      </p:sp>
      <p:pic>
        <p:nvPicPr>
          <p:cNvPr id="8" name="Imagen 7">
            <a:extLst>
              <a:ext uri="{FF2B5EF4-FFF2-40B4-BE49-F238E27FC236}">
                <a16:creationId xmlns:a16="http://schemas.microsoft.com/office/drawing/2014/main" id="{F70CC06B-A6BC-4598-9C87-FFAA3F0C25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60198" y="3083688"/>
            <a:ext cx="8164233" cy="3027379"/>
          </a:xfrm>
          <a:prstGeom prst="rect">
            <a:avLst/>
          </a:prstGeom>
          <a:noFill/>
          <a:ln>
            <a:solidFill>
              <a:schemeClr val="tx1"/>
            </a:solidFill>
          </a:ln>
        </p:spPr>
      </p:pic>
    </p:spTree>
    <p:extLst>
      <p:ext uri="{BB962C8B-B14F-4D97-AF65-F5344CB8AC3E}">
        <p14:creationId xmlns:p14="http://schemas.microsoft.com/office/powerpoint/2010/main" val="23080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Gráfico de Torta</a:t>
            </a:r>
          </a:p>
        </p:txBody>
      </p:sp>
      <p:sp>
        <p:nvSpPr>
          <p:cNvPr id="7" name="CuadroTexto 6">
            <a:extLst>
              <a:ext uri="{FF2B5EF4-FFF2-40B4-BE49-F238E27FC236}">
                <a16:creationId xmlns:a16="http://schemas.microsoft.com/office/drawing/2014/main" id="{22367887-C3CC-4C90-A9C4-D257C156DE17}"/>
              </a:ext>
            </a:extLst>
          </p:cNvPr>
          <p:cNvSpPr txBox="1"/>
          <p:nvPr/>
        </p:nvSpPr>
        <p:spPr>
          <a:xfrm>
            <a:off x="348253" y="1717632"/>
            <a:ext cx="11682166" cy="1531445"/>
          </a:xfrm>
          <a:prstGeom prst="rect">
            <a:avLst/>
          </a:prstGeom>
          <a:noFill/>
        </p:spPr>
        <p:txBody>
          <a:bodyPr wrap="square">
            <a:spAutoFit/>
          </a:bodyPr>
          <a:lstStyle/>
          <a:p>
            <a:pPr algn="just">
              <a:lnSpc>
                <a:spcPct val="150000"/>
              </a:lnSpc>
              <a:spcAft>
                <a:spcPts val="2000"/>
              </a:spcAft>
            </a:pPr>
            <a:r>
              <a:rPr lang="es-AR" sz="1600" dirty="0"/>
              <a:t>Un gráfico de torta, es una representación circular de las frecuencias relativas de una variable cualitativa o discreta que permite, de una manera sencilla y rápida, su comparación. El círculo representa la totalidad que se quiere observar (en el ejemplo, total de viajeros hospedados en hoteles) y cada porción, llamadas sectores o porciones, representan la proporción de cada categoría de la variable (en el ejemplo, tipo de hotel) respecto el total. Generalmente, suele expresarse en porcentajes.</a:t>
            </a:r>
          </a:p>
        </p:txBody>
      </p:sp>
      <p:pic>
        <p:nvPicPr>
          <p:cNvPr id="6" name="Imagen 5">
            <a:extLst>
              <a:ext uri="{FF2B5EF4-FFF2-40B4-BE49-F238E27FC236}">
                <a16:creationId xmlns:a16="http://schemas.microsoft.com/office/drawing/2014/main" id="{701CB877-37D4-44B0-B486-F496857A9F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34043" y="3429000"/>
            <a:ext cx="4137079" cy="3187284"/>
          </a:xfrm>
          <a:prstGeom prst="rect">
            <a:avLst/>
          </a:prstGeom>
          <a:noFill/>
          <a:ln>
            <a:solidFill>
              <a:schemeClr val="tx1"/>
            </a:solidFill>
          </a:ln>
        </p:spPr>
      </p:pic>
    </p:spTree>
    <p:extLst>
      <p:ext uri="{BB962C8B-B14F-4D97-AF65-F5344CB8AC3E}">
        <p14:creationId xmlns:p14="http://schemas.microsoft.com/office/powerpoint/2010/main" val="331240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36E86D2-73C5-428C-A539-576E3870BA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206042" cy="6857999"/>
          </a:xfrm>
          <a:prstGeom prst="rect">
            <a:avLst/>
          </a:prstGeom>
        </p:spPr>
      </p:pic>
      <p:sp>
        <p:nvSpPr>
          <p:cNvPr id="12" name="Google Shape;91;p2"/>
          <p:cNvSpPr txBox="1"/>
          <p:nvPr/>
        </p:nvSpPr>
        <p:spPr>
          <a:xfrm>
            <a:off x="348253" y="945889"/>
            <a:ext cx="10866918" cy="9462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17365D"/>
              </a:buClr>
              <a:buSzPts val="3200"/>
              <a:buFont typeface="Calibri"/>
              <a:buNone/>
            </a:pPr>
            <a:r>
              <a:rPr lang="es-MX" sz="3200" b="1" i="0" u="none" strike="noStrike" cap="none" dirty="0">
                <a:solidFill>
                  <a:srgbClr val="17365D"/>
                </a:solidFill>
                <a:latin typeface="Calibri"/>
                <a:ea typeface="Calibri"/>
                <a:cs typeface="Calibri"/>
                <a:sym typeface="Calibri"/>
              </a:rPr>
              <a:t>Gráfico de Dispersión</a:t>
            </a:r>
          </a:p>
        </p:txBody>
      </p:sp>
      <p:sp>
        <p:nvSpPr>
          <p:cNvPr id="7" name="CuadroTexto 6">
            <a:extLst>
              <a:ext uri="{FF2B5EF4-FFF2-40B4-BE49-F238E27FC236}">
                <a16:creationId xmlns:a16="http://schemas.microsoft.com/office/drawing/2014/main" id="{22367887-C3CC-4C90-A9C4-D257C156DE17}"/>
              </a:ext>
            </a:extLst>
          </p:cNvPr>
          <p:cNvSpPr txBox="1"/>
          <p:nvPr/>
        </p:nvSpPr>
        <p:spPr>
          <a:xfrm>
            <a:off x="348253" y="1717632"/>
            <a:ext cx="11682166" cy="1531445"/>
          </a:xfrm>
          <a:prstGeom prst="rect">
            <a:avLst/>
          </a:prstGeom>
          <a:noFill/>
        </p:spPr>
        <p:txBody>
          <a:bodyPr wrap="square">
            <a:spAutoFit/>
          </a:bodyPr>
          <a:lstStyle/>
          <a:p>
            <a:pPr algn="just">
              <a:lnSpc>
                <a:spcPct val="150000"/>
              </a:lnSpc>
              <a:spcAft>
                <a:spcPts val="2000"/>
              </a:spcAft>
            </a:pPr>
            <a:r>
              <a:rPr lang="es-AR" sz="1600" dirty="0"/>
              <a:t>Un gráfico de dispersión, muestra en un eje cartesiano la relación que existe entre dos variables. Este gráfico nos informa del grado de correlación entre las dos variables es decir, nos muestra si el incremento o disminución de los valores de una de las variables, denominada variable independiente y que se suele representar en el eje horizontal, altera de alguna manera los valores de la otra, denominada variable dependiente y que representa generalmente en el eje vertical.</a:t>
            </a:r>
          </a:p>
        </p:txBody>
      </p:sp>
      <p:pic>
        <p:nvPicPr>
          <p:cNvPr id="8" name="Imagen 7">
            <a:extLst>
              <a:ext uri="{FF2B5EF4-FFF2-40B4-BE49-F238E27FC236}">
                <a16:creationId xmlns:a16="http://schemas.microsoft.com/office/drawing/2014/main" id="{A7E1BC36-F16F-4B9A-86FF-C8DD76F4BA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14064" y="3429000"/>
            <a:ext cx="4446041" cy="3198667"/>
          </a:xfrm>
          <a:prstGeom prst="rect">
            <a:avLst/>
          </a:prstGeom>
          <a:noFill/>
          <a:ln>
            <a:solidFill>
              <a:schemeClr val="tx1"/>
            </a:solidFill>
          </a:ln>
        </p:spPr>
      </p:pic>
    </p:spTree>
    <p:extLst>
      <p:ext uri="{BB962C8B-B14F-4D97-AF65-F5344CB8AC3E}">
        <p14:creationId xmlns:p14="http://schemas.microsoft.com/office/powerpoint/2010/main" val="172114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E203D50-049C-4A18-A9C5-2B41786B6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 y="0"/>
            <a:ext cx="12205854" cy="6858000"/>
          </a:xfrm>
          <a:prstGeom prst="rect">
            <a:avLst/>
          </a:prstGeom>
        </p:spPr>
      </p:pic>
    </p:spTree>
    <p:extLst>
      <p:ext uri="{BB962C8B-B14F-4D97-AF65-F5344CB8AC3E}">
        <p14:creationId xmlns:p14="http://schemas.microsoft.com/office/powerpoint/2010/main" val="306864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9235A8B-B819-4761-9365-9738A5BC8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8" y="0"/>
            <a:ext cx="12206042" cy="6858106"/>
          </a:xfrm>
          <a:prstGeom prst="rect">
            <a:avLst/>
          </a:prstGeom>
        </p:spPr>
      </p:pic>
    </p:spTree>
    <p:extLst>
      <p:ext uri="{BB962C8B-B14F-4D97-AF65-F5344CB8AC3E}">
        <p14:creationId xmlns:p14="http://schemas.microsoft.com/office/powerpoint/2010/main" val="39687831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347</Words>
  <Application>Microsoft Office PowerPoint</Application>
  <PresentationFormat>Panorámica</PresentationFormat>
  <Paragraphs>14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Data Science for Analytics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Layla Scheli</cp:lastModifiedBy>
  <cp:revision>19</cp:revision>
  <dcterms:created xsi:type="dcterms:W3CDTF">2021-07-22T21:47:15Z</dcterms:created>
  <dcterms:modified xsi:type="dcterms:W3CDTF">2021-08-21T01:11:40Z</dcterms:modified>
</cp:coreProperties>
</file>