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8" r:id="rId2"/>
    <p:sldId id="256"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966576" y="531254"/>
            <a:ext cx="9624409" cy="5318975"/>
          </a:xfrm>
        </p:spPr>
        <p:txBody>
          <a:bodyPr>
            <a:noAutofit/>
          </a:bodyPr>
          <a:lstStyle/>
          <a:p>
            <a:pPr>
              <a:lnSpc>
                <a:spcPct val="150000"/>
              </a:lnSpc>
            </a:pPr>
            <a:r>
              <a:rPr lang="es-AR" sz="2400" dirty="0"/>
              <a:t/>
            </a:r>
            <a:br>
              <a:rPr lang="es-AR" sz="2400" dirty="0"/>
            </a:br>
            <a:r>
              <a:rPr lang="es-AR" sz="2400" dirty="0"/>
              <a:t/>
            </a:r>
            <a:br>
              <a:rPr lang="es-AR" sz="2400" dirty="0"/>
            </a:br>
            <a:r>
              <a:rPr lang="es-AR" sz="2400" cap="none" dirty="0" smtClean="0"/>
              <a:t>El árbol de decisión es una de las </a:t>
            </a:r>
            <a:r>
              <a:rPr lang="es-AR" sz="2400" b="1" cap="none" dirty="0" smtClean="0"/>
              <a:t>herramientas más útiles y utilizadas para la toma de decisiones adecuadas</a:t>
            </a:r>
            <a:r>
              <a:rPr lang="es-AR" sz="2400" cap="none" dirty="0" smtClean="0"/>
              <a:t> teniendo varias alternativas posibles de acción. El árbol de decisión es una buena ayuda para elegir entre varios cursos de acción. El nombre de árbol de decisión proviene de la forma que adopta el modelo, semejante a un árbol. Esta formado por múltiples nodos cuadrados, que representan los puntos de decisión, y de los cuales surgen ramas que representan las distintas alternativas.</a:t>
            </a:r>
          </a:p>
          <a:p>
            <a:endParaRPr lang="es-AR" sz="2400" dirty="0"/>
          </a:p>
        </p:txBody>
      </p:sp>
      <p:pic>
        <p:nvPicPr>
          <p:cNvPr id="5" name="Imagen 4"/>
          <p:cNvPicPr>
            <a:picLocks noChangeAspect="1"/>
          </p:cNvPicPr>
          <p:nvPr/>
        </p:nvPicPr>
        <p:blipFill>
          <a:blip r:embed="rId3"/>
          <a:stretch>
            <a:fillRect/>
          </a:stretch>
        </p:blipFill>
        <p:spPr>
          <a:xfrm>
            <a:off x="2824944" y="236470"/>
            <a:ext cx="9071634" cy="1518036"/>
          </a:xfrm>
          <a:prstGeom prst="rect">
            <a:avLst/>
          </a:prstGeom>
        </p:spPr>
      </p:pic>
    </p:spTree>
    <p:custDataLst>
      <p:tags r:id="rId1"/>
    </p:custDataLst>
    <p:extLst>
      <p:ext uri="{BB962C8B-B14F-4D97-AF65-F5344CB8AC3E}">
        <p14:creationId xmlns:p14="http://schemas.microsoft.com/office/powerpoint/2010/main" val="2099749733"/>
      </p:ext>
    </p:extLst>
  </p:cSld>
  <p:clrMapOvr>
    <a:masterClrMapping/>
  </p:clrMapOvr>
  <mc:AlternateContent xmlns:mc="http://schemas.openxmlformats.org/markup-compatibility/2006" xmlns:p14="http://schemas.microsoft.com/office/powerpoint/2010/main">
    <mc:Choice Requires="p14">
      <p:transition spd="slow" p14:dur="2000" advTm="20646"/>
    </mc:Choice>
    <mc:Fallback xmlns="">
      <p:transition spd="slow" advTm="206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18091" y="0"/>
            <a:ext cx="8791575" cy="1655762"/>
          </a:xfrm>
        </p:spPr>
        <p:txBody>
          <a:bodyPr>
            <a:noAutofit/>
          </a:bodyPr>
          <a:lstStyle/>
          <a:p>
            <a:pPr algn="just" fontAlgn="base"/>
            <a:r>
              <a:rPr lang="es-AR" b="1" dirty="0">
                <a:solidFill>
                  <a:schemeClr val="tx2">
                    <a:lumMod val="75000"/>
                  </a:schemeClr>
                </a:solidFill>
                <a:latin typeface="+mj-lt"/>
              </a:rPr>
              <a:t>Ventajas</a:t>
            </a:r>
            <a:r>
              <a:rPr lang="es-AR" dirty="0">
                <a:solidFill>
                  <a:schemeClr val="tx2">
                    <a:lumMod val="75000"/>
                  </a:schemeClr>
                </a:solidFill>
                <a:latin typeface="+mj-lt"/>
              </a:rPr>
              <a:t/>
            </a:r>
            <a:br>
              <a:rPr lang="es-AR" dirty="0">
                <a:solidFill>
                  <a:schemeClr val="tx2">
                    <a:lumMod val="75000"/>
                  </a:schemeClr>
                </a:solidFill>
                <a:latin typeface="+mj-lt"/>
              </a:rPr>
            </a:br>
            <a:r>
              <a:rPr lang="es-AR" cap="none" dirty="0" smtClean="0">
                <a:solidFill>
                  <a:schemeClr val="tx2">
                    <a:lumMod val="75000"/>
                  </a:schemeClr>
                </a:solidFill>
                <a:latin typeface="+mj-lt"/>
              </a:rPr>
              <a:t>Las ventajas de la estructura consecutiva de las ramas del árbol de decisión, de tal forma que se identifican de manera inmediata el orden de verificación de las condiciones y las acciones que se deben llevar a cabo.</a:t>
            </a:r>
          </a:p>
          <a:p>
            <a:pPr algn="just"/>
            <a:r>
              <a:rPr lang="es-AR" cap="none" dirty="0" smtClean="0">
                <a:solidFill>
                  <a:schemeClr val="tx2">
                    <a:lumMod val="75000"/>
                  </a:schemeClr>
                </a:solidFill>
                <a:latin typeface="+mj-lt"/>
              </a:rPr>
              <a:t>Las condiciones y las acciones del árbol de decisión se encuentran en ciertas ramas pero no en otras, a diferencia de las tablas de decisión, donde todas forman parte de la misma tabla.</a:t>
            </a:r>
          </a:p>
          <a:p>
            <a:pPr algn="just"/>
            <a:r>
              <a:rPr lang="es-AR" cap="none" dirty="0" smtClean="0">
                <a:solidFill>
                  <a:schemeClr val="tx2">
                    <a:lumMod val="75000"/>
                  </a:schemeClr>
                </a:solidFill>
                <a:latin typeface="+mj-lt"/>
              </a:rPr>
              <a:t>Al compararse con las tablas los árboles de decisión se entienden con más facilidad en una organización y son apropiadas como un método de comunicación.</a:t>
            </a:r>
          </a:p>
          <a:p>
            <a:pPr algn="just"/>
            <a:r>
              <a:rPr lang="es-AR" cap="none" dirty="0" smtClean="0">
                <a:solidFill>
                  <a:schemeClr val="tx2">
                    <a:lumMod val="75000"/>
                  </a:schemeClr>
                </a:solidFill>
                <a:latin typeface="+mj-lt"/>
              </a:rPr>
              <a:t>Plantea el problema para que todas las opciones sean analizadas.</a:t>
            </a:r>
          </a:p>
          <a:p>
            <a:pPr algn="just"/>
            <a:r>
              <a:rPr lang="es-AR" cap="none" dirty="0" smtClean="0">
                <a:solidFill>
                  <a:schemeClr val="tx2">
                    <a:lumMod val="75000"/>
                  </a:schemeClr>
                </a:solidFill>
                <a:latin typeface="+mj-lt"/>
              </a:rPr>
              <a:t>Analiza las consecuencias de llevar a cabo una alternativa.</a:t>
            </a:r>
          </a:p>
          <a:p>
            <a:pPr algn="just"/>
            <a:r>
              <a:rPr lang="es-AR" cap="none" dirty="0" smtClean="0">
                <a:solidFill>
                  <a:schemeClr val="tx2">
                    <a:lumMod val="75000"/>
                  </a:schemeClr>
                </a:solidFill>
                <a:latin typeface="+mj-lt"/>
              </a:rPr>
              <a:t>Facilita la interpretación de la decisión adoptada.</a:t>
            </a:r>
          </a:p>
          <a:p>
            <a:pPr algn="just"/>
            <a:r>
              <a:rPr lang="es-AR" cap="none" dirty="0" smtClean="0">
                <a:solidFill>
                  <a:schemeClr val="tx2">
                    <a:lumMod val="75000"/>
                  </a:schemeClr>
                </a:solidFill>
                <a:latin typeface="+mj-lt"/>
              </a:rPr>
              <a:t>Muestra un esquema de coste de las distintas alternativas</a:t>
            </a:r>
          </a:p>
          <a:p>
            <a:pPr algn="just"/>
            <a:r>
              <a:rPr lang="es-AR" cap="none" dirty="0" smtClean="0">
                <a:solidFill>
                  <a:schemeClr val="tx2">
                    <a:lumMod val="75000"/>
                  </a:schemeClr>
                </a:solidFill>
                <a:latin typeface="+mj-lt"/>
              </a:rPr>
              <a:t>Nos lleva a adoptar la mejor alternativa con la información existente</a:t>
            </a:r>
          </a:p>
          <a:p>
            <a:pPr algn="just"/>
            <a:endParaRPr lang="es-AR" dirty="0">
              <a:solidFill>
                <a:schemeClr val="tx2">
                  <a:lumMod val="75000"/>
                </a:schemeClr>
              </a:solidFill>
              <a:latin typeface="+mj-lt"/>
            </a:endParaRPr>
          </a:p>
        </p:txBody>
      </p:sp>
    </p:spTree>
    <p:custDataLst>
      <p:tags r:id="rId1"/>
    </p:custDataLst>
    <p:extLst>
      <p:ext uri="{BB962C8B-B14F-4D97-AF65-F5344CB8AC3E}">
        <p14:creationId xmlns:p14="http://schemas.microsoft.com/office/powerpoint/2010/main" val="762546913"/>
      </p:ext>
    </p:extLst>
  </p:cSld>
  <p:clrMapOvr>
    <a:masterClrMapping/>
  </p:clrMapOvr>
  <mc:AlternateContent xmlns:mc="http://schemas.openxmlformats.org/markup-compatibility/2006" xmlns:p14="http://schemas.microsoft.com/office/powerpoint/2010/main">
    <mc:Choice Requires="p14">
      <p:transition spd="slow" p14:dur="2000" advTm="33254"/>
    </mc:Choice>
    <mc:Fallback xmlns="">
      <p:transition spd="slow" advTm="3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1.bp.blogspot.com/-D7vHbBM2x_M/VMcjBfC61_I/AAAAAAAAABU/93j1fY5kAfM/s1600/imgnblog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232" y="296665"/>
            <a:ext cx="4439754" cy="5802838"/>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7997780" y="1159550"/>
            <a:ext cx="3412901" cy="1323439"/>
          </a:xfrm>
          <a:prstGeom prst="rect">
            <a:avLst/>
          </a:prstGeom>
        </p:spPr>
        <p:txBody>
          <a:bodyPr wrap="square">
            <a:spAutoFit/>
          </a:bodyPr>
          <a:lstStyle/>
          <a:p>
            <a:r>
              <a:rPr lang="es-AR" sz="2000" b="1" dirty="0" smtClean="0">
                <a:effectLst>
                  <a:outerShdw blurRad="38100" dist="38100" dir="2700000" algn="tl">
                    <a:srgbClr val="000000">
                      <a:alpha val="43137"/>
                    </a:srgbClr>
                  </a:outerShdw>
                </a:effectLst>
              </a:rPr>
              <a:t>Desventaja: </a:t>
            </a:r>
          </a:p>
          <a:p>
            <a:r>
              <a:rPr lang="es-AR" sz="2000" dirty="0" smtClean="0"/>
              <a:t>Las </a:t>
            </a:r>
            <a:r>
              <a:rPr lang="es-AR" sz="2000" dirty="0"/>
              <a:t>reglas de asignación son bastante sencillas a pequeñas perturbaciones en los datos.</a:t>
            </a:r>
          </a:p>
        </p:txBody>
      </p:sp>
      <p:sp>
        <p:nvSpPr>
          <p:cNvPr id="4" name="CuadroTexto 3"/>
          <p:cNvSpPr txBox="1"/>
          <p:nvPr/>
        </p:nvSpPr>
        <p:spPr>
          <a:xfrm>
            <a:off x="7921894" y="6099503"/>
            <a:ext cx="3594246" cy="369332"/>
          </a:xfrm>
          <a:prstGeom prst="rect">
            <a:avLst/>
          </a:prstGeom>
          <a:noFill/>
        </p:spPr>
        <p:txBody>
          <a:bodyPr wrap="square" rtlCol="0">
            <a:spAutoFit/>
          </a:bodyPr>
          <a:lstStyle/>
          <a:p>
            <a:r>
              <a:rPr lang="es-AR" dirty="0" smtClean="0">
                <a:solidFill>
                  <a:schemeClr val="bg1"/>
                </a:solidFill>
              </a:rPr>
              <a:t>Profe </a:t>
            </a:r>
            <a:r>
              <a:rPr lang="es-AR" dirty="0" smtClean="0">
                <a:solidFill>
                  <a:schemeClr val="bg1"/>
                </a:solidFill>
              </a:rPr>
              <a:t>Marisa Da Silva</a:t>
            </a:r>
            <a:endParaRPr lang="es-AR" dirty="0">
              <a:solidFill>
                <a:schemeClr val="bg1"/>
              </a:solidFill>
            </a:endParaRPr>
          </a:p>
        </p:txBody>
      </p:sp>
    </p:spTree>
    <p:custDataLst>
      <p:tags r:id="rId1"/>
    </p:custDataLst>
    <p:extLst>
      <p:ext uri="{BB962C8B-B14F-4D97-AF65-F5344CB8AC3E}">
        <p14:creationId xmlns:p14="http://schemas.microsoft.com/office/powerpoint/2010/main" val="2340889275"/>
      </p:ext>
    </p:extLst>
  </p:cSld>
  <p:clrMapOvr>
    <a:masterClrMapping/>
  </p:clrMapOvr>
  <mc:AlternateContent xmlns:mc="http://schemas.openxmlformats.org/markup-compatibility/2006" xmlns:p14="http://schemas.microsoft.com/office/powerpoint/2010/main">
    <mc:Choice Requires="p14">
      <p:transition spd="slow" p14:dur="2000" advTm="13602"/>
    </mc:Choice>
    <mc:Fallback xmlns="">
      <p:transition spd="slow" advTm="13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654120394"/>
      </p:ext>
    </p:extLst>
  </p:cSld>
  <p:clrMapOvr>
    <a:masterClrMapping/>
  </p:clrMapOvr>
  <p:transition spd="slow" advTm="19944">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1.7"/>
</p:tagLst>
</file>

<file path=ppt/tags/tag2.xml><?xml version="1.0" encoding="utf-8"?>
<p:tagLst xmlns:a="http://schemas.openxmlformats.org/drawingml/2006/main" xmlns:r="http://schemas.openxmlformats.org/officeDocument/2006/relationships" xmlns:p="http://schemas.openxmlformats.org/presentationml/2006/main">
  <p:tag name="TIMING" val="|0.9|5.6|6.6|5.9|3.8|2.2|2.3|2.3"/>
</p:tagLst>
</file>

<file path=ppt/tags/tag3.xml><?xml version="1.0" encoding="utf-8"?>
<p:tagLst xmlns:a="http://schemas.openxmlformats.org/drawingml/2006/main" xmlns:r="http://schemas.openxmlformats.org/officeDocument/2006/relationships" xmlns:p="http://schemas.openxmlformats.org/presentationml/2006/main">
  <p:tag name="TIMING" val="|1.1|4.1"/>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328</TotalTime>
  <Words>21</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Tw Cen MT</vt:lpstr>
      <vt:lpstr>Circuito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Marisa</dc:creator>
  <cp:lastModifiedBy>Marisa</cp:lastModifiedBy>
  <cp:revision>13</cp:revision>
  <dcterms:created xsi:type="dcterms:W3CDTF">2020-09-16T15:26:23Z</dcterms:created>
  <dcterms:modified xsi:type="dcterms:W3CDTF">2021-08-25T19:36:30Z</dcterms:modified>
</cp:coreProperties>
</file>