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77" r:id="rId10"/>
    <p:sldId id="268" r:id="rId11"/>
    <p:sldId id="269" r:id="rId12"/>
    <p:sldId id="270" r:id="rId13"/>
    <p:sldId id="276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baldo Mendez" initials="UM" lastIdx="1" clrIdx="0">
    <p:extLst>
      <p:ext uri="{19B8F6BF-5375-455C-9EA6-DF929625EA0E}">
        <p15:presenceInfo xmlns:p15="http://schemas.microsoft.com/office/powerpoint/2012/main" userId="S::umendez@gtisa.com.ar::fae471fa-b391-44b2-a258-d8d156c73d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3572A-BDD7-47C9-93C5-402D6FE3C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0BBC84-6B89-4250-9F98-0EA474799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30C0B-6290-45BD-9555-A55D7A10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B331-54AD-4948-ACB1-05E6DAA03060}" type="datetimeFigureOut">
              <a:rPr lang="es-AR" smtClean="0"/>
              <a:t>2/6/2021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750364-1723-49FE-AD66-C9F9AB97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FD2D2C-D199-40D1-8167-07192A01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B874-DA61-479C-AD2D-9C1B71023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305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3A5FF-46E4-4F0E-B303-AF8086C5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83C4BC-EB57-4F6B-AB6D-828752802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5C900D-8D70-40E9-85E3-11FAD7BD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B331-54AD-4948-ACB1-05E6DAA03060}" type="datetimeFigureOut">
              <a:rPr lang="es-AR" smtClean="0"/>
              <a:t>2/6/2021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4D2B50-F244-4962-B678-CEEE5774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D2B4BA-ADBB-40E2-93AF-50A20A18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B874-DA61-479C-AD2D-9C1B71023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501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19B6D1-686A-4869-AF11-DF0BA9DD0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EA852D-B591-428D-BB8D-575900307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FDA455-9D39-4F0C-86DA-AFA159AD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B331-54AD-4948-ACB1-05E6DAA03060}" type="datetimeFigureOut">
              <a:rPr lang="es-AR" smtClean="0"/>
              <a:t>2/6/2021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1A91D6-2F64-4705-A2AF-7858B73E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450F3F-0AF2-411F-B63A-FB831AC6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B874-DA61-479C-AD2D-9C1B71023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688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96054-0D6A-40CC-BD55-4462F04F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3C72D1-C512-418F-BDC6-4F02B749E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68F2EE-B461-4B6B-B946-6E4EA65D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B331-54AD-4948-ACB1-05E6DAA03060}" type="datetimeFigureOut">
              <a:rPr lang="es-AR" smtClean="0"/>
              <a:t>2/6/2021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54C7FC-2384-4423-9529-EE874CD8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EC6CBC-18D7-4ABD-9930-EFFA1EE5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B874-DA61-479C-AD2D-9C1B71023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711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DC68D-FE78-4760-89D2-7E61DA57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BD285D-1015-41C1-B16C-3E5B2B9C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BB6FBF-73B0-4783-B38B-02614812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B331-54AD-4948-ACB1-05E6DAA03060}" type="datetimeFigureOut">
              <a:rPr lang="es-AR" smtClean="0"/>
              <a:t>2/6/2021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4B3C83-E5C6-4302-A1C4-E0DB56BF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B3DE3C-0279-4891-BEA1-D91DA144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B874-DA61-479C-AD2D-9C1B71023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831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CF2E4-848B-429A-AA1D-9ED64586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8C51B8-4366-4159-A845-956A43F18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AD0344-0967-450A-9152-8D9F65E83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636934-97D7-4635-8733-D5AA1DA1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B331-54AD-4948-ACB1-05E6DAA03060}" type="datetimeFigureOut">
              <a:rPr lang="es-AR" smtClean="0"/>
              <a:t>2/6/2021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EE09B0-96C8-4FA8-B2BF-8B070EF5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B7065A-ABCB-4B1E-BAE0-7ED64A48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B874-DA61-479C-AD2D-9C1B71023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603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199BD-9647-4640-A4FD-CCC8B4616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488333-F54C-4FDE-8C60-25A09868C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F6B893-A70E-4328-98D7-00222452E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684B88-3323-4D39-A10D-8827375D5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A6C20E-9E9B-4E8A-9B06-F8949194C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8A6666-4293-42FD-AEC5-2B64C92D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B331-54AD-4948-ACB1-05E6DAA03060}" type="datetimeFigureOut">
              <a:rPr lang="es-AR" smtClean="0"/>
              <a:t>2/6/2021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2B9F6D-FB8A-4793-A584-4F87B072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527343-ACDC-4F4F-8D44-C5C10DFA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B874-DA61-479C-AD2D-9C1B71023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063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518A6-B1A7-4452-8630-40A074F2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A4D5F5-F596-45EC-9145-4FEF33DA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B331-54AD-4948-ACB1-05E6DAA03060}" type="datetimeFigureOut">
              <a:rPr lang="es-AR" smtClean="0"/>
              <a:t>2/6/2021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0A58F8-EA3F-4420-A91D-893C66B0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DA80A9-9A9D-4B98-A4B6-554AD092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B874-DA61-479C-AD2D-9C1B71023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58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8054A3-6704-46E2-8231-E8B9647D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B331-54AD-4948-ACB1-05E6DAA03060}" type="datetimeFigureOut">
              <a:rPr lang="es-AR" smtClean="0"/>
              <a:t>2/6/2021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57DC6C-1988-435C-8C7A-7EC83400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58AC74-3FA6-46C7-A1AD-A5284BCB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B874-DA61-479C-AD2D-9C1B71023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664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28B35-E06E-4E0A-B69E-D6B35BAE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59060-74B9-4C08-BAB8-8D6065A79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9D39FB-28DC-4E1D-AB43-FF3FA0229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05AE22-D0BF-4201-8D0D-4B92C8FC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B331-54AD-4948-ACB1-05E6DAA03060}" type="datetimeFigureOut">
              <a:rPr lang="es-AR" smtClean="0"/>
              <a:t>2/6/2021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0D8C12-FC40-4126-A2CD-35361475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0DD9FC-3B68-424D-A058-1C9E1FDD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B874-DA61-479C-AD2D-9C1B71023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1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1B685-B5DA-44BE-A030-8F075A48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A072C8-06D8-4A4E-9BC4-6299CE725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2A3BF5-CF70-422D-8DA5-2BA625B48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2DB48B-2B41-442F-BD9F-A8F57DD5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B331-54AD-4948-ACB1-05E6DAA03060}" type="datetimeFigureOut">
              <a:rPr lang="es-AR" smtClean="0"/>
              <a:t>2/6/2021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F61D4F-ACFB-4716-9CA1-B8710862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AA83D7-7C75-43DF-B869-6357F023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B874-DA61-479C-AD2D-9C1B71023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730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5ADD50-DC33-4707-9F4F-4D4139FD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6DC063-B729-49C9-BD71-A8CA44889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CD2EDC-6ED4-471B-90B7-6AC13033E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5B331-54AD-4948-ACB1-05E6DAA03060}" type="datetimeFigureOut">
              <a:rPr lang="es-AR" smtClean="0"/>
              <a:t>2/6/2021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760E22-1573-42E4-8B04-277A14094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1B577-111F-48D8-A7EF-655A8B84D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B874-DA61-479C-AD2D-9C1B71023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15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C3B08-C84C-4E0C-BCC8-1BAFABC34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es-ES" sz="4800" b="1" dirty="0">
                <a:latin typeface="The Serif Hand Black" panose="03070902030502020204" pitchFamily="66" charset="0"/>
              </a:rPr>
              <a:t>UNIDAD 3: GESTIÓN DE MEMORIA</a:t>
            </a:r>
            <a:endParaRPr lang="es-AR" sz="4800" b="1" dirty="0">
              <a:latin typeface="The Serif Hand Black" panose="03070902030502020204" pitchFamily="66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5669DF-7DCA-4463-BF1F-0BB534FE1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r>
              <a:rPr lang="es-ES" sz="2000" b="1" dirty="0">
                <a:latin typeface="The Serif Hand Black" panose="03070902030502020204" pitchFamily="66" charset="0"/>
                <a:ea typeface="+mj-ea"/>
                <a:cs typeface="+mj-cs"/>
              </a:rPr>
              <a:t>Concepto de MEMORIA</a:t>
            </a:r>
            <a:endParaRPr lang="es-AR" sz="2000" b="1" dirty="0"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8DAD9F0-F451-49F7-80A6-4F569B798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42"/>
          <a:stretch/>
        </p:blipFill>
        <p:spPr>
          <a:xfrm>
            <a:off x="1811821" y="3014295"/>
            <a:ext cx="8220075" cy="192694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67A05B8-024B-47B5-9425-5AA3BAB32C50}"/>
              </a:ext>
            </a:extLst>
          </p:cNvPr>
          <p:cNvSpPr txBox="1"/>
          <p:nvPr/>
        </p:nvSpPr>
        <p:spPr>
          <a:xfrm>
            <a:off x="2584174" y="5480836"/>
            <a:ext cx="7447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1" dirty="0">
                <a:latin typeface="The Serif Hand Black" panose="03070902030502020204" pitchFamily="66" charset="0"/>
                <a:ea typeface="+mj-ea"/>
                <a:cs typeface="+mj-cs"/>
              </a:rPr>
              <a:t>tanto la CPU como el sistema de E/S interactúan con la </a:t>
            </a:r>
            <a:r>
              <a:rPr lang="es-AR" sz="2000" b="1" dirty="0">
                <a:latin typeface="The Serif Hand Black" panose="03070902030502020204" pitchFamily="66" charset="0"/>
                <a:ea typeface="+mj-ea"/>
                <a:cs typeface="+mj-cs"/>
              </a:rPr>
              <a:t>memoria principal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DC50BF-CEA7-4E0F-BC5D-485920AD4E34}"/>
              </a:ext>
            </a:extLst>
          </p:cNvPr>
          <p:cNvSpPr txBox="1"/>
          <p:nvPr/>
        </p:nvSpPr>
        <p:spPr>
          <a:xfrm>
            <a:off x="2285066" y="2127780"/>
            <a:ext cx="76218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1" dirty="0">
                <a:latin typeface="The Serif Hand Black" panose="03070902030502020204" pitchFamily="66" charset="0"/>
                <a:ea typeface="+mj-ea"/>
                <a:cs typeface="+mj-cs"/>
              </a:rPr>
              <a:t>La memoria física es un conjunto de celdas </a:t>
            </a:r>
            <a:r>
              <a:rPr lang="es-ES" sz="2000" b="1" dirty="0" err="1">
                <a:latin typeface="The Serif Hand Black" panose="03070902030502020204" pitchFamily="66" charset="0"/>
                <a:ea typeface="+mj-ea"/>
                <a:cs typeface="+mj-cs"/>
              </a:rPr>
              <a:t>referenciables</a:t>
            </a:r>
            <a:r>
              <a:rPr lang="es-ES" sz="2000" b="1" dirty="0">
                <a:latin typeface="The Serif Hand Black" panose="03070902030502020204" pitchFamily="66" charset="0"/>
                <a:ea typeface="+mj-ea"/>
                <a:cs typeface="+mj-cs"/>
              </a:rPr>
              <a:t> por medio de una dirección lineal </a:t>
            </a:r>
            <a:r>
              <a:rPr lang="es-AR" sz="2000" b="1" dirty="0">
                <a:latin typeface="The Serif Hand Black" panose="03070902030502020204" pitchFamily="66" charset="0"/>
                <a:ea typeface="+mj-ea"/>
                <a:cs typeface="+mj-cs"/>
              </a:rPr>
              <a:t>(ej. de la 00000h a la </a:t>
            </a:r>
            <a:r>
              <a:rPr lang="es-AR" sz="2000" b="1" dirty="0" err="1">
                <a:latin typeface="The Serif Hand Black" panose="03070902030502020204" pitchFamily="66" charset="0"/>
                <a:ea typeface="+mj-ea"/>
                <a:cs typeface="+mj-cs"/>
              </a:rPr>
              <a:t>FFFFFh</a:t>
            </a:r>
            <a:r>
              <a:rPr lang="es-AR" sz="2000" b="1" dirty="0">
                <a:latin typeface="The Serif Hand Black" panose="03070902030502020204" pitchFamily="66" charset="0"/>
                <a:ea typeface="+mj-ea"/>
                <a:cs typeface="+mj-cs"/>
              </a:rPr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28CAF05-87E4-43FF-A560-67FE256441D1}"/>
              </a:ext>
            </a:extLst>
          </p:cNvPr>
          <p:cNvSpPr txBox="1"/>
          <p:nvPr/>
        </p:nvSpPr>
        <p:spPr>
          <a:xfrm>
            <a:off x="2584174" y="6020428"/>
            <a:ext cx="73321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000" b="1" dirty="0">
                <a:latin typeface="The Serif Hand Black" panose="03070902030502020204" pitchFamily="66" charset="0"/>
                <a:ea typeface="+mj-ea"/>
                <a:cs typeface="+mj-cs"/>
              </a:rPr>
              <a:t>recurso utilizado para el </a:t>
            </a:r>
            <a:r>
              <a:rPr lang="es-ES" sz="2000" b="1" dirty="0">
                <a:latin typeface="The Serif Hand Black" panose="03070902030502020204" pitchFamily="66" charset="0"/>
                <a:ea typeface="+mj-ea"/>
                <a:cs typeface="+mj-cs"/>
              </a:rPr>
              <a:t>almacenamiento de las instrucciones que forman un proceso</a:t>
            </a:r>
            <a:endParaRPr lang="es-AR" sz="2000" b="1" dirty="0"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12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C3B08-C84C-4E0C-BCC8-1BAFABC34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574" y="208860"/>
            <a:ext cx="9144000" cy="9708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4800" b="1" dirty="0">
                <a:latin typeface="The Serif Hand Black" panose="03070902030502020204" pitchFamily="66" charset="0"/>
              </a:rPr>
              <a:t>UNIDAD 3: GESTIÓN DE memoria</a:t>
            </a:r>
            <a:endParaRPr lang="es-AR" sz="4800" b="1" dirty="0">
              <a:latin typeface="The Serif Hand Black" panose="03070902030502020204" pitchFamily="66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3A3AE4-BD1B-4AC4-A442-C246A8D985FA}"/>
              </a:ext>
            </a:extLst>
          </p:cNvPr>
          <p:cNvSpPr txBox="1"/>
          <p:nvPr/>
        </p:nvSpPr>
        <p:spPr>
          <a:xfrm>
            <a:off x="5135935" y="1214924"/>
            <a:ext cx="14412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3200" b="1" dirty="0">
                <a:latin typeface="The Serif Hand Black" panose="03070902030502020204" pitchFamily="66" charset="0"/>
                <a:ea typeface="+mj-ea"/>
                <a:cs typeface="+mj-cs"/>
              </a:rPr>
              <a:t>s</a:t>
            </a:r>
            <a:r>
              <a:rPr lang="es-AR" sz="3200" b="1" dirty="0" err="1">
                <a:latin typeface="The Serif Hand Black" panose="03070902030502020204" pitchFamily="66" charset="0"/>
                <a:ea typeface="+mj-ea"/>
                <a:cs typeface="+mj-cs"/>
              </a:rPr>
              <a:t>wapping</a:t>
            </a:r>
            <a:endParaRPr lang="es-AR" sz="3200" b="1" dirty="0"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0D14B9A-5C33-427F-A8C7-1C6412063279}"/>
              </a:ext>
            </a:extLst>
          </p:cNvPr>
          <p:cNvSpPr/>
          <p:nvPr/>
        </p:nvSpPr>
        <p:spPr>
          <a:xfrm>
            <a:off x="450166" y="2419644"/>
            <a:ext cx="2067951" cy="1505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El </a:t>
            </a:r>
            <a:r>
              <a:rPr lang="es-AR" b="1" dirty="0" err="1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swapping</a:t>
            </a:r>
            <a:r>
              <a:rPr lang="es-AR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 requiere una memoria soporte, siendo comúnmente un disco rígido.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EBEACD-3AE6-47F6-83BC-1A29D9B42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332" y="2154347"/>
            <a:ext cx="7573746" cy="389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7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C3B08-C84C-4E0C-BCC8-1BAFABC34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844" y="20974"/>
            <a:ext cx="9144000" cy="9708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4800" b="1" dirty="0">
                <a:latin typeface="The Serif Hand Black" panose="03070902030502020204" pitchFamily="66" charset="0"/>
              </a:rPr>
              <a:t>UNIDAD 3: GESTIÓN DE memoria</a:t>
            </a:r>
            <a:endParaRPr lang="es-AR" sz="4800" b="1" dirty="0">
              <a:latin typeface="The Serif Hand Black" panose="03070902030502020204" pitchFamily="66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3A3AE4-BD1B-4AC4-A442-C246A8D985FA}"/>
              </a:ext>
            </a:extLst>
          </p:cNvPr>
          <p:cNvSpPr txBox="1"/>
          <p:nvPr/>
        </p:nvSpPr>
        <p:spPr>
          <a:xfrm>
            <a:off x="4633573" y="1362665"/>
            <a:ext cx="29248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3200" b="1" dirty="0">
                <a:latin typeface="The Serif Hand Black" panose="03070902030502020204" pitchFamily="66" charset="0"/>
                <a:ea typeface="+mj-ea"/>
                <a:cs typeface="+mj-cs"/>
              </a:rPr>
              <a:t>multiprogramación</a:t>
            </a:r>
            <a:endParaRPr lang="es-AR" sz="3200" b="1" dirty="0"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0D14B9A-5C33-427F-A8C7-1C6412063279}"/>
              </a:ext>
            </a:extLst>
          </p:cNvPr>
          <p:cNvSpPr/>
          <p:nvPr/>
        </p:nvSpPr>
        <p:spPr>
          <a:xfrm>
            <a:off x="645042" y="2868747"/>
            <a:ext cx="2067951" cy="1505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espacio de memoria de usuario es</a:t>
            </a:r>
          </a:p>
          <a:p>
            <a:pPr algn="ctr"/>
            <a:r>
              <a:rPr lang="es-AR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compartido por múltiples procesos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62DCE70-C915-4C56-9850-2E0B43D8E71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712993" y="3059016"/>
            <a:ext cx="1323104" cy="55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9014B42-E26B-441E-BD59-7930110AAF8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712993" y="3621368"/>
            <a:ext cx="1281353" cy="78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76A1515-15B3-4381-9E90-D0F86CD8EFCA}"/>
              </a:ext>
            </a:extLst>
          </p:cNvPr>
          <p:cNvSpPr/>
          <p:nvPr/>
        </p:nvSpPr>
        <p:spPr>
          <a:xfrm>
            <a:off x="4036097" y="2689031"/>
            <a:ext cx="2367476" cy="739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PARTICIONES FIJAS</a:t>
            </a:r>
            <a:endParaRPr lang="es-AR" b="1" dirty="0">
              <a:solidFill>
                <a:schemeClr val="bg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53DE12C-6144-432C-85C5-FE1B2CBD5EF7}"/>
              </a:ext>
            </a:extLst>
          </p:cNvPr>
          <p:cNvSpPr/>
          <p:nvPr/>
        </p:nvSpPr>
        <p:spPr>
          <a:xfrm>
            <a:off x="3994346" y="4087205"/>
            <a:ext cx="2367476" cy="739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PARTICIONES VARIABLES</a:t>
            </a:r>
            <a:endParaRPr lang="es-AR" b="1" dirty="0">
              <a:solidFill>
                <a:schemeClr val="bg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14" name="Bocadillo: ovalado 13">
            <a:extLst>
              <a:ext uri="{FF2B5EF4-FFF2-40B4-BE49-F238E27FC236}">
                <a16:creationId xmlns:a16="http://schemas.microsoft.com/office/drawing/2014/main" id="{B9A0AC7D-D51A-4380-9128-3893424C9FFC}"/>
              </a:ext>
            </a:extLst>
          </p:cNvPr>
          <p:cNvSpPr/>
          <p:nvPr/>
        </p:nvSpPr>
        <p:spPr>
          <a:xfrm>
            <a:off x="8117369" y="2458104"/>
            <a:ext cx="2560010" cy="970896"/>
          </a:xfrm>
          <a:prstGeom prst="wedgeEllipseCallout">
            <a:avLst>
              <a:gd name="adj1" fmla="val -75456"/>
              <a:gd name="adj2" fmla="val 7843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AR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mejor aprovechamiento de la CPU</a:t>
            </a:r>
          </a:p>
        </p:txBody>
      </p:sp>
      <p:sp>
        <p:nvSpPr>
          <p:cNvPr id="18" name="Bocadillo: ovalado 17">
            <a:extLst>
              <a:ext uri="{FF2B5EF4-FFF2-40B4-BE49-F238E27FC236}">
                <a16:creationId xmlns:a16="http://schemas.microsoft.com/office/drawing/2014/main" id="{6AEC84CB-A5B1-4332-90EE-CA89784E8638}"/>
              </a:ext>
            </a:extLst>
          </p:cNvPr>
          <p:cNvSpPr/>
          <p:nvPr/>
        </p:nvSpPr>
        <p:spPr>
          <a:xfrm>
            <a:off x="7943595" y="4341726"/>
            <a:ext cx="2541249" cy="970896"/>
          </a:xfrm>
          <a:prstGeom prst="wedgeEllipseCallout">
            <a:avLst>
              <a:gd name="adj1" fmla="val -68735"/>
              <a:gd name="adj2" fmla="val -9833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atractiva para los sistemas multiusuarios y procesos interactivos</a:t>
            </a:r>
            <a:endParaRPr lang="es-AR" b="1" dirty="0">
              <a:solidFill>
                <a:schemeClr val="tx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790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1" grpId="0" animBg="1"/>
      <p:bldP spid="14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C3B08-C84C-4E0C-BCC8-1BAFABC34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844" y="20974"/>
            <a:ext cx="9144000" cy="9708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4800" b="1" dirty="0">
                <a:latin typeface="The Serif Hand Black" panose="03070902030502020204" pitchFamily="66" charset="0"/>
              </a:rPr>
              <a:t>UNIDAD 3: GESTIÓN DE memoria</a:t>
            </a:r>
            <a:endParaRPr lang="es-AR" sz="4800" b="1" dirty="0">
              <a:latin typeface="The Serif Hand Black" panose="03070902030502020204" pitchFamily="66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3A3AE4-BD1B-4AC4-A442-C246A8D985FA}"/>
              </a:ext>
            </a:extLst>
          </p:cNvPr>
          <p:cNvSpPr txBox="1"/>
          <p:nvPr/>
        </p:nvSpPr>
        <p:spPr>
          <a:xfrm>
            <a:off x="3256977" y="1252990"/>
            <a:ext cx="56780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3200" b="1" dirty="0">
                <a:latin typeface="The Serif Hand Black" panose="03070902030502020204" pitchFamily="66" charset="0"/>
                <a:ea typeface="+mj-ea"/>
                <a:cs typeface="+mj-cs"/>
              </a:rPr>
              <a:t>Multiprogramación con Particiones Fijas (MFT)</a:t>
            </a:r>
            <a:endParaRPr lang="es-AR" sz="3200" b="1" dirty="0"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0D14B9A-5C33-427F-A8C7-1C6412063279}"/>
              </a:ext>
            </a:extLst>
          </p:cNvPr>
          <p:cNvSpPr/>
          <p:nvPr/>
        </p:nvSpPr>
        <p:spPr>
          <a:xfrm>
            <a:off x="1109276" y="3161135"/>
            <a:ext cx="2067951" cy="1505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Esquema de asignación de particiones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62DCE70-C915-4C56-9850-2E0B43D8E71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177227" y="3351404"/>
            <a:ext cx="1323104" cy="55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9014B42-E26B-441E-BD59-7930110AAF8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177227" y="3913756"/>
            <a:ext cx="1281353" cy="78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76A1515-15B3-4381-9E90-D0F86CD8EFCA}"/>
              </a:ext>
            </a:extLst>
          </p:cNvPr>
          <p:cNvSpPr/>
          <p:nvPr/>
        </p:nvSpPr>
        <p:spPr>
          <a:xfrm>
            <a:off x="4500331" y="2981419"/>
            <a:ext cx="2367476" cy="739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Cada partición con una cola de procesos</a:t>
            </a:r>
            <a:endParaRPr lang="es-AR" b="1" dirty="0">
              <a:solidFill>
                <a:schemeClr val="bg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53DE12C-6144-432C-85C5-FE1B2CBD5EF7}"/>
              </a:ext>
            </a:extLst>
          </p:cNvPr>
          <p:cNvSpPr/>
          <p:nvPr/>
        </p:nvSpPr>
        <p:spPr>
          <a:xfrm>
            <a:off x="4458580" y="4379593"/>
            <a:ext cx="2367476" cy="739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Una sola cola donde se va asignando particiones</a:t>
            </a:r>
            <a:endParaRPr lang="es-AR" b="1" dirty="0">
              <a:solidFill>
                <a:schemeClr val="bg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14" name="Bocadillo: ovalado 13">
            <a:extLst>
              <a:ext uri="{FF2B5EF4-FFF2-40B4-BE49-F238E27FC236}">
                <a16:creationId xmlns:a16="http://schemas.microsoft.com/office/drawing/2014/main" id="{B9A0AC7D-D51A-4380-9128-3893424C9FFC}"/>
              </a:ext>
            </a:extLst>
          </p:cNvPr>
          <p:cNvSpPr/>
          <p:nvPr/>
        </p:nvSpPr>
        <p:spPr>
          <a:xfrm>
            <a:off x="7526526" y="2411237"/>
            <a:ext cx="2560010" cy="970896"/>
          </a:xfrm>
          <a:prstGeom prst="wedgeEllipseCallout">
            <a:avLst>
              <a:gd name="adj1" fmla="val -74906"/>
              <a:gd name="adj2" fmla="val 538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AR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Sobrecarga en una sola partición y otra con cola vacía</a:t>
            </a:r>
          </a:p>
        </p:txBody>
      </p:sp>
      <p:sp>
        <p:nvSpPr>
          <p:cNvPr id="18" name="Bocadillo: ovalado 17">
            <a:extLst>
              <a:ext uri="{FF2B5EF4-FFF2-40B4-BE49-F238E27FC236}">
                <a16:creationId xmlns:a16="http://schemas.microsoft.com/office/drawing/2014/main" id="{6AEC84CB-A5B1-4332-90EE-CA89784E8638}"/>
              </a:ext>
            </a:extLst>
          </p:cNvPr>
          <p:cNvSpPr/>
          <p:nvPr/>
        </p:nvSpPr>
        <p:spPr>
          <a:xfrm>
            <a:off x="7401992" y="4634114"/>
            <a:ext cx="2541249" cy="970896"/>
          </a:xfrm>
          <a:prstGeom prst="wedgeEllipseCallout">
            <a:avLst>
              <a:gd name="adj1" fmla="val -73717"/>
              <a:gd name="adj2" fmla="val -4182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Similar a la cola de un banco</a:t>
            </a:r>
            <a:endParaRPr lang="es-AR" b="1" dirty="0">
              <a:solidFill>
                <a:schemeClr val="tx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638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1" grpId="0" animBg="1"/>
      <p:bldP spid="14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C3B08-C84C-4E0C-BCC8-1BAFABC34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844" y="20974"/>
            <a:ext cx="9144000" cy="9708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4800" b="1" dirty="0">
                <a:latin typeface="The Serif Hand Black" panose="03070902030502020204" pitchFamily="66" charset="0"/>
              </a:rPr>
              <a:t>UNIDAD 3: GESTIÓN DE memoria</a:t>
            </a:r>
            <a:endParaRPr lang="es-AR" sz="4800" b="1" dirty="0">
              <a:latin typeface="The Serif Hand Black" panose="03070902030502020204" pitchFamily="66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974205-B79A-40E9-B863-6802C24A8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9" r="3818"/>
          <a:stretch/>
        </p:blipFill>
        <p:spPr>
          <a:xfrm>
            <a:off x="3820656" y="1021376"/>
            <a:ext cx="4780005" cy="581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67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C3B08-C84C-4E0C-BCC8-1BAFABC34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844" y="20974"/>
            <a:ext cx="9144000" cy="9708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4800" b="1" dirty="0">
                <a:latin typeface="The Serif Hand Black" panose="03070902030502020204" pitchFamily="66" charset="0"/>
              </a:rPr>
              <a:t>UNIDAD 3: GESTIÓN DE memoria</a:t>
            </a:r>
            <a:endParaRPr lang="es-AR" sz="4800" b="1" dirty="0">
              <a:latin typeface="The Serif Hand Black" panose="03070902030502020204" pitchFamily="66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3A3AE4-BD1B-4AC4-A442-C246A8D985FA}"/>
              </a:ext>
            </a:extLst>
          </p:cNvPr>
          <p:cNvSpPr txBox="1"/>
          <p:nvPr/>
        </p:nvSpPr>
        <p:spPr>
          <a:xfrm>
            <a:off x="4270593" y="1143266"/>
            <a:ext cx="3284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3200" b="1" dirty="0">
                <a:latin typeface="The Serif Hand Black" panose="03070902030502020204" pitchFamily="66" charset="0"/>
                <a:ea typeface="+mj-ea"/>
                <a:cs typeface="+mj-cs"/>
              </a:rPr>
              <a:t>Protección de particiones</a:t>
            </a:r>
            <a:endParaRPr lang="es-AR" sz="3200" b="1" dirty="0"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6EF5A6-9523-4C9E-864F-84AD00CBC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67" b="2585"/>
          <a:stretch/>
        </p:blipFill>
        <p:spPr>
          <a:xfrm>
            <a:off x="642527" y="3055805"/>
            <a:ext cx="8336024" cy="3165231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D1347050-D458-49DD-8E78-41C17C2D4D1E}"/>
              </a:ext>
            </a:extLst>
          </p:cNvPr>
          <p:cNvSpPr/>
          <p:nvPr/>
        </p:nvSpPr>
        <p:spPr>
          <a:xfrm>
            <a:off x="3491371" y="1906475"/>
            <a:ext cx="4842944" cy="9708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ES" b="1" dirty="0">
                <a:latin typeface="The Serif Hand Black" panose="03070902030502020204" pitchFamily="66" charset="0"/>
                <a:ea typeface="+mj-ea"/>
                <a:cs typeface="+mj-cs"/>
              </a:rPr>
              <a:t>En los sistemas multiprogramados la protección es realizada por el</a:t>
            </a:r>
          </a:p>
          <a:p>
            <a:pPr algn="l"/>
            <a:r>
              <a:rPr lang="es-ES" b="1" dirty="0">
                <a:latin typeface="The Serif Hand Black" panose="03070902030502020204" pitchFamily="66" charset="0"/>
                <a:ea typeface="+mj-ea"/>
                <a:cs typeface="+mj-cs"/>
              </a:rPr>
              <a:t>hardware, mediante dos registros: un registro base y un registro límite.</a:t>
            </a:r>
            <a:endParaRPr lang="es-AR" b="1" dirty="0"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19" name="Bocadillo: ovalado 18">
            <a:extLst>
              <a:ext uri="{FF2B5EF4-FFF2-40B4-BE49-F238E27FC236}">
                <a16:creationId xmlns:a16="http://schemas.microsoft.com/office/drawing/2014/main" id="{0C45D7B7-D8DF-4496-82F9-CA4D1D9BD8F0}"/>
              </a:ext>
            </a:extLst>
          </p:cNvPr>
          <p:cNvSpPr/>
          <p:nvPr/>
        </p:nvSpPr>
        <p:spPr>
          <a:xfrm>
            <a:off x="9306108" y="642762"/>
            <a:ext cx="2560010" cy="2170558"/>
          </a:xfrm>
          <a:prstGeom prst="wedgeEllipseCallout">
            <a:avLst>
              <a:gd name="adj1" fmla="val -56772"/>
              <a:gd name="adj2" fmla="val 5636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Estos dos registros proveen los límites superior e inferior de direcciones que pueda</a:t>
            </a:r>
          </a:p>
          <a:p>
            <a:pPr algn="l"/>
            <a:r>
              <a:rPr lang="es-ES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generar legalmente un programa de usuario.</a:t>
            </a:r>
            <a:endParaRPr lang="es-AR" b="1" dirty="0">
              <a:solidFill>
                <a:schemeClr val="tx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125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C3B08-C84C-4E0C-BCC8-1BAFABC34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844" y="20974"/>
            <a:ext cx="9144000" cy="9708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4800" b="1" dirty="0">
                <a:latin typeface="The Serif Hand Black" panose="03070902030502020204" pitchFamily="66" charset="0"/>
              </a:rPr>
              <a:t>UNIDAD 3: GESTIÓN DE memoria</a:t>
            </a:r>
            <a:endParaRPr lang="es-AR" sz="4800" b="1" dirty="0">
              <a:latin typeface="The Serif Hand Black" panose="03070902030502020204" pitchFamily="66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3A3AE4-BD1B-4AC4-A442-C246A8D985FA}"/>
              </a:ext>
            </a:extLst>
          </p:cNvPr>
          <p:cNvSpPr txBox="1"/>
          <p:nvPr/>
        </p:nvSpPr>
        <p:spPr>
          <a:xfrm>
            <a:off x="4270593" y="1143266"/>
            <a:ext cx="3284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3200" b="1" dirty="0">
                <a:latin typeface="The Serif Hand Black" panose="03070902030502020204" pitchFamily="66" charset="0"/>
                <a:ea typeface="+mj-ea"/>
                <a:cs typeface="+mj-cs"/>
              </a:rPr>
              <a:t>Protección de particiones</a:t>
            </a:r>
            <a:endParaRPr lang="es-AR" sz="3200" b="1" dirty="0"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0B4A8DB-44B4-4380-98A1-D6E5877DE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12" y="2877370"/>
            <a:ext cx="3400425" cy="2352675"/>
          </a:xfrm>
          <a:prstGeom prst="rect">
            <a:avLst/>
          </a:prstGeom>
        </p:spPr>
      </p:pic>
      <p:sp>
        <p:nvSpPr>
          <p:cNvPr id="3" name="Flecha: pentágono 2">
            <a:extLst>
              <a:ext uri="{FF2B5EF4-FFF2-40B4-BE49-F238E27FC236}">
                <a16:creationId xmlns:a16="http://schemas.microsoft.com/office/drawing/2014/main" id="{530D930F-E7B5-4F02-AFAC-04243330FE89}"/>
              </a:ext>
            </a:extLst>
          </p:cNvPr>
          <p:cNvSpPr/>
          <p:nvPr/>
        </p:nvSpPr>
        <p:spPr>
          <a:xfrm flipH="1">
            <a:off x="4395787" y="3429000"/>
            <a:ext cx="3400425" cy="14508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Fragmentación interna: si el proceso que ocupa la partición no la utiliza en un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100%</a:t>
            </a:r>
            <a:endParaRPr lang="es-AR" b="1" dirty="0">
              <a:solidFill>
                <a:schemeClr val="bg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A15A67B-D3FC-46CC-BBCF-1B50468A3C9B}"/>
              </a:ext>
            </a:extLst>
          </p:cNvPr>
          <p:cNvSpPr/>
          <p:nvPr/>
        </p:nvSpPr>
        <p:spPr>
          <a:xfrm>
            <a:off x="8733183" y="2656427"/>
            <a:ext cx="3193774" cy="27945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si tenemos una partición fija de 50 K, y el proceso necesita 40 K,</a:t>
            </a:r>
          </a:p>
          <a:p>
            <a:pPr algn="l"/>
            <a:r>
              <a:rPr lang="es-ES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el SO asignará los 50 K de los cuales sólo 40 K serán utilizados por el proceso,</a:t>
            </a:r>
          </a:p>
          <a:p>
            <a:pPr algn="l"/>
            <a:r>
              <a:rPr lang="es-ES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generando una fragmentación de 10 K</a:t>
            </a:r>
            <a:endParaRPr lang="es-AR" b="1" dirty="0">
              <a:solidFill>
                <a:schemeClr val="tx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721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C3B08-C84C-4E0C-BCC8-1BAFABC34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844" y="20974"/>
            <a:ext cx="9144000" cy="9708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4800" b="1" dirty="0">
                <a:latin typeface="The Serif Hand Black" panose="03070902030502020204" pitchFamily="66" charset="0"/>
              </a:rPr>
              <a:t>UNIDAD 3: GESTIÓN DE memoria</a:t>
            </a:r>
            <a:endParaRPr lang="es-AR" sz="4800" b="1" dirty="0">
              <a:latin typeface="The Serif Hand Black" panose="03070902030502020204" pitchFamily="66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F180DD-D873-409B-B6B2-E132A6B350FA}"/>
              </a:ext>
            </a:extLst>
          </p:cNvPr>
          <p:cNvSpPr txBox="1"/>
          <p:nvPr/>
        </p:nvSpPr>
        <p:spPr>
          <a:xfrm>
            <a:off x="2907323" y="1292747"/>
            <a:ext cx="6377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3200" b="1" dirty="0">
                <a:latin typeface="The Serif Hand Black" panose="03070902030502020204" pitchFamily="66" charset="0"/>
                <a:ea typeface="+mj-ea"/>
                <a:cs typeface="+mj-cs"/>
              </a:rPr>
              <a:t>Multiprogramación con Particiones variables (MVT)</a:t>
            </a:r>
            <a:endParaRPr lang="es-AR" sz="3200" b="1" dirty="0"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7C29AD5-A326-4506-9D25-33A5EEC7DC67}"/>
              </a:ext>
            </a:extLst>
          </p:cNvPr>
          <p:cNvSpPr/>
          <p:nvPr/>
        </p:nvSpPr>
        <p:spPr>
          <a:xfrm>
            <a:off x="3415459" y="2042244"/>
            <a:ext cx="5361080" cy="11382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b="1" dirty="0">
                <a:latin typeface="The Serif Hand Black" panose="03070902030502020204" pitchFamily="66" charset="0"/>
                <a:ea typeface="+mj-ea"/>
                <a:cs typeface="+mj-cs"/>
              </a:rPr>
              <a:t>La memoria se divide en un conjunto de particiones que se caracterizan porque su tamaño es variable, y se crean dinámicamente en el transcurso de la ejecución de los distintos procesos en el sistema.</a:t>
            </a:r>
            <a:endParaRPr lang="es-AR" b="1" dirty="0"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9556591-E16E-4E3D-B652-A1725EDE6F97}"/>
              </a:ext>
            </a:extLst>
          </p:cNvPr>
          <p:cNvSpPr/>
          <p:nvPr/>
        </p:nvSpPr>
        <p:spPr>
          <a:xfrm>
            <a:off x="539847" y="3961090"/>
            <a:ext cx="1978066" cy="1458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el SO guarda en una tabla indicando las partes de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memoria ocupadas</a:t>
            </a:r>
            <a:endParaRPr lang="es-AR" b="1" dirty="0">
              <a:solidFill>
                <a:schemeClr val="bg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922F98D-0433-4B44-8A0D-4ACDAB58A08E}"/>
              </a:ext>
            </a:extLst>
          </p:cNvPr>
          <p:cNvSpPr/>
          <p:nvPr/>
        </p:nvSpPr>
        <p:spPr>
          <a:xfrm>
            <a:off x="3415459" y="3815646"/>
            <a:ext cx="2428750" cy="1749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Cuando llega un trabajo buscamos por un hueco lo suficientemente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grande. Si lo encontramos, asignamos sólo lo necesario para ese trabajo</a:t>
            </a:r>
            <a:endParaRPr lang="es-AR" b="1" dirty="0">
              <a:solidFill>
                <a:schemeClr val="bg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3F17C42-CBDB-416E-8943-292F57530B62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2517913" y="4690450"/>
            <a:ext cx="89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2D9D704E-A974-4DFB-9515-79B684E60D65}"/>
              </a:ext>
            </a:extLst>
          </p:cNvPr>
          <p:cNvSpPr/>
          <p:nvPr/>
        </p:nvSpPr>
        <p:spPr>
          <a:xfrm>
            <a:off x="6815217" y="4121310"/>
            <a:ext cx="2809461" cy="1138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ejemplo</a:t>
            </a:r>
            <a:endParaRPr lang="es-AR" b="1" dirty="0">
              <a:solidFill>
                <a:schemeClr val="bg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4074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C3B08-C84C-4E0C-BCC8-1BAFABC34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844" y="20974"/>
            <a:ext cx="9144000" cy="9708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4800" b="1" dirty="0">
                <a:latin typeface="The Serif Hand Black" panose="03070902030502020204" pitchFamily="66" charset="0"/>
              </a:rPr>
              <a:t>UNIDAD 3: GESTIÓN DE memoria</a:t>
            </a:r>
            <a:endParaRPr lang="es-AR" sz="4800" b="1" dirty="0">
              <a:latin typeface="The Serif Hand Black" panose="03070902030502020204" pitchFamily="66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F180DD-D873-409B-B6B2-E132A6B350FA}"/>
              </a:ext>
            </a:extLst>
          </p:cNvPr>
          <p:cNvSpPr txBox="1"/>
          <p:nvPr/>
        </p:nvSpPr>
        <p:spPr>
          <a:xfrm>
            <a:off x="2907323" y="1292747"/>
            <a:ext cx="6377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3200" b="1" dirty="0">
                <a:latin typeface="The Serif Hand Black" panose="03070902030502020204" pitchFamily="66" charset="0"/>
                <a:ea typeface="+mj-ea"/>
                <a:cs typeface="+mj-cs"/>
              </a:rPr>
              <a:t>Multiprogramación con Particiones variables (MVT)</a:t>
            </a:r>
            <a:endParaRPr lang="es-AR" sz="3200" b="1" dirty="0"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BD92BF4-C428-4572-B52E-7F7F9C0101B4}"/>
              </a:ext>
            </a:extLst>
          </p:cNvPr>
          <p:cNvSpPr/>
          <p:nvPr/>
        </p:nvSpPr>
        <p:spPr>
          <a:xfrm>
            <a:off x="771241" y="2845414"/>
            <a:ext cx="2547909" cy="2349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Ejemplo: Supongamos que tenemos que ejecutar los siguientes trabajos siguiendo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una planificación de CPU que utiliza el algoritmo FCFS ya analizado en módulos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anteriores:</a:t>
            </a:r>
            <a:endParaRPr lang="es-AR" b="1" dirty="0">
              <a:solidFill>
                <a:schemeClr val="bg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59FE63-30F4-438B-8D82-D7D2927D2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704" y="2446061"/>
            <a:ext cx="4488532" cy="2748791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DB5ED2F-D7E4-4F4F-A1CD-4C71A418BAB5}"/>
              </a:ext>
            </a:extLst>
          </p:cNvPr>
          <p:cNvSpPr/>
          <p:nvPr/>
        </p:nvSpPr>
        <p:spPr>
          <a:xfrm>
            <a:off x="8434790" y="2845414"/>
            <a:ext cx="2547909" cy="2349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Supongamos tenemos 256 K de memoria y un monitor residente de 40 K, dejando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en consecuencia, 216 K para los usuarios. Por lo tanto la evolución de las asignaciones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de espacio es la que se muestra en el siguiente esquema:</a:t>
            </a:r>
            <a:endParaRPr lang="es-AR" b="1" dirty="0">
              <a:solidFill>
                <a:schemeClr val="bg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B808075A-1BA7-4FD4-8557-C6F5581FC2AC}"/>
              </a:ext>
            </a:extLst>
          </p:cNvPr>
          <p:cNvSpPr/>
          <p:nvPr/>
        </p:nvSpPr>
        <p:spPr>
          <a:xfrm>
            <a:off x="8434790" y="5447831"/>
            <a:ext cx="2809461" cy="1138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b="1" dirty="0">
              <a:solidFill>
                <a:schemeClr val="bg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891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C3B08-C84C-4E0C-BCC8-1BAFABC34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844" y="20974"/>
            <a:ext cx="9144000" cy="9708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4800" b="1" dirty="0">
                <a:latin typeface="The Serif Hand Black" panose="03070902030502020204" pitchFamily="66" charset="0"/>
              </a:rPr>
              <a:t>UNIDAD 3: GESTIÓN DE memoria</a:t>
            </a:r>
            <a:endParaRPr lang="es-AR" sz="4800" b="1" dirty="0">
              <a:latin typeface="The Serif Hand Black" panose="03070902030502020204" pitchFamily="66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F180DD-D873-409B-B6B2-E132A6B350FA}"/>
              </a:ext>
            </a:extLst>
          </p:cNvPr>
          <p:cNvSpPr txBox="1"/>
          <p:nvPr/>
        </p:nvSpPr>
        <p:spPr>
          <a:xfrm>
            <a:off x="2907323" y="991870"/>
            <a:ext cx="6377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3200" b="1" dirty="0">
                <a:latin typeface="The Serif Hand Black" panose="03070902030502020204" pitchFamily="66" charset="0"/>
                <a:ea typeface="+mj-ea"/>
                <a:cs typeface="+mj-cs"/>
              </a:rPr>
              <a:t>Multiprogramación con Particiones variables (MVT)</a:t>
            </a:r>
            <a:endParaRPr lang="es-AR" sz="3200" b="1" dirty="0"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0B857A-86F6-4A3E-B014-A10ECF02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6" y="1850178"/>
            <a:ext cx="6924675" cy="27622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1526C43-60F3-4C8E-8F2A-81EC28262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069" y="1599836"/>
            <a:ext cx="4752975" cy="3286125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28F4275-140C-49D6-99AE-F7A124FA6508}"/>
              </a:ext>
            </a:extLst>
          </p:cNvPr>
          <p:cNvSpPr/>
          <p:nvPr/>
        </p:nvSpPr>
        <p:spPr>
          <a:xfrm>
            <a:off x="2907323" y="5051977"/>
            <a:ext cx="2645338" cy="1431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el continuo ingreso y salida de procesos a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memoria. Este fenómeno posibilita que se generen huecos en la memoria</a:t>
            </a:r>
            <a:endParaRPr lang="es-AR" b="1" dirty="0">
              <a:solidFill>
                <a:schemeClr val="bg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8D48D696-B9C2-42BD-ABFE-8F86455D82CA}"/>
              </a:ext>
            </a:extLst>
          </p:cNvPr>
          <p:cNvSpPr/>
          <p:nvPr/>
        </p:nvSpPr>
        <p:spPr>
          <a:xfrm>
            <a:off x="6461964" y="5258164"/>
            <a:ext cx="2491408" cy="998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Fragmentación externa</a:t>
            </a:r>
            <a:endParaRPr lang="es-AR" b="1" dirty="0">
              <a:solidFill>
                <a:schemeClr val="tx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3B6CB3D-8A96-4A03-AF76-2AE5435667A2}"/>
              </a:ext>
            </a:extLst>
          </p:cNvPr>
          <p:cNvCxnSpPr>
            <a:endCxn id="18" idx="1"/>
          </p:cNvCxnSpPr>
          <p:nvPr/>
        </p:nvCxnSpPr>
        <p:spPr>
          <a:xfrm>
            <a:off x="5221357" y="5736867"/>
            <a:ext cx="1240607" cy="2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8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C3B08-C84C-4E0C-BCC8-1BAFABC34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s-ES" sz="4800" b="1" dirty="0">
                <a:latin typeface="The Serif Hand Black" panose="03070902030502020204" pitchFamily="66" charset="0"/>
              </a:rPr>
              <a:t>UNIDAD 3: GESTIÓN DE MEMORIA</a:t>
            </a:r>
            <a:endParaRPr lang="es-AR" sz="4800" b="1" dirty="0">
              <a:latin typeface="The Serif Hand Black" panose="03070902030502020204" pitchFamily="66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A149DBA-26A6-4EA4-A8BE-076DC3BEC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4260" b="4936"/>
          <a:stretch/>
        </p:blipFill>
        <p:spPr>
          <a:xfrm>
            <a:off x="4966093" y="853287"/>
            <a:ext cx="3389152" cy="5988560"/>
          </a:xfrm>
          <a:prstGeom prst="rect">
            <a:avLst/>
          </a:prstGeom>
        </p:spPr>
      </p:pic>
      <p:sp>
        <p:nvSpPr>
          <p:cNvPr id="29" name="Subtítulo 2">
            <a:extLst>
              <a:ext uri="{FF2B5EF4-FFF2-40B4-BE49-F238E27FC236}">
                <a16:creationId xmlns:a16="http://schemas.microsoft.com/office/drawing/2014/main" id="{DFAE470E-650F-4DA5-BCB5-0D88A1842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5220" y="1856232"/>
            <a:ext cx="1294229" cy="420624"/>
          </a:xfrm>
        </p:spPr>
        <p:txBody>
          <a:bodyPr>
            <a:normAutofit/>
          </a:bodyPr>
          <a:lstStyle/>
          <a:p>
            <a:r>
              <a:rPr lang="es-ES" sz="2000" b="1" dirty="0">
                <a:latin typeface="The Serif Hand Black" panose="03070902030502020204" pitchFamily="66" charset="0"/>
                <a:ea typeface="+mj-ea"/>
                <a:cs typeface="+mj-cs"/>
              </a:rPr>
              <a:t>COMPILACIÓN</a:t>
            </a:r>
            <a:endParaRPr lang="es-AR" sz="2000" b="1" dirty="0"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66E97366-464E-4F14-93B6-E3651A5DAF03}"/>
              </a:ext>
            </a:extLst>
          </p:cNvPr>
          <p:cNvSpPr txBox="1">
            <a:spLocks/>
          </p:cNvSpPr>
          <p:nvPr/>
        </p:nvSpPr>
        <p:spPr>
          <a:xfrm>
            <a:off x="8082083" y="4175572"/>
            <a:ext cx="1406772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>
                <a:latin typeface="The Serif Hand Black" panose="03070902030502020204" pitchFamily="66" charset="0"/>
                <a:ea typeface="+mj-ea"/>
                <a:cs typeface="+mj-cs"/>
              </a:rPr>
              <a:t>carga</a:t>
            </a:r>
            <a:endParaRPr lang="es-AR" sz="2000" b="1" dirty="0"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E841938-2035-4456-A86D-A8A8AFE6BCDD}"/>
              </a:ext>
            </a:extLst>
          </p:cNvPr>
          <p:cNvSpPr txBox="1">
            <a:spLocks/>
          </p:cNvSpPr>
          <p:nvPr/>
        </p:nvSpPr>
        <p:spPr>
          <a:xfrm>
            <a:off x="8032696" y="6023787"/>
            <a:ext cx="1576753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>
                <a:latin typeface="The Serif Hand Black" panose="03070902030502020204" pitchFamily="66" charset="0"/>
                <a:ea typeface="+mj-ea"/>
                <a:cs typeface="+mj-cs"/>
              </a:rPr>
              <a:t>EJECUCIÓN</a:t>
            </a:r>
            <a:endParaRPr lang="es-AR" sz="2000" b="1" dirty="0"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16" name="Diagrama de flujo: documento 15">
            <a:extLst>
              <a:ext uri="{FF2B5EF4-FFF2-40B4-BE49-F238E27FC236}">
                <a16:creationId xmlns:a16="http://schemas.microsoft.com/office/drawing/2014/main" id="{916E4CA5-BC8C-443A-BB27-227AE23838B2}"/>
              </a:ext>
            </a:extLst>
          </p:cNvPr>
          <p:cNvSpPr/>
          <p:nvPr/>
        </p:nvSpPr>
        <p:spPr>
          <a:xfrm>
            <a:off x="3047997" y="1139132"/>
            <a:ext cx="2073445" cy="9326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Direcciones simbólicas</a:t>
            </a:r>
            <a:endParaRPr lang="es-AR" dirty="0"/>
          </a:p>
        </p:txBody>
      </p:sp>
      <p:sp>
        <p:nvSpPr>
          <p:cNvPr id="33" name="Flecha: hacia la izquierda 32">
            <a:extLst>
              <a:ext uri="{FF2B5EF4-FFF2-40B4-BE49-F238E27FC236}">
                <a16:creationId xmlns:a16="http://schemas.microsoft.com/office/drawing/2014/main" id="{4EAC128A-D42B-4C69-A3FB-88BC8F45D98F}"/>
              </a:ext>
            </a:extLst>
          </p:cNvPr>
          <p:cNvSpPr/>
          <p:nvPr/>
        </p:nvSpPr>
        <p:spPr>
          <a:xfrm>
            <a:off x="5472332" y="1069145"/>
            <a:ext cx="623668" cy="3938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Diagrama de flujo: documento 33">
            <a:extLst>
              <a:ext uri="{FF2B5EF4-FFF2-40B4-BE49-F238E27FC236}">
                <a16:creationId xmlns:a16="http://schemas.microsoft.com/office/drawing/2014/main" id="{2B9C4536-0D78-4640-A44F-BEB743D4CFAD}"/>
              </a:ext>
            </a:extLst>
          </p:cNvPr>
          <p:cNvSpPr/>
          <p:nvPr/>
        </p:nvSpPr>
        <p:spPr>
          <a:xfrm>
            <a:off x="3052958" y="2666883"/>
            <a:ext cx="2073445" cy="9326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Direcciones reubicables</a:t>
            </a:r>
            <a:endParaRPr lang="es-AR" dirty="0"/>
          </a:p>
        </p:txBody>
      </p:sp>
      <p:sp>
        <p:nvSpPr>
          <p:cNvPr id="35" name="Flecha: hacia la izquierda 34">
            <a:extLst>
              <a:ext uri="{FF2B5EF4-FFF2-40B4-BE49-F238E27FC236}">
                <a16:creationId xmlns:a16="http://schemas.microsoft.com/office/drawing/2014/main" id="{40CFEF06-ABA7-41A6-B9A0-FDE9C1AA3D75}"/>
              </a:ext>
            </a:extLst>
          </p:cNvPr>
          <p:cNvSpPr/>
          <p:nvPr/>
        </p:nvSpPr>
        <p:spPr>
          <a:xfrm rot="20554767">
            <a:off x="5427671" y="2412857"/>
            <a:ext cx="623668" cy="3938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Flecha: hacia la izquierda 35">
            <a:extLst>
              <a:ext uri="{FF2B5EF4-FFF2-40B4-BE49-F238E27FC236}">
                <a16:creationId xmlns:a16="http://schemas.microsoft.com/office/drawing/2014/main" id="{0A8A5BF6-F7C0-44DC-B058-B4704F7BD5EC}"/>
              </a:ext>
            </a:extLst>
          </p:cNvPr>
          <p:cNvSpPr/>
          <p:nvPr/>
        </p:nvSpPr>
        <p:spPr>
          <a:xfrm rot="20554767">
            <a:off x="5516991" y="3931892"/>
            <a:ext cx="623668" cy="3938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Diagrama de flujo: documento 36">
            <a:extLst>
              <a:ext uri="{FF2B5EF4-FFF2-40B4-BE49-F238E27FC236}">
                <a16:creationId xmlns:a16="http://schemas.microsoft.com/office/drawing/2014/main" id="{888E5135-51B0-48BA-AB94-949F32F8497D}"/>
              </a:ext>
            </a:extLst>
          </p:cNvPr>
          <p:cNvSpPr/>
          <p:nvPr/>
        </p:nvSpPr>
        <p:spPr>
          <a:xfrm>
            <a:off x="2966859" y="4264417"/>
            <a:ext cx="2073445" cy="9326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Direcciones  absolutas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5272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0" grpId="0"/>
      <p:bldP spid="31" grpId="0"/>
      <p:bldP spid="16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C3B08-C84C-4E0C-BCC8-1BAFABC34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574" y="208860"/>
            <a:ext cx="9144000" cy="9708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4800" b="1" dirty="0">
                <a:latin typeface="The Serif Hand Black" panose="03070902030502020204" pitchFamily="66" charset="0"/>
              </a:rPr>
              <a:t>UNIDAD 3: GESTIÓN DE memoria</a:t>
            </a:r>
            <a:endParaRPr lang="es-AR" sz="4800" b="1" dirty="0">
              <a:latin typeface="The Serif Hand Black" panose="03070902030502020204" pitchFamily="66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3A3AE4-BD1B-4AC4-A442-C246A8D985FA}"/>
              </a:ext>
            </a:extLst>
          </p:cNvPr>
          <p:cNvSpPr txBox="1"/>
          <p:nvPr/>
        </p:nvSpPr>
        <p:spPr>
          <a:xfrm>
            <a:off x="3322905" y="1226313"/>
            <a:ext cx="55461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3200" b="1" dirty="0">
                <a:latin typeface="The Serif Hand Black" panose="03070902030502020204" pitchFamily="66" charset="0"/>
                <a:ea typeface="+mj-ea"/>
                <a:cs typeface="+mj-cs"/>
              </a:rPr>
              <a:t>ADMINISTRACIÓN DE MEMORIA SIN INTERCAMBIO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7A3ABC5-1030-4645-BA66-78524C2A13D7}"/>
              </a:ext>
            </a:extLst>
          </p:cNvPr>
          <p:cNvSpPr/>
          <p:nvPr/>
        </p:nvSpPr>
        <p:spPr>
          <a:xfrm>
            <a:off x="1888001" y="3416484"/>
            <a:ext cx="2616590" cy="970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SISTEMAS CON MONOPROGRAMACIÓN</a:t>
            </a:r>
            <a:endParaRPr lang="es-AR" sz="2400" b="1" dirty="0">
              <a:solidFill>
                <a:schemeClr val="tx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A630935-BAAE-4926-80B5-1095308294BD}"/>
              </a:ext>
            </a:extLst>
          </p:cNvPr>
          <p:cNvSpPr/>
          <p:nvPr/>
        </p:nvSpPr>
        <p:spPr>
          <a:xfrm>
            <a:off x="8035600" y="3366470"/>
            <a:ext cx="2616590" cy="970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SISTEMAS CON MULTIPROGRAMACIÓN</a:t>
            </a:r>
            <a:endParaRPr lang="es-AR" sz="2400" b="1" dirty="0">
              <a:solidFill>
                <a:schemeClr val="tx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E90A3D7-E547-47D5-81BF-0856ACE4BE00}"/>
              </a:ext>
            </a:extLst>
          </p:cNvPr>
          <p:cNvCxnSpPr>
            <a:cxnSpLocks/>
          </p:cNvCxnSpPr>
          <p:nvPr/>
        </p:nvCxnSpPr>
        <p:spPr>
          <a:xfrm flipH="1">
            <a:off x="8307865" y="4246804"/>
            <a:ext cx="407970" cy="6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138DC9F-9260-4FEE-A4D0-9974678546D8}"/>
              </a:ext>
            </a:extLst>
          </p:cNvPr>
          <p:cNvCxnSpPr>
            <a:cxnSpLocks/>
          </p:cNvCxnSpPr>
          <p:nvPr/>
        </p:nvCxnSpPr>
        <p:spPr>
          <a:xfrm>
            <a:off x="10428574" y="4230746"/>
            <a:ext cx="447233" cy="58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99089AFC-8EB0-40D4-AFF9-184BD5A11ED7}"/>
              </a:ext>
            </a:extLst>
          </p:cNvPr>
          <p:cNvSpPr/>
          <p:nvPr/>
        </p:nvSpPr>
        <p:spPr>
          <a:xfrm>
            <a:off x="7395274" y="4847784"/>
            <a:ext cx="1965521" cy="739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PARTICIONES FIJAS</a:t>
            </a:r>
            <a:endParaRPr lang="es-AR" sz="2400" b="1" dirty="0">
              <a:solidFill>
                <a:schemeClr val="tx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68B493D-6AE3-4020-A788-DBA27FB44824}"/>
              </a:ext>
            </a:extLst>
          </p:cNvPr>
          <p:cNvSpPr/>
          <p:nvPr/>
        </p:nvSpPr>
        <p:spPr>
          <a:xfrm>
            <a:off x="10045148" y="4826314"/>
            <a:ext cx="2086484" cy="739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PARTICIONES VARIABLES</a:t>
            </a:r>
            <a:endParaRPr lang="es-AR" sz="2400" b="1" dirty="0">
              <a:solidFill>
                <a:schemeClr val="tx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1B89AE8-B03A-41A3-88CC-27B17C80F69D}"/>
              </a:ext>
            </a:extLst>
          </p:cNvPr>
          <p:cNvSpPr/>
          <p:nvPr/>
        </p:nvSpPr>
        <p:spPr>
          <a:xfrm>
            <a:off x="4853354" y="2039814"/>
            <a:ext cx="2616590" cy="12200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NO PERMITEN INTERCAMBIO ENTRE MEMORIA Y DISCO</a:t>
            </a:r>
            <a:endParaRPr lang="es-AR" sz="2400" b="1" dirty="0">
              <a:solidFill>
                <a:schemeClr val="tx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4720A6B-7139-4CBC-8A4B-3192EA1BDE18}"/>
              </a:ext>
            </a:extLst>
          </p:cNvPr>
          <p:cNvCxnSpPr>
            <a:cxnSpLocks/>
          </p:cNvCxnSpPr>
          <p:nvPr/>
        </p:nvCxnSpPr>
        <p:spPr>
          <a:xfrm flipH="1">
            <a:off x="4155828" y="3268427"/>
            <a:ext cx="697526" cy="16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368422C-CE69-48F5-83F4-4AE8E644A6B0}"/>
              </a:ext>
            </a:extLst>
          </p:cNvPr>
          <p:cNvCxnSpPr>
            <a:cxnSpLocks/>
          </p:cNvCxnSpPr>
          <p:nvPr/>
        </p:nvCxnSpPr>
        <p:spPr>
          <a:xfrm>
            <a:off x="7469944" y="3256780"/>
            <a:ext cx="594358" cy="9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AECF870-4359-4029-8377-BAFBA232D0D2}"/>
              </a:ext>
            </a:extLst>
          </p:cNvPr>
          <p:cNvSpPr/>
          <p:nvPr/>
        </p:nvSpPr>
        <p:spPr>
          <a:xfrm>
            <a:off x="2516480" y="4976464"/>
            <a:ext cx="2367476" cy="739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Monitor residente</a:t>
            </a:r>
            <a:endParaRPr lang="es-AR" sz="2400" b="1" dirty="0">
              <a:solidFill>
                <a:schemeClr val="tx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4DFC5790-FD65-4219-BBBE-A6B4C36C7AF5}"/>
              </a:ext>
            </a:extLst>
          </p:cNvPr>
          <p:cNvSpPr/>
          <p:nvPr/>
        </p:nvSpPr>
        <p:spPr>
          <a:xfrm>
            <a:off x="5421945" y="4904579"/>
            <a:ext cx="1348109" cy="739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swapping</a:t>
            </a:r>
            <a:endParaRPr lang="es-AR" sz="2400" b="1" dirty="0">
              <a:solidFill>
                <a:schemeClr val="tx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9D6A36F8-A001-4E54-B0D8-C5E04EDCC0D0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337436" y="4387380"/>
            <a:ext cx="1858860" cy="58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57EABC6-0B0B-4C87-BD8F-36D7192766E8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802526" y="5274564"/>
            <a:ext cx="619419" cy="1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2F6734F-B2FE-4D4C-BD00-896A9FD230E3}"/>
              </a:ext>
            </a:extLst>
          </p:cNvPr>
          <p:cNvSpPr/>
          <p:nvPr/>
        </p:nvSpPr>
        <p:spPr>
          <a:xfrm>
            <a:off x="156348" y="4976464"/>
            <a:ext cx="1843066" cy="739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Máquina desnuda</a:t>
            </a:r>
            <a:endParaRPr lang="es-AR" sz="2400" b="1" dirty="0">
              <a:solidFill>
                <a:schemeClr val="tx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C2E2358-E848-444F-A32B-21BE094462A8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>
            <a:off x="3196296" y="4387380"/>
            <a:ext cx="503922" cy="58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44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6" grpId="0" animBg="1"/>
      <p:bldP spid="27" grpId="0" animBg="1"/>
      <p:bldP spid="28" grpId="0" animBg="1"/>
      <p:bldP spid="35" grpId="0" animBg="1"/>
      <p:bldP spid="3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C3B08-C84C-4E0C-BCC8-1BAFABC34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574" y="208860"/>
            <a:ext cx="9144000" cy="9708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4800" b="1" dirty="0">
                <a:latin typeface="The Serif Hand Black" panose="03070902030502020204" pitchFamily="66" charset="0"/>
              </a:rPr>
              <a:t>UNIDAD 3: GESTIÓN DE memoria</a:t>
            </a:r>
            <a:endParaRPr lang="es-AR" sz="4800" b="1" dirty="0">
              <a:latin typeface="The Serif Hand Black" panose="03070902030502020204" pitchFamily="66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3A3AE4-BD1B-4AC4-A442-C246A8D985FA}"/>
              </a:ext>
            </a:extLst>
          </p:cNvPr>
          <p:cNvSpPr txBox="1"/>
          <p:nvPr/>
        </p:nvSpPr>
        <p:spPr>
          <a:xfrm>
            <a:off x="1703348" y="1208484"/>
            <a:ext cx="8785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3200" b="1" dirty="0">
                <a:latin typeface="The Serif Hand Black" panose="03070902030502020204" pitchFamily="66" charset="0"/>
                <a:ea typeface="+mj-ea"/>
                <a:cs typeface="+mj-cs"/>
              </a:rPr>
              <a:t>MONOPROGRAMACIÓN SIN INTERCAMBIO – MÁQUINA DESNUDA – monitor residente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1B89AE8-B03A-41A3-88CC-27B17C80F69D}"/>
              </a:ext>
            </a:extLst>
          </p:cNvPr>
          <p:cNvSpPr/>
          <p:nvPr/>
        </p:nvSpPr>
        <p:spPr>
          <a:xfrm>
            <a:off x="846423" y="2312545"/>
            <a:ext cx="2616590" cy="12200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Máquina desnuda: BRINDA AL USUARIO CONTROL COMPLETO DE LA MEMORIA</a:t>
            </a:r>
            <a:endParaRPr lang="es-AR" sz="2400" b="1" dirty="0">
              <a:solidFill>
                <a:schemeClr val="tx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CE94F52-6FA7-42B1-BCA2-E3FA7DBE5A42}"/>
              </a:ext>
            </a:extLst>
          </p:cNvPr>
          <p:cNvSpPr/>
          <p:nvPr/>
        </p:nvSpPr>
        <p:spPr>
          <a:xfrm>
            <a:off x="4672836" y="2552577"/>
            <a:ext cx="2367476" cy="739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SISTEMAS DEDICADOS</a:t>
            </a:r>
            <a:endParaRPr lang="es-AR" sz="2400" b="1" dirty="0">
              <a:solidFill>
                <a:schemeClr val="tx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EE8B195-ADEF-4E1D-BD46-E7855F240AE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463013" y="2922563"/>
            <a:ext cx="1209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2A6597E-7299-4117-A2D9-2B5965C1DFC8}"/>
              </a:ext>
            </a:extLst>
          </p:cNvPr>
          <p:cNvSpPr/>
          <p:nvPr/>
        </p:nvSpPr>
        <p:spPr>
          <a:xfrm>
            <a:off x="846423" y="4477383"/>
            <a:ext cx="2616590" cy="12200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MONITOR RESIDENTE</a:t>
            </a:r>
            <a:endParaRPr lang="es-AR" sz="2400" b="1" dirty="0">
              <a:solidFill>
                <a:schemeClr val="tx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3D077B1-AD88-4D95-B8F8-1D36CFFE7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0" r="17162"/>
          <a:stretch/>
        </p:blipFill>
        <p:spPr>
          <a:xfrm>
            <a:off x="3971811" y="3714098"/>
            <a:ext cx="3376247" cy="2438400"/>
          </a:xfrm>
          <a:prstGeom prst="rect">
            <a:avLst/>
          </a:prstGeom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6119ED0-5CF2-4E0F-9527-AEB64E54DFD0}"/>
              </a:ext>
            </a:extLst>
          </p:cNvPr>
          <p:cNvCxnSpPr>
            <a:cxnSpLocks/>
          </p:cNvCxnSpPr>
          <p:nvPr/>
        </p:nvCxnSpPr>
        <p:spPr>
          <a:xfrm>
            <a:off x="3463012" y="5087400"/>
            <a:ext cx="1209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5810B670-09C6-4F67-9269-C55ED209EE80}"/>
              </a:ext>
            </a:extLst>
          </p:cNvPr>
          <p:cNvSpPr/>
          <p:nvPr/>
        </p:nvSpPr>
        <p:spPr>
          <a:xfrm>
            <a:off x="8401929" y="3714098"/>
            <a:ext cx="2367476" cy="739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MONOUSUARIO</a:t>
            </a:r>
            <a:endParaRPr lang="es-AR" sz="2400" b="1" dirty="0">
              <a:solidFill>
                <a:schemeClr val="tx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C3D92DA-D452-49C0-ACC1-74B8F3006A87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7207073" y="4084083"/>
            <a:ext cx="1194856" cy="36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7C38761C-CFB3-4803-A65B-083ABE1C5BF1}"/>
              </a:ext>
            </a:extLst>
          </p:cNvPr>
          <p:cNvSpPr/>
          <p:nvPr/>
        </p:nvSpPr>
        <p:spPr>
          <a:xfrm>
            <a:off x="8401929" y="4711738"/>
            <a:ext cx="2367476" cy="739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PROTECCIÓN AL SO</a:t>
            </a:r>
            <a:endParaRPr lang="es-AR" sz="2400" b="1" dirty="0">
              <a:solidFill>
                <a:schemeClr val="tx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A000E9A6-AC10-4DDE-9205-0407BDEEBBA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040312" y="5081723"/>
            <a:ext cx="1361617" cy="22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ocadillo: rectángulo con esquinas redondeadas 32">
            <a:extLst>
              <a:ext uri="{FF2B5EF4-FFF2-40B4-BE49-F238E27FC236}">
                <a16:creationId xmlns:a16="http://schemas.microsoft.com/office/drawing/2014/main" id="{A2F9E0A5-A9B8-4F52-A0A2-A37BB66EE69F}"/>
              </a:ext>
            </a:extLst>
          </p:cNvPr>
          <p:cNvSpPr/>
          <p:nvPr/>
        </p:nvSpPr>
        <p:spPr>
          <a:xfrm>
            <a:off x="7374420" y="5802213"/>
            <a:ext cx="1491176" cy="684438"/>
          </a:xfrm>
          <a:prstGeom prst="wedgeRoundRectCallout">
            <a:avLst>
              <a:gd name="adj1" fmla="val -33097"/>
              <a:gd name="adj2" fmla="val -11220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PC IBM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442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3" grpId="0" animBg="1"/>
      <p:bldP spid="18" grpId="0" animBg="1"/>
      <p:bldP spid="22" grpId="0" animBg="1"/>
      <p:bldP spid="29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C3B08-C84C-4E0C-BCC8-1BAFABC34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574" y="208860"/>
            <a:ext cx="9144000" cy="9708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4800" b="1" dirty="0">
                <a:latin typeface="The Serif Hand Black" panose="03070902030502020204" pitchFamily="66" charset="0"/>
              </a:rPr>
              <a:t>UNIDAD 3: GESTIÓN DE memoria</a:t>
            </a:r>
            <a:endParaRPr lang="es-AR" sz="4800" b="1" dirty="0">
              <a:latin typeface="The Serif Hand Black" panose="03070902030502020204" pitchFamily="66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3A3AE4-BD1B-4AC4-A442-C246A8D985FA}"/>
              </a:ext>
            </a:extLst>
          </p:cNvPr>
          <p:cNvSpPr txBox="1"/>
          <p:nvPr/>
        </p:nvSpPr>
        <p:spPr>
          <a:xfrm>
            <a:off x="2737630" y="1181973"/>
            <a:ext cx="72926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3200" b="1" dirty="0">
                <a:latin typeface="The Serif Hand Black" panose="03070902030502020204" pitchFamily="66" charset="0"/>
                <a:ea typeface="+mj-ea"/>
                <a:cs typeface="+mj-cs"/>
              </a:rPr>
              <a:t>MONOPROGRAMACIÓN SIN INTERCAMBIO – HARDWARE DE PROTECCIÓN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4B4FC6-E2BA-47A9-A8D6-37E73717B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702" y="2018274"/>
            <a:ext cx="6338595" cy="4456348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91A505D7-1B80-4222-BEDD-C4CB42570F1D}"/>
              </a:ext>
            </a:extLst>
          </p:cNvPr>
          <p:cNvSpPr/>
          <p:nvPr/>
        </p:nvSpPr>
        <p:spPr>
          <a:xfrm>
            <a:off x="576775" y="3263705"/>
            <a:ext cx="2160855" cy="1941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48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C3B08-C84C-4E0C-BCC8-1BAFABC34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574" y="208860"/>
            <a:ext cx="9144000" cy="9708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4800" b="1" dirty="0">
                <a:latin typeface="The Serif Hand Black" panose="03070902030502020204" pitchFamily="66" charset="0"/>
              </a:rPr>
              <a:t>UNIDAD 3: GESTIÓN DE memoria</a:t>
            </a:r>
            <a:endParaRPr lang="es-AR" sz="4800" b="1" dirty="0">
              <a:latin typeface="The Serif Hand Black" panose="03070902030502020204" pitchFamily="66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3A3AE4-BD1B-4AC4-A442-C246A8D985FA}"/>
              </a:ext>
            </a:extLst>
          </p:cNvPr>
          <p:cNvSpPr txBox="1"/>
          <p:nvPr/>
        </p:nvSpPr>
        <p:spPr>
          <a:xfrm>
            <a:off x="2737630" y="1181973"/>
            <a:ext cx="72926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3200" b="1" dirty="0">
                <a:latin typeface="The Serif Hand Black" panose="03070902030502020204" pitchFamily="66" charset="0"/>
                <a:ea typeface="+mj-ea"/>
                <a:cs typeface="+mj-cs"/>
              </a:rPr>
              <a:t>MONOPROGRAMACIÓN SIN INTERCAMBIO – REUBICACIÓN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43B57DE-4A6A-4566-B429-48180A0FBB17}"/>
              </a:ext>
            </a:extLst>
          </p:cNvPr>
          <p:cNvSpPr/>
          <p:nvPr/>
        </p:nvSpPr>
        <p:spPr>
          <a:xfrm>
            <a:off x="478302" y="2669344"/>
            <a:ext cx="2743200" cy="1519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SI SE CONOCE LA DIRECCIÓN DEL PUNTERO VALLA AL MOMENTO DE LA COMPILACIÓN SE PUEDE GENERAR CÓDIGO ABSOLUTO</a:t>
            </a:r>
            <a:endParaRPr lang="es-AR" sz="1800" b="1" dirty="0">
              <a:solidFill>
                <a:schemeClr val="tx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2059B75-61F8-4318-ABAC-394C4726FB23}"/>
              </a:ext>
            </a:extLst>
          </p:cNvPr>
          <p:cNvSpPr/>
          <p:nvPr/>
        </p:nvSpPr>
        <p:spPr>
          <a:xfrm>
            <a:off x="3697359" y="2683411"/>
            <a:ext cx="2743200" cy="1519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tx1"/>
                </a:solidFill>
                <a:latin typeface="The Serif Hand Black" panose="03070902030502020204" pitchFamily="66" charset="0"/>
              </a:rPr>
              <a:t>GENERACIÓN DE CÓDIGO ABSOLUTO EN TIEMPO DE CARGA</a:t>
            </a:r>
            <a:endParaRPr lang="es-AR" b="1" dirty="0">
              <a:solidFill>
                <a:schemeClr val="tx1"/>
              </a:solidFill>
              <a:latin typeface="The Serif Hand Black" panose="03070902030502020204" pitchFamily="66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072C24E-93A4-44A4-8721-2953183E6F7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849902" y="4188655"/>
            <a:ext cx="524752" cy="43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B6A0BE9-90DE-4401-913C-A8FEA8561019}"/>
              </a:ext>
            </a:extLst>
          </p:cNvPr>
          <p:cNvCxnSpPr>
            <a:cxnSpLocks/>
          </p:cNvCxnSpPr>
          <p:nvPr/>
        </p:nvCxnSpPr>
        <p:spPr>
          <a:xfrm flipH="1">
            <a:off x="4065563" y="4216788"/>
            <a:ext cx="844061" cy="40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9EA98607-A42F-4538-ADED-2A5F929BBBD4}"/>
              </a:ext>
            </a:extLst>
          </p:cNvPr>
          <p:cNvSpPr/>
          <p:nvPr/>
        </p:nvSpPr>
        <p:spPr>
          <a:xfrm>
            <a:off x="7650040" y="3335797"/>
            <a:ext cx="2916426" cy="17619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CUANDO EL TAMAÑO DEL MONITOR VARIA</a:t>
            </a:r>
            <a:endParaRPr lang="es-AR" b="1" dirty="0">
              <a:solidFill>
                <a:schemeClr val="tx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BC92CEF-70E4-449D-B459-CDE0A26EF420}"/>
              </a:ext>
            </a:extLst>
          </p:cNvPr>
          <p:cNvSpPr/>
          <p:nvPr/>
        </p:nvSpPr>
        <p:spPr>
          <a:xfrm>
            <a:off x="1687783" y="4653275"/>
            <a:ext cx="2743200" cy="12942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EN AMBOS CASOS EL PUNTERO DEBE PERMANECER ESTÁTICO DURANTE LA EJECUCIÓN DEL PROGRAMA</a:t>
            </a:r>
            <a:endParaRPr lang="es-AR" b="1" dirty="0">
              <a:solidFill>
                <a:schemeClr val="tx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333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C3B08-C84C-4E0C-BCC8-1BAFABC34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574" y="208860"/>
            <a:ext cx="9144000" cy="9708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4800" b="1" dirty="0">
                <a:latin typeface="The Serif Hand Black" panose="03070902030502020204" pitchFamily="66" charset="0"/>
              </a:rPr>
              <a:t>UNIDAD 3: GESTIÓN DE memoria</a:t>
            </a:r>
            <a:endParaRPr lang="es-AR" sz="4800" b="1" dirty="0">
              <a:latin typeface="The Serif Hand Black" panose="03070902030502020204" pitchFamily="66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3A3AE4-BD1B-4AC4-A442-C246A8D985FA}"/>
              </a:ext>
            </a:extLst>
          </p:cNvPr>
          <p:cNvSpPr txBox="1"/>
          <p:nvPr/>
        </p:nvSpPr>
        <p:spPr>
          <a:xfrm>
            <a:off x="2737630" y="1181973"/>
            <a:ext cx="72926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3200" b="1" dirty="0">
                <a:latin typeface="The Serif Hand Black" panose="03070902030502020204" pitchFamily="66" charset="0"/>
                <a:ea typeface="+mj-ea"/>
                <a:cs typeface="+mj-cs"/>
              </a:rPr>
              <a:t>MONOPROGRAMACIÓN SIN INTERCAMBIO – REUBICACIÓN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0D14B9A-5C33-427F-A8C7-1C6412063279}"/>
              </a:ext>
            </a:extLst>
          </p:cNvPr>
          <p:cNvSpPr/>
          <p:nvPr/>
        </p:nvSpPr>
        <p:spPr>
          <a:xfrm>
            <a:off x="450166" y="2781886"/>
            <a:ext cx="2743200" cy="12942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Como lo hacían los SO primitivos, cargando los programas de usuario en la zona</a:t>
            </a:r>
          </a:p>
          <a:p>
            <a:pPr algn="ctr"/>
            <a:r>
              <a:rPr lang="es-ES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alta de memoria</a:t>
            </a:r>
            <a:endParaRPr lang="es-AR" b="1" dirty="0">
              <a:solidFill>
                <a:schemeClr val="tx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346715-7255-41B4-9A9D-E26EAF4FF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886" y="2164222"/>
            <a:ext cx="6643688" cy="375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C3B08-C84C-4E0C-BCC8-1BAFABC34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574" y="208860"/>
            <a:ext cx="9144000" cy="9708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4800" b="1" dirty="0">
                <a:latin typeface="The Serif Hand Black" panose="03070902030502020204" pitchFamily="66" charset="0"/>
              </a:rPr>
              <a:t>UNIDAD 3: GESTIÓN DE memoria</a:t>
            </a:r>
            <a:endParaRPr lang="es-AR" sz="4800" b="1" dirty="0">
              <a:latin typeface="The Serif Hand Black" panose="03070902030502020204" pitchFamily="66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3A3AE4-BD1B-4AC4-A442-C246A8D985FA}"/>
              </a:ext>
            </a:extLst>
          </p:cNvPr>
          <p:cNvSpPr txBox="1"/>
          <p:nvPr/>
        </p:nvSpPr>
        <p:spPr>
          <a:xfrm>
            <a:off x="3060385" y="1179756"/>
            <a:ext cx="72926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3200" b="1" dirty="0">
                <a:latin typeface="The Serif Hand Black" panose="03070902030502020204" pitchFamily="66" charset="0"/>
                <a:ea typeface="+mj-ea"/>
                <a:cs typeface="+mj-cs"/>
              </a:rPr>
              <a:t>MONOPROGRAMACIÓN SIN INTERCAMBIO – REUBICACIÓN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0D14B9A-5C33-427F-A8C7-1C6412063279}"/>
              </a:ext>
            </a:extLst>
          </p:cNvPr>
          <p:cNvSpPr/>
          <p:nvPr/>
        </p:nvSpPr>
        <p:spPr>
          <a:xfrm>
            <a:off x="450166" y="2419644"/>
            <a:ext cx="2743200" cy="21804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Una solución más general es demorar la generación de direcciones absolutas</a:t>
            </a:r>
          </a:p>
          <a:p>
            <a:pPr algn="ctr"/>
            <a:r>
              <a:rPr lang="es-ES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(</a:t>
            </a:r>
            <a:r>
              <a:rPr lang="es-ES" b="1" dirty="0" err="1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binding</a:t>
            </a:r>
            <a:r>
              <a:rPr lang="es-ES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) hasta tiempo de ejecución. Este tipo de reubicación dinámica requiere</a:t>
            </a:r>
          </a:p>
          <a:p>
            <a:pPr algn="ctr"/>
            <a:r>
              <a:rPr lang="es-ES" b="1" dirty="0">
                <a:solidFill>
                  <a:schemeClr val="tx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un hardware de soporte un poco distinto</a:t>
            </a:r>
            <a:endParaRPr lang="es-AR" b="1" dirty="0">
              <a:solidFill>
                <a:schemeClr val="tx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F9A5DF-28DA-402B-A7A0-AA50228A5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8" r="2101"/>
          <a:stretch/>
        </p:blipFill>
        <p:spPr>
          <a:xfrm>
            <a:off x="3193366" y="2971944"/>
            <a:ext cx="7026675" cy="3256383"/>
          </a:xfrm>
          <a:prstGeom prst="rect">
            <a:avLst/>
          </a:prstGeom>
        </p:spPr>
      </p:pic>
      <p:sp>
        <p:nvSpPr>
          <p:cNvPr id="6" name="Bocadillo: ovalado 5">
            <a:extLst>
              <a:ext uri="{FF2B5EF4-FFF2-40B4-BE49-F238E27FC236}">
                <a16:creationId xmlns:a16="http://schemas.microsoft.com/office/drawing/2014/main" id="{4EBC43DB-1E82-479E-8F9D-A30883BFDA75}"/>
              </a:ext>
            </a:extLst>
          </p:cNvPr>
          <p:cNvSpPr/>
          <p:nvPr/>
        </p:nvSpPr>
        <p:spPr>
          <a:xfrm>
            <a:off x="8456890" y="1789971"/>
            <a:ext cx="3146749" cy="165324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b="1" dirty="0">
                <a:solidFill>
                  <a:schemeClr val="bg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El hardware de mapeo de memoria es quien convierte las</a:t>
            </a:r>
          </a:p>
          <a:p>
            <a:pPr algn="l"/>
            <a:r>
              <a:rPr lang="es-ES" b="1" dirty="0">
                <a:solidFill>
                  <a:schemeClr val="bg1"/>
                </a:solidFill>
                <a:latin typeface="The Serif Hand Black" panose="03070902030502020204" pitchFamily="66" charset="0"/>
                <a:ea typeface="+mj-ea"/>
                <a:cs typeface="+mj-cs"/>
              </a:rPr>
              <a:t>direcciones lógicas en direcciones físicas.</a:t>
            </a:r>
            <a:endParaRPr lang="es-AR" b="1" dirty="0">
              <a:solidFill>
                <a:schemeClr val="bg1"/>
              </a:solidFill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688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C3B08-C84C-4E0C-BCC8-1BAFABC34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574" y="208860"/>
            <a:ext cx="9144000" cy="9708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4800" b="1" dirty="0">
                <a:latin typeface="The Serif Hand Black" panose="03070902030502020204" pitchFamily="66" charset="0"/>
              </a:rPr>
              <a:t>UNIDAD 3: GESTIÓN DE memoria</a:t>
            </a:r>
            <a:endParaRPr lang="es-AR" sz="4800" b="1" dirty="0">
              <a:latin typeface="The Serif Hand Black" panose="03070902030502020204" pitchFamily="66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F7CFB8-4CA3-4F3A-820C-9FA0D4803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3"/>
          <a:stretch/>
        </p:blipFill>
        <p:spPr>
          <a:xfrm>
            <a:off x="1510355" y="2054088"/>
            <a:ext cx="9171289" cy="449673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3959024-2C21-4BB0-A083-4F3CB51C51B9}"/>
              </a:ext>
            </a:extLst>
          </p:cNvPr>
          <p:cNvSpPr txBox="1"/>
          <p:nvPr/>
        </p:nvSpPr>
        <p:spPr>
          <a:xfrm>
            <a:off x="3564888" y="1324534"/>
            <a:ext cx="4583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The Serif Hand Black" panose="03070902030502020204" pitchFamily="66" charset="0"/>
                <a:ea typeface="+mj-ea"/>
                <a:cs typeface="+mj-cs"/>
              </a:rPr>
              <a:t>DIRECCIONES LÓGICAS – DIRECCIONES FÍSICAS</a:t>
            </a:r>
            <a:endParaRPr lang="es-AR" sz="3200" b="1" dirty="0">
              <a:latin typeface="The Serif Hand Black" panose="03070902030502020204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806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746</Words>
  <Application>Microsoft Office PowerPoint</Application>
  <PresentationFormat>Panorámica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The Serif Hand Black</vt:lpstr>
      <vt:lpstr>Tema de Office</vt:lpstr>
      <vt:lpstr>UNIDAD 3: GESTIÓN DE MEMORIA</vt:lpstr>
      <vt:lpstr>UNIDAD 3: GESTIÓN DE MEMORIA</vt:lpstr>
      <vt:lpstr>UNIDAD 3: GESTIÓN DE memoria</vt:lpstr>
      <vt:lpstr>UNIDAD 3: GESTIÓN DE memoria</vt:lpstr>
      <vt:lpstr>UNIDAD 3: GESTIÓN DE memoria</vt:lpstr>
      <vt:lpstr>UNIDAD 3: GESTIÓN DE memoria</vt:lpstr>
      <vt:lpstr>UNIDAD 3: GESTIÓN DE memoria</vt:lpstr>
      <vt:lpstr>UNIDAD 3: GESTIÓN DE memoria</vt:lpstr>
      <vt:lpstr>UNIDAD 3: GESTIÓN DE memoria</vt:lpstr>
      <vt:lpstr>UNIDAD 3: GESTIÓN DE memoria</vt:lpstr>
      <vt:lpstr>UNIDAD 3: GESTIÓN DE memoria</vt:lpstr>
      <vt:lpstr>UNIDAD 3: GESTIÓN DE memoria</vt:lpstr>
      <vt:lpstr>UNIDAD 3: GESTIÓN DE memoria</vt:lpstr>
      <vt:lpstr>UNIDAD 3: GESTIÓN DE memoria</vt:lpstr>
      <vt:lpstr>UNIDAD 3: GESTIÓN DE memoria</vt:lpstr>
      <vt:lpstr>UNIDAD 3: GESTIÓN DE memoria</vt:lpstr>
      <vt:lpstr>UNIDAD 3: GESTIÓN DE memoria</vt:lpstr>
      <vt:lpstr>UNIDAD 3: GESTIÓN DE memoria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2: GESTIÓN DE PROCESOS</dc:title>
  <dc:creator>Ubaldo Mendez</dc:creator>
  <cp:lastModifiedBy>Ubaldo Mendez</cp:lastModifiedBy>
  <cp:revision>94</cp:revision>
  <dcterms:created xsi:type="dcterms:W3CDTF">2020-05-21T17:18:35Z</dcterms:created>
  <dcterms:modified xsi:type="dcterms:W3CDTF">2021-06-02T19:20:24Z</dcterms:modified>
</cp:coreProperties>
</file>