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73" r:id="rId9"/>
    <p:sldId id="262" r:id="rId10"/>
    <p:sldId id="263" r:id="rId11"/>
    <p:sldId id="264" r:id="rId12"/>
    <p:sldId id="267" r:id="rId13"/>
    <p:sldId id="265" r:id="rId14"/>
    <p:sldId id="268" r:id="rId15"/>
    <p:sldId id="272" r:id="rId16"/>
    <p:sldId id="274" r:id="rId17"/>
    <p:sldId id="275" r:id="rId18"/>
    <p:sldId id="276" r:id="rId19"/>
    <p:sldId id="277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96" d="100"/>
          <a:sy n="96" d="100"/>
        </p:scale>
        <p:origin x="-36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C9371-3D34-4AD6-AAEA-70CFAA46765C}" type="datetimeFigureOut">
              <a:rPr lang="en-CA" smtClean="0"/>
              <a:t>15-11-19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D2E50-05B0-4A4D-888F-76BD1B1591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424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the folds should have all the classes and linear combination of classes within the data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D2E50-05B0-4A4D-888F-76BD1B15914D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042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work here is to predict the betas based on the probability</a:t>
            </a:r>
            <a:r>
              <a:rPr lang="en-US" baseline="0" dirty="0" smtClean="0"/>
              <a:t> of purchase considering their behavior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D2E50-05B0-4A4D-888F-76BD1B15914D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414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**Check the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D2E50-05B0-4A4D-888F-76BD1B15914D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5766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*variety of 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D2E50-05B0-4A4D-888F-76BD1B15914D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9988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%</a:t>
            </a:r>
            <a:r>
              <a:rPr lang="en-US" smtClean="0"/>
              <a:t> of women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D2E50-05B0-4A4D-888F-76BD1B15914D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8711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078ED-428C-4880-B2D8-348E1B1C98BA}" type="datetimeFigureOut">
              <a:rPr lang="en-CA" smtClean="0"/>
              <a:t>15-11-19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8463-7D09-4128-B9C9-BA297F4270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014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078ED-428C-4880-B2D8-348E1B1C98BA}" type="datetimeFigureOut">
              <a:rPr lang="en-CA" smtClean="0"/>
              <a:t>15-11-19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8463-7D09-4128-B9C9-BA297F4270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3589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078ED-428C-4880-B2D8-348E1B1C98BA}" type="datetimeFigureOut">
              <a:rPr lang="en-CA" smtClean="0"/>
              <a:t>15-11-19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8463-7D09-4128-B9C9-BA297F4270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441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078ED-428C-4880-B2D8-348E1B1C98BA}" type="datetimeFigureOut">
              <a:rPr lang="en-CA" smtClean="0"/>
              <a:t>15-11-19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8463-7D09-4128-B9C9-BA297F4270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009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078ED-428C-4880-B2D8-348E1B1C98BA}" type="datetimeFigureOut">
              <a:rPr lang="en-CA" smtClean="0"/>
              <a:t>15-11-19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8463-7D09-4128-B9C9-BA297F4270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85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078ED-428C-4880-B2D8-348E1B1C98BA}" type="datetimeFigureOut">
              <a:rPr lang="en-CA" smtClean="0"/>
              <a:t>15-11-19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8463-7D09-4128-B9C9-BA297F4270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203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078ED-428C-4880-B2D8-348E1B1C98BA}" type="datetimeFigureOut">
              <a:rPr lang="en-CA" smtClean="0"/>
              <a:t>15-11-19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8463-7D09-4128-B9C9-BA297F4270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499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078ED-428C-4880-B2D8-348E1B1C98BA}" type="datetimeFigureOut">
              <a:rPr lang="en-CA" smtClean="0"/>
              <a:t>15-11-19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8463-7D09-4128-B9C9-BA297F4270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386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078ED-428C-4880-B2D8-348E1B1C98BA}" type="datetimeFigureOut">
              <a:rPr lang="en-CA" smtClean="0"/>
              <a:t>15-11-19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8463-7D09-4128-B9C9-BA297F4270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366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078ED-428C-4880-B2D8-348E1B1C98BA}" type="datetimeFigureOut">
              <a:rPr lang="en-CA" smtClean="0"/>
              <a:t>15-11-19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8463-7D09-4128-B9C9-BA297F4270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332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078ED-428C-4880-B2D8-348E1B1C98BA}" type="datetimeFigureOut">
              <a:rPr lang="en-CA" smtClean="0"/>
              <a:t>15-11-19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8463-7D09-4128-B9C9-BA297F4270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171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078ED-428C-4880-B2D8-348E1B1C98BA}" type="datetimeFigureOut">
              <a:rPr lang="en-CA" smtClean="0"/>
              <a:t>15-11-19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88463-7D09-4128-B9C9-BA297F4270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707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4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Coupon Usage Prediction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 Machine Learning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4591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the model: evaluation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25"/>
          <a:stretch/>
        </p:blipFill>
        <p:spPr>
          <a:xfrm>
            <a:off x="1510145" y="2438501"/>
            <a:ext cx="9843655" cy="4142217"/>
          </a:xfrm>
        </p:spPr>
      </p:pic>
      <p:sp>
        <p:nvSpPr>
          <p:cNvPr id="3" name="TextBox 2"/>
          <p:cNvSpPr txBox="1"/>
          <p:nvPr/>
        </p:nvSpPr>
        <p:spPr>
          <a:xfrm>
            <a:off x="7024255" y="2119745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reality there’s intersection between them.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2220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Because of that we use AUC as criteria</a:t>
            </a:r>
            <a:endParaRPr lang="en-CA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9"/>
          <a:stretch/>
        </p:blipFill>
        <p:spPr>
          <a:xfrm>
            <a:off x="2583872" y="1690688"/>
            <a:ext cx="5624945" cy="48213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81555" y="1859973"/>
            <a:ext cx="2618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interaction number 4 had the best performance.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5020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993573" cy="2918402"/>
          </a:xfrm>
        </p:spPr>
        <p:txBody>
          <a:bodyPr/>
          <a:lstStyle/>
          <a:p>
            <a:r>
              <a:rPr lang="en-US" dirty="0" smtClean="0"/>
              <a:t>Test data</a:t>
            </a:r>
            <a:br>
              <a:rPr lang="en-US" dirty="0" smtClean="0"/>
            </a:br>
            <a:r>
              <a:rPr lang="en-US" dirty="0" smtClean="0"/>
              <a:t>Model Validation</a:t>
            </a:r>
            <a:endParaRPr lang="en-CA" dirty="0"/>
          </a:p>
        </p:txBody>
      </p:sp>
      <p:pic>
        <p:nvPicPr>
          <p:cNvPr id="1026" name="Picture 2" descr="test_RoC 4 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430" y="776142"/>
            <a:ext cx="5940642" cy="594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63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test output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2518238"/>
              </p:ext>
            </p:extLst>
          </p:nvPr>
        </p:nvGraphicFramePr>
        <p:xfrm>
          <a:off x="838200" y="1825625"/>
          <a:ext cx="10515600" cy="296576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505200"/>
                <a:gridCol w="3505200"/>
                <a:gridCol w="3505200"/>
              </a:tblGrid>
              <a:tr h="338402">
                <a:tc>
                  <a:txBody>
                    <a:bodyPr/>
                    <a:lstStyle/>
                    <a:p>
                      <a:r>
                        <a:rPr lang="en-US" dirty="0" smtClean="0"/>
                        <a:t>Not Significant</a:t>
                      </a:r>
                      <a:r>
                        <a:rPr lang="en-US" baseline="0" dirty="0" smtClean="0"/>
                        <a:t> to the Model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 significance to the Model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 significance</a:t>
                      </a:r>
                      <a:r>
                        <a:rPr lang="en-US" baseline="0" dirty="0" smtClean="0"/>
                        <a:t> to the model</a:t>
                      </a:r>
                      <a:endParaRPr lang="en-CA" dirty="0"/>
                    </a:p>
                  </a:txBody>
                  <a:tcPr/>
                </a:tc>
              </a:tr>
              <a:tr h="338402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 rate discount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 business</a:t>
                      </a:r>
                      <a:endParaRPr lang="en-CA" dirty="0"/>
                    </a:p>
                  </a:txBody>
                  <a:tcPr/>
                </a:tc>
              </a:tr>
              <a:tr h="592204">
                <a:tc>
                  <a:txBody>
                    <a:bodyPr/>
                    <a:lstStyle/>
                    <a:p>
                      <a:r>
                        <a:rPr lang="en-US" dirty="0" smtClean="0"/>
                        <a:t>Day</a:t>
                      </a:r>
                      <a:r>
                        <a:rPr lang="en-US" baseline="0" dirty="0" smtClean="0"/>
                        <a:t> of the week that is usable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#Unique referrer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Kansai, Kanto, Kyushu/Okinawa, Tokai</a:t>
                      </a:r>
                      <a:endParaRPr lang="en-CA" dirty="0" smtClean="0"/>
                    </a:p>
                  </a:txBody>
                  <a:tcPr/>
                </a:tc>
              </a:tr>
              <a:tr h="592204">
                <a:tc>
                  <a:txBody>
                    <a:bodyPr/>
                    <a:lstStyle/>
                    <a:p>
                      <a:r>
                        <a:rPr lang="en-US" dirty="0" smtClean="0"/>
                        <a:t>Some</a:t>
                      </a:r>
                      <a:r>
                        <a:rPr lang="en-US" baseline="0" dirty="0" smtClean="0"/>
                        <a:t> cities are not relevant Shikoku, Tohoku, Chugoku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sessions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38402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588324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interactions in a single visit</a:t>
                      </a:r>
                      <a:endParaRPr lang="en-C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88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Selection</a:t>
            </a:r>
            <a:endParaRPr lang="en-CA" dirty="0"/>
          </a:p>
        </p:txBody>
      </p:sp>
      <p:pic>
        <p:nvPicPr>
          <p:cNvPr id="2050" name="Picture 2" descr="RoC 4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132" y="809046"/>
            <a:ext cx="5830743" cy="583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59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test output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0977481"/>
              </p:ext>
            </p:extLst>
          </p:nvPr>
        </p:nvGraphicFramePr>
        <p:xfrm>
          <a:off x="838200" y="1825625"/>
          <a:ext cx="10515600" cy="287001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505200"/>
                <a:gridCol w="3505200"/>
                <a:gridCol w="3505200"/>
              </a:tblGrid>
              <a:tr h="338402">
                <a:tc>
                  <a:txBody>
                    <a:bodyPr/>
                    <a:lstStyle/>
                    <a:p>
                      <a:r>
                        <a:rPr lang="en-US" dirty="0" smtClean="0"/>
                        <a:t>Not Significant</a:t>
                      </a:r>
                      <a:r>
                        <a:rPr lang="en-US" baseline="0" dirty="0" smtClean="0"/>
                        <a:t> to the Model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 significance to the Model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 significance</a:t>
                      </a:r>
                      <a:r>
                        <a:rPr lang="en-US" baseline="0" dirty="0" smtClean="0"/>
                        <a:t> to the model</a:t>
                      </a:r>
                      <a:endParaRPr lang="en-CA" dirty="0"/>
                    </a:p>
                  </a:txBody>
                  <a:tcPr/>
                </a:tc>
              </a:tr>
              <a:tr h="338402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 rate discount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 business</a:t>
                      </a:r>
                      <a:endParaRPr lang="en-CA" dirty="0"/>
                    </a:p>
                  </a:txBody>
                  <a:tcPr/>
                </a:tc>
              </a:tr>
              <a:tr h="592204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#Unique referrer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 smtClean="0"/>
                    </a:p>
                  </a:txBody>
                  <a:tcPr/>
                </a:tc>
              </a:tr>
              <a:tr h="592204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sessions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38402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588324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interactions in a single visit</a:t>
                      </a:r>
                      <a:endParaRPr lang="en-C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46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508" y="420209"/>
            <a:ext cx="3777868" cy="3083155"/>
          </a:xfrm>
        </p:spPr>
        <p:txBody>
          <a:bodyPr/>
          <a:lstStyle/>
          <a:p>
            <a:r>
              <a:rPr lang="en-US" dirty="0" smtClean="0"/>
              <a:t>Then what?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485" y="1469489"/>
            <a:ext cx="6936547" cy="519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62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Age? – Not relevant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48"/>
          <a:stretch/>
        </p:blipFill>
        <p:spPr>
          <a:xfrm>
            <a:off x="6268598" y="467816"/>
            <a:ext cx="5332163" cy="613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36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663" y="0"/>
            <a:ext cx="4762857" cy="2525989"/>
          </a:xfrm>
        </p:spPr>
        <p:txBody>
          <a:bodyPr/>
          <a:lstStyle/>
          <a:p>
            <a:r>
              <a:rPr lang="en-US" dirty="0" smtClean="0"/>
              <a:t>Days of the week – Not relevant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8" y="1725804"/>
            <a:ext cx="4571254" cy="457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01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Diversity of channels: Yes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76" y="3013194"/>
            <a:ext cx="1106632" cy="1106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381" y="3075926"/>
            <a:ext cx="1006186" cy="10061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754" y="2863428"/>
            <a:ext cx="1422134" cy="14221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313" y="1879409"/>
            <a:ext cx="57150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98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351489"/>
              </p:ext>
            </p:extLst>
          </p:nvPr>
        </p:nvGraphicFramePr>
        <p:xfrm>
          <a:off x="202043" y="2137498"/>
          <a:ext cx="11580093" cy="3920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031"/>
                <a:gridCol w="3860031"/>
                <a:gridCol w="3860031"/>
              </a:tblGrid>
              <a:tr h="67843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Channel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 Source</a:t>
                      </a:r>
                      <a:endParaRPr lang="en-CA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Customer Behavior</a:t>
                      </a:r>
                      <a:endParaRPr lang="en-CA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Coupon information</a:t>
                      </a:r>
                      <a:endParaRPr lang="en-CA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1964">
                <a:tc>
                  <a:txBody>
                    <a:bodyPr/>
                    <a:lstStyle/>
                    <a:p>
                      <a:endParaRPr lang="en-CA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matter for a conversion?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261" y="2975765"/>
            <a:ext cx="992231" cy="99223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148" y="3927651"/>
            <a:ext cx="1130432" cy="11304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76" y="3013194"/>
            <a:ext cx="1106632" cy="11066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29" y="4474694"/>
            <a:ext cx="1166778" cy="11667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381" y="3075926"/>
            <a:ext cx="1006186" cy="10061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44936" y="2858624"/>
            <a:ext cx="1059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AGE</a:t>
            </a:r>
            <a:endParaRPr lang="en-CA" sz="4000" dirty="0">
              <a:solidFill>
                <a:srgbClr val="0070C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995" y="4043471"/>
            <a:ext cx="1143433" cy="85647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134253" y="3013194"/>
            <a:ext cx="3377045" cy="7921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 of Business: beauty, massage, grocery, </a:t>
            </a:r>
            <a:r>
              <a:rPr lang="en-US" dirty="0" err="1" smtClean="0"/>
              <a:t>etc</a:t>
            </a:r>
            <a:endParaRPr lang="en-CA" dirty="0"/>
          </a:p>
        </p:txBody>
      </p:sp>
      <p:sp>
        <p:nvSpPr>
          <p:cNvPr id="13" name="Rectangle 12"/>
          <p:cNvSpPr/>
          <p:nvPr/>
        </p:nvSpPr>
        <p:spPr>
          <a:xfrm>
            <a:off x="8134253" y="4002856"/>
            <a:ext cx="3377045" cy="7921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City availability: </a:t>
            </a:r>
            <a:r>
              <a:rPr lang="en-US" dirty="0"/>
              <a:t>Kansai, Kanto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Seul</a:t>
            </a:r>
            <a:r>
              <a:rPr lang="en-US" smtClean="0"/>
              <a:t>, </a:t>
            </a:r>
            <a:r>
              <a:rPr lang="en-US" dirty="0" err="1" smtClean="0"/>
              <a:t>etc</a:t>
            </a:r>
            <a:endParaRPr lang="en-CA" dirty="0"/>
          </a:p>
        </p:txBody>
      </p:sp>
      <p:sp>
        <p:nvSpPr>
          <p:cNvPr id="14" name="Rectangle 13"/>
          <p:cNvSpPr/>
          <p:nvPr/>
        </p:nvSpPr>
        <p:spPr>
          <a:xfrm>
            <a:off x="8145076" y="5030378"/>
            <a:ext cx="3377045" cy="7921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Percentage of discount that is available: 0 – 100%</a:t>
            </a:r>
            <a:endParaRPr lang="en-CA" dirty="0"/>
          </a:p>
        </p:txBody>
      </p:sp>
      <p:sp>
        <p:nvSpPr>
          <p:cNvPr id="15" name="Rectangle 14"/>
          <p:cNvSpPr/>
          <p:nvPr/>
        </p:nvSpPr>
        <p:spPr>
          <a:xfrm>
            <a:off x="6244936" y="5084689"/>
            <a:ext cx="1547224" cy="840752"/>
          </a:xfrm>
          <a:prstGeom prst="rect">
            <a:avLst/>
          </a:prstGeom>
          <a:solidFill>
            <a:srgbClr val="FF66FF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of Visits</a:t>
            </a:r>
            <a:endParaRPr lang="en-CA" dirty="0"/>
          </a:p>
        </p:txBody>
      </p:sp>
      <p:sp>
        <p:nvSpPr>
          <p:cNvPr id="16" name="Rectangle 15"/>
          <p:cNvSpPr/>
          <p:nvPr/>
        </p:nvSpPr>
        <p:spPr>
          <a:xfrm>
            <a:off x="2107871" y="5006070"/>
            <a:ext cx="1547224" cy="8407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of different referrers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5992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 of sessions: Yes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17" b="22731"/>
          <a:stretch/>
        </p:blipFill>
        <p:spPr>
          <a:xfrm>
            <a:off x="3320525" y="2049137"/>
            <a:ext cx="8371268" cy="466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86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Female: Yes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31"/>
          <a:stretch/>
        </p:blipFill>
        <p:spPr>
          <a:xfrm>
            <a:off x="4461832" y="1997715"/>
            <a:ext cx="2830954" cy="4524270"/>
          </a:xfrm>
        </p:spPr>
      </p:pic>
    </p:spTree>
    <p:extLst>
      <p:ext uri="{BB962C8B-B14F-4D97-AF65-F5344CB8AC3E}">
        <p14:creationId xmlns:p14="http://schemas.microsoft.com/office/powerpoint/2010/main" val="2279335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</a:t>
            </a:r>
            <a:r>
              <a:rPr lang="en-US" dirty="0"/>
              <a:t>the </a:t>
            </a:r>
            <a:r>
              <a:rPr lang="en-US" dirty="0" smtClean="0"/>
              <a:t>likelihood of conversion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Coupons for event business.</a:t>
            </a:r>
          </a:p>
          <a:p>
            <a:r>
              <a:rPr lang="en-US" dirty="0" smtClean="0"/>
              <a:t>If the coupon is to be used in any of this cities: </a:t>
            </a:r>
            <a:r>
              <a:rPr lang="en-US" dirty="0"/>
              <a:t>Kansai, Kanto, Kyushu/Okinawa, Tokai</a:t>
            </a:r>
            <a:endParaRPr lang="en-CA" dirty="0"/>
          </a:p>
          <a:p>
            <a:endParaRPr lang="en-US" dirty="0"/>
          </a:p>
          <a:p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906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details about the data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627" y="2463079"/>
            <a:ext cx="7584165" cy="2898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930" y="2438689"/>
            <a:ext cx="2127305" cy="360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63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</a:t>
            </a:r>
            <a:br>
              <a:rPr lang="en-US" dirty="0" smtClean="0"/>
            </a:br>
            <a:r>
              <a:rPr lang="en-US" sz="3600" dirty="0" smtClean="0"/>
              <a:t>Stage 1: Data Partition</a:t>
            </a:r>
            <a:endParaRPr lang="en-CA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53" y="1950316"/>
            <a:ext cx="3445549" cy="4351338"/>
          </a:xfrm>
        </p:spPr>
      </p:pic>
      <p:sp>
        <p:nvSpPr>
          <p:cNvPr id="5" name="Rectangle 4"/>
          <p:cNvSpPr/>
          <p:nvPr/>
        </p:nvSpPr>
        <p:spPr>
          <a:xfrm>
            <a:off x="436418" y="3210791"/>
            <a:ext cx="3761509" cy="3252354"/>
          </a:xfrm>
          <a:prstGeom prst="rect">
            <a:avLst/>
          </a:prstGeom>
          <a:noFill/>
          <a:ln w="3810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ight Arrow 5"/>
          <p:cNvSpPr/>
          <p:nvPr/>
        </p:nvSpPr>
        <p:spPr>
          <a:xfrm>
            <a:off x="4197927" y="4301836"/>
            <a:ext cx="2608118" cy="1257300"/>
          </a:xfrm>
          <a:prstGeom prst="rightArrow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7356764" y="3747109"/>
            <a:ext cx="32731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Cross Validation with Logistic Regression</a:t>
            </a:r>
            <a:endParaRPr lang="en-CA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413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</a:t>
            </a:r>
            <a:br>
              <a:rPr lang="en-US" dirty="0" smtClean="0"/>
            </a:br>
            <a:r>
              <a:rPr lang="en-US" dirty="0" smtClean="0"/>
              <a:t>Stage 2: Cross Validation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09" y="1829291"/>
            <a:ext cx="8812044" cy="4829678"/>
          </a:xfr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4499264" y="4551218"/>
            <a:ext cx="1257300" cy="103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78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</a:t>
            </a:r>
            <a:br>
              <a:rPr lang="en-US" dirty="0" smtClean="0"/>
            </a:br>
            <a:r>
              <a:rPr lang="en-US" dirty="0" smtClean="0"/>
              <a:t>Stage 2: Cross Validation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098" y="1829291"/>
            <a:ext cx="9697803" cy="4344006"/>
          </a:xfrm>
        </p:spPr>
      </p:pic>
      <p:sp>
        <p:nvSpPr>
          <p:cNvPr id="5" name="Rectangle 4"/>
          <p:cNvSpPr/>
          <p:nvPr/>
        </p:nvSpPr>
        <p:spPr>
          <a:xfrm>
            <a:off x="1548244" y="3532909"/>
            <a:ext cx="1911927" cy="2805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8111835" y="3532909"/>
            <a:ext cx="1911927" cy="2805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7860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</a:t>
            </a:r>
            <a:br>
              <a:rPr lang="en-US" dirty="0" smtClean="0"/>
            </a:br>
            <a:r>
              <a:rPr lang="en-US" dirty="0" smtClean="0"/>
              <a:t>Stage 3: Model Validation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734" y="2054225"/>
            <a:ext cx="3445549" cy="4351338"/>
          </a:xfrm>
        </p:spPr>
      </p:pic>
      <p:sp>
        <p:nvSpPr>
          <p:cNvPr id="5" name="Left Arrow 4"/>
          <p:cNvSpPr/>
          <p:nvPr/>
        </p:nvSpPr>
        <p:spPr>
          <a:xfrm>
            <a:off x="4842164" y="2389909"/>
            <a:ext cx="2296391" cy="80010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7346373" y="1922318"/>
            <a:ext cx="3709554" cy="13612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 Model 5 to the test data, avoiding over fitting.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204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Background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880" y="2050906"/>
            <a:ext cx="7686675" cy="6572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5362" y="2795154"/>
            <a:ext cx="9052647" cy="29614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32709" y="2847109"/>
            <a:ext cx="0" cy="353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0036" y="3439391"/>
            <a:ext cx="1797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 is a 1, 0 variable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4932216" y="3439390"/>
            <a:ext cx="3525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is any kind of variable, but if there’s factors it should be considered as a dummy variable.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116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the model: evaluation</a:t>
            </a: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31"/>
          <a:stretch/>
        </p:blipFill>
        <p:spPr>
          <a:xfrm>
            <a:off x="838200" y="2882059"/>
            <a:ext cx="10093036" cy="3374495"/>
          </a:xfrm>
        </p:spPr>
      </p:pic>
      <p:sp>
        <p:nvSpPr>
          <p:cNvPr id="3" name="TextBox 2"/>
          <p:cNvSpPr txBox="1"/>
          <p:nvPr/>
        </p:nvSpPr>
        <p:spPr>
          <a:xfrm>
            <a:off x="4894118" y="2192482"/>
            <a:ext cx="460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intersection between success and failure.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7022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7069</TotalTime>
  <Words>368</Words>
  <Application>Microsoft Macintosh PowerPoint</Application>
  <PresentationFormat>Custom</PresentationFormat>
  <Paragraphs>74</Paragraphs>
  <Slides>22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Coupon Usage Prediction</vt:lpstr>
      <vt:lpstr>What matter for a conversion?</vt:lpstr>
      <vt:lpstr>More details about the data</vt:lpstr>
      <vt:lpstr>Experiment  Stage 1: Data Partition</vt:lpstr>
      <vt:lpstr>Experiment  Stage 2: Cross Validation</vt:lpstr>
      <vt:lpstr>Experiment  Stage 2: Cross Validation</vt:lpstr>
      <vt:lpstr>Experiment  Stage 3: Model Validation</vt:lpstr>
      <vt:lpstr>Logistic Regression Background</vt:lpstr>
      <vt:lpstr>Problems with the model: evaluation</vt:lpstr>
      <vt:lpstr>Problems with the model: evaluation</vt:lpstr>
      <vt:lpstr>Because of that we use AUC as criteria</vt:lpstr>
      <vt:lpstr>Test data Model Validation</vt:lpstr>
      <vt:lpstr>Data test output</vt:lpstr>
      <vt:lpstr>Features Selection</vt:lpstr>
      <vt:lpstr>Data test output</vt:lpstr>
      <vt:lpstr>Then what?</vt:lpstr>
      <vt:lpstr>Age? – Not relevant</vt:lpstr>
      <vt:lpstr>Days of the week – Not relevant</vt:lpstr>
      <vt:lpstr>Diversity of channels: Yes</vt:lpstr>
      <vt:lpstr># of sessions: Yes</vt:lpstr>
      <vt:lpstr>Female: Yes</vt:lpstr>
      <vt:lpstr>Low the likelihood of conversion</vt:lpstr>
    </vt:vector>
  </TitlesOfParts>
  <Company>TELUS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Coupon Usage Prediction</dc:title>
  <dc:creator>Andresa Andrade</dc:creator>
  <cp:lastModifiedBy>Andresa de Andrade</cp:lastModifiedBy>
  <cp:revision>30</cp:revision>
  <dcterms:created xsi:type="dcterms:W3CDTF">2015-11-18T18:00:46Z</dcterms:created>
  <dcterms:modified xsi:type="dcterms:W3CDTF">2015-11-24T13:18:17Z</dcterms:modified>
</cp:coreProperties>
</file>