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sldIdLst>
    <p:sldId id="256" r:id="rId2"/>
    <p:sldId id="257" r:id="rId3"/>
    <p:sldId id="290" r:id="rId4"/>
    <p:sldId id="258" r:id="rId5"/>
    <p:sldId id="259" r:id="rId6"/>
    <p:sldId id="260" r:id="rId7"/>
    <p:sldId id="293" r:id="rId8"/>
    <p:sldId id="287" r:id="rId9"/>
    <p:sldId id="288" r:id="rId10"/>
    <p:sldId id="289" r:id="rId11"/>
    <p:sldId id="291" r:id="rId12"/>
    <p:sldId id="292" r:id="rId13"/>
    <p:sldId id="261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54" autoAdjust="0"/>
  </p:normalViewPr>
  <p:slideViewPr>
    <p:cSldViewPr>
      <p:cViewPr varScale="1">
        <p:scale>
          <a:sx n="60" d="100"/>
          <a:sy n="60" d="100"/>
        </p:scale>
        <p:origin x="17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5E877-9EE3-4915-AA84-97CCBB3231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38F9E-79BB-4D75-A354-49FD7EB26B4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 smtClean="0"/>
            <a:t>Voyant</a:t>
          </a:r>
          <a:r>
            <a:rPr lang="en-US" dirty="0" smtClean="0"/>
            <a:t>/Voyeur</a:t>
          </a:r>
          <a:endParaRPr lang="en-US" dirty="0"/>
        </a:p>
      </dgm:t>
    </dgm:pt>
    <dgm:pt modelId="{FFEA7167-8F89-4DE1-A82F-C871FD9A4F35}" type="parTrans" cxnId="{DEE90B4F-1174-4C9F-88A7-90B63F50735D}">
      <dgm:prSet/>
      <dgm:spPr/>
      <dgm:t>
        <a:bodyPr/>
        <a:lstStyle/>
        <a:p>
          <a:endParaRPr lang="en-US"/>
        </a:p>
      </dgm:t>
    </dgm:pt>
    <dgm:pt modelId="{27965201-C1FA-40C0-9594-4650F81FA2F6}" type="sibTrans" cxnId="{DEE90B4F-1174-4C9F-88A7-90B63F50735D}">
      <dgm:prSet/>
      <dgm:spPr/>
      <dgm:t>
        <a:bodyPr/>
        <a:lstStyle/>
        <a:p>
          <a:endParaRPr lang="en-US"/>
        </a:p>
      </dgm:t>
    </dgm:pt>
    <dgm:pt modelId="{592CAA17-ACDF-4584-963F-813F6430A84C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0" dirty="0" smtClean="0"/>
            <a:t>Web-based</a:t>
          </a:r>
          <a:endParaRPr lang="en-US" b="0" dirty="0"/>
        </a:p>
      </dgm:t>
    </dgm:pt>
    <dgm:pt modelId="{BE3DEB23-F81D-4A0B-90E5-75204567A96A}" type="parTrans" cxnId="{E89A2611-8512-41AC-B4EE-D40AEAB9109D}">
      <dgm:prSet/>
      <dgm:spPr/>
      <dgm:t>
        <a:bodyPr/>
        <a:lstStyle/>
        <a:p>
          <a:endParaRPr lang="en-US"/>
        </a:p>
      </dgm:t>
    </dgm:pt>
    <dgm:pt modelId="{305AC7E7-BD39-4401-B882-B988015A70CA}" type="sibTrans" cxnId="{E89A2611-8512-41AC-B4EE-D40AEAB9109D}">
      <dgm:prSet/>
      <dgm:spPr/>
      <dgm:t>
        <a:bodyPr/>
        <a:lstStyle/>
        <a:p>
          <a:endParaRPr lang="en-US"/>
        </a:p>
      </dgm:t>
    </dgm:pt>
    <dgm:pt modelId="{4CB29AD2-4E2E-449D-898A-37F0BF432608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Text analysis and visualization</a:t>
          </a:r>
          <a:endParaRPr lang="en-US" dirty="0"/>
        </a:p>
      </dgm:t>
    </dgm:pt>
    <dgm:pt modelId="{EB18653B-2B86-44C7-9C22-2C5BA8749941}" type="parTrans" cxnId="{04196138-F983-44FC-B516-A3A7E565B1DE}">
      <dgm:prSet/>
      <dgm:spPr/>
      <dgm:t>
        <a:bodyPr/>
        <a:lstStyle/>
        <a:p>
          <a:endParaRPr lang="en-US"/>
        </a:p>
      </dgm:t>
    </dgm:pt>
    <dgm:pt modelId="{2866AAEA-CB81-471C-B6BF-07B3216FEA44}" type="sibTrans" cxnId="{04196138-F983-44FC-B516-A3A7E565B1DE}">
      <dgm:prSet/>
      <dgm:spPr/>
      <dgm:t>
        <a:bodyPr/>
        <a:lstStyle/>
        <a:p>
          <a:endParaRPr lang="en-US"/>
        </a:p>
      </dgm:t>
    </dgm:pt>
    <dgm:pt modelId="{EAD52EAD-8664-4C1B-A6D8-8C296833EA4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Mallet</a:t>
          </a:r>
          <a:endParaRPr lang="en-US" dirty="0"/>
        </a:p>
      </dgm:t>
    </dgm:pt>
    <dgm:pt modelId="{E63E93E6-75EA-4BDB-8346-3B6776084EF2}" type="parTrans" cxnId="{3CE8046A-657D-4CBB-8CDD-2276FE2E24A2}">
      <dgm:prSet/>
      <dgm:spPr/>
      <dgm:t>
        <a:bodyPr/>
        <a:lstStyle/>
        <a:p>
          <a:endParaRPr lang="en-US"/>
        </a:p>
      </dgm:t>
    </dgm:pt>
    <dgm:pt modelId="{037FCF3F-3C9F-4942-87E7-CBCD3B1D1AD1}" type="sibTrans" cxnId="{3CE8046A-657D-4CBB-8CDD-2276FE2E24A2}">
      <dgm:prSet/>
      <dgm:spPr/>
      <dgm:t>
        <a:bodyPr/>
        <a:lstStyle/>
        <a:p>
          <a:endParaRPr lang="en-US"/>
        </a:p>
      </dgm:t>
    </dgm:pt>
    <dgm:pt modelId="{384D9339-CD3F-4B3A-958E-34C1F13B0A09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Text mining</a:t>
          </a:r>
          <a:endParaRPr lang="en-US" dirty="0"/>
        </a:p>
      </dgm:t>
    </dgm:pt>
    <dgm:pt modelId="{5C27692A-0692-4AA7-9044-9FEC9A701DA4}" type="parTrans" cxnId="{5F5D0715-ABF7-4701-A86E-F0E54C7C36D2}">
      <dgm:prSet/>
      <dgm:spPr/>
      <dgm:t>
        <a:bodyPr/>
        <a:lstStyle/>
        <a:p>
          <a:endParaRPr lang="en-US"/>
        </a:p>
      </dgm:t>
    </dgm:pt>
    <dgm:pt modelId="{3BA87BE5-B5A6-4DCB-8697-F37450FD1E5E}" type="sibTrans" cxnId="{5F5D0715-ABF7-4701-A86E-F0E54C7C36D2}">
      <dgm:prSet/>
      <dgm:spPr/>
      <dgm:t>
        <a:bodyPr/>
        <a:lstStyle/>
        <a:p>
          <a:endParaRPr lang="en-US"/>
        </a:p>
      </dgm:t>
    </dgm:pt>
    <dgm:pt modelId="{F168C014-32E4-4281-856F-A781A9CFE4E3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C3D71940-28DF-4313-9CEC-7F6B2FFE522A}" type="parTrans" cxnId="{BAA8ED05-E59B-461D-91B4-1AE3CB18E987}">
      <dgm:prSet/>
      <dgm:spPr/>
      <dgm:t>
        <a:bodyPr/>
        <a:lstStyle/>
        <a:p>
          <a:endParaRPr lang="en-US"/>
        </a:p>
      </dgm:t>
    </dgm:pt>
    <dgm:pt modelId="{0EBA8090-6F4C-4729-8EB7-105375D64007}" type="sibTrans" cxnId="{BAA8ED05-E59B-461D-91B4-1AE3CB18E987}">
      <dgm:prSet/>
      <dgm:spPr/>
      <dgm:t>
        <a:bodyPr/>
        <a:lstStyle/>
        <a:p>
          <a:endParaRPr lang="en-US"/>
        </a:p>
      </dgm:t>
    </dgm:pt>
    <dgm:pt modelId="{AE7E4880-9F04-4BCC-B525-5B44E6BCAC9C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0" smtClean="0"/>
            <a:t>Free</a:t>
          </a:r>
          <a:endParaRPr lang="en-US" dirty="0"/>
        </a:p>
      </dgm:t>
    </dgm:pt>
    <dgm:pt modelId="{D2F52F05-ED59-474B-B32D-9D6792A834AD}" type="parTrans" cxnId="{C4CE8D27-373A-484A-9D7D-3A8C66758C21}">
      <dgm:prSet/>
      <dgm:spPr/>
      <dgm:t>
        <a:bodyPr/>
        <a:lstStyle/>
        <a:p>
          <a:endParaRPr lang="en-US"/>
        </a:p>
      </dgm:t>
    </dgm:pt>
    <dgm:pt modelId="{5CAF1176-4ACE-4CE1-922B-513ABCE6D5AF}" type="sibTrans" cxnId="{C4CE8D27-373A-484A-9D7D-3A8C66758C21}">
      <dgm:prSet/>
      <dgm:spPr/>
      <dgm:t>
        <a:bodyPr/>
        <a:lstStyle/>
        <a:p>
          <a:endParaRPr lang="en-US"/>
        </a:p>
      </dgm:t>
    </dgm:pt>
    <dgm:pt modelId="{59C63885-E507-4602-A8ED-E41E78B4F818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Free</a:t>
          </a:r>
          <a:endParaRPr lang="en-US" dirty="0"/>
        </a:p>
      </dgm:t>
    </dgm:pt>
    <dgm:pt modelId="{A870A08B-229A-40C2-A70D-6A99C503470F}" type="parTrans" cxnId="{D969BB84-D9E0-4790-B75D-44964FFA3F32}">
      <dgm:prSet/>
      <dgm:spPr/>
      <dgm:t>
        <a:bodyPr/>
        <a:lstStyle/>
        <a:p>
          <a:endParaRPr lang="en-US"/>
        </a:p>
      </dgm:t>
    </dgm:pt>
    <dgm:pt modelId="{A382C5D8-B6D0-4DEE-AF44-D53B5064A012}" type="sibTrans" cxnId="{D969BB84-D9E0-4790-B75D-44964FFA3F32}">
      <dgm:prSet/>
      <dgm:spPr/>
      <dgm:t>
        <a:bodyPr/>
        <a:lstStyle/>
        <a:p>
          <a:endParaRPr lang="en-US"/>
        </a:p>
      </dgm:t>
    </dgm:pt>
    <dgm:pt modelId="{181F14BE-3385-415F-BDA9-F6DE5E805A39}" type="pres">
      <dgm:prSet presAssocID="{50C5E877-9EE3-4915-AA84-97CCBB3231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C09CB8-890A-481B-AB9F-708590E2FF9B}" type="pres">
      <dgm:prSet presAssocID="{BBD38F9E-79BB-4D75-A354-49FD7EB26B4F}" presName="linNode" presStyleCnt="0"/>
      <dgm:spPr/>
    </dgm:pt>
    <dgm:pt modelId="{B12836CD-E2D6-4962-8317-261FAADDC5E7}" type="pres">
      <dgm:prSet presAssocID="{BBD38F9E-79BB-4D75-A354-49FD7EB26B4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CAF96-10D3-443E-8D40-7BFB43F77D43}" type="pres">
      <dgm:prSet presAssocID="{BBD38F9E-79BB-4D75-A354-49FD7EB26B4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2A8EB-D5B1-4852-975A-44944C2499C1}" type="pres">
      <dgm:prSet presAssocID="{27965201-C1FA-40C0-9594-4650F81FA2F6}" presName="sp" presStyleCnt="0"/>
      <dgm:spPr/>
    </dgm:pt>
    <dgm:pt modelId="{A3683152-C1C9-4086-8D28-6C63C293831F}" type="pres">
      <dgm:prSet presAssocID="{EAD52EAD-8664-4C1B-A6D8-8C296833EA41}" presName="linNode" presStyleCnt="0"/>
      <dgm:spPr/>
    </dgm:pt>
    <dgm:pt modelId="{8896C16F-04FC-4E81-ABA2-825D36C3885C}" type="pres">
      <dgm:prSet presAssocID="{EAD52EAD-8664-4C1B-A6D8-8C296833EA4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7FC9C-46B1-47B6-B927-17FB78F6E16F}" type="pres">
      <dgm:prSet presAssocID="{EAD52EAD-8664-4C1B-A6D8-8C296833EA41}" presName="descendantText" presStyleLbl="alignAccFollowNode1" presStyleIdx="1" presStyleCnt="2" custLinFactNeighborX="-743" custLinFactNeighborY="-2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CE8D27-373A-484A-9D7D-3A8C66758C21}" srcId="{BBD38F9E-79BB-4D75-A354-49FD7EB26B4F}" destId="{AE7E4880-9F04-4BCC-B525-5B44E6BCAC9C}" srcOrd="2" destOrd="0" parTransId="{D2F52F05-ED59-474B-B32D-9D6792A834AD}" sibTransId="{5CAF1176-4ACE-4CE1-922B-513ABCE6D5AF}"/>
    <dgm:cxn modelId="{B6E0C35F-56CE-4788-BD09-A63CE566584E}" type="presOf" srcId="{BBD38F9E-79BB-4D75-A354-49FD7EB26B4F}" destId="{B12836CD-E2D6-4962-8317-261FAADDC5E7}" srcOrd="0" destOrd="0" presId="urn:microsoft.com/office/officeart/2005/8/layout/vList5"/>
    <dgm:cxn modelId="{BAA8ED05-E59B-461D-91B4-1AE3CB18E987}" srcId="{EAD52EAD-8664-4C1B-A6D8-8C296833EA41}" destId="{F168C014-32E4-4281-856F-A781A9CFE4E3}" srcOrd="0" destOrd="0" parTransId="{C3D71940-28DF-4313-9CEC-7F6B2FFE522A}" sibTransId="{0EBA8090-6F4C-4729-8EB7-105375D64007}"/>
    <dgm:cxn modelId="{5F5D0715-ABF7-4701-A86E-F0E54C7C36D2}" srcId="{EAD52EAD-8664-4C1B-A6D8-8C296833EA41}" destId="{384D9339-CD3F-4B3A-958E-34C1F13B0A09}" srcOrd="1" destOrd="0" parTransId="{5C27692A-0692-4AA7-9044-9FEC9A701DA4}" sibTransId="{3BA87BE5-B5A6-4DCB-8697-F37450FD1E5E}"/>
    <dgm:cxn modelId="{6C9A2AD1-665B-4B18-BEA2-26FA5470B4A6}" type="presOf" srcId="{4CB29AD2-4E2E-449D-898A-37F0BF432608}" destId="{C63CAF96-10D3-443E-8D40-7BFB43F77D43}" srcOrd="0" destOrd="1" presId="urn:microsoft.com/office/officeart/2005/8/layout/vList5"/>
    <dgm:cxn modelId="{09A08EC9-7844-4FEE-96C8-9E2DE86A3284}" type="presOf" srcId="{50C5E877-9EE3-4915-AA84-97CCBB323173}" destId="{181F14BE-3385-415F-BDA9-F6DE5E805A39}" srcOrd="0" destOrd="0" presId="urn:microsoft.com/office/officeart/2005/8/layout/vList5"/>
    <dgm:cxn modelId="{04196138-F983-44FC-B516-A3A7E565B1DE}" srcId="{BBD38F9E-79BB-4D75-A354-49FD7EB26B4F}" destId="{4CB29AD2-4E2E-449D-898A-37F0BF432608}" srcOrd="1" destOrd="0" parTransId="{EB18653B-2B86-44C7-9C22-2C5BA8749941}" sibTransId="{2866AAEA-CB81-471C-B6BF-07B3216FEA44}"/>
    <dgm:cxn modelId="{6AB1DD2F-BF7F-4182-A5D3-A0BE0B006C54}" type="presOf" srcId="{384D9339-CD3F-4B3A-958E-34C1F13B0A09}" destId="{7927FC9C-46B1-47B6-B927-17FB78F6E16F}" srcOrd="0" destOrd="1" presId="urn:microsoft.com/office/officeart/2005/8/layout/vList5"/>
    <dgm:cxn modelId="{6E85DEDA-ED89-450A-83AB-27F33F98D4CB}" type="presOf" srcId="{592CAA17-ACDF-4584-963F-813F6430A84C}" destId="{C63CAF96-10D3-443E-8D40-7BFB43F77D43}" srcOrd="0" destOrd="0" presId="urn:microsoft.com/office/officeart/2005/8/layout/vList5"/>
    <dgm:cxn modelId="{3CE8046A-657D-4CBB-8CDD-2276FE2E24A2}" srcId="{50C5E877-9EE3-4915-AA84-97CCBB323173}" destId="{EAD52EAD-8664-4C1B-A6D8-8C296833EA41}" srcOrd="1" destOrd="0" parTransId="{E63E93E6-75EA-4BDB-8346-3B6776084EF2}" sibTransId="{037FCF3F-3C9F-4942-87E7-CBCD3B1D1AD1}"/>
    <dgm:cxn modelId="{17F5DEED-F438-4AB9-BC6A-E169109EA20B}" type="presOf" srcId="{AE7E4880-9F04-4BCC-B525-5B44E6BCAC9C}" destId="{C63CAF96-10D3-443E-8D40-7BFB43F77D43}" srcOrd="0" destOrd="2" presId="urn:microsoft.com/office/officeart/2005/8/layout/vList5"/>
    <dgm:cxn modelId="{DEE90B4F-1174-4C9F-88A7-90B63F50735D}" srcId="{50C5E877-9EE3-4915-AA84-97CCBB323173}" destId="{BBD38F9E-79BB-4D75-A354-49FD7EB26B4F}" srcOrd="0" destOrd="0" parTransId="{FFEA7167-8F89-4DE1-A82F-C871FD9A4F35}" sibTransId="{27965201-C1FA-40C0-9594-4650F81FA2F6}"/>
    <dgm:cxn modelId="{2A5EA99D-DF1A-4F8A-A835-3DD529FBE971}" type="presOf" srcId="{F168C014-32E4-4281-856F-A781A9CFE4E3}" destId="{7927FC9C-46B1-47B6-B927-17FB78F6E16F}" srcOrd="0" destOrd="0" presId="urn:microsoft.com/office/officeart/2005/8/layout/vList5"/>
    <dgm:cxn modelId="{A065050F-41F5-4C7C-B4F4-0AEBA3680E9F}" type="presOf" srcId="{59C63885-E507-4602-A8ED-E41E78B4F818}" destId="{7927FC9C-46B1-47B6-B927-17FB78F6E16F}" srcOrd="0" destOrd="2" presId="urn:microsoft.com/office/officeart/2005/8/layout/vList5"/>
    <dgm:cxn modelId="{00615F06-6C08-4F45-9130-EDD802493DF9}" type="presOf" srcId="{EAD52EAD-8664-4C1B-A6D8-8C296833EA41}" destId="{8896C16F-04FC-4E81-ABA2-825D36C3885C}" srcOrd="0" destOrd="0" presId="urn:microsoft.com/office/officeart/2005/8/layout/vList5"/>
    <dgm:cxn modelId="{D969BB84-D9E0-4790-B75D-44964FFA3F32}" srcId="{EAD52EAD-8664-4C1B-A6D8-8C296833EA41}" destId="{59C63885-E507-4602-A8ED-E41E78B4F818}" srcOrd="2" destOrd="0" parTransId="{A870A08B-229A-40C2-A70D-6A99C503470F}" sibTransId="{A382C5D8-B6D0-4DEE-AF44-D53B5064A012}"/>
    <dgm:cxn modelId="{E89A2611-8512-41AC-B4EE-D40AEAB9109D}" srcId="{BBD38F9E-79BB-4D75-A354-49FD7EB26B4F}" destId="{592CAA17-ACDF-4584-963F-813F6430A84C}" srcOrd="0" destOrd="0" parTransId="{BE3DEB23-F81D-4A0B-90E5-75204567A96A}" sibTransId="{305AC7E7-BD39-4401-B882-B988015A70CA}"/>
    <dgm:cxn modelId="{ADCD79F0-FF48-400A-93C3-6FF5595BF466}" type="presParOf" srcId="{181F14BE-3385-415F-BDA9-F6DE5E805A39}" destId="{95C09CB8-890A-481B-AB9F-708590E2FF9B}" srcOrd="0" destOrd="0" presId="urn:microsoft.com/office/officeart/2005/8/layout/vList5"/>
    <dgm:cxn modelId="{831682B4-5532-4FB0-9FA5-1FA81AE01B9F}" type="presParOf" srcId="{95C09CB8-890A-481B-AB9F-708590E2FF9B}" destId="{B12836CD-E2D6-4962-8317-261FAADDC5E7}" srcOrd="0" destOrd="0" presId="urn:microsoft.com/office/officeart/2005/8/layout/vList5"/>
    <dgm:cxn modelId="{FF3FC171-3912-4D6A-BCBA-D24B0313AF97}" type="presParOf" srcId="{95C09CB8-890A-481B-AB9F-708590E2FF9B}" destId="{C63CAF96-10D3-443E-8D40-7BFB43F77D43}" srcOrd="1" destOrd="0" presId="urn:microsoft.com/office/officeart/2005/8/layout/vList5"/>
    <dgm:cxn modelId="{F773654E-6E6D-40AB-A6D6-588FC1BEC91F}" type="presParOf" srcId="{181F14BE-3385-415F-BDA9-F6DE5E805A39}" destId="{59C2A8EB-D5B1-4852-975A-44944C2499C1}" srcOrd="1" destOrd="0" presId="urn:microsoft.com/office/officeart/2005/8/layout/vList5"/>
    <dgm:cxn modelId="{53FE67BB-B2CB-4494-9557-CB9961B9BAB4}" type="presParOf" srcId="{181F14BE-3385-415F-BDA9-F6DE5E805A39}" destId="{A3683152-C1C9-4086-8D28-6C63C293831F}" srcOrd="2" destOrd="0" presId="urn:microsoft.com/office/officeart/2005/8/layout/vList5"/>
    <dgm:cxn modelId="{95A13199-8639-4652-9921-E8634890AAAA}" type="presParOf" srcId="{A3683152-C1C9-4086-8D28-6C63C293831F}" destId="{8896C16F-04FC-4E81-ABA2-825D36C3885C}" srcOrd="0" destOrd="0" presId="urn:microsoft.com/office/officeart/2005/8/layout/vList5"/>
    <dgm:cxn modelId="{B47AA3ED-7414-4A41-8990-78C45F7A0821}" type="presParOf" srcId="{A3683152-C1C9-4086-8D28-6C63C293831F}" destId="{7927FC9C-46B1-47B6-B927-17FB78F6E1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C5E877-9EE3-4915-AA84-97CCBB3231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38F9E-79BB-4D75-A354-49FD7EB26B4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 smtClean="0"/>
            <a:t>Voyant</a:t>
          </a:r>
          <a:r>
            <a:rPr lang="en-US" dirty="0" smtClean="0"/>
            <a:t>/Voyeur</a:t>
          </a:r>
          <a:endParaRPr lang="en-US" dirty="0"/>
        </a:p>
      </dgm:t>
    </dgm:pt>
    <dgm:pt modelId="{FFEA7167-8F89-4DE1-A82F-C871FD9A4F35}" type="parTrans" cxnId="{DEE90B4F-1174-4C9F-88A7-90B63F50735D}">
      <dgm:prSet/>
      <dgm:spPr/>
      <dgm:t>
        <a:bodyPr/>
        <a:lstStyle/>
        <a:p>
          <a:endParaRPr lang="en-US"/>
        </a:p>
      </dgm:t>
    </dgm:pt>
    <dgm:pt modelId="{27965201-C1FA-40C0-9594-4650F81FA2F6}" type="sibTrans" cxnId="{DEE90B4F-1174-4C9F-88A7-90B63F50735D}">
      <dgm:prSet/>
      <dgm:spPr/>
      <dgm:t>
        <a:bodyPr/>
        <a:lstStyle/>
        <a:p>
          <a:endParaRPr lang="en-US"/>
        </a:p>
      </dgm:t>
    </dgm:pt>
    <dgm:pt modelId="{592CAA17-ACDF-4584-963F-813F6430A84C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b="0" dirty="0"/>
        </a:p>
      </dgm:t>
    </dgm:pt>
    <dgm:pt modelId="{BE3DEB23-F81D-4A0B-90E5-75204567A96A}" type="parTrans" cxnId="{E89A2611-8512-41AC-B4EE-D40AEAB9109D}">
      <dgm:prSet/>
      <dgm:spPr/>
      <dgm:t>
        <a:bodyPr/>
        <a:lstStyle/>
        <a:p>
          <a:endParaRPr lang="en-US"/>
        </a:p>
      </dgm:t>
    </dgm:pt>
    <dgm:pt modelId="{305AC7E7-BD39-4401-B882-B988015A70CA}" type="sibTrans" cxnId="{E89A2611-8512-41AC-B4EE-D40AEAB9109D}">
      <dgm:prSet/>
      <dgm:spPr/>
      <dgm:t>
        <a:bodyPr/>
        <a:lstStyle/>
        <a:p>
          <a:endParaRPr lang="en-US"/>
        </a:p>
      </dgm:t>
    </dgm:pt>
    <dgm:pt modelId="{EAD52EAD-8664-4C1B-A6D8-8C296833EA4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Mallet</a:t>
          </a:r>
          <a:endParaRPr lang="en-US" dirty="0"/>
        </a:p>
      </dgm:t>
    </dgm:pt>
    <dgm:pt modelId="{E63E93E6-75EA-4BDB-8346-3B6776084EF2}" type="parTrans" cxnId="{3CE8046A-657D-4CBB-8CDD-2276FE2E24A2}">
      <dgm:prSet/>
      <dgm:spPr/>
      <dgm:t>
        <a:bodyPr/>
        <a:lstStyle/>
        <a:p>
          <a:endParaRPr lang="en-US"/>
        </a:p>
      </dgm:t>
    </dgm:pt>
    <dgm:pt modelId="{037FCF3F-3C9F-4942-87E7-CBCD3B1D1AD1}" type="sibTrans" cxnId="{3CE8046A-657D-4CBB-8CDD-2276FE2E24A2}">
      <dgm:prSet/>
      <dgm:spPr/>
      <dgm:t>
        <a:bodyPr/>
        <a:lstStyle/>
        <a:p>
          <a:endParaRPr lang="en-US"/>
        </a:p>
      </dgm:t>
    </dgm:pt>
    <dgm:pt modelId="{F168C014-32E4-4281-856F-A781A9CFE4E3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C3D71940-28DF-4313-9CEC-7F6B2FFE522A}" type="parTrans" cxnId="{BAA8ED05-E59B-461D-91B4-1AE3CB18E987}">
      <dgm:prSet/>
      <dgm:spPr/>
      <dgm:t>
        <a:bodyPr/>
        <a:lstStyle/>
        <a:p>
          <a:endParaRPr lang="en-US"/>
        </a:p>
      </dgm:t>
    </dgm:pt>
    <dgm:pt modelId="{0EBA8090-6F4C-4729-8EB7-105375D64007}" type="sibTrans" cxnId="{BAA8ED05-E59B-461D-91B4-1AE3CB18E987}">
      <dgm:prSet/>
      <dgm:spPr/>
      <dgm:t>
        <a:bodyPr/>
        <a:lstStyle/>
        <a:p>
          <a:endParaRPr lang="en-US"/>
        </a:p>
      </dgm:t>
    </dgm:pt>
    <dgm:pt modelId="{181F14BE-3385-415F-BDA9-F6DE5E805A39}" type="pres">
      <dgm:prSet presAssocID="{50C5E877-9EE3-4915-AA84-97CCBB3231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C09CB8-890A-481B-AB9F-708590E2FF9B}" type="pres">
      <dgm:prSet presAssocID="{BBD38F9E-79BB-4D75-A354-49FD7EB26B4F}" presName="linNode" presStyleCnt="0"/>
      <dgm:spPr/>
    </dgm:pt>
    <dgm:pt modelId="{B12836CD-E2D6-4962-8317-261FAADDC5E7}" type="pres">
      <dgm:prSet presAssocID="{BBD38F9E-79BB-4D75-A354-49FD7EB26B4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CAF96-10D3-443E-8D40-7BFB43F77D43}" type="pres">
      <dgm:prSet presAssocID="{BBD38F9E-79BB-4D75-A354-49FD7EB26B4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2A8EB-D5B1-4852-975A-44944C2499C1}" type="pres">
      <dgm:prSet presAssocID="{27965201-C1FA-40C0-9594-4650F81FA2F6}" presName="sp" presStyleCnt="0"/>
      <dgm:spPr/>
    </dgm:pt>
    <dgm:pt modelId="{A3683152-C1C9-4086-8D28-6C63C293831F}" type="pres">
      <dgm:prSet presAssocID="{EAD52EAD-8664-4C1B-A6D8-8C296833EA41}" presName="linNode" presStyleCnt="0"/>
      <dgm:spPr/>
    </dgm:pt>
    <dgm:pt modelId="{8896C16F-04FC-4E81-ABA2-825D36C3885C}" type="pres">
      <dgm:prSet presAssocID="{EAD52EAD-8664-4C1B-A6D8-8C296833EA4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7FC9C-46B1-47B6-B927-17FB78F6E16F}" type="pres">
      <dgm:prSet presAssocID="{EAD52EAD-8664-4C1B-A6D8-8C296833EA41}" presName="descendantText" presStyleLbl="alignAccFollowNode1" presStyleIdx="1" presStyleCnt="2" custLinFactNeighborX="-743" custLinFactNeighborY="-2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A8ED05-E59B-461D-91B4-1AE3CB18E987}" srcId="{EAD52EAD-8664-4C1B-A6D8-8C296833EA41}" destId="{F168C014-32E4-4281-856F-A781A9CFE4E3}" srcOrd="0" destOrd="0" parTransId="{C3D71940-28DF-4313-9CEC-7F6B2FFE522A}" sibTransId="{0EBA8090-6F4C-4729-8EB7-105375D64007}"/>
    <dgm:cxn modelId="{D1C95F77-664A-477C-997B-81F5EBB8C3EF}" type="presOf" srcId="{EAD52EAD-8664-4C1B-A6D8-8C296833EA41}" destId="{8896C16F-04FC-4E81-ABA2-825D36C3885C}" srcOrd="0" destOrd="0" presId="urn:microsoft.com/office/officeart/2005/8/layout/vList5"/>
    <dgm:cxn modelId="{19367FCE-4F06-49C4-8072-06ACE80BEB4A}" type="presOf" srcId="{50C5E877-9EE3-4915-AA84-97CCBB323173}" destId="{181F14BE-3385-415F-BDA9-F6DE5E805A39}" srcOrd="0" destOrd="0" presId="urn:microsoft.com/office/officeart/2005/8/layout/vList5"/>
    <dgm:cxn modelId="{8A851373-B74E-4C4C-8DE7-82DDF02F1DD6}" type="presOf" srcId="{592CAA17-ACDF-4584-963F-813F6430A84C}" destId="{C63CAF96-10D3-443E-8D40-7BFB43F77D43}" srcOrd="0" destOrd="0" presId="urn:microsoft.com/office/officeart/2005/8/layout/vList5"/>
    <dgm:cxn modelId="{B7640878-4AA4-4E2D-AF18-D52A7CF48098}" type="presOf" srcId="{F168C014-32E4-4281-856F-A781A9CFE4E3}" destId="{7927FC9C-46B1-47B6-B927-17FB78F6E16F}" srcOrd="0" destOrd="0" presId="urn:microsoft.com/office/officeart/2005/8/layout/vList5"/>
    <dgm:cxn modelId="{3CE8046A-657D-4CBB-8CDD-2276FE2E24A2}" srcId="{50C5E877-9EE3-4915-AA84-97CCBB323173}" destId="{EAD52EAD-8664-4C1B-A6D8-8C296833EA41}" srcOrd="1" destOrd="0" parTransId="{E63E93E6-75EA-4BDB-8346-3B6776084EF2}" sibTransId="{037FCF3F-3C9F-4942-87E7-CBCD3B1D1AD1}"/>
    <dgm:cxn modelId="{DEE90B4F-1174-4C9F-88A7-90B63F50735D}" srcId="{50C5E877-9EE3-4915-AA84-97CCBB323173}" destId="{BBD38F9E-79BB-4D75-A354-49FD7EB26B4F}" srcOrd="0" destOrd="0" parTransId="{FFEA7167-8F89-4DE1-A82F-C871FD9A4F35}" sibTransId="{27965201-C1FA-40C0-9594-4650F81FA2F6}"/>
    <dgm:cxn modelId="{E89A2611-8512-41AC-B4EE-D40AEAB9109D}" srcId="{BBD38F9E-79BB-4D75-A354-49FD7EB26B4F}" destId="{592CAA17-ACDF-4584-963F-813F6430A84C}" srcOrd="0" destOrd="0" parTransId="{BE3DEB23-F81D-4A0B-90E5-75204567A96A}" sibTransId="{305AC7E7-BD39-4401-B882-B988015A70CA}"/>
    <dgm:cxn modelId="{8430078C-22EF-4F81-8CE5-9525E7261540}" type="presOf" srcId="{BBD38F9E-79BB-4D75-A354-49FD7EB26B4F}" destId="{B12836CD-E2D6-4962-8317-261FAADDC5E7}" srcOrd="0" destOrd="0" presId="urn:microsoft.com/office/officeart/2005/8/layout/vList5"/>
    <dgm:cxn modelId="{A236EA0C-59BA-4E77-BB85-96B3AEBA0954}" type="presParOf" srcId="{181F14BE-3385-415F-BDA9-F6DE5E805A39}" destId="{95C09CB8-890A-481B-AB9F-708590E2FF9B}" srcOrd="0" destOrd="0" presId="urn:microsoft.com/office/officeart/2005/8/layout/vList5"/>
    <dgm:cxn modelId="{A9E8ECD7-F9D9-4ED9-960F-BD2D38042FE6}" type="presParOf" srcId="{95C09CB8-890A-481B-AB9F-708590E2FF9B}" destId="{B12836CD-E2D6-4962-8317-261FAADDC5E7}" srcOrd="0" destOrd="0" presId="urn:microsoft.com/office/officeart/2005/8/layout/vList5"/>
    <dgm:cxn modelId="{850CCA41-3107-4C8F-B851-2325C2C54E30}" type="presParOf" srcId="{95C09CB8-890A-481B-AB9F-708590E2FF9B}" destId="{C63CAF96-10D3-443E-8D40-7BFB43F77D43}" srcOrd="1" destOrd="0" presId="urn:microsoft.com/office/officeart/2005/8/layout/vList5"/>
    <dgm:cxn modelId="{D3BAF75D-43E3-44E7-90E0-F32AF84099F0}" type="presParOf" srcId="{181F14BE-3385-415F-BDA9-F6DE5E805A39}" destId="{59C2A8EB-D5B1-4852-975A-44944C2499C1}" srcOrd="1" destOrd="0" presId="urn:microsoft.com/office/officeart/2005/8/layout/vList5"/>
    <dgm:cxn modelId="{C210688E-6E75-4803-A91A-B9EEB46156AA}" type="presParOf" srcId="{181F14BE-3385-415F-BDA9-F6DE5E805A39}" destId="{A3683152-C1C9-4086-8D28-6C63C293831F}" srcOrd="2" destOrd="0" presId="urn:microsoft.com/office/officeart/2005/8/layout/vList5"/>
    <dgm:cxn modelId="{C484AA9A-9132-4598-914C-1C95D6938470}" type="presParOf" srcId="{A3683152-C1C9-4086-8D28-6C63C293831F}" destId="{8896C16F-04FC-4E81-ABA2-825D36C3885C}" srcOrd="0" destOrd="0" presId="urn:microsoft.com/office/officeart/2005/8/layout/vList5"/>
    <dgm:cxn modelId="{4BAF5145-BD7F-4580-B455-AEE6D52855BA}" type="presParOf" srcId="{A3683152-C1C9-4086-8D28-6C63C293831F}" destId="{7927FC9C-46B1-47B6-B927-17FB78F6E1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CAF96-10D3-443E-8D40-7BFB43F77D43}">
      <dsp:nvSpPr>
        <dsp:cNvPr id="0" name=""/>
        <dsp:cNvSpPr/>
      </dsp:nvSpPr>
      <dsp:spPr>
        <a:xfrm rot="5400000">
          <a:off x="4162878" y="-1228883"/>
          <a:ext cx="1873359" cy="4799584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Web-based</a:t>
          </a:r>
          <a:endParaRPr lang="en-US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Text analysis and visualization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smtClean="0"/>
            <a:t>Free</a:t>
          </a:r>
          <a:endParaRPr lang="en-US" sz="2700" kern="1200" dirty="0"/>
        </a:p>
      </dsp:txBody>
      <dsp:txXfrm rot="-5400000">
        <a:off x="2699766" y="325679"/>
        <a:ext cx="4708134" cy="1690459"/>
      </dsp:txXfrm>
    </dsp:sp>
    <dsp:sp modelId="{B12836CD-E2D6-4962-8317-261FAADDC5E7}">
      <dsp:nvSpPr>
        <dsp:cNvPr id="0" name=""/>
        <dsp:cNvSpPr/>
      </dsp:nvSpPr>
      <dsp:spPr>
        <a:xfrm>
          <a:off x="0" y="58"/>
          <a:ext cx="2699766" cy="2341698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Voyant</a:t>
          </a:r>
          <a:r>
            <a:rPr lang="en-US" sz="2900" kern="1200" dirty="0" smtClean="0"/>
            <a:t>/Voyeur</a:t>
          </a:r>
          <a:endParaRPr lang="en-US" sz="2900" kern="1200" dirty="0"/>
        </a:p>
      </dsp:txBody>
      <dsp:txXfrm>
        <a:off x="114312" y="114370"/>
        <a:ext cx="2471142" cy="2113074"/>
      </dsp:txXfrm>
    </dsp:sp>
    <dsp:sp modelId="{7927FC9C-46B1-47B6-B927-17FB78F6E16F}">
      <dsp:nvSpPr>
        <dsp:cNvPr id="0" name=""/>
        <dsp:cNvSpPr/>
      </dsp:nvSpPr>
      <dsp:spPr>
        <a:xfrm rot="5400000">
          <a:off x="4142819" y="1180574"/>
          <a:ext cx="1873359" cy="4799584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Application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Text mining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Free</a:t>
          </a:r>
          <a:endParaRPr lang="en-US" sz="2700" kern="1200" dirty="0"/>
        </a:p>
      </dsp:txBody>
      <dsp:txXfrm rot="-5400000">
        <a:off x="2679707" y="2735136"/>
        <a:ext cx="4708134" cy="1690459"/>
      </dsp:txXfrm>
    </dsp:sp>
    <dsp:sp modelId="{8896C16F-04FC-4E81-ABA2-825D36C3885C}">
      <dsp:nvSpPr>
        <dsp:cNvPr id="0" name=""/>
        <dsp:cNvSpPr/>
      </dsp:nvSpPr>
      <dsp:spPr>
        <a:xfrm>
          <a:off x="0" y="2458842"/>
          <a:ext cx="2699766" cy="2341698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Mallet</a:t>
          </a:r>
          <a:endParaRPr lang="en-US" sz="2900" kern="1200" dirty="0"/>
        </a:p>
      </dsp:txBody>
      <dsp:txXfrm>
        <a:off x="114312" y="2573154"/>
        <a:ext cx="2471142" cy="2113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0DFF-5FB9-4DE0-9368-A6D50378134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A6403-92FB-4D79-B949-B524659D9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that allow faculty/students to use</a:t>
            </a:r>
            <a:r>
              <a:rPr lang="en-US" baseline="0" dirty="0" smtClean="0"/>
              <a:t> computational methods.</a:t>
            </a:r>
          </a:p>
          <a:p>
            <a:r>
              <a:rPr lang="en-US" baseline="0" dirty="0" smtClean="0"/>
              <a:t>There are much more sophisticated tools and methods, but we’re looking for quick and easy ways of testing hypotheses and exploring materials.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A6403-92FB-4D79-B949-B524659D95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9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what we think of as text-analysis.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A6403-92FB-4D79-B949-B524659D95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towards a macro-level analysis.  Even simple tools can help</a:t>
            </a:r>
            <a:r>
              <a:rPr lang="en-US" baseline="0" dirty="0" smtClean="0"/>
              <a:t> you identify patterns and support your argument.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A6403-92FB-4D79-B949-B524659D95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2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A6403-92FB-4D79-B949-B524659D95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that allow faculty/students to use</a:t>
            </a:r>
            <a:r>
              <a:rPr lang="en-US" baseline="0" dirty="0" smtClean="0"/>
              <a:t> computational methods.</a:t>
            </a:r>
          </a:p>
          <a:p>
            <a:r>
              <a:rPr lang="en-US" baseline="0" dirty="0" smtClean="0"/>
              <a:t>There are much more sophisticated tools and methods, but we’re looking for quick and easy ways of testing hypotheses and exploring materials.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A6403-92FB-4D79-B949-B524659D956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1D67F-F12E-4992-86D1-E1AA2CDEAA53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968EA78-D6D6-401A-9BA3-CD6B1A5063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cla.box.com/v/DH20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la.box.com/v/DH201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stream/ferryhillplantat00blac/ferryhillplantat00blac_djvu.tx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voyant-tool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800600"/>
            <a:ext cx="740664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Zoe </a:t>
            </a:r>
            <a:r>
              <a:rPr lang="en-US" dirty="0" err="1" smtClean="0"/>
              <a:t>Borovsky</a:t>
            </a:r>
            <a:r>
              <a:rPr lang="en-US" dirty="0" smtClean="0"/>
              <a:t>, Ph.D.</a:t>
            </a:r>
          </a:p>
          <a:p>
            <a:r>
              <a:rPr lang="en-US" dirty="0" smtClean="0"/>
              <a:t>UCLA: Librarian for Digital Research and Scholarship</a:t>
            </a:r>
          </a:p>
          <a:p>
            <a:r>
              <a:rPr lang="en-US" dirty="0" smtClean="0"/>
              <a:t>zoe@library.ucla.edu</a:t>
            </a:r>
          </a:p>
        </p:txBody>
      </p:sp>
    </p:spTree>
    <p:extLst>
      <p:ext uri="{BB962C8B-B14F-4D97-AF65-F5344CB8AC3E}">
        <p14:creationId xmlns:p14="http://schemas.microsoft.com/office/powerpoint/2010/main" val="19204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7393713" cy="53921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59436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explore the interface – and then learn how to search for “brother” and “sister”  across all novels.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914400"/>
            <a:ext cx="2362200" cy="2514600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14478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0283" y="914400"/>
            <a:ext cx="2362200" cy="2514600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58856" y="1447799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anose="020F0502020204030204" pitchFamily="34" charset="0"/>
              </a:rPr>
              <a:t>2</a:t>
            </a:r>
            <a:endParaRPr lang="en-US" sz="72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7798" y="914400"/>
            <a:ext cx="2362200" cy="2514600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8887" y="1447798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598" y="3496562"/>
            <a:ext cx="3657601" cy="2124164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34075" y="3487124"/>
            <a:ext cx="3631237" cy="2133602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3924698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anose="020F0502020204030204" pitchFamily="34" charset="0"/>
              </a:rPr>
              <a:t>4</a:t>
            </a:r>
            <a:endParaRPr lang="en-US" sz="72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0861" y="3924697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anose="020F0502020204030204" pitchFamily="34" charset="0"/>
              </a:rPr>
              <a:t>5</a:t>
            </a:r>
            <a:endParaRPr lang="en-US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on a specific term or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58" y="1403652"/>
            <a:ext cx="7479030" cy="54543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6600" y="2743200"/>
            <a:ext cx="609600" cy="381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96708" y="2324100"/>
            <a:ext cx="1268921" cy="121920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2151185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1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123" y="3115408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12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81" y="1143000"/>
            <a:ext cx="3269400" cy="5457932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447800" y="5246132"/>
            <a:ext cx="1371600" cy="92606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4862740"/>
            <a:ext cx="1143000" cy="38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here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826544" y="1982935"/>
            <a:ext cx="4313218" cy="284463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45325" y="4507468"/>
            <a:ext cx="141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choose the checkboxes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5" y="457200"/>
            <a:ext cx="7578470" cy="4226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970" y="5084136"/>
            <a:ext cx="50292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Adjust the panels so you view a nice timeline.  </a:t>
            </a:r>
          </a:p>
          <a:p>
            <a:endParaRPr lang="en-US" dirty="0" smtClean="0"/>
          </a:p>
          <a:p>
            <a:r>
              <a:rPr lang="en-US" dirty="0" smtClean="0"/>
              <a:t>Which novel has the most mentions of “sister”?</a:t>
            </a:r>
          </a:p>
          <a:p>
            <a:r>
              <a:rPr lang="en-US" dirty="0" smtClean="0"/>
              <a:t>Of “brother”?  </a:t>
            </a:r>
          </a:p>
          <a:p>
            <a:r>
              <a:rPr lang="en-US" dirty="0" smtClean="0"/>
              <a:t>What does the * mean?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5084136"/>
            <a:ext cx="234143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could explore this further, compare words near “sister” with words near “brother”.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58" y="3200400"/>
            <a:ext cx="6400800" cy="2286000"/>
          </a:xfrm>
        </p:spPr>
        <p:txBody>
          <a:bodyPr/>
          <a:lstStyle/>
          <a:p>
            <a:r>
              <a:rPr lang="en-US" dirty="0" smtClean="0"/>
              <a:t>Upload your own Texts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02506" y="1024663"/>
            <a:ext cx="1594958" cy="1551849"/>
            <a:chOff x="-6513022" y="-2037470"/>
            <a:chExt cx="2727944" cy="2462619"/>
          </a:xfrm>
        </p:grpSpPr>
        <p:sp>
          <p:nvSpPr>
            <p:cNvPr id="5" name="Rounded Rectangle 4"/>
            <p:cNvSpPr/>
            <p:nvPr/>
          </p:nvSpPr>
          <p:spPr>
            <a:xfrm>
              <a:off x="-6484844" y="-1916549"/>
              <a:ext cx="2699766" cy="234169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-6513022" y="-2037470"/>
              <a:ext cx="2471141" cy="2113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err="1" smtClean="0"/>
                <a:t>Voyant</a:t>
              </a:r>
              <a:endParaRPr lang="en-US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23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Handout and data sets</a:t>
            </a:r>
            <a:br>
              <a:rPr lang="en-US" dirty="0" smtClean="0"/>
            </a:br>
            <a:r>
              <a:rPr lang="en-US" dirty="0" smtClean="0"/>
              <a:t>download: 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linkClick r:id="rId2"/>
              </a:rPr>
              <a:t>https://</a:t>
            </a:r>
            <a:r>
              <a:rPr lang="en-US" sz="3600" b="1" dirty="0" smtClean="0">
                <a:hlinkClick r:id="rId2"/>
              </a:rPr>
              <a:t>ucla.box.com/v/DH201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41910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Texts.zip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06278" y="353604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won’t need to unzip these, yet.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381486"/>
            <a:ext cx="3623571" cy="19652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32560" y="51054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 texts!!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kinds of questions might you want to ask about these texts?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2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 with Mallet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21" y="1850064"/>
            <a:ext cx="7903760" cy="44745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010400" y="228600"/>
            <a:ext cx="1646133" cy="1340778"/>
            <a:chOff x="0" y="2458842"/>
            <a:chExt cx="2699766" cy="2341698"/>
          </a:xfrm>
        </p:grpSpPr>
        <p:sp>
          <p:nvSpPr>
            <p:cNvPr id="7" name="Rounded Rectangle 6"/>
            <p:cNvSpPr/>
            <p:nvPr/>
          </p:nvSpPr>
          <p:spPr>
            <a:xfrm>
              <a:off x="0" y="2458842"/>
              <a:ext cx="2699766" cy="234169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6"/>
            <p:cNvSpPr/>
            <p:nvPr/>
          </p:nvSpPr>
          <p:spPr>
            <a:xfrm>
              <a:off x="114312" y="2573154"/>
              <a:ext cx="2471142" cy="2113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Mallet</a:t>
              </a:r>
              <a:endParaRPr lang="en-US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14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8"/>
            <a:ext cx="8251777" cy="46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0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510"/>
            <a:ext cx="7895004" cy="4465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3581444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Terms can change over time.  Topic modeling will group terms that mean the same into a topic. </a:t>
            </a:r>
          </a:p>
          <a:p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Obese, stout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7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7050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mining/analysis; what’s the difference?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481146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TopicModelingTool.jar</a:t>
            </a:r>
          </a:p>
          <a:p>
            <a:pPr marL="658368" lvl="2" indent="0">
              <a:buNone/>
            </a:pPr>
            <a:r>
              <a:rPr lang="en-US" dirty="0" smtClean="0"/>
              <a:t>It should be in the folder you downloaded. </a:t>
            </a:r>
          </a:p>
          <a:p>
            <a:pPr marL="658368" lvl="2" indent="0">
              <a:buNone/>
            </a:pPr>
            <a:r>
              <a:rPr lang="en-US" dirty="0" smtClean="0"/>
              <a:t>Put it in Save2Here drive.  Open it up. </a:t>
            </a:r>
          </a:p>
          <a:p>
            <a:pPr marL="594360" indent="-457200"/>
            <a:r>
              <a:rPr lang="en-US" dirty="0" smtClean="0"/>
              <a:t>Unzip texts.zip </a:t>
            </a:r>
          </a:p>
          <a:p>
            <a:pPr marL="65836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53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8" y="152400"/>
            <a:ext cx="8797710" cy="49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8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" y="152400"/>
            <a:ext cx="8610600" cy="48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4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4638"/>
            <a:ext cx="7895004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3" y="274638"/>
            <a:ext cx="8756225" cy="49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4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2094"/>
            <a:ext cx="8001693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6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"/>
            <a:ext cx="7940728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15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8" y="274638"/>
            <a:ext cx="8222634" cy="46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39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1843"/>
            <a:ext cx="7872142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70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"/>
            <a:ext cx="7902625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Handout and data sets</a:t>
            </a:r>
            <a:br>
              <a:rPr lang="en-US" dirty="0" smtClean="0"/>
            </a:br>
            <a:r>
              <a:rPr lang="en-US" dirty="0" smtClean="0"/>
              <a:t>download: 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linkClick r:id="rId2"/>
              </a:rPr>
              <a:t>https://</a:t>
            </a:r>
            <a:r>
              <a:rPr lang="en-US" sz="3600" b="1" dirty="0" smtClean="0">
                <a:hlinkClick r:id="rId2"/>
              </a:rPr>
              <a:t>ucla.box.com/v/DH201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32004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Texts.zip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0" y="2726364"/>
            <a:ext cx="5180023" cy="366866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934200" y="3048000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 will have:</a:t>
            </a:r>
          </a:p>
          <a:p>
            <a:endParaRPr lang="en-US" dirty="0"/>
          </a:p>
          <a:p>
            <a:r>
              <a:rPr lang="en-US" dirty="0" smtClean="0"/>
              <a:t>1. Texts.zip</a:t>
            </a:r>
          </a:p>
          <a:p>
            <a:r>
              <a:rPr lang="en-US" dirty="0" smtClean="0"/>
              <a:t>2.  </a:t>
            </a:r>
            <a:r>
              <a:rPr lang="en-US" dirty="0" err="1" smtClean="0"/>
              <a:t>Voyant</a:t>
            </a:r>
            <a:r>
              <a:rPr lang="en-US" dirty="0" smtClean="0"/>
              <a:t> handout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7940728" cy="4458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52400"/>
            <a:ext cx="809314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57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"/>
            <a:ext cx="7887383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86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879763" cy="4480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5608" y="5791200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archive.org/stream/ferryhillplantat00blac/ferryhillplantat00blac_djvu.txt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92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7050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the difference?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02834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89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levels of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Micro-level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Macro-level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xploring </a:t>
            </a:r>
            <a:r>
              <a:rPr lang="en-US" dirty="0"/>
              <a:t>the words within a text for particular patterns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Clustering </a:t>
            </a:r>
            <a:r>
              <a:rPr lang="en-US" dirty="0"/>
              <a:t>texts in a </a:t>
            </a:r>
            <a:r>
              <a:rPr lang="en-US" dirty="0" smtClean="0"/>
              <a:t>large </a:t>
            </a:r>
            <a:r>
              <a:rPr lang="en-US" dirty="0"/>
              <a:t>corpus. 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438400" y="2743200"/>
            <a:ext cx="4038600" cy="1676400"/>
          </a:xfrm>
          <a:prstGeom prst="rect">
            <a:avLst/>
          </a:prstGeom>
          <a:solidFill>
            <a:schemeClr val="bg2">
              <a:lumMod val="90000"/>
            </a:schemeClr>
          </a:solidFill>
          <a:ln w="10795">
            <a:solidFill>
              <a:schemeClr val="bg1"/>
            </a:solidFill>
            <a:prstDash val="dash"/>
            <a:miter lim="800000"/>
          </a:ln>
        </p:spPr>
        <p:txBody>
          <a:bodyPr>
            <a:normAutofit/>
          </a:bodyPr>
          <a:lstStyle>
            <a:lvl1pPr marL="393192" indent="-274320" algn="l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3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dirty="0" smtClean="0"/>
              <a:t>Comparing a micro-level pattern with another corpus or across an entire corpus  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858000" y="1468078"/>
            <a:ext cx="1441322" cy="1247048"/>
            <a:chOff x="0" y="2458842"/>
            <a:chExt cx="2699766" cy="2341698"/>
          </a:xfrm>
        </p:grpSpPr>
        <p:sp>
          <p:nvSpPr>
            <p:cNvPr id="11" name="Rounded Rectangle 10"/>
            <p:cNvSpPr/>
            <p:nvPr/>
          </p:nvSpPr>
          <p:spPr>
            <a:xfrm>
              <a:off x="0" y="2458842"/>
              <a:ext cx="2699766" cy="234169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14312" y="2573154"/>
              <a:ext cx="2471142" cy="2113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Mallet</a:t>
              </a:r>
              <a:endParaRPr lang="en-US" sz="29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5405" y="1840226"/>
            <a:ext cx="1594958" cy="1551849"/>
            <a:chOff x="-6513022" y="-2037470"/>
            <a:chExt cx="2727944" cy="2462619"/>
          </a:xfrm>
        </p:grpSpPr>
        <p:sp>
          <p:nvSpPr>
            <p:cNvPr id="14" name="Rounded Rectangle 13"/>
            <p:cNvSpPr/>
            <p:nvPr/>
          </p:nvSpPr>
          <p:spPr>
            <a:xfrm>
              <a:off x="-6484844" y="-1916549"/>
              <a:ext cx="2699766" cy="234169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-6513022" y="-2037470"/>
              <a:ext cx="2471141" cy="2113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err="1" smtClean="0"/>
                <a:t>Voyant</a:t>
              </a:r>
              <a:endParaRPr lang="en-US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79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Micro-level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xploring </a:t>
            </a:r>
            <a:r>
              <a:rPr lang="en-US" dirty="0"/>
              <a:t>the words within a text for particular patterns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Words Used in Advertising for Girls' Toys</a:t>
            </a:r>
          </a:p>
          <a:p>
            <a:pPr lvl="1">
              <a:buNone/>
            </a:pPr>
            <a:r>
              <a:rPr lang="en-US" sz="1400" i="1" dirty="0"/>
              <a:t>The most common words used to advertise girls' toys, like Barbie, </a:t>
            </a:r>
            <a:r>
              <a:rPr lang="en-US" sz="1400" i="1" dirty="0" err="1"/>
              <a:t>Bratz</a:t>
            </a:r>
            <a:r>
              <a:rPr lang="en-US" sz="1400" i="1" dirty="0"/>
              <a:t> </a:t>
            </a:r>
            <a:r>
              <a:rPr lang="en-US" sz="1400" i="1" dirty="0" smtClean="0"/>
              <a:t>Dolls</a:t>
            </a:r>
            <a:r>
              <a:rPr lang="en-US" sz="1400" i="1" dirty="0"/>
              <a:t>, My Little Pony, Littlest Pet Shop, Zhu </a:t>
            </a:r>
            <a:r>
              <a:rPr lang="en-US" sz="1400" i="1" dirty="0" err="1"/>
              <a:t>Zhu</a:t>
            </a:r>
            <a:r>
              <a:rPr lang="en-US" sz="1400" i="1" dirty="0"/>
              <a:t> Pets, Polly Pocket, </a:t>
            </a:r>
            <a:r>
              <a:rPr lang="en-US" sz="1400" i="1" dirty="0" smtClean="0"/>
              <a:t>	Easy </a:t>
            </a:r>
            <a:r>
              <a:rPr lang="en-US" sz="1400" i="1" dirty="0"/>
              <a:t>Bake, Monster High, and Moxie Girl</a:t>
            </a:r>
            <a:endParaRPr lang="en-US" sz="14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55682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Macro-level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221192"/>
            <a:ext cx="4022725" cy="2642378"/>
          </a:xfr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2396836" y="4114800"/>
            <a:ext cx="38862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 w="10795">
            <a:solidFill>
              <a:schemeClr val="bg1"/>
            </a:solidFill>
            <a:prstDash val="dash"/>
            <a:miter lim="800000"/>
          </a:ln>
        </p:spPr>
        <p:txBody>
          <a:bodyPr>
            <a:normAutofit/>
          </a:bodyPr>
          <a:lstStyle>
            <a:lvl1pPr marL="393192" indent="-274320" algn="l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3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dirty="0" smtClean="0"/>
              <a:t>Comparing a micro-level pattern across an entire corpus  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0952"/>
            <a:ext cx="4114800" cy="2702858"/>
          </a:xfrm>
        </p:spPr>
      </p:pic>
    </p:spTree>
    <p:extLst>
      <p:ext uri="{BB962C8B-B14F-4D97-AF65-F5344CB8AC3E}">
        <p14:creationId xmlns:p14="http://schemas.microsoft.com/office/powerpoint/2010/main" val="28376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www.space.com/images/i/000/029/732/original/Aquarius.jpg?interpolation=lanczos-none&amp;fit=inside|*:1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23" y="1673121"/>
            <a:ext cx="492796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6800" y="247911"/>
            <a:ext cx="7376591" cy="664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Patterns: verbal and visual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36929" y="915201"/>
            <a:ext cx="7406640" cy="532599"/>
          </a:xfrm>
        </p:spPr>
        <p:txBody>
          <a:bodyPr/>
          <a:lstStyle/>
          <a:p>
            <a:r>
              <a:rPr lang="en-US" dirty="0" smtClean="0"/>
              <a:t>Frequency, repetition, word associations</a:t>
            </a:r>
            <a:endParaRPr lang="en-US" dirty="0"/>
          </a:p>
        </p:txBody>
      </p:sp>
      <p:pic>
        <p:nvPicPr>
          <p:cNvPr id="1026" name="Picture 2" descr="Book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50" y="1524000"/>
            <a:ext cx="3035785" cy="487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loisters, the place where monks would have studied, originally had glazed windows, some of which had stained glass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10593"/>
            <a:ext cx="4507505" cy="249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7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327" y="1225718"/>
            <a:ext cx="7498080" cy="755482"/>
          </a:xfrm>
        </p:spPr>
        <p:txBody>
          <a:bodyPr>
            <a:noAutofit/>
          </a:bodyPr>
          <a:lstStyle/>
          <a:p>
            <a:r>
              <a:rPr lang="en-US" sz="2400" dirty="0" smtClean="0"/>
              <a:t>We’re going to use text analysis to explore word patterns in Jane Austen’s novels 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52400"/>
            <a:ext cx="3156966" cy="817698"/>
            <a:chOff x="0" y="58"/>
            <a:chExt cx="2699766" cy="2341698"/>
          </a:xfrm>
        </p:grpSpPr>
        <p:sp>
          <p:nvSpPr>
            <p:cNvPr id="4" name="Rounded Rectangle 3"/>
            <p:cNvSpPr/>
            <p:nvPr/>
          </p:nvSpPr>
          <p:spPr>
            <a:xfrm>
              <a:off x="0" y="58"/>
              <a:ext cx="2699766" cy="234169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114312" y="114370"/>
              <a:ext cx="2471142" cy="2113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err="1" smtClean="0"/>
                <a:t>Voyant</a:t>
              </a:r>
              <a:r>
                <a:rPr lang="en-US" sz="2900" kern="1200" dirty="0" smtClean="0"/>
                <a:t>/Voyeur</a:t>
              </a:r>
              <a:endParaRPr lang="en-US" sz="2900" kern="12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24338"/>
            <a:ext cx="6218191" cy="411792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858000" y="2971800"/>
            <a:ext cx="1143000" cy="45720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96200" y="3750336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Austen refer more often to sisters or brothers in her novels?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83820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Open a web-browser, Firefox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Go to: </a:t>
            </a:r>
            <a:r>
              <a:rPr lang="en-US" sz="2800" dirty="0" smtClean="0">
                <a:hlinkClick r:id="rId2"/>
              </a:rPr>
              <a:t>http://www.voyant-tools.org</a:t>
            </a:r>
            <a:endParaRPr lang="en-US" sz="2800" dirty="0" smtClean="0"/>
          </a:p>
          <a:p>
            <a:endParaRPr lang="en-US" sz="2800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5715000" cy="40310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447800" y="4036058"/>
            <a:ext cx="643178" cy="175198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1255" y="3389727"/>
            <a:ext cx="893089" cy="646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56" y="5045024"/>
            <a:ext cx="3871295" cy="148602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Oval 13"/>
          <p:cNvSpPr/>
          <p:nvPr/>
        </p:nvSpPr>
        <p:spPr>
          <a:xfrm>
            <a:off x="5867400" y="6046557"/>
            <a:ext cx="1676400" cy="388562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4" idx="7"/>
          </p:cNvCxnSpPr>
          <p:nvPr/>
        </p:nvCxnSpPr>
        <p:spPr>
          <a:xfrm flipH="1">
            <a:off x="7298297" y="3124200"/>
            <a:ext cx="1016547" cy="297926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2094</TotalTime>
  <Words>495</Words>
  <Application>Microsoft Office PowerPoint</Application>
  <PresentationFormat>On-screen Show (4:3)</PresentationFormat>
  <Paragraphs>94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Garamond</vt:lpstr>
      <vt:lpstr>Gill Sans MT</vt:lpstr>
      <vt:lpstr>Verdana</vt:lpstr>
      <vt:lpstr>Wingdings 2</vt:lpstr>
      <vt:lpstr>Solstice</vt:lpstr>
      <vt:lpstr>Text mining and analysis</vt:lpstr>
      <vt:lpstr>Text mining/analysis; what’s the difference?  </vt:lpstr>
      <vt:lpstr>Handout and data sets download: </vt:lpstr>
      <vt:lpstr>Two levels of analysis</vt:lpstr>
      <vt:lpstr>PowerPoint Presentation</vt:lpstr>
      <vt:lpstr>PowerPoint Presentation</vt:lpstr>
      <vt:lpstr>Patterns: verbal and visual </vt:lpstr>
      <vt:lpstr>We’re going to use text analysis to explore word patterns in Jane Austen’s novels </vt:lpstr>
      <vt:lpstr>PowerPoint Presentation</vt:lpstr>
      <vt:lpstr>PowerPoint Presentation</vt:lpstr>
      <vt:lpstr>Searching on a specific term or terms</vt:lpstr>
      <vt:lpstr>PowerPoint Presentation</vt:lpstr>
      <vt:lpstr>PowerPoint Presentation</vt:lpstr>
      <vt:lpstr>Upload your own Texts</vt:lpstr>
      <vt:lpstr>Handout and data sets download: </vt:lpstr>
      <vt:lpstr>Explore the corpus</vt:lpstr>
      <vt:lpstr>Text mining with Mallet</vt:lpstr>
      <vt:lpstr>PowerPoint Presentation</vt:lpstr>
      <vt:lpstr>PowerPoint Presentation</vt:lpstr>
      <vt:lpstr>Topic Modeling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difference?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and Visualization</dc:title>
  <dc:creator>Rob</dc:creator>
  <cp:lastModifiedBy>Zoe Borovsky</cp:lastModifiedBy>
  <cp:revision>40</cp:revision>
  <dcterms:created xsi:type="dcterms:W3CDTF">2012-06-17T23:56:45Z</dcterms:created>
  <dcterms:modified xsi:type="dcterms:W3CDTF">2017-04-26T23:47:10Z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1424468108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zoe@library.ucla.edu</vt:lpwstr>
  </property>
  <property fmtid="{D5CDD505-2E9C-101B-9397-08002B2CF9AE}" pid="6" name="_AuthorEmailDisplayName">
    <vt:lpwstr>Borovsky, Zoe</vt:lpwstr>
  </property>
</Properties>
</file>