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0" r:id="rId4"/>
    <p:sldId id="261" r:id="rId5"/>
    <p:sldId id="263" r:id="rId6"/>
    <p:sldId id="257" r:id="rId7"/>
    <p:sldId id="264" r:id="rId8"/>
    <p:sldId id="258" r:id="rId9"/>
    <p:sldId id="25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A8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687"/>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3/15/22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3/15/22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2C9B-392B-164A-ADF8-CAF50655D050}"/>
              </a:ext>
            </a:extLst>
          </p:cNvPr>
          <p:cNvSpPr>
            <a:spLocks noGrp="1"/>
          </p:cNvSpPr>
          <p:nvPr>
            <p:ph type="ctrTitle"/>
          </p:nvPr>
        </p:nvSpPr>
        <p:spPr>
          <a:xfrm>
            <a:off x="2401357" y="2509838"/>
            <a:ext cx="8791575" cy="919162"/>
          </a:xfrm>
        </p:spPr>
        <p:txBody>
          <a:bodyPr/>
          <a:lstStyle/>
          <a:p>
            <a:r>
              <a:rPr lang="en-US" cap="none" dirty="0">
                <a:effectLst>
                  <a:outerShdw blurRad="63500" dist="60484" dir="2700000" sx="100475" sy="100475" algn="tl" rotWithShape="0">
                    <a:schemeClr val="bg2"/>
                  </a:outerShdw>
                </a:effectLst>
                <a:latin typeface="Ford Antenna Medium Cnd" panose="02000505000000020004" pitchFamily="2" charset="0"/>
              </a:rPr>
              <a:t>The Sunset HTTP Header Field</a:t>
            </a:r>
          </a:p>
        </p:txBody>
      </p:sp>
      <p:sp>
        <p:nvSpPr>
          <p:cNvPr id="5" name="Title 1">
            <a:extLst>
              <a:ext uri="{FF2B5EF4-FFF2-40B4-BE49-F238E27FC236}">
                <a16:creationId xmlns:a16="http://schemas.microsoft.com/office/drawing/2014/main" id="{9B177A5A-F4AA-E947-A478-1BE0C29F7951}"/>
              </a:ext>
            </a:extLst>
          </p:cNvPr>
          <p:cNvSpPr txBox="1">
            <a:spLocks/>
          </p:cNvSpPr>
          <p:nvPr/>
        </p:nvSpPr>
        <p:spPr>
          <a:xfrm>
            <a:off x="3132667" y="5409142"/>
            <a:ext cx="8791575" cy="919162"/>
          </a:xfrm>
          <a:prstGeom prst="rect">
            <a:avLst/>
          </a:prstGeom>
          <a:effectLst>
            <a:outerShdw blurRad="50800" dist="38100" dir="2700000" algn="tl" rotWithShape="0">
              <a:prstClr val="black"/>
            </a:outerShdw>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cap="none" dirty="0">
                <a:solidFill>
                  <a:srgbClr val="48A8E3"/>
                </a:solidFill>
                <a:effectLst>
                  <a:outerShdw blurRad="63500" dist="60484" dir="2700000" sx="100475" sy="100475" algn="tl" rotWithShape="0">
                    <a:schemeClr val="bg2"/>
                  </a:outerShdw>
                </a:effectLst>
                <a:latin typeface="Ford Antenna Medium Cnd" panose="02000505000000020004" pitchFamily="2" charset="0"/>
              </a:rPr>
              <a:t>HTTP API Building Blocks</a:t>
            </a:r>
          </a:p>
        </p:txBody>
      </p:sp>
    </p:spTree>
    <p:extLst>
      <p:ext uri="{BB962C8B-B14F-4D97-AF65-F5344CB8AC3E}">
        <p14:creationId xmlns:p14="http://schemas.microsoft.com/office/powerpoint/2010/main" val="1274364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2C9B-392B-164A-ADF8-CAF50655D050}"/>
              </a:ext>
            </a:extLst>
          </p:cNvPr>
          <p:cNvSpPr>
            <a:spLocks noGrp="1"/>
          </p:cNvSpPr>
          <p:nvPr>
            <p:ph type="ctrTitle"/>
          </p:nvPr>
        </p:nvSpPr>
        <p:spPr>
          <a:xfrm>
            <a:off x="1876424" y="2590800"/>
            <a:ext cx="8791575" cy="919162"/>
          </a:xfrm>
        </p:spPr>
        <p:txBody>
          <a:bodyPr/>
          <a:lstStyle/>
          <a:p>
            <a:r>
              <a:rPr lang="en-US" cap="none" dirty="0">
                <a:effectLst>
                  <a:outerShdw blurRad="63500" dist="60484" dir="2700000" sx="100475" sy="100475" algn="tl" rotWithShape="0">
                    <a:schemeClr val="bg2"/>
                  </a:outerShdw>
                </a:effectLst>
                <a:latin typeface="Ford Antenna Medium Cnd" panose="02000505000000020004" pitchFamily="2" charset="0"/>
              </a:rPr>
              <a:t>The Sunset HTTP Header Field</a:t>
            </a:r>
          </a:p>
        </p:txBody>
      </p:sp>
      <p:sp>
        <p:nvSpPr>
          <p:cNvPr id="3" name="Subtitle 2">
            <a:extLst>
              <a:ext uri="{FF2B5EF4-FFF2-40B4-BE49-F238E27FC236}">
                <a16:creationId xmlns:a16="http://schemas.microsoft.com/office/drawing/2014/main" id="{498E71C8-F41C-2146-AB4E-1CCCAEB836DD}"/>
              </a:ext>
            </a:extLst>
          </p:cNvPr>
          <p:cNvSpPr>
            <a:spLocks noGrp="1"/>
          </p:cNvSpPr>
          <p:nvPr>
            <p:ph type="subTitle" idx="1"/>
          </p:nvPr>
        </p:nvSpPr>
        <p:spPr>
          <a:xfrm>
            <a:off x="2946400" y="3860799"/>
            <a:ext cx="7721599" cy="2319867"/>
          </a:xfrm>
        </p:spPr>
        <p:txBody>
          <a:bodyPr>
            <a:normAutofit/>
          </a:bodyPr>
          <a:lstStyle/>
          <a:p>
            <a:pPr marL="457200" indent="-457200">
              <a:buFont typeface="Arial" panose="020B0604020202020204" pitchFamily="34" charset="0"/>
              <a:buChar char="•"/>
            </a:pPr>
            <a:r>
              <a:rPr lang="en-US" cap="none" dirty="0">
                <a:latin typeface="Ford Antenna Medium Cnd" panose="02000505000000020004" pitchFamily="2" charset="0"/>
              </a:rPr>
              <a:t>https://httpapis.info/RFC-8594-The-Sunset-HTTP-Header-Field</a:t>
            </a:r>
          </a:p>
          <a:p>
            <a:pPr marL="457200" indent="-457200">
              <a:buFont typeface="Arial" panose="020B0604020202020204" pitchFamily="34" charset="0"/>
              <a:buChar char="•"/>
            </a:pPr>
            <a:r>
              <a:rPr lang="en-US" cap="none" dirty="0">
                <a:latin typeface="Ford Antenna Medium Cnd" panose="02000505000000020004" pitchFamily="2" charset="0"/>
              </a:rPr>
              <a:t>https://datatracker.ietf.org/doc/html/rfc8594</a:t>
            </a:r>
          </a:p>
        </p:txBody>
      </p:sp>
      <p:sp>
        <p:nvSpPr>
          <p:cNvPr id="4" name="Subtitle 2">
            <a:extLst>
              <a:ext uri="{FF2B5EF4-FFF2-40B4-BE49-F238E27FC236}">
                <a16:creationId xmlns:a16="http://schemas.microsoft.com/office/drawing/2014/main" id="{9BD40A76-5812-7F48-B455-A1F163C057E0}"/>
              </a:ext>
            </a:extLst>
          </p:cNvPr>
          <p:cNvSpPr txBox="1">
            <a:spLocks/>
          </p:cNvSpPr>
          <p:nvPr/>
        </p:nvSpPr>
        <p:spPr>
          <a:xfrm>
            <a:off x="2946400" y="1683808"/>
            <a:ext cx="7721599" cy="9191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3200" cap="none" dirty="0">
                <a:solidFill>
                  <a:schemeClr val="bg2"/>
                </a:solidFill>
                <a:latin typeface="Ford Antenna Medium" panose="02000505000000020004" pitchFamily="2" charset="0"/>
              </a:rPr>
              <a:t>Internet RFC 8594</a:t>
            </a:r>
          </a:p>
        </p:txBody>
      </p:sp>
      <p:sp>
        <p:nvSpPr>
          <p:cNvPr id="6" name="Title 1">
            <a:extLst>
              <a:ext uri="{FF2B5EF4-FFF2-40B4-BE49-F238E27FC236}">
                <a16:creationId xmlns:a16="http://schemas.microsoft.com/office/drawing/2014/main" id="{164F923F-7AFE-9B47-8278-38DF883B5B72}"/>
              </a:ext>
            </a:extLst>
          </p:cNvPr>
          <p:cNvSpPr txBox="1">
            <a:spLocks/>
          </p:cNvSpPr>
          <p:nvPr/>
        </p:nvSpPr>
        <p:spPr>
          <a:xfrm>
            <a:off x="2292878" y="6277503"/>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412841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2C9B-392B-164A-ADF8-CAF50655D050}"/>
              </a:ext>
            </a:extLst>
          </p:cNvPr>
          <p:cNvSpPr>
            <a:spLocks noGrp="1"/>
          </p:cNvSpPr>
          <p:nvPr>
            <p:ph type="ctrTitle"/>
          </p:nvPr>
        </p:nvSpPr>
        <p:spPr>
          <a:xfrm>
            <a:off x="1876424" y="2590800"/>
            <a:ext cx="8791575" cy="919162"/>
          </a:xfrm>
        </p:spPr>
        <p:txBody>
          <a:bodyPr/>
          <a:lstStyle/>
          <a:p>
            <a:r>
              <a:rPr lang="en-US" cap="none" dirty="0">
                <a:effectLst>
                  <a:outerShdw blurRad="63500" dist="60484" dir="2700000" sx="100475" sy="100475" algn="tl" rotWithShape="0">
                    <a:schemeClr val="bg2"/>
                  </a:outerShdw>
                </a:effectLst>
                <a:latin typeface="Ford Antenna Medium Cnd" panose="02000505000000020004" pitchFamily="2" charset="0"/>
              </a:rPr>
              <a:t>The Sunset HTTP Header Field</a:t>
            </a:r>
          </a:p>
        </p:txBody>
      </p:sp>
      <p:sp>
        <p:nvSpPr>
          <p:cNvPr id="3" name="Subtitle 2">
            <a:extLst>
              <a:ext uri="{FF2B5EF4-FFF2-40B4-BE49-F238E27FC236}">
                <a16:creationId xmlns:a16="http://schemas.microsoft.com/office/drawing/2014/main" id="{498E71C8-F41C-2146-AB4E-1CCCAEB836DD}"/>
              </a:ext>
            </a:extLst>
          </p:cNvPr>
          <p:cNvSpPr>
            <a:spLocks noGrp="1"/>
          </p:cNvSpPr>
          <p:nvPr>
            <p:ph type="subTitle" idx="1"/>
          </p:nvPr>
        </p:nvSpPr>
        <p:spPr>
          <a:xfrm>
            <a:off x="2946400" y="3860799"/>
            <a:ext cx="7721599" cy="2319867"/>
          </a:xfrm>
        </p:spPr>
        <p:txBody>
          <a:bodyPr>
            <a:normAutofit/>
          </a:bodyPr>
          <a:lstStyle/>
          <a:p>
            <a:r>
              <a:rPr lang="en-US" sz="3200" cap="none" dirty="0">
                <a:latin typeface="Ford Antenna Medium Cnd" panose="02000505000000020004" pitchFamily="2" charset="0"/>
              </a:rPr>
              <a:t>Resources and APIs disappear at some point in time; the Sunset field allows to advertise that event to clients.</a:t>
            </a:r>
          </a:p>
        </p:txBody>
      </p:sp>
      <p:sp>
        <p:nvSpPr>
          <p:cNvPr id="4" name="Subtitle 2">
            <a:extLst>
              <a:ext uri="{FF2B5EF4-FFF2-40B4-BE49-F238E27FC236}">
                <a16:creationId xmlns:a16="http://schemas.microsoft.com/office/drawing/2014/main" id="{9BD40A76-5812-7F48-B455-A1F163C057E0}"/>
              </a:ext>
            </a:extLst>
          </p:cNvPr>
          <p:cNvSpPr txBox="1">
            <a:spLocks/>
          </p:cNvSpPr>
          <p:nvPr/>
        </p:nvSpPr>
        <p:spPr>
          <a:xfrm>
            <a:off x="2946400" y="1683808"/>
            <a:ext cx="7721599" cy="9191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3200" cap="none" dirty="0">
                <a:solidFill>
                  <a:schemeClr val="bg2"/>
                </a:solidFill>
                <a:latin typeface="Ford Antenna Medium" panose="02000505000000020004" pitchFamily="2" charset="0"/>
              </a:rPr>
              <a:t>Internet RFC 8594</a:t>
            </a:r>
          </a:p>
        </p:txBody>
      </p:sp>
      <p:sp>
        <p:nvSpPr>
          <p:cNvPr id="6" name="Title 1">
            <a:extLst>
              <a:ext uri="{FF2B5EF4-FFF2-40B4-BE49-F238E27FC236}">
                <a16:creationId xmlns:a16="http://schemas.microsoft.com/office/drawing/2014/main" id="{164F923F-7AFE-9B47-8278-38DF883B5B72}"/>
              </a:ext>
            </a:extLst>
          </p:cNvPr>
          <p:cNvSpPr txBox="1">
            <a:spLocks/>
          </p:cNvSpPr>
          <p:nvPr/>
        </p:nvSpPr>
        <p:spPr>
          <a:xfrm>
            <a:off x="2292878" y="6277503"/>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59548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lstStyle/>
          <a:p>
            <a:pPr marL="0" indent="0">
              <a:buNone/>
            </a:pPr>
            <a:r>
              <a:rPr lang="en-US" dirty="0">
                <a:latin typeface="Ford Antenna Medium" panose="02000505000000020004" pitchFamily="2" charset="0"/>
              </a:rPr>
              <a:t>When a resource or an API is about to be retired, it would be useful for consumers of that resource/API to be notified in advance. By using an HTTP field, this information can be conveyed in-band, instead of having to rely on out-of-band channels such as announcements that are published on Web pages or sent by email.</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Why this Building Block?</a:t>
            </a:r>
          </a:p>
        </p:txBody>
      </p:sp>
      <p:sp>
        <p:nvSpPr>
          <p:cNvPr id="9" name="Title 1">
            <a:extLst>
              <a:ext uri="{FF2B5EF4-FFF2-40B4-BE49-F238E27FC236}">
                <a16:creationId xmlns:a16="http://schemas.microsoft.com/office/drawing/2014/main" id="{E97A758C-3EE1-4E49-86C8-6017B063ABDB}"/>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206932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lstStyle/>
          <a:p>
            <a:pPr marL="0" indent="0">
              <a:buNone/>
            </a:pPr>
            <a:r>
              <a:rPr lang="en-US" dirty="0">
                <a:latin typeface="Ford Antenna Medium" panose="02000505000000020004" pitchFamily="2" charset="0"/>
              </a:rPr>
              <a:t>Erik Wilde, “The Sunset HTTP Header Field”, Internet RFC 8594, May 2019</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History</a:t>
            </a:r>
          </a:p>
        </p:txBody>
      </p:sp>
      <p:sp>
        <p:nvSpPr>
          <p:cNvPr id="5" name="Title 1">
            <a:extLst>
              <a:ext uri="{FF2B5EF4-FFF2-40B4-BE49-F238E27FC236}">
                <a16:creationId xmlns:a16="http://schemas.microsoft.com/office/drawing/2014/main" id="{FB21F8BE-2E89-EE41-8768-18BF9C179B4B}"/>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69379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lstStyle/>
          <a:p>
            <a:pPr marL="0" indent="0">
              <a:buNone/>
            </a:pPr>
            <a:r>
              <a:rPr lang="en-US" dirty="0">
                <a:latin typeface="Ford Antenna Medium" panose="02000505000000020004" pitchFamily="2" charset="0"/>
              </a:rPr>
              <a:t>RFC 8594 defines the HTTP field "Sunset" which is used to advertise the timestamp when a resource/API will become unavailable. Providers can use this field to advertise the sunset when it is known. Consumers can use the field to react to such an advertisement, for example by raising alarms or by writing information to a log.</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What does the Building Block do?</a:t>
            </a:r>
          </a:p>
        </p:txBody>
      </p:sp>
      <p:sp>
        <p:nvSpPr>
          <p:cNvPr id="9" name="Title 1">
            <a:extLst>
              <a:ext uri="{FF2B5EF4-FFF2-40B4-BE49-F238E27FC236}">
                <a16:creationId xmlns:a16="http://schemas.microsoft.com/office/drawing/2014/main" id="{E97A758C-3EE1-4E49-86C8-6017B063ABDB}"/>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80553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A185C7-2CFC-FF48-8353-FF3CB84A9E88}"/>
              </a:ext>
            </a:extLst>
          </p:cNvPr>
          <p:cNvPicPr>
            <a:picLocks noChangeAspect="1"/>
          </p:cNvPicPr>
          <p:nvPr/>
        </p:nvPicPr>
        <p:blipFill>
          <a:blip r:embed="rId2"/>
          <a:stretch>
            <a:fillRect/>
          </a:stretch>
        </p:blipFill>
        <p:spPr>
          <a:xfrm>
            <a:off x="1351408" y="1309874"/>
            <a:ext cx="9489183" cy="4238252"/>
          </a:xfrm>
          <a:prstGeom prst="rect">
            <a:avLst/>
          </a:prstGeom>
          <a:effectLst>
            <a:outerShdw blurRad="50800" dist="129421" dir="2700000" algn="tl" rotWithShape="0">
              <a:schemeClr val="bg2">
                <a:alpha val="40000"/>
              </a:schemeClr>
            </a:outerShdw>
          </a:effectLst>
        </p:spPr>
      </p:pic>
      <p:sp>
        <p:nvSpPr>
          <p:cNvPr id="5" name="Title 1">
            <a:extLst>
              <a:ext uri="{FF2B5EF4-FFF2-40B4-BE49-F238E27FC236}">
                <a16:creationId xmlns:a16="http://schemas.microsoft.com/office/drawing/2014/main" id="{7DC45237-4EA1-054E-95FB-AE8ACA1389A3}"/>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338876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lstStyle/>
          <a:p>
            <a:r>
              <a:rPr lang="en-US" dirty="0">
                <a:latin typeface="Ford Antenna Medium" panose="02000505000000020004" pitchFamily="2" charset="0"/>
              </a:rPr>
              <a:t>Header Field: </a:t>
            </a:r>
            <a:r>
              <a:rPr lang="en-US" dirty="0">
                <a:latin typeface="Consolas" panose="020B0609020204030204" pitchFamily="49" charset="0"/>
                <a:cs typeface="Consolas" panose="020B0609020204030204" pitchFamily="49" charset="0"/>
              </a:rPr>
              <a:t>Sunset</a:t>
            </a:r>
          </a:p>
          <a:p>
            <a:r>
              <a:rPr lang="en-US" dirty="0">
                <a:latin typeface="Ford Antenna Medium" panose="02000505000000020004" pitchFamily="2" charset="0"/>
              </a:rPr>
              <a:t>Link Relation: </a:t>
            </a:r>
            <a:r>
              <a:rPr lang="en-US" dirty="0">
                <a:latin typeface="Consolas" panose="020B0609020204030204" pitchFamily="49" charset="0"/>
                <a:cs typeface="Consolas" panose="020B0609020204030204" pitchFamily="49" charset="0"/>
              </a:rPr>
              <a:t>Sunset</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Web Concepts:</a:t>
            </a:r>
          </a:p>
        </p:txBody>
      </p:sp>
      <p:sp>
        <p:nvSpPr>
          <p:cNvPr id="9" name="Title 1">
            <a:extLst>
              <a:ext uri="{FF2B5EF4-FFF2-40B4-BE49-F238E27FC236}">
                <a16:creationId xmlns:a16="http://schemas.microsoft.com/office/drawing/2014/main" id="{E97A758C-3EE1-4E49-86C8-6017B063ABDB}"/>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738507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lstStyle/>
          <a:p>
            <a:pPr marL="0" indent="0">
              <a:buNone/>
            </a:pPr>
            <a:r>
              <a:rPr lang="en-US" dirty="0">
                <a:latin typeface="Consolas" panose="020B0609020204030204" pitchFamily="49" charset="0"/>
                <a:cs typeface="Consolas" panose="020B0609020204030204" pitchFamily="49" charset="0"/>
              </a:rPr>
              <a:t>Sunset: Wed, 31 Dec 2025 23:59:59 GMT</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Simple Example</a:t>
            </a:r>
          </a:p>
        </p:txBody>
      </p:sp>
      <p:sp>
        <p:nvSpPr>
          <p:cNvPr id="10" name="Title 1">
            <a:extLst>
              <a:ext uri="{FF2B5EF4-FFF2-40B4-BE49-F238E27FC236}">
                <a16:creationId xmlns:a16="http://schemas.microsoft.com/office/drawing/2014/main" id="{E491C0FE-985C-F748-9481-047B051D4B39}"/>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499967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normAutofit lnSpcReduction="10000"/>
          </a:bodyPr>
          <a:lstStyle/>
          <a:p>
            <a:pPr marL="0" indent="0">
              <a:spcBef>
                <a:spcPts val="0"/>
              </a:spcBef>
              <a:buNone/>
            </a:pPr>
            <a:r>
              <a:rPr lang="en-US" dirty="0">
                <a:latin typeface="Consolas" panose="020B0609020204030204" pitchFamily="49" charset="0"/>
                <a:cs typeface="Consolas" panose="020B0609020204030204" pitchFamily="49" charset="0"/>
              </a:rPr>
              <a:t>HTTP/1.1 200 OK</a:t>
            </a:r>
          </a:p>
          <a:p>
            <a:pPr marL="0" indent="0">
              <a:spcBef>
                <a:spcPts val="0"/>
              </a:spcBef>
              <a:buNone/>
            </a:pPr>
            <a:r>
              <a:rPr lang="en-US" dirty="0">
                <a:latin typeface="Consolas" panose="020B0609020204030204" pitchFamily="49" charset="0"/>
                <a:cs typeface="Consolas" panose="020B0609020204030204" pitchFamily="49" charset="0"/>
              </a:rPr>
              <a:t>Date: Mon, 27 Jul 2009 12:28:53 GMT</a:t>
            </a:r>
          </a:p>
          <a:p>
            <a:pPr marL="0" indent="0">
              <a:spcBef>
                <a:spcPts val="0"/>
              </a:spcBef>
              <a:buNone/>
            </a:pPr>
            <a:r>
              <a:rPr lang="en-US" dirty="0">
                <a:latin typeface="Consolas" panose="020B0609020204030204" pitchFamily="49" charset="0"/>
                <a:cs typeface="Consolas" panose="020B0609020204030204" pitchFamily="49" charset="0"/>
              </a:rPr>
              <a:t>Server: Apache</a:t>
            </a:r>
          </a:p>
          <a:p>
            <a:pPr marL="0" indent="0">
              <a:spcBef>
                <a:spcPts val="0"/>
              </a:spcBef>
              <a:buNone/>
            </a:pPr>
            <a:r>
              <a:rPr lang="en-US" dirty="0">
                <a:latin typeface="Consolas" panose="020B0609020204030204" pitchFamily="49" charset="0"/>
                <a:cs typeface="Consolas" panose="020B0609020204030204" pitchFamily="49" charset="0"/>
              </a:rPr>
              <a:t>Last-Modified: Wed, 22 Jul 2009 19:15:56 GMT</a:t>
            </a:r>
          </a:p>
          <a:p>
            <a:pPr marL="0" indent="0">
              <a:spcBef>
                <a:spcPts val="0"/>
              </a:spcBef>
              <a:buNone/>
            </a:pPr>
            <a:r>
              <a:rPr lang="en-US" dirty="0">
                <a:latin typeface="Consolas" panose="020B0609020204030204" pitchFamily="49" charset="0"/>
                <a:cs typeface="Consolas" panose="020B0609020204030204" pitchFamily="49" charset="0"/>
              </a:rPr>
              <a:t>Sunset: Thu, 31 Dec 2009 23:59:59 GMT</a:t>
            </a:r>
          </a:p>
          <a:p>
            <a:pPr marL="0" indent="0">
              <a:spcBef>
                <a:spcPts val="0"/>
              </a:spcBef>
              <a:buNone/>
            </a:pPr>
            <a:r>
              <a:rPr lang="en-US" dirty="0">
                <a:latin typeface="Consolas" panose="020B0609020204030204" pitchFamily="49" charset="0"/>
                <a:cs typeface="Consolas" panose="020B0609020204030204" pitchFamily="49" charset="0"/>
              </a:rPr>
              <a:t>Content-Length: 51</a:t>
            </a:r>
          </a:p>
          <a:p>
            <a:pPr marL="0" indent="0">
              <a:spcBef>
                <a:spcPts val="0"/>
              </a:spcBef>
              <a:buNone/>
            </a:pPr>
            <a:r>
              <a:rPr lang="en-US" dirty="0">
                <a:latin typeface="Consolas" panose="020B0609020204030204" pitchFamily="49" charset="0"/>
                <a:cs typeface="Consolas" panose="020B0609020204030204" pitchFamily="49" charset="0"/>
              </a:rPr>
              <a:t>Content-Type: text/plain</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Example in Context</a:t>
            </a:r>
          </a:p>
        </p:txBody>
      </p:sp>
      <p:sp>
        <p:nvSpPr>
          <p:cNvPr id="5" name="Title 1">
            <a:extLst>
              <a:ext uri="{FF2B5EF4-FFF2-40B4-BE49-F238E27FC236}">
                <a16:creationId xmlns:a16="http://schemas.microsoft.com/office/drawing/2014/main" id="{32F1B9D1-24A1-6447-9FB7-02AF7869A49F}"/>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359794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3895</TotalTime>
  <Words>357</Words>
  <Application>Microsoft Macintosh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Consolas</vt:lpstr>
      <vt:lpstr>Ford Antenna Medium</vt:lpstr>
      <vt:lpstr>Ford Antenna Medium Cnd</vt:lpstr>
      <vt:lpstr>Ford Antenna Thin XCnd</vt:lpstr>
      <vt:lpstr>Tw Cen MT</vt:lpstr>
      <vt:lpstr>Circuit</vt:lpstr>
      <vt:lpstr>The Sunset HTTP Header Field</vt:lpstr>
      <vt:lpstr>The Sunset HTTP Header Field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Sunset HTTP Header Field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Sunset HTTP Header Field</dc:title>
  <dc:creator>Erik Wilde</dc:creator>
  <cp:lastModifiedBy>Erik Wilde</cp:lastModifiedBy>
  <cp:revision>12</cp:revision>
  <dcterms:created xsi:type="dcterms:W3CDTF">2022-03-01T18:12:46Z</dcterms:created>
  <dcterms:modified xsi:type="dcterms:W3CDTF">2022-03-15T14:38:21Z</dcterms:modified>
</cp:coreProperties>
</file>