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2" r:id="rId3"/>
    <p:sldId id="260" r:id="rId4"/>
    <p:sldId id="261" r:id="rId5"/>
    <p:sldId id="263" r:id="rId6"/>
    <p:sldId id="257" r:id="rId7"/>
    <p:sldId id="264" r:id="rId8"/>
    <p:sldId id="258" r:id="rId9"/>
    <p:sldId id="259"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687"/>
  </p:normalViewPr>
  <p:slideViewPr>
    <p:cSldViewPr snapToGrid="0" snapToObjects="1">
      <p:cViewPr varScale="1">
        <p:scale>
          <a:sx n="143" d="100"/>
          <a:sy n="143" d="100"/>
        </p:scale>
        <p:origin x="2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8/16/22</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57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437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71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546076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066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68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051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848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4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17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35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684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00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08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69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05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91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8/16/22</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495487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775515" y="876150"/>
            <a:ext cx="3433134" cy="2569779"/>
          </a:xfrm>
        </p:spPr>
        <p:txBody>
          <a:bodyPr anchor="ctr">
            <a:normAutofit/>
          </a:bodyPr>
          <a:lstStyle/>
          <a:p>
            <a:pPr algn="ctr"/>
            <a:r>
              <a:rPr lang="en-US" sz="4500"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5" name="Title 1">
            <a:extLst>
              <a:ext uri="{FF2B5EF4-FFF2-40B4-BE49-F238E27FC236}">
                <a16:creationId xmlns:a16="http://schemas.microsoft.com/office/drawing/2014/main" id="{9B177A5A-F4AA-E947-A478-1BE0C29F7951}"/>
              </a:ext>
            </a:extLst>
          </p:cNvPr>
          <p:cNvSpPr txBox="1">
            <a:spLocks/>
          </p:cNvSpPr>
          <p:nvPr/>
        </p:nvSpPr>
        <p:spPr>
          <a:xfrm>
            <a:off x="1992490" y="4295125"/>
            <a:ext cx="6593681" cy="689372"/>
          </a:xfrm>
          <a:prstGeom prst="rect">
            <a:avLst/>
          </a:prstGeom>
          <a:effectLst>
            <a:outerShdw blurRad="50800" dist="38100" dir="2700000" algn="tl" rotWithShape="0">
              <a:prstClr val="black"/>
            </a:outerShdw>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3300" i="1" cap="none" dirty="0">
                <a:solidFill>
                  <a:srgbClr val="48A8E3"/>
                </a:solidFill>
                <a:effectLst>
                  <a:outerShdw blurRad="63500" dist="60484" dir="2700000" sx="100475" sy="100475" algn="tl" rotWithShape="0">
                    <a:schemeClr val="bg2"/>
                  </a:outerShdw>
                </a:effectLst>
                <a:latin typeface="Ford Antenna Medium Cnd" panose="02000505000000020004" pitchFamily="2" charset="0"/>
              </a:rPr>
              <a:t>Building Blocks for HTTP APIs</a:t>
            </a:r>
          </a:p>
        </p:txBody>
      </p:sp>
      <p:pic>
        <p:nvPicPr>
          <p:cNvPr id="3" name="Picture 2">
            <a:extLst>
              <a:ext uri="{FF2B5EF4-FFF2-40B4-BE49-F238E27FC236}">
                <a16:creationId xmlns:a16="http://schemas.microsoft.com/office/drawing/2014/main" id="{6C52BE20-FB02-465D-3754-4F5F47A74E10}"/>
              </a:ext>
            </a:extLst>
          </p:cNvPr>
          <p:cNvPicPr>
            <a:picLocks noChangeAspect="1"/>
          </p:cNvPicPr>
          <p:nvPr/>
        </p:nvPicPr>
        <p:blipFill>
          <a:blip r:embed="rId2"/>
          <a:stretch>
            <a:fillRect/>
          </a:stretch>
        </p:blipFill>
        <p:spPr>
          <a:xfrm>
            <a:off x="5972899" y="503690"/>
            <a:ext cx="2629808" cy="3314700"/>
          </a:xfrm>
          <a:prstGeom prst="rect">
            <a:avLst/>
          </a:prstGeom>
          <a:effectLst>
            <a:outerShdw blurRad="82798" dist="38100" dir="3480000" sx="101974" sy="101974" algn="tl" rotWithShape="0">
              <a:prstClr val="black">
                <a:alpha val="72766"/>
              </a:prstClr>
            </a:outerShdw>
          </a:effectLst>
        </p:spPr>
      </p:pic>
    </p:spTree>
    <p:extLst>
      <p:ext uri="{BB962C8B-B14F-4D97-AF65-F5344CB8AC3E}">
        <p14:creationId xmlns:p14="http://schemas.microsoft.com/office/powerpoint/2010/main" val="127436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407319" y="1943100"/>
            <a:ext cx="6593681" cy="68937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209801" y="2895600"/>
            <a:ext cx="5791199" cy="1739900"/>
          </a:xfrm>
        </p:spPr>
        <p:txBody>
          <a:bodyPr>
            <a:normAutofit/>
          </a:bodyPr>
          <a:lstStyle/>
          <a:p>
            <a:pPr marL="342900" indent="-342900">
              <a:buFont typeface="Arial" panose="020B0604020202020204" pitchFamily="34" charset="0"/>
              <a:buChar char="•"/>
            </a:pPr>
            <a:r>
              <a:rPr lang="en-US" cap="none" dirty="0">
                <a:latin typeface="Ford Antenna Medium Cnd" panose="02000505000000020004" pitchFamily="2" charset="0"/>
              </a:rPr>
              <a:t>https://httpapis.info/RFC-8594-The-Sunset-HTTP-Header-Field</a:t>
            </a:r>
          </a:p>
          <a:p>
            <a:pPr marL="342900" indent="-342900">
              <a:buFont typeface="Arial" panose="020B0604020202020204" pitchFamily="34" charset="0"/>
              <a:buChar char="•"/>
            </a:pPr>
            <a:r>
              <a:rPr lang="en-US" cap="none" dirty="0">
                <a:latin typeface="Ford Antenna Medium Cnd" panose="02000505000000020004" pitchFamily="2" charset="0"/>
              </a:rPr>
              <a:t>https://datatracker.ietf.org/doc/html/rfc8594</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209801" y="1262856"/>
            <a:ext cx="5791199" cy="689372"/>
          </a:xfrm>
          <a:prstGeom prst="rect">
            <a:avLst/>
          </a:prstGeom>
        </p:spPr>
        <p:txBody>
          <a:bodyPr vert="horz" lIns="68580" tIns="34290" rIns="68580" bIns="3429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1719658" y="4708127"/>
            <a:ext cx="3033212"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412841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407319" y="1943100"/>
            <a:ext cx="6593681" cy="68937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209801" y="2895600"/>
            <a:ext cx="5791199" cy="1739900"/>
          </a:xfrm>
        </p:spPr>
        <p:txBody>
          <a:bodyPr>
            <a:normAutofit/>
          </a:bodyPr>
          <a:lstStyle/>
          <a:p>
            <a:r>
              <a:rPr lang="en-US" sz="2400" cap="none" dirty="0">
                <a:latin typeface="Ford Antenna Medium Cnd" panose="02000505000000020004" pitchFamily="2" charset="0"/>
              </a:rPr>
              <a:t>Resources and APIs disappear at some point in time; the HTTP Sunset header field allows to advertise that event to clients.</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209801" y="1262856"/>
            <a:ext cx="5791199" cy="689372"/>
          </a:xfrm>
          <a:prstGeom prst="rect">
            <a:avLst/>
          </a:prstGeom>
        </p:spPr>
        <p:txBody>
          <a:bodyPr vert="horz" lIns="68580" tIns="34290" rIns="68580" bIns="3429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1719658" y="4708127"/>
            <a:ext cx="2972921"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59548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pPr marL="0" indent="0">
              <a:buNone/>
            </a:pPr>
            <a:r>
              <a:rPr lang="en-US" dirty="0">
                <a:latin typeface="Ford Antenna Medium" panose="02000505000000020004" pitchFamily="2" charset="0"/>
              </a:rPr>
              <a:t>When a resource or an API is about to be retired, it would be useful for consumers of that resource/API to be notified in advance. By using an HTTP header field, this information can be conveyed in-band, instead of having to rely on out-of-band channels such as announcements that are published on Web pages or sent by email.</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Why this Building Block?</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894158" y="4713487"/>
            <a:ext cx="2984506"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206932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pPr marL="0" indent="0">
              <a:buNone/>
            </a:pPr>
            <a:r>
              <a:rPr lang="en-US" dirty="0">
                <a:latin typeface="Ford Antenna Medium" panose="02000505000000020004" pitchFamily="2" charset="0"/>
              </a:rPr>
              <a:t>Erik Wilde, “The Sunset HTTP Header Field”, Internet RFC 8594, May 2019</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History</a:t>
            </a:r>
          </a:p>
        </p:txBody>
      </p:sp>
      <p:sp>
        <p:nvSpPr>
          <p:cNvPr id="5" name="Title 1">
            <a:extLst>
              <a:ext uri="{FF2B5EF4-FFF2-40B4-BE49-F238E27FC236}">
                <a16:creationId xmlns:a16="http://schemas.microsoft.com/office/drawing/2014/main" id="{FB21F8BE-2E89-EE41-8768-18BF9C179B4B}"/>
              </a:ext>
            </a:extLst>
          </p:cNvPr>
          <p:cNvSpPr txBox="1">
            <a:spLocks/>
          </p:cNvSpPr>
          <p:nvPr/>
        </p:nvSpPr>
        <p:spPr>
          <a:xfrm>
            <a:off x="894157" y="4713487"/>
            <a:ext cx="2894071"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69379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961164" cy="2441810"/>
          </a:xfrm>
        </p:spPr>
        <p:txBody>
          <a:bodyPr>
            <a:normAutofit/>
          </a:bodyPr>
          <a:lstStyle/>
          <a:p>
            <a:pPr marL="0" indent="0">
              <a:buNone/>
            </a:pPr>
            <a:r>
              <a:rPr lang="en-US" dirty="0">
                <a:latin typeface="Ford Antenna Medium" panose="02000505000000020004" pitchFamily="2" charset="0"/>
              </a:rPr>
              <a:t>RFC 8594 defines the HTTP header field "Sunset" which is used to advertise the timestamp when a resource/API will become unavailable. Providers can use this header field to advertise the sunset when it is known. Consumers can use the header field to react to such an advertisement, for example by raising alarms or by writing information to a log.</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What does the Building Block do?</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894157" y="4713487"/>
            <a:ext cx="3064893"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80553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5C7-2CFC-FF48-8353-FF3CB84A9E88}"/>
              </a:ext>
            </a:extLst>
          </p:cNvPr>
          <p:cNvPicPr>
            <a:picLocks noChangeAspect="1"/>
          </p:cNvPicPr>
          <p:nvPr/>
        </p:nvPicPr>
        <p:blipFill>
          <a:blip r:embed="rId2"/>
          <a:stretch>
            <a:fillRect/>
          </a:stretch>
        </p:blipFill>
        <p:spPr>
          <a:xfrm>
            <a:off x="1013557" y="982406"/>
            <a:ext cx="7116887" cy="3178689"/>
          </a:xfrm>
          <a:prstGeom prst="rect">
            <a:avLst/>
          </a:prstGeom>
          <a:effectLst>
            <a:outerShdw blurRad="50800" dist="129421" dir="2700000" algn="tl" rotWithShape="0">
              <a:schemeClr val="bg2">
                <a:alpha val="40000"/>
              </a:schemeClr>
            </a:outerShdw>
          </a:effectLst>
        </p:spPr>
      </p:pic>
      <p:sp>
        <p:nvSpPr>
          <p:cNvPr id="5" name="Title 1">
            <a:extLst>
              <a:ext uri="{FF2B5EF4-FFF2-40B4-BE49-F238E27FC236}">
                <a16:creationId xmlns:a16="http://schemas.microsoft.com/office/drawing/2014/main" id="{7DC45237-4EA1-054E-95FB-AE8ACA1389A3}"/>
              </a:ext>
            </a:extLst>
          </p:cNvPr>
          <p:cNvSpPr txBox="1">
            <a:spLocks/>
          </p:cNvSpPr>
          <p:nvPr/>
        </p:nvSpPr>
        <p:spPr>
          <a:xfrm>
            <a:off x="894157" y="4713487"/>
            <a:ext cx="3135231"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338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r>
              <a:rPr lang="en-US" dirty="0">
                <a:latin typeface="Ford Antenna Medium" panose="02000505000000020004" pitchFamily="2" charset="0"/>
              </a:rPr>
              <a:t>HTTP Header Field: </a:t>
            </a:r>
            <a:r>
              <a:rPr lang="en-US" dirty="0">
                <a:latin typeface="Consolas" panose="020B0609020204030204" pitchFamily="49" charset="0"/>
                <a:cs typeface="Consolas" panose="020B0609020204030204" pitchFamily="49" charset="0"/>
              </a:rPr>
              <a:t>Sunset</a:t>
            </a:r>
          </a:p>
          <a:p>
            <a:r>
              <a:rPr lang="en-US" dirty="0">
                <a:latin typeface="Ford Antenna Medium" panose="02000505000000020004" pitchFamily="2" charset="0"/>
              </a:rPr>
              <a:t>Link Relation: </a:t>
            </a:r>
            <a:r>
              <a:rPr lang="en-US" dirty="0">
                <a:latin typeface="Consolas" panose="020B0609020204030204" pitchFamily="49" charset="0"/>
                <a:cs typeface="Consolas" panose="020B0609020204030204" pitchFamily="49" charset="0"/>
              </a:rPr>
              <a:t>Sunset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Web Concepts:</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894157" y="4713487"/>
            <a:ext cx="3044797"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7385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lstStyle/>
          <a:p>
            <a:pPr marL="0" indent="0">
              <a:buNone/>
            </a:pPr>
            <a:r>
              <a:rPr lang="en-US" dirty="0">
                <a:latin typeface="Consolas" panose="020B0609020204030204" pitchFamily="49" charset="0"/>
                <a:cs typeface="Consolas" panose="020B0609020204030204" pitchFamily="49" charset="0"/>
              </a:rPr>
              <a:t>Sunset: Wed, 31 Dec 2025 23:59:59 GMT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Simple Example</a:t>
            </a:r>
          </a:p>
        </p:txBody>
      </p:sp>
      <p:sp>
        <p:nvSpPr>
          <p:cNvPr id="10" name="Title 1">
            <a:extLst>
              <a:ext uri="{FF2B5EF4-FFF2-40B4-BE49-F238E27FC236}">
                <a16:creationId xmlns:a16="http://schemas.microsoft.com/office/drawing/2014/main" id="{E491C0FE-985C-F748-9481-047B051D4B39}"/>
              </a:ext>
            </a:extLst>
          </p:cNvPr>
          <p:cNvSpPr txBox="1">
            <a:spLocks/>
          </p:cNvSpPr>
          <p:nvPr/>
        </p:nvSpPr>
        <p:spPr>
          <a:xfrm>
            <a:off x="894157" y="4713487"/>
            <a:ext cx="3014652"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a:t>
            </a:r>
          </a:p>
        </p:txBody>
      </p:sp>
    </p:spTree>
    <p:extLst>
      <p:ext uri="{BB962C8B-B14F-4D97-AF65-F5344CB8AC3E}">
        <p14:creationId xmlns:p14="http://schemas.microsoft.com/office/powerpoint/2010/main" val="149996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008460" y="1834355"/>
            <a:ext cx="6859190" cy="2311401"/>
          </a:xfrm>
        </p:spPr>
        <p:txBody>
          <a:bodyPr>
            <a:normAutofit lnSpcReduction="10000"/>
          </a:bodyPr>
          <a:lstStyle/>
          <a:p>
            <a:pPr marL="0" indent="0">
              <a:spcBef>
                <a:spcPts val="0"/>
              </a:spcBef>
              <a:buNone/>
            </a:pPr>
            <a:r>
              <a:rPr lang="en-US" dirty="0">
                <a:latin typeface="Consolas" panose="020B0609020204030204" pitchFamily="49" charset="0"/>
                <a:cs typeface="Consolas" panose="020B0609020204030204" pitchFamily="49" charset="0"/>
              </a:rPr>
              <a:t>HTTP/1.1 200 OK</a:t>
            </a:r>
          </a:p>
          <a:p>
            <a:pPr marL="0" indent="0">
              <a:spcBef>
                <a:spcPts val="0"/>
              </a:spcBef>
              <a:buNone/>
            </a:pPr>
            <a:r>
              <a:rPr lang="en-US" dirty="0">
                <a:latin typeface="Consolas" panose="020B0609020204030204" pitchFamily="49" charset="0"/>
                <a:cs typeface="Consolas" panose="020B0609020204030204" pitchFamily="49" charset="0"/>
              </a:rPr>
              <a:t>Date: Mon, 27 Jul 2009 12:28:53 GMT</a:t>
            </a:r>
          </a:p>
          <a:p>
            <a:pPr marL="0" indent="0">
              <a:spcBef>
                <a:spcPts val="0"/>
              </a:spcBef>
              <a:buNone/>
            </a:pPr>
            <a:r>
              <a:rPr lang="en-US" dirty="0">
                <a:latin typeface="Consolas" panose="020B0609020204030204" pitchFamily="49" charset="0"/>
                <a:cs typeface="Consolas" panose="020B0609020204030204" pitchFamily="49" charset="0"/>
              </a:rPr>
              <a:t>Server: Apache</a:t>
            </a:r>
          </a:p>
          <a:p>
            <a:pPr marL="0" indent="0">
              <a:spcBef>
                <a:spcPts val="0"/>
              </a:spcBef>
              <a:buNone/>
            </a:pPr>
            <a:r>
              <a:rPr lang="en-US" dirty="0">
                <a:latin typeface="Consolas" panose="020B0609020204030204" pitchFamily="49" charset="0"/>
                <a:cs typeface="Consolas" panose="020B0609020204030204" pitchFamily="49" charset="0"/>
              </a:rPr>
              <a:t>Last-Modified: Wed, 22 Jul 2009 19:15:56 GMT</a:t>
            </a:r>
          </a:p>
          <a:p>
            <a:pPr marL="0" indent="0">
              <a:spcBef>
                <a:spcPts val="0"/>
              </a:spcBef>
              <a:buNone/>
            </a:pPr>
            <a:r>
              <a:rPr lang="en-US" dirty="0">
                <a:latin typeface="Consolas" panose="020B0609020204030204" pitchFamily="49" charset="0"/>
                <a:cs typeface="Consolas" panose="020B0609020204030204" pitchFamily="49" charset="0"/>
              </a:rPr>
              <a:t>Sunset: Thu, 31 Dec 2009 23:59:59 GMT</a:t>
            </a:r>
          </a:p>
          <a:p>
            <a:pPr marL="0" indent="0">
              <a:spcBef>
                <a:spcPts val="0"/>
              </a:spcBef>
              <a:buNone/>
            </a:pPr>
            <a:r>
              <a:rPr lang="en-US" dirty="0">
                <a:latin typeface="Consolas" panose="020B0609020204030204" pitchFamily="49" charset="0"/>
                <a:cs typeface="Consolas" panose="020B0609020204030204" pitchFamily="49" charset="0"/>
              </a:rPr>
              <a:t>Content-Length: 51</a:t>
            </a:r>
          </a:p>
          <a:p>
            <a:pPr marL="0" indent="0">
              <a:spcBef>
                <a:spcPts val="0"/>
              </a:spcBef>
              <a:buNone/>
            </a:pPr>
            <a:r>
              <a:rPr lang="en-US" dirty="0">
                <a:latin typeface="Consolas" panose="020B0609020204030204" pitchFamily="49" charset="0"/>
                <a:cs typeface="Consolas" panose="020B0609020204030204" pitchFamily="49" charset="0"/>
              </a:rPr>
              <a:t>Content-Type: text/plain</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273968" y="455413"/>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700"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273968" y="997744"/>
            <a:ext cx="6593681" cy="6893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100" cap="none" dirty="0">
                <a:latin typeface="Ford Antenna Medium Cnd" panose="02000505000000020004" pitchFamily="2" charset="0"/>
              </a:rPr>
              <a:t>Example in Context</a:t>
            </a:r>
          </a:p>
        </p:txBody>
      </p:sp>
      <p:sp>
        <p:nvSpPr>
          <p:cNvPr id="5" name="Title 1">
            <a:extLst>
              <a:ext uri="{FF2B5EF4-FFF2-40B4-BE49-F238E27FC236}">
                <a16:creationId xmlns:a16="http://schemas.microsoft.com/office/drawing/2014/main" id="{32F1B9D1-24A1-6447-9FB7-02AF7869A49F}"/>
              </a:ext>
            </a:extLst>
          </p:cNvPr>
          <p:cNvSpPr txBox="1">
            <a:spLocks/>
          </p:cNvSpPr>
          <p:nvPr/>
        </p:nvSpPr>
        <p:spPr>
          <a:xfrm>
            <a:off x="894157" y="4713487"/>
            <a:ext cx="3165377" cy="381000"/>
          </a:xfrm>
          <a:prstGeom prst="rect">
            <a:avLst/>
          </a:prstGeom>
          <a:effectLst/>
        </p:spPr>
        <p:txBody>
          <a:bodyPr vert="horz" lIns="68580" tIns="34290" rIns="68580" bIns="3429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18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Building Blocks for HTTP APIs </a:t>
            </a:r>
          </a:p>
        </p:txBody>
      </p:sp>
    </p:spTree>
    <p:extLst>
      <p:ext uri="{BB962C8B-B14F-4D97-AF65-F5344CB8AC3E}">
        <p14:creationId xmlns:p14="http://schemas.microsoft.com/office/powerpoint/2010/main" val="135979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5676</TotalTime>
  <Words>374</Words>
  <Application>Microsoft Macintosh PowerPoint</Application>
  <PresentationFormat>On-screen Show (16:9)</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Ford Antenna Medium</vt:lpstr>
      <vt:lpstr>Ford Antenna Medium Cnd</vt:lpstr>
      <vt:lpstr>Ford Antenna Thin XCnd</vt:lpstr>
      <vt:lpstr>Tw Cen MT</vt:lpstr>
      <vt:lpstr>Circuit</vt:lpstr>
      <vt:lpstr>The Sunset HTTP Header Field</vt:lpstr>
      <vt:lpstr>The Sunset HTTP Header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Sunset HTTP Header Field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Sunset HTTP Header Field</dc:title>
  <dc:creator>Erik Wilde</dc:creator>
  <cp:lastModifiedBy>Erik Wilde</cp:lastModifiedBy>
  <cp:revision>17</cp:revision>
  <dcterms:created xsi:type="dcterms:W3CDTF">2022-03-01T18:12:46Z</dcterms:created>
  <dcterms:modified xsi:type="dcterms:W3CDTF">2022-08-16T14:06:17Z</dcterms:modified>
</cp:coreProperties>
</file>