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75" r:id="rId3"/>
    <p:sldId id="317" r:id="rId4"/>
    <p:sldId id="258" r:id="rId5"/>
    <p:sldId id="311" r:id="rId6"/>
    <p:sldId id="259" r:id="rId7"/>
    <p:sldId id="304" r:id="rId8"/>
    <p:sldId id="313" r:id="rId9"/>
    <p:sldId id="305" r:id="rId10"/>
    <p:sldId id="306" r:id="rId11"/>
    <p:sldId id="307" r:id="rId12"/>
    <p:sldId id="260" r:id="rId13"/>
    <p:sldId id="308" r:id="rId14"/>
    <p:sldId id="315" r:id="rId15"/>
    <p:sldId id="314" r:id="rId16"/>
    <p:sldId id="309" r:id="rId17"/>
    <p:sldId id="310" r:id="rId18"/>
    <p:sldId id="261" r:id="rId19"/>
    <p:sldId id="316" r:id="rId20"/>
    <p:sldId id="262" r:id="rId21"/>
    <p:sldId id="318" r:id="rId22"/>
    <p:sldId id="312" r:id="rId23"/>
    <p:sldId id="263" r:id="rId24"/>
    <p:sldId id="270" r:id="rId25"/>
    <p:sldId id="272" r:id="rId26"/>
    <p:sldId id="264" r:id="rId27"/>
    <p:sldId id="265" r:id="rId28"/>
    <p:sldId id="266" r:id="rId29"/>
    <p:sldId id="267" r:id="rId30"/>
    <p:sldId id="268" r:id="rId31"/>
    <p:sldId id="269" r:id="rId32"/>
    <p:sldId id="273" r:id="rId33"/>
    <p:sldId id="274" r:id="rId34"/>
    <p:sldId id="282" r:id="rId35"/>
    <p:sldId id="289" r:id="rId36"/>
    <p:sldId id="290" r:id="rId37"/>
    <p:sldId id="291" r:id="rId38"/>
    <p:sldId id="292" r:id="rId39"/>
    <p:sldId id="294" r:id="rId40"/>
    <p:sldId id="295" r:id="rId41"/>
    <p:sldId id="296" r:id="rId42"/>
    <p:sldId id="297" r:id="rId43"/>
    <p:sldId id="298" r:id="rId44"/>
    <p:sldId id="300" r:id="rId45"/>
    <p:sldId id="301" r:id="rId46"/>
    <p:sldId id="302" r:id="rId47"/>
    <p:sldId id="299" r:id="rId48"/>
    <p:sldId id="303" r:id="rId49"/>
    <p:sldId id="276" r:id="rId50"/>
    <p:sldId id="277" r:id="rId51"/>
    <p:sldId id="278" r:id="rId52"/>
    <p:sldId id="279" r:id="rId53"/>
    <p:sldId id="281" r:id="rId54"/>
    <p:sldId id="280" r:id="rId55"/>
    <p:sldId id="293"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51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FEAD7A0-9CFA-4327-8B50-F3C41D89651F}" type="datetimeFigureOut">
              <a:rPr lang="en-US" smtClean="0"/>
              <a:t>5/9/2011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F2560FE-31D4-4167-B0CD-58B3C22EA05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EAD7A0-9CFA-4327-8B50-F3C41D89651F}" type="datetimeFigureOut">
              <a:rPr lang="en-US" smtClean="0"/>
              <a:t>5/9/2011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560FE-31D4-4167-B0CD-58B3C22EA0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EAD7A0-9CFA-4327-8B50-F3C41D89651F}" type="datetimeFigureOut">
              <a:rPr lang="en-US" smtClean="0"/>
              <a:t>5/9/2011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560FE-31D4-4167-B0CD-58B3C22EA0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EAD7A0-9CFA-4327-8B50-F3C41D89651F}" type="datetimeFigureOut">
              <a:rPr lang="en-US" smtClean="0"/>
              <a:t>5/9/2011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560FE-31D4-4167-B0CD-58B3C22EA0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FEAD7A0-9CFA-4327-8B50-F3C41D89651F}" type="datetimeFigureOut">
              <a:rPr lang="en-US" smtClean="0"/>
              <a:t>5/9/2011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560FE-31D4-4167-B0CD-58B3C22EA05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EAD7A0-9CFA-4327-8B50-F3C41D89651F}" type="datetimeFigureOut">
              <a:rPr lang="en-US" smtClean="0"/>
              <a:t>5/9/2011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560FE-31D4-4167-B0CD-58B3C22EA0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FEAD7A0-9CFA-4327-8B50-F3C41D89651F}" type="datetimeFigureOut">
              <a:rPr lang="en-US" smtClean="0"/>
              <a:t>5/9/2011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560FE-31D4-4167-B0CD-58B3C22EA0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FEAD7A0-9CFA-4327-8B50-F3C41D89651F}" type="datetimeFigureOut">
              <a:rPr lang="en-US" smtClean="0"/>
              <a:t>5/9/2011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560FE-31D4-4167-B0CD-58B3C22EA0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AD7A0-9CFA-4327-8B50-F3C41D89651F}" type="datetimeFigureOut">
              <a:rPr lang="en-US" smtClean="0"/>
              <a:t>5/9/2011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560FE-31D4-4167-B0CD-58B3C22EA0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EAD7A0-9CFA-4327-8B50-F3C41D89651F}" type="datetimeFigureOut">
              <a:rPr lang="en-US" smtClean="0"/>
              <a:t>5/9/2011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560FE-31D4-4167-B0CD-58B3C22EA0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FEAD7A0-9CFA-4327-8B50-F3C41D89651F}" type="datetimeFigureOut">
              <a:rPr lang="en-US" smtClean="0"/>
              <a:t>5/9/2011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F2560FE-31D4-4167-B0CD-58B3C22EA05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FEAD7A0-9CFA-4327-8B50-F3C41D89651F}" type="datetimeFigureOut">
              <a:rPr lang="en-US" smtClean="0"/>
              <a:t>5/9/2011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F2560FE-31D4-4167-B0CD-58B3C22EA05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dev.sencha.com/deploy/dev/doc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ev.sencha.com/deploy/dev/exampl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sencha.com/learn/Tutorial:What_is_that_Scope_all_about" TargetMode="External"/><Relationship Id="rId2" Type="http://schemas.openxmlformats.org/officeDocument/2006/relationships/hyperlink" Target="http://www.sencha.com/forum/showthread.php?54537-code-structure&amp;p=25990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ExtJS</a:t>
            </a:r>
            <a:r>
              <a:rPr lang="en-US" dirty="0" smtClean="0"/>
              <a:t> and Seam</a:t>
            </a:r>
            <a:br>
              <a:rPr lang="en-US" dirty="0" smtClean="0"/>
            </a:br>
            <a:r>
              <a:rPr lang="en-US" dirty="0" smtClean="0"/>
              <a:t>Part One</a:t>
            </a:r>
            <a:endParaRPr lang="en-US" dirty="0"/>
          </a:p>
        </p:txBody>
      </p:sp>
      <p:sp>
        <p:nvSpPr>
          <p:cNvPr id="3" name="Subtitle 2"/>
          <p:cNvSpPr>
            <a:spLocks noGrp="1"/>
          </p:cNvSpPr>
          <p:nvPr>
            <p:ph type="subTitle" idx="1"/>
          </p:nvPr>
        </p:nvSpPr>
        <p:spPr/>
        <p:txBody>
          <a:bodyPr/>
          <a:lstStyle/>
          <a:p>
            <a:r>
              <a:rPr lang="en-US" dirty="0" smtClean="0"/>
              <a:t>Drew </a:t>
            </a:r>
            <a:r>
              <a:rPr lang="en-US" dirty="0" err="1" smtClean="0"/>
              <a:t>Tayman</a:t>
            </a:r>
            <a:endParaRPr lang="en-US" dirty="0"/>
          </a:p>
        </p:txBody>
      </p:sp>
    </p:spTree>
    <p:extLst>
      <p:ext uri="{BB962C8B-B14F-4D97-AF65-F5344CB8AC3E}">
        <p14:creationId xmlns:p14="http://schemas.microsoft.com/office/powerpoint/2010/main" val="2101979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57200"/>
            <a:ext cx="8229600" cy="1143000"/>
          </a:xfrm>
        </p:spPr>
        <p:txBody>
          <a:bodyPr/>
          <a:lstStyle/>
          <a:p>
            <a:r>
              <a:rPr lang="en-US" dirty="0" smtClean="0"/>
              <a:t>Extending Classes</a:t>
            </a:r>
            <a:endParaRPr lang="en-US" dirty="0"/>
          </a:p>
        </p:txBody>
      </p:sp>
      <p:sp>
        <p:nvSpPr>
          <p:cNvPr id="3" name="Content Placeholder 2"/>
          <p:cNvSpPr>
            <a:spLocks noGrp="1"/>
          </p:cNvSpPr>
          <p:nvPr>
            <p:ph idx="1"/>
          </p:nvPr>
        </p:nvSpPr>
        <p:spPr>
          <a:xfrm>
            <a:off x="495300" y="1752600"/>
            <a:ext cx="8229600" cy="4389120"/>
          </a:xfrm>
        </p:spPr>
        <p:txBody>
          <a:bodyPr/>
          <a:lstStyle/>
          <a:p>
            <a:r>
              <a:rPr lang="en-US" dirty="0" smtClean="0"/>
              <a:t>Extension is used whenever you would like to add functionality to an existing class</a:t>
            </a:r>
          </a:p>
          <a:p>
            <a:r>
              <a:rPr lang="en-US" dirty="0" smtClean="0"/>
              <a:t>A basic implementation requires 2 things</a:t>
            </a:r>
          </a:p>
          <a:p>
            <a:pPr lvl="1"/>
            <a:r>
              <a:rPr lang="en-US" dirty="0" smtClean="0"/>
              <a:t>The definition of a function that calls the parent’s constructor</a:t>
            </a:r>
          </a:p>
          <a:p>
            <a:pPr lvl="1"/>
            <a:r>
              <a:rPr lang="en-US" dirty="0" smtClean="0"/>
              <a:t>A call to </a:t>
            </a:r>
            <a:r>
              <a:rPr lang="en-US" dirty="0" err="1" smtClean="0"/>
              <a:t>Ext.extend</a:t>
            </a:r>
            <a:r>
              <a:rPr lang="en-US" dirty="0" smtClean="0"/>
              <a:t> to create the subclass and optionally override members. </a:t>
            </a:r>
          </a:p>
        </p:txBody>
      </p:sp>
      <p:sp>
        <p:nvSpPr>
          <p:cNvPr id="4" name="TextBox 3"/>
          <p:cNvSpPr txBox="1"/>
          <p:nvPr/>
        </p:nvSpPr>
        <p:spPr>
          <a:xfrm>
            <a:off x="304800" y="4953000"/>
            <a:ext cx="8610600" cy="1446550"/>
          </a:xfrm>
          <a:prstGeom prst="rect">
            <a:avLst/>
          </a:prstGeom>
          <a:solidFill>
            <a:schemeClr val="bg1">
              <a:lumMod val="95000"/>
            </a:schemeClr>
          </a:solidFill>
          <a:ln>
            <a:solidFill>
              <a:schemeClr val="tx1"/>
            </a:solidFill>
            <a:prstDash val="lgDash"/>
          </a:ln>
        </p:spPr>
        <p:txBody>
          <a:bodyPr wrap="square" rtlCol="0">
            <a:spAutoFit/>
          </a:bodyPr>
          <a:lstStyle/>
          <a:p>
            <a:r>
              <a:rPr lang="en-US" sz="1100" dirty="0" err="1" smtClean="0">
                <a:solidFill>
                  <a:srgbClr val="000000"/>
                </a:solidFill>
                <a:latin typeface="Consolas"/>
              </a:rPr>
              <a:t>Ext.ux.data.SeamWebRemoteReader</a:t>
            </a:r>
            <a:r>
              <a:rPr lang="en-US" sz="1100" dirty="0" smtClean="0">
                <a:solidFill>
                  <a:srgbClr val="000000"/>
                </a:solidFill>
                <a:latin typeface="Consolas"/>
              </a:rPr>
              <a:t> </a:t>
            </a:r>
            <a:r>
              <a:rPr lang="en-US" sz="1100" dirty="0">
                <a:solidFill>
                  <a:srgbClr val="000000"/>
                </a:solidFill>
                <a:latin typeface="Consolas"/>
              </a:rPr>
              <a:t>= </a:t>
            </a:r>
            <a:r>
              <a:rPr lang="en-US" sz="1100" b="1" dirty="0">
                <a:solidFill>
                  <a:srgbClr val="7F0055"/>
                </a:solidFill>
                <a:latin typeface="Consolas"/>
              </a:rPr>
              <a:t>function</a:t>
            </a:r>
            <a:r>
              <a:rPr lang="en-US" sz="1100" b="1" dirty="0">
                <a:solidFill>
                  <a:srgbClr val="000000"/>
                </a:solidFill>
                <a:latin typeface="Consolas"/>
              </a:rPr>
              <a:t>(</a:t>
            </a:r>
            <a:r>
              <a:rPr lang="en-US" sz="1100" b="1" dirty="0" err="1">
                <a:solidFill>
                  <a:srgbClr val="000000"/>
                </a:solidFill>
                <a:latin typeface="Consolas"/>
              </a:rPr>
              <a:t>config</a:t>
            </a:r>
            <a:r>
              <a:rPr lang="en-US" sz="1100" b="1" dirty="0">
                <a:solidFill>
                  <a:srgbClr val="000000"/>
                </a:solidFill>
                <a:latin typeface="Consolas"/>
              </a:rPr>
              <a:t>) {</a:t>
            </a:r>
          </a:p>
          <a:p>
            <a:r>
              <a:rPr lang="en-US" sz="1100" dirty="0" smtClean="0">
                <a:solidFill>
                  <a:srgbClr val="000000"/>
                </a:solidFill>
                <a:latin typeface="Consolas"/>
              </a:rPr>
              <a:t>	</a:t>
            </a:r>
            <a:r>
              <a:rPr lang="en-US" sz="1100" dirty="0" err="1" smtClean="0">
                <a:solidFill>
                  <a:srgbClr val="000000"/>
                </a:solidFill>
                <a:latin typeface="Consolas"/>
              </a:rPr>
              <a:t>Ext.ux.data.SeamWebRemoteReader.superclass.constructor.call</a:t>
            </a:r>
            <a:r>
              <a:rPr lang="en-US" sz="1100" dirty="0" smtClean="0">
                <a:solidFill>
                  <a:srgbClr val="000000"/>
                </a:solidFill>
                <a:latin typeface="Consolas"/>
              </a:rPr>
              <a:t>(</a:t>
            </a:r>
            <a:r>
              <a:rPr lang="en-US" sz="1100" b="1" dirty="0" smtClean="0">
                <a:solidFill>
                  <a:srgbClr val="7F0055"/>
                </a:solidFill>
                <a:latin typeface="Consolas"/>
              </a:rPr>
              <a:t>this</a:t>
            </a:r>
            <a:r>
              <a:rPr lang="en-US" sz="1100" b="1" dirty="0">
                <a:solidFill>
                  <a:srgbClr val="000000"/>
                </a:solidFill>
                <a:latin typeface="Consolas"/>
              </a:rPr>
              <a:t>, </a:t>
            </a:r>
            <a:r>
              <a:rPr lang="en-US" sz="1100" b="1" dirty="0" err="1">
                <a:solidFill>
                  <a:srgbClr val="000000"/>
                </a:solidFill>
                <a:latin typeface="Consolas"/>
              </a:rPr>
              <a:t>config</a:t>
            </a:r>
            <a:r>
              <a:rPr lang="en-US" sz="1100" b="1" dirty="0">
                <a:solidFill>
                  <a:srgbClr val="000000"/>
                </a:solidFill>
                <a:latin typeface="Consolas"/>
              </a:rPr>
              <a:t>);</a:t>
            </a:r>
          </a:p>
          <a:p>
            <a:r>
              <a:rPr lang="en-US" sz="1100" dirty="0">
                <a:solidFill>
                  <a:srgbClr val="000000"/>
                </a:solidFill>
                <a:latin typeface="Consolas"/>
              </a:rPr>
              <a:t>};</a:t>
            </a:r>
          </a:p>
          <a:p>
            <a:r>
              <a:rPr lang="en-US" sz="1100" dirty="0" err="1">
                <a:solidFill>
                  <a:srgbClr val="000000"/>
                </a:solidFill>
                <a:latin typeface="Consolas"/>
              </a:rPr>
              <a:t>Ext.extend</a:t>
            </a:r>
            <a:r>
              <a:rPr lang="en-US" sz="1100" dirty="0">
                <a:solidFill>
                  <a:srgbClr val="000000"/>
                </a:solidFill>
                <a:latin typeface="Consolas"/>
              </a:rPr>
              <a:t>(</a:t>
            </a:r>
            <a:r>
              <a:rPr lang="en-US" sz="1100" dirty="0" err="1">
                <a:solidFill>
                  <a:srgbClr val="000000"/>
                </a:solidFill>
                <a:latin typeface="Consolas"/>
              </a:rPr>
              <a:t>Ext.ux.data.SeamWebRemoteReader</a:t>
            </a:r>
            <a:r>
              <a:rPr lang="en-US" sz="1100" dirty="0">
                <a:solidFill>
                  <a:srgbClr val="000000"/>
                </a:solidFill>
                <a:latin typeface="Consolas"/>
              </a:rPr>
              <a:t>, </a:t>
            </a:r>
            <a:r>
              <a:rPr lang="en-US" sz="1100" dirty="0" err="1">
                <a:solidFill>
                  <a:srgbClr val="000000"/>
                </a:solidFill>
                <a:latin typeface="Consolas"/>
              </a:rPr>
              <a:t>Ext.data.JsonReader</a:t>
            </a:r>
            <a:r>
              <a:rPr lang="en-US" sz="1100" dirty="0">
                <a:solidFill>
                  <a:srgbClr val="000000"/>
                </a:solidFill>
                <a:latin typeface="Consolas"/>
              </a:rPr>
              <a:t>, {</a:t>
            </a:r>
          </a:p>
          <a:p>
            <a:r>
              <a:rPr lang="en-US" sz="1100" dirty="0" smtClean="0">
                <a:solidFill>
                  <a:srgbClr val="000000"/>
                </a:solidFill>
                <a:latin typeface="Consolas"/>
              </a:rPr>
              <a:t>	</a:t>
            </a:r>
            <a:r>
              <a:rPr lang="en-US" sz="1100" dirty="0" err="1" smtClean="0">
                <a:solidFill>
                  <a:srgbClr val="000000"/>
                </a:solidFill>
                <a:latin typeface="Consolas"/>
              </a:rPr>
              <a:t>readRecords</a:t>
            </a:r>
            <a:r>
              <a:rPr lang="en-US" sz="1100" dirty="0" smtClean="0">
                <a:solidFill>
                  <a:srgbClr val="000000"/>
                </a:solidFill>
                <a:latin typeface="Consolas"/>
              </a:rPr>
              <a:t> </a:t>
            </a:r>
            <a:r>
              <a:rPr lang="en-US" sz="1100" dirty="0">
                <a:solidFill>
                  <a:srgbClr val="000000"/>
                </a:solidFill>
                <a:latin typeface="Consolas"/>
              </a:rPr>
              <a:t>: </a:t>
            </a:r>
            <a:r>
              <a:rPr lang="en-US" sz="1100" b="1" dirty="0">
                <a:solidFill>
                  <a:srgbClr val="7F0055"/>
                </a:solidFill>
                <a:latin typeface="Consolas"/>
              </a:rPr>
              <a:t>function</a:t>
            </a:r>
            <a:r>
              <a:rPr lang="en-US" sz="1100" b="1" dirty="0">
                <a:solidFill>
                  <a:srgbClr val="000000"/>
                </a:solidFill>
                <a:latin typeface="Consolas"/>
              </a:rPr>
              <a:t>(input) {</a:t>
            </a:r>
          </a:p>
          <a:p>
            <a:r>
              <a:rPr lang="en-US" sz="1100" b="1" dirty="0" smtClean="0">
                <a:solidFill>
                  <a:srgbClr val="7F0055"/>
                </a:solidFill>
                <a:latin typeface="Consolas"/>
              </a:rPr>
              <a:t>		return</a:t>
            </a:r>
            <a:r>
              <a:rPr lang="en-US" sz="1100" b="1" dirty="0" smtClean="0">
                <a:solidFill>
                  <a:srgbClr val="000000"/>
                </a:solidFill>
                <a:latin typeface="Consolas"/>
              </a:rPr>
              <a:t> </a:t>
            </a:r>
            <a:r>
              <a:rPr lang="en-US" sz="1100" b="1" dirty="0" err="1" smtClean="0">
                <a:solidFill>
                  <a:srgbClr val="000000"/>
                </a:solidFill>
                <a:latin typeface="Consolas"/>
              </a:rPr>
              <a:t>Ext.ux.data.SeamWebRemoteReader.superclass.readRecords.call</a:t>
            </a:r>
            <a:r>
              <a:rPr lang="en-US" sz="1100" b="1" dirty="0" smtClean="0">
                <a:solidFill>
                  <a:srgbClr val="000000"/>
                </a:solidFill>
                <a:latin typeface="Consolas"/>
              </a:rPr>
              <a:t>(</a:t>
            </a:r>
            <a:r>
              <a:rPr lang="en-US" sz="1100" b="1" dirty="0" smtClean="0">
                <a:solidFill>
                  <a:srgbClr val="7F0055"/>
                </a:solidFill>
                <a:latin typeface="Consolas"/>
              </a:rPr>
              <a:t>this</a:t>
            </a:r>
            <a:r>
              <a:rPr lang="en-US" sz="1100" b="1" dirty="0">
                <a:solidFill>
                  <a:srgbClr val="000000"/>
                </a:solidFill>
                <a:latin typeface="Consolas"/>
              </a:rPr>
              <a:t>, input);</a:t>
            </a:r>
          </a:p>
          <a:p>
            <a:r>
              <a:rPr lang="en-US" sz="1100" dirty="0" smtClean="0">
                <a:solidFill>
                  <a:srgbClr val="000000"/>
                </a:solidFill>
                <a:latin typeface="Consolas"/>
              </a:rPr>
              <a:t>	}</a:t>
            </a:r>
            <a:endParaRPr lang="en-US" sz="1100" dirty="0">
              <a:solidFill>
                <a:srgbClr val="000000"/>
              </a:solidFill>
              <a:latin typeface="Consolas"/>
            </a:endParaRPr>
          </a:p>
          <a:p>
            <a:r>
              <a:rPr lang="en-US" sz="1100" dirty="0">
                <a:solidFill>
                  <a:srgbClr val="000000"/>
                </a:solidFill>
                <a:latin typeface="Consolas"/>
              </a:rPr>
              <a:t>});</a:t>
            </a:r>
            <a:endParaRPr lang="en-US" sz="1100" dirty="0"/>
          </a:p>
        </p:txBody>
      </p:sp>
    </p:spTree>
    <p:extLst>
      <p:ext uri="{BB962C8B-B14F-4D97-AF65-F5344CB8AC3E}">
        <p14:creationId xmlns:p14="http://schemas.microsoft.com/office/powerpoint/2010/main" val="1660975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Classes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Its very important to remember that you are defining a prototype – you need to be explicit about whether you are defining instance or static data</a:t>
            </a:r>
          </a:p>
          <a:p>
            <a:endParaRPr lang="en-US" dirty="0"/>
          </a:p>
        </p:txBody>
      </p:sp>
      <p:sp>
        <p:nvSpPr>
          <p:cNvPr id="4" name="TextBox 3"/>
          <p:cNvSpPr txBox="1"/>
          <p:nvPr/>
        </p:nvSpPr>
        <p:spPr>
          <a:xfrm>
            <a:off x="381000" y="3200400"/>
            <a:ext cx="8610600" cy="1277273"/>
          </a:xfrm>
          <a:prstGeom prst="rect">
            <a:avLst/>
          </a:prstGeom>
          <a:solidFill>
            <a:schemeClr val="bg1">
              <a:lumMod val="95000"/>
            </a:schemeClr>
          </a:solidFill>
          <a:ln>
            <a:solidFill>
              <a:schemeClr val="tx1"/>
            </a:solidFill>
            <a:prstDash val="lgDash"/>
          </a:ln>
        </p:spPr>
        <p:txBody>
          <a:bodyPr wrap="square" rtlCol="0">
            <a:spAutoFit/>
          </a:bodyPr>
          <a:lstStyle/>
          <a:p>
            <a:r>
              <a:rPr lang="en-US" sz="1100" b="1" dirty="0" err="1">
                <a:solidFill>
                  <a:srgbClr val="7F0055"/>
                </a:solidFill>
                <a:latin typeface="Consolas"/>
              </a:rPr>
              <a:t>var</a:t>
            </a:r>
            <a:r>
              <a:rPr lang="en-US" sz="1100" b="1" dirty="0">
                <a:solidFill>
                  <a:srgbClr val="000000"/>
                </a:solidFill>
                <a:latin typeface="Consolas"/>
              </a:rPr>
              <a:t> </a:t>
            </a:r>
            <a:r>
              <a:rPr lang="en-US" sz="1100" b="1" dirty="0" err="1">
                <a:solidFill>
                  <a:srgbClr val="000000"/>
                </a:solidFill>
                <a:latin typeface="Consolas"/>
              </a:rPr>
              <a:t>MyPanel</a:t>
            </a:r>
            <a:r>
              <a:rPr lang="en-US" sz="1100" b="1" dirty="0">
                <a:solidFill>
                  <a:srgbClr val="000000"/>
                </a:solidFill>
                <a:latin typeface="Consolas"/>
              </a:rPr>
              <a:t> = </a:t>
            </a:r>
            <a:r>
              <a:rPr lang="en-US" sz="1100" b="1" dirty="0" err="1">
                <a:solidFill>
                  <a:srgbClr val="000000"/>
                </a:solidFill>
                <a:latin typeface="Consolas"/>
              </a:rPr>
              <a:t>Ext.extend</a:t>
            </a:r>
            <a:r>
              <a:rPr lang="en-US" sz="1100" b="1" dirty="0">
                <a:solidFill>
                  <a:srgbClr val="000000"/>
                </a:solidFill>
                <a:latin typeface="Consolas"/>
              </a:rPr>
              <a:t>(</a:t>
            </a:r>
            <a:r>
              <a:rPr lang="en-US" sz="1100" b="1" dirty="0" err="1">
                <a:solidFill>
                  <a:srgbClr val="000000"/>
                </a:solidFill>
                <a:latin typeface="Consolas"/>
              </a:rPr>
              <a:t>Ext.Panel</a:t>
            </a:r>
            <a:r>
              <a:rPr lang="en-US" sz="1100" b="1" dirty="0">
                <a:solidFill>
                  <a:srgbClr val="000000"/>
                </a:solidFill>
                <a:latin typeface="Consolas"/>
              </a:rPr>
              <a:t>, {</a:t>
            </a:r>
          </a:p>
          <a:p>
            <a:r>
              <a:rPr lang="en-US" sz="1100" dirty="0">
                <a:solidFill>
                  <a:srgbClr val="000000"/>
                </a:solidFill>
                <a:latin typeface="Consolas"/>
              </a:rPr>
              <a:t>    </a:t>
            </a:r>
            <a:r>
              <a:rPr lang="en-US" sz="1100" dirty="0" err="1">
                <a:solidFill>
                  <a:srgbClr val="000000"/>
                </a:solidFill>
                <a:latin typeface="Consolas"/>
              </a:rPr>
              <a:t>somePrototypeProperty</a:t>
            </a:r>
            <a:r>
              <a:rPr lang="en-US" sz="1100" dirty="0">
                <a:solidFill>
                  <a:srgbClr val="000000"/>
                </a:solidFill>
                <a:latin typeface="Consolas"/>
              </a:rPr>
              <a:t>: </a:t>
            </a:r>
            <a:r>
              <a:rPr lang="en-US" sz="1100" dirty="0">
                <a:solidFill>
                  <a:srgbClr val="2A00FF"/>
                </a:solidFill>
                <a:latin typeface="Consolas"/>
              </a:rPr>
              <a:t>'foo</a:t>
            </a:r>
            <a:r>
              <a:rPr lang="en-US" sz="1100" dirty="0" smtClean="0">
                <a:solidFill>
                  <a:srgbClr val="2A00FF"/>
                </a:solidFill>
                <a:latin typeface="Consolas"/>
              </a:rPr>
              <a:t>'</a:t>
            </a:r>
            <a:r>
              <a:rPr lang="en-US" sz="1100" dirty="0" smtClean="0">
                <a:solidFill>
                  <a:srgbClr val="000000"/>
                </a:solidFill>
                <a:latin typeface="Consolas"/>
              </a:rPr>
              <a:t>, </a:t>
            </a:r>
            <a:r>
              <a:rPr lang="en-US" sz="1100" dirty="0">
                <a:solidFill>
                  <a:srgbClr val="3F7F5F"/>
                </a:solidFill>
                <a:highlight>
                  <a:srgbClr val="E8F2FE"/>
                </a:highlight>
                <a:latin typeface="Consolas"/>
              </a:rPr>
              <a:t>//will be created ONCE and shared in every instance</a:t>
            </a:r>
            <a:endParaRPr lang="en-US" sz="1100" dirty="0">
              <a:solidFill>
                <a:srgbClr val="000000"/>
              </a:solidFill>
              <a:latin typeface="Consolas"/>
            </a:endParaRPr>
          </a:p>
          <a:p>
            <a:r>
              <a:rPr lang="en-US" sz="1100" dirty="0">
                <a:solidFill>
                  <a:srgbClr val="000000"/>
                </a:solidFill>
                <a:latin typeface="Consolas"/>
              </a:rPr>
              <a:t>    constructor: </a:t>
            </a:r>
            <a:r>
              <a:rPr lang="en-US" sz="1100" b="1" dirty="0">
                <a:solidFill>
                  <a:srgbClr val="7F0055"/>
                </a:solidFill>
                <a:latin typeface="Consolas"/>
              </a:rPr>
              <a:t>function</a:t>
            </a:r>
            <a:r>
              <a:rPr lang="en-US" sz="1100" b="1" dirty="0">
                <a:solidFill>
                  <a:srgbClr val="000000"/>
                </a:solidFill>
                <a:latin typeface="Consolas"/>
              </a:rPr>
              <a:t> (</a:t>
            </a:r>
            <a:r>
              <a:rPr lang="en-US" sz="1100" b="1" dirty="0" err="1">
                <a:solidFill>
                  <a:srgbClr val="000000"/>
                </a:solidFill>
                <a:latin typeface="Consolas"/>
              </a:rPr>
              <a:t>config</a:t>
            </a:r>
            <a:r>
              <a:rPr lang="en-US" sz="1100" b="1" dirty="0">
                <a:solidFill>
                  <a:srgbClr val="000000"/>
                </a:solidFill>
                <a:latin typeface="Consolas"/>
              </a:rPr>
              <a:t>) {</a:t>
            </a:r>
          </a:p>
          <a:p>
            <a:r>
              <a:rPr lang="en-US" sz="1100" dirty="0">
                <a:solidFill>
                  <a:srgbClr val="000000"/>
                </a:solidFill>
                <a:latin typeface="Consolas"/>
              </a:rPr>
              <a:t>        </a:t>
            </a:r>
            <a:r>
              <a:rPr lang="en-US" sz="1100" dirty="0" err="1">
                <a:solidFill>
                  <a:srgbClr val="000000"/>
                </a:solidFill>
                <a:latin typeface="Consolas"/>
              </a:rPr>
              <a:t>Ext.apply</a:t>
            </a:r>
            <a:r>
              <a:rPr lang="en-US" sz="1100" dirty="0">
                <a:solidFill>
                  <a:srgbClr val="000000"/>
                </a:solidFill>
                <a:latin typeface="Consolas"/>
              </a:rPr>
              <a:t>(</a:t>
            </a:r>
            <a:r>
              <a:rPr lang="en-US" sz="1100" b="1" dirty="0">
                <a:solidFill>
                  <a:srgbClr val="7F0055"/>
                </a:solidFill>
                <a:latin typeface="Consolas"/>
              </a:rPr>
              <a:t>this</a:t>
            </a:r>
            <a:r>
              <a:rPr lang="en-US" sz="1100" b="1" dirty="0">
                <a:solidFill>
                  <a:srgbClr val="000000"/>
                </a:solidFill>
                <a:latin typeface="Consolas"/>
              </a:rPr>
              <a:t>, </a:t>
            </a:r>
            <a:r>
              <a:rPr lang="en-US" sz="1100" b="1" dirty="0" err="1">
                <a:solidFill>
                  <a:srgbClr val="000000"/>
                </a:solidFill>
                <a:latin typeface="Consolas"/>
              </a:rPr>
              <a:t>config</a:t>
            </a:r>
            <a:r>
              <a:rPr lang="en-US" sz="1100" b="1" dirty="0">
                <a:solidFill>
                  <a:srgbClr val="000000"/>
                </a:solidFill>
                <a:latin typeface="Consolas"/>
              </a:rPr>
              <a:t>);</a:t>
            </a:r>
          </a:p>
          <a:p>
            <a:r>
              <a:rPr lang="en-US" sz="1100" dirty="0">
                <a:solidFill>
                  <a:srgbClr val="000000"/>
                </a:solidFill>
                <a:latin typeface="Consolas"/>
              </a:rPr>
              <a:t>        </a:t>
            </a:r>
            <a:r>
              <a:rPr lang="en-US" sz="1100" dirty="0" err="1">
                <a:solidFill>
                  <a:srgbClr val="000000"/>
                </a:solidFill>
                <a:latin typeface="Consolas"/>
              </a:rPr>
              <a:t>MyPanel.superclass.constructor.call</a:t>
            </a:r>
            <a:r>
              <a:rPr lang="en-US" sz="1100" dirty="0">
                <a:solidFill>
                  <a:srgbClr val="000000"/>
                </a:solidFill>
                <a:latin typeface="Consolas"/>
              </a:rPr>
              <a:t>(</a:t>
            </a:r>
            <a:r>
              <a:rPr lang="en-US" sz="1100" b="1" dirty="0">
                <a:solidFill>
                  <a:srgbClr val="7F0055"/>
                </a:solidFill>
                <a:latin typeface="Consolas"/>
              </a:rPr>
              <a:t>this</a:t>
            </a:r>
            <a:r>
              <a:rPr lang="en-US" sz="1100" b="1" dirty="0">
                <a:solidFill>
                  <a:srgbClr val="000000"/>
                </a:solidFill>
                <a:latin typeface="Consolas"/>
              </a:rPr>
              <a:t>);</a:t>
            </a:r>
          </a:p>
          <a:p>
            <a:r>
              <a:rPr lang="en-US" sz="1100" dirty="0">
                <a:solidFill>
                  <a:srgbClr val="000000"/>
                </a:solidFill>
                <a:latin typeface="Consolas"/>
              </a:rPr>
              <a:t>    }</a:t>
            </a:r>
          </a:p>
          <a:p>
            <a:r>
              <a:rPr lang="en-US" sz="1100" dirty="0">
                <a:solidFill>
                  <a:srgbClr val="000000"/>
                </a:solidFill>
                <a:latin typeface="Consolas"/>
              </a:rPr>
              <a:t>});</a:t>
            </a:r>
          </a:p>
        </p:txBody>
      </p:sp>
      <p:sp>
        <p:nvSpPr>
          <p:cNvPr id="5" name="TextBox 4"/>
          <p:cNvSpPr txBox="1"/>
          <p:nvPr/>
        </p:nvSpPr>
        <p:spPr>
          <a:xfrm>
            <a:off x="381000" y="4800600"/>
            <a:ext cx="8610600" cy="1277273"/>
          </a:xfrm>
          <a:prstGeom prst="rect">
            <a:avLst/>
          </a:prstGeom>
          <a:solidFill>
            <a:schemeClr val="bg1">
              <a:lumMod val="95000"/>
            </a:schemeClr>
          </a:solidFill>
          <a:ln>
            <a:solidFill>
              <a:schemeClr val="tx1"/>
            </a:solidFill>
            <a:prstDash val="lgDash"/>
          </a:ln>
        </p:spPr>
        <p:txBody>
          <a:bodyPr wrap="square" rtlCol="0">
            <a:spAutoFit/>
          </a:bodyPr>
          <a:lstStyle/>
          <a:p>
            <a:r>
              <a:rPr lang="en-US" sz="1100" b="1" dirty="0" err="1">
                <a:solidFill>
                  <a:srgbClr val="7F0055"/>
                </a:solidFill>
                <a:latin typeface="Consolas"/>
              </a:rPr>
              <a:t>var</a:t>
            </a:r>
            <a:r>
              <a:rPr lang="en-US" sz="1100" b="1" dirty="0">
                <a:solidFill>
                  <a:srgbClr val="000000"/>
                </a:solidFill>
                <a:latin typeface="Consolas"/>
              </a:rPr>
              <a:t> </a:t>
            </a:r>
            <a:r>
              <a:rPr lang="en-US" sz="1100" b="1" dirty="0" err="1">
                <a:solidFill>
                  <a:srgbClr val="000000"/>
                </a:solidFill>
                <a:latin typeface="Consolas"/>
              </a:rPr>
              <a:t>MyPanel</a:t>
            </a:r>
            <a:r>
              <a:rPr lang="en-US" sz="1100" b="1" dirty="0">
                <a:solidFill>
                  <a:srgbClr val="000000"/>
                </a:solidFill>
                <a:latin typeface="Consolas"/>
              </a:rPr>
              <a:t> = </a:t>
            </a:r>
            <a:r>
              <a:rPr lang="en-US" sz="1100" b="1" dirty="0" err="1">
                <a:solidFill>
                  <a:srgbClr val="000000"/>
                </a:solidFill>
                <a:latin typeface="Consolas"/>
              </a:rPr>
              <a:t>Ext.extend</a:t>
            </a:r>
            <a:r>
              <a:rPr lang="en-US" sz="1100" b="1" dirty="0">
                <a:solidFill>
                  <a:srgbClr val="000000"/>
                </a:solidFill>
                <a:latin typeface="Consolas"/>
              </a:rPr>
              <a:t>(</a:t>
            </a:r>
            <a:r>
              <a:rPr lang="en-US" sz="1100" b="1" dirty="0" err="1">
                <a:solidFill>
                  <a:srgbClr val="000000"/>
                </a:solidFill>
                <a:latin typeface="Consolas"/>
              </a:rPr>
              <a:t>Ext.Panel</a:t>
            </a:r>
            <a:r>
              <a:rPr lang="en-US" sz="1100" b="1" dirty="0">
                <a:solidFill>
                  <a:srgbClr val="000000"/>
                </a:solidFill>
                <a:latin typeface="Consolas"/>
              </a:rPr>
              <a:t>, {</a:t>
            </a:r>
          </a:p>
          <a:p>
            <a:r>
              <a:rPr lang="en-US" sz="1100" dirty="0">
                <a:solidFill>
                  <a:srgbClr val="000000"/>
                </a:solidFill>
                <a:latin typeface="Consolas"/>
              </a:rPr>
              <a:t>    </a:t>
            </a:r>
            <a:r>
              <a:rPr lang="en-US" sz="1100" b="1" dirty="0" err="1">
                <a:solidFill>
                  <a:srgbClr val="7F0055"/>
                </a:solidFill>
                <a:highlight>
                  <a:srgbClr val="E8F2FE"/>
                </a:highlight>
                <a:latin typeface="Consolas"/>
              </a:rPr>
              <a:t>this</a:t>
            </a:r>
            <a:r>
              <a:rPr lang="en-US" sz="1100" b="1" dirty="0" err="1">
                <a:solidFill>
                  <a:srgbClr val="000000"/>
                </a:solidFill>
                <a:highlight>
                  <a:srgbClr val="E8F2FE"/>
                </a:highlight>
                <a:latin typeface="Consolas"/>
              </a:rPr>
              <a:t>.somePrototypeProperty</a:t>
            </a:r>
            <a:r>
              <a:rPr lang="en-US" sz="1100" b="1" dirty="0">
                <a:solidFill>
                  <a:srgbClr val="000000"/>
                </a:solidFill>
                <a:highlight>
                  <a:srgbClr val="E8F2FE"/>
                </a:highlight>
                <a:latin typeface="Consolas"/>
              </a:rPr>
              <a:t>: </a:t>
            </a:r>
            <a:r>
              <a:rPr lang="en-US" sz="1100" b="1" dirty="0">
                <a:solidFill>
                  <a:srgbClr val="2A00FF"/>
                </a:solidFill>
                <a:highlight>
                  <a:srgbClr val="E8F2FE"/>
                </a:highlight>
                <a:latin typeface="Consolas"/>
              </a:rPr>
              <a:t>'foo</a:t>
            </a:r>
            <a:r>
              <a:rPr lang="en-US" sz="1100" b="1" dirty="0" smtClean="0">
                <a:solidFill>
                  <a:srgbClr val="2A00FF"/>
                </a:solidFill>
                <a:highlight>
                  <a:srgbClr val="E8F2FE"/>
                </a:highlight>
                <a:latin typeface="Consolas"/>
              </a:rPr>
              <a:t>'</a:t>
            </a:r>
            <a:r>
              <a:rPr lang="en-US" sz="1100" b="1" dirty="0" smtClean="0">
                <a:solidFill>
                  <a:srgbClr val="000000"/>
                </a:solidFill>
                <a:highlight>
                  <a:srgbClr val="E8F2FE"/>
                </a:highlight>
                <a:latin typeface="Consolas"/>
              </a:rPr>
              <a:t>, </a:t>
            </a:r>
            <a:r>
              <a:rPr lang="en-US" sz="1100" dirty="0">
                <a:solidFill>
                  <a:srgbClr val="3F7F5F"/>
                </a:solidFill>
                <a:highlight>
                  <a:srgbClr val="E8F2FE"/>
                </a:highlight>
                <a:latin typeface="Consolas"/>
              </a:rPr>
              <a:t>//will be created </a:t>
            </a:r>
            <a:r>
              <a:rPr lang="en-US" sz="1100" dirty="0" smtClean="0">
                <a:solidFill>
                  <a:srgbClr val="3F7F5F"/>
                </a:solidFill>
                <a:highlight>
                  <a:srgbClr val="E8F2FE"/>
                </a:highlight>
                <a:latin typeface="Consolas"/>
              </a:rPr>
              <a:t>per instance </a:t>
            </a:r>
            <a:endParaRPr lang="en-US" sz="1100" b="1" dirty="0" smtClean="0">
              <a:solidFill>
                <a:srgbClr val="000000"/>
              </a:solidFill>
              <a:highlight>
                <a:srgbClr val="E8F2FE"/>
              </a:highlight>
              <a:latin typeface="Consolas"/>
            </a:endParaRPr>
          </a:p>
          <a:p>
            <a:r>
              <a:rPr lang="en-US" sz="1100" b="1" dirty="0">
                <a:solidFill>
                  <a:srgbClr val="000000"/>
                </a:solidFill>
                <a:highlight>
                  <a:srgbClr val="E8F2FE"/>
                </a:highlight>
                <a:latin typeface="Consolas"/>
              </a:rPr>
              <a:t> </a:t>
            </a:r>
            <a:r>
              <a:rPr lang="en-US" sz="1100" b="1" dirty="0" smtClean="0">
                <a:solidFill>
                  <a:srgbClr val="000000"/>
                </a:solidFill>
                <a:highlight>
                  <a:srgbClr val="E8F2FE"/>
                </a:highlight>
                <a:latin typeface="Consolas"/>
              </a:rPr>
              <a:t>  </a:t>
            </a:r>
            <a:r>
              <a:rPr lang="en-US" sz="1100" dirty="0" smtClean="0">
                <a:solidFill>
                  <a:srgbClr val="000000"/>
                </a:solidFill>
                <a:latin typeface="Consolas"/>
              </a:rPr>
              <a:t> </a:t>
            </a:r>
            <a:r>
              <a:rPr lang="en-US" sz="1100" dirty="0">
                <a:solidFill>
                  <a:srgbClr val="000000"/>
                </a:solidFill>
                <a:latin typeface="Consolas"/>
              </a:rPr>
              <a:t>constructor: </a:t>
            </a:r>
            <a:r>
              <a:rPr lang="en-US" sz="1100" b="1" dirty="0">
                <a:solidFill>
                  <a:srgbClr val="7F0055"/>
                </a:solidFill>
                <a:latin typeface="Consolas"/>
              </a:rPr>
              <a:t>function</a:t>
            </a:r>
            <a:r>
              <a:rPr lang="en-US" sz="1100" b="1" dirty="0">
                <a:solidFill>
                  <a:srgbClr val="000000"/>
                </a:solidFill>
                <a:latin typeface="Consolas"/>
              </a:rPr>
              <a:t> (</a:t>
            </a:r>
            <a:r>
              <a:rPr lang="en-US" sz="1100" b="1" dirty="0" err="1">
                <a:solidFill>
                  <a:srgbClr val="000000"/>
                </a:solidFill>
                <a:latin typeface="Consolas"/>
              </a:rPr>
              <a:t>config</a:t>
            </a:r>
            <a:r>
              <a:rPr lang="en-US" sz="1100" b="1" dirty="0">
                <a:solidFill>
                  <a:srgbClr val="000000"/>
                </a:solidFill>
                <a:latin typeface="Consolas"/>
              </a:rPr>
              <a:t>) {</a:t>
            </a:r>
          </a:p>
          <a:p>
            <a:r>
              <a:rPr lang="en-US" sz="1100" dirty="0">
                <a:solidFill>
                  <a:srgbClr val="000000"/>
                </a:solidFill>
                <a:latin typeface="Consolas"/>
              </a:rPr>
              <a:t>        </a:t>
            </a:r>
            <a:r>
              <a:rPr lang="en-US" sz="1100" dirty="0" err="1">
                <a:solidFill>
                  <a:srgbClr val="000000"/>
                </a:solidFill>
                <a:latin typeface="Consolas"/>
              </a:rPr>
              <a:t>Ext.apply</a:t>
            </a:r>
            <a:r>
              <a:rPr lang="en-US" sz="1100" dirty="0">
                <a:solidFill>
                  <a:srgbClr val="000000"/>
                </a:solidFill>
                <a:latin typeface="Consolas"/>
              </a:rPr>
              <a:t>(</a:t>
            </a:r>
            <a:r>
              <a:rPr lang="en-US" sz="1100" b="1" dirty="0">
                <a:solidFill>
                  <a:srgbClr val="7F0055"/>
                </a:solidFill>
                <a:latin typeface="Consolas"/>
              </a:rPr>
              <a:t>this</a:t>
            </a:r>
            <a:r>
              <a:rPr lang="en-US" sz="1100" b="1" dirty="0">
                <a:solidFill>
                  <a:srgbClr val="000000"/>
                </a:solidFill>
                <a:latin typeface="Consolas"/>
              </a:rPr>
              <a:t>, </a:t>
            </a:r>
            <a:r>
              <a:rPr lang="en-US" sz="1100" b="1" dirty="0" err="1">
                <a:solidFill>
                  <a:srgbClr val="000000"/>
                </a:solidFill>
                <a:latin typeface="Consolas"/>
              </a:rPr>
              <a:t>config</a:t>
            </a:r>
            <a:r>
              <a:rPr lang="en-US" sz="1100" b="1" dirty="0">
                <a:solidFill>
                  <a:srgbClr val="000000"/>
                </a:solidFill>
                <a:latin typeface="Consolas"/>
              </a:rPr>
              <a:t>);</a:t>
            </a:r>
          </a:p>
          <a:p>
            <a:r>
              <a:rPr lang="en-US" sz="1100" dirty="0">
                <a:solidFill>
                  <a:srgbClr val="000000"/>
                </a:solidFill>
                <a:latin typeface="Consolas"/>
              </a:rPr>
              <a:t>        </a:t>
            </a:r>
            <a:r>
              <a:rPr lang="en-US" sz="1100" dirty="0" err="1">
                <a:solidFill>
                  <a:srgbClr val="000000"/>
                </a:solidFill>
                <a:latin typeface="Consolas"/>
              </a:rPr>
              <a:t>MyPanel.superclass.constructor.call</a:t>
            </a:r>
            <a:r>
              <a:rPr lang="en-US" sz="1100" dirty="0">
                <a:solidFill>
                  <a:srgbClr val="000000"/>
                </a:solidFill>
                <a:latin typeface="Consolas"/>
              </a:rPr>
              <a:t>(</a:t>
            </a:r>
            <a:r>
              <a:rPr lang="en-US" sz="1100" b="1" dirty="0">
                <a:solidFill>
                  <a:srgbClr val="7F0055"/>
                </a:solidFill>
                <a:latin typeface="Consolas"/>
              </a:rPr>
              <a:t>this</a:t>
            </a:r>
            <a:r>
              <a:rPr lang="en-US" sz="1100" b="1" dirty="0">
                <a:solidFill>
                  <a:srgbClr val="000000"/>
                </a:solidFill>
                <a:latin typeface="Consolas"/>
              </a:rPr>
              <a:t>);</a:t>
            </a:r>
          </a:p>
          <a:p>
            <a:r>
              <a:rPr lang="en-US" sz="1100" dirty="0">
                <a:solidFill>
                  <a:srgbClr val="000000"/>
                </a:solidFill>
                <a:latin typeface="Consolas"/>
              </a:rPr>
              <a:t>    }</a:t>
            </a:r>
          </a:p>
          <a:p>
            <a:r>
              <a:rPr lang="en-US" sz="1100" dirty="0">
                <a:solidFill>
                  <a:srgbClr val="000000"/>
                </a:solidFill>
                <a:latin typeface="Consolas"/>
              </a:rPr>
              <a:t>});</a:t>
            </a:r>
          </a:p>
        </p:txBody>
      </p:sp>
    </p:spTree>
    <p:extLst>
      <p:ext uri="{BB962C8B-B14F-4D97-AF65-F5344CB8AC3E}">
        <p14:creationId xmlns:p14="http://schemas.microsoft.com/office/powerpoint/2010/main" val="38926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It is Dynamic</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smtClean="0"/>
              <a:t>JavaScript executes at runtime and does not compile. </a:t>
            </a:r>
          </a:p>
          <a:p>
            <a:pPr marL="342900" lvl="1" indent="-342900">
              <a:buFont typeface="Arial" pitchFamily="34" charset="0"/>
              <a:buChar char="•"/>
            </a:pPr>
            <a:r>
              <a:rPr lang="en-US" dirty="0" smtClean="0"/>
              <a:t>That means that you can modify / redefine your code while it is running (for example in </a:t>
            </a:r>
            <a:r>
              <a:rPr lang="en-US" dirty="0" err="1" smtClean="0"/>
              <a:t>FireBug</a:t>
            </a:r>
            <a:r>
              <a:rPr lang="en-US" dirty="0" smtClean="0"/>
              <a:t>).</a:t>
            </a:r>
            <a:endParaRPr lang="en-US" dirty="0"/>
          </a:p>
        </p:txBody>
      </p:sp>
      <p:sp>
        <p:nvSpPr>
          <p:cNvPr id="5" name="TextBox 4"/>
          <p:cNvSpPr txBox="1"/>
          <p:nvPr/>
        </p:nvSpPr>
        <p:spPr>
          <a:xfrm>
            <a:off x="1524000" y="4114800"/>
            <a:ext cx="5638800" cy="369332"/>
          </a:xfrm>
          <a:prstGeom prst="rect">
            <a:avLst/>
          </a:prstGeom>
          <a:noFill/>
        </p:spPr>
        <p:txBody>
          <a:bodyPr wrap="square" rtlCol="0">
            <a:spAutoFit/>
          </a:bodyPr>
          <a:lstStyle/>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810000"/>
            <a:ext cx="8229600" cy="2106722"/>
          </a:xfrm>
          <a:prstGeom prst="rect">
            <a:avLst/>
          </a:prstGeom>
        </p:spPr>
      </p:pic>
    </p:spTree>
    <p:extLst>
      <p:ext uri="{BB962C8B-B14F-4D97-AF65-F5344CB8AC3E}">
        <p14:creationId xmlns:p14="http://schemas.microsoft.com/office/powerpoint/2010/main" val="39777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oAutofit/>
          </a:bodyPr>
          <a:lstStyle/>
          <a:p>
            <a:r>
              <a:rPr lang="en-US" sz="4000" dirty="0" smtClean="0"/>
              <a:t>How to leverage dynamic code with </a:t>
            </a:r>
            <a:r>
              <a:rPr lang="en-US" sz="4000" dirty="0" err="1" smtClean="0"/>
              <a:t>ExtJS</a:t>
            </a:r>
            <a:r>
              <a:rPr lang="en-US" sz="4000" dirty="0" smtClean="0"/>
              <a:t> Override</a:t>
            </a:r>
            <a:endParaRPr lang="en-US" sz="4000" dirty="0"/>
          </a:p>
        </p:txBody>
      </p:sp>
      <p:sp>
        <p:nvSpPr>
          <p:cNvPr id="3" name="Content Placeholder 2"/>
          <p:cNvSpPr>
            <a:spLocks noGrp="1"/>
          </p:cNvSpPr>
          <p:nvPr>
            <p:ph idx="1"/>
          </p:nvPr>
        </p:nvSpPr>
        <p:spPr>
          <a:xfrm>
            <a:off x="457200" y="1935480"/>
            <a:ext cx="8229600" cy="3017520"/>
          </a:xfrm>
        </p:spPr>
        <p:txBody>
          <a:bodyPr>
            <a:normAutofit lnSpcReduction="10000"/>
          </a:bodyPr>
          <a:lstStyle/>
          <a:p>
            <a:r>
              <a:rPr lang="en-US" dirty="0" smtClean="0"/>
              <a:t>Remember that extension lets you create a new class based on a pre-existing ‘template.’</a:t>
            </a:r>
          </a:p>
          <a:p>
            <a:r>
              <a:rPr lang="en-US" dirty="0" smtClean="0"/>
              <a:t>Overrides let you modify an existing  class and redefine methods / data. This is possible since JavaScript is dynamic and is executed on-the-fly</a:t>
            </a:r>
            <a:r>
              <a:rPr lang="en-US" dirty="0" smtClean="0"/>
              <a:t>.</a:t>
            </a:r>
          </a:p>
          <a:p>
            <a:r>
              <a:rPr lang="en-US" dirty="0" smtClean="0"/>
              <a:t>Overrides can be very dangerous since libraries not under your control can be changed.</a:t>
            </a:r>
            <a:endParaRPr lang="en-US" dirty="0"/>
          </a:p>
        </p:txBody>
      </p:sp>
    </p:spTree>
    <p:extLst>
      <p:ext uri="{BB962C8B-B14F-4D97-AF65-F5344CB8AC3E}">
        <p14:creationId xmlns:p14="http://schemas.microsoft.com/office/powerpoint/2010/main" val="374966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685800"/>
          </a:xfrm>
        </p:spPr>
        <p:txBody>
          <a:bodyPr>
            <a:noAutofit/>
          </a:bodyPr>
          <a:lstStyle/>
          <a:p>
            <a:r>
              <a:rPr lang="en-US" sz="4000" dirty="0" err="1" smtClean="0"/>
              <a:t>Ext.override</a:t>
            </a:r>
            <a:r>
              <a:rPr lang="en-US" sz="4000" dirty="0" smtClean="0"/>
              <a:t>  (</a:t>
            </a:r>
            <a:r>
              <a:rPr lang="en-US" sz="4000" dirty="0" err="1" smtClean="0"/>
              <a:t>cont</a:t>
            </a:r>
            <a:r>
              <a:rPr lang="en-US" sz="4000" dirty="0" smtClean="0"/>
              <a:t>)</a:t>
            </a:r>
            <a:endParaRPr lang="en-US" sz="4000" dirty="0"/>
          </a:p>
        </p:txBody>
      </p:sp>
      <p:sp>
        <p:nvSpPr>
          <p:cNvPr id="3" name="Content Placeholder 2"/>
          <p:cNvSpPr>
            <a:spLocks noGrp="1"/>
          </p:cNvSpPr>
          <p:nvPr>
            <p:ph idx="1"/>
          </p:nvPr>
        </p:nvSpPr>
        <p:spPr>
          <a:xfrm>
            <a:off x="457200" y="1935480"/>
            <a:ext cx="8229600" cy="4312920"/>
          </a:xfrm>
        </p:spPr>
        <p:txBody>
          <a:bodyPr>
            <a:normAutofit lnSpcReduction="10000"/>
          </a:bodyPr>
          <a:lstStyle/>
          <a:p>
            <a:r>
              <a:rPr lang="en-US" dirty="0" smtClean="0"/>
              <a:t>Let’s say that you would like some code to execute whenever someone “hides” a window on your page. </a:t>
            </a:r>
          </a:p>
          <a:p>
            <a:r>
              <a:rPr lang="en-US" dirty="0" smtClean="0"/>
              <a:t>You could use extend and create a subclass of </a:t>
            </a:r>
            <a:r>
              <a:rPr lang="en-US" dirty="0" err="1" smtClean="0"/>
              <a:t>Ext.Window</a:t>
            </a:r>
            <a:r>
              <a:rPr lang="en-US" dirty="0"/>
              <a:t> </a:t>
            </a:r>
            <a:r>
              <a:rPr lang="en-US" dirty="0" smtClean="0"/>
              <a:t>and implement all of your components such that they call your new window code. However you will most likely bring some 3</a:t>
            </a:r>
            <a:r>
              <a:rPr lang="en-US" baseline="30000" dirty="0" smtClean="0"/>
              <a:t>rd</a:t>
            </a:r>
            <a:r>
              <a:rPr lang="en-US" dirty="0" smtClean="0"/>
              <a:t>-party components on to your screen. Each of these components would need to be modified to use your new code. Furthermore any future developers would need to know about your special window extension if they want to add content to your page.</a:t>
            </a:r>
          </a:p>
          <a:p>
            <a:endParaRPr lang="en-US" dirty="0"/>
          </a:p>
        </p:txBody>
      </p:sp>
    </p:spTree>
    <p:extLst>
      <p:ext uri="{BB962C8B-B14F-4D97-AF65-F5344CB8AC3E}">
        <p14:creationId xmlns:p14="http://schemas.microsoft.com/office/powerpoint/2010/main" val="2386360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685800"/>
          </a:xfrm>
        </p:spPr>
        <p:txBody>
          <a:bodyPr>
            <a:noAutofit/>
          </a:bodyPr>
          <a:lstStyle/>
          <a:p>
            <a:r>
              <a:rPr lang="en-US" sz="4000" dirty="0" err="1" smtClean="0"/>
              <a:t>Ext.override</a:t>
            </a:r>
            <a:r>
              <a:rPr lang="en-US" sz="4000" dirty="0" smtClean="0"/>
              <a:t>  (</a:t>
            </a:r>
            <a:r>
              <a:rPr lang="en-US" sz="4000" dirty="0" err="1" smtClean="0"/>
              <a:t>cont</a:t>
            </a:r>
            <a:r>
              <a:rPr lang="en-US" sz="4000" dirty="0" smtClean="0"/>
              <a:t>)</a:t>
            </a:r>
            <a:endParaRPr lang="en-US" sz="4000" dirty="0"/>
          </a:p>
        </p:txBody>
      </p:sp>
      <p:sp>
        <p:nvSpPr>
          <p:cNvPr id="3" name="Content Placeholder 2"/>
          <p:cNvSpPr>
            <a:spLocks noGrp="1"/>
          </p:cNvSpPr>
          <p:nvPr>
            <p:ph idx="1"/>
          </p:nvPr>
        </p:nvSpPr>
        <p:spPr>
          <a:xfrm>
            <a:off x="457200" y="1935480"/>
            <a:ext cx="8229600" cy="2712720"/>
          </a:xfrm>
        </p:spPr>
        <p:txBody>
          <a:bodyPr>
            <a:normAutofit/>
          </a:bodyPr>
          <a:lstStyle/>
          <a:p>
            <a:r>
              <a:rPr lang="en-US" dirty="0" smtClean="0"/>
              <a:t>Solution: simply override </a:t>
            </a:r>
            <a:r>
              <a:rPr lang="en-US" dirty="0" err="1" smtClean="0"/>
              <a:t>Ext.Window</a:t>
            </a:r>
            <a:r>
              <a:rPr lang="en-US" dirty="0" smtClean="0"/>
              <a:t> with your own logic. </a:t>
            </a:r>
          </a:p>
          <a:p>
            <a:r>
              <a:rPr lang="en-US" dirty="0" smtClean="0"/>
              <a:t>That way you can make sure your code is always executed and you don’t need to make any modifications to existing / future code. </a:t>
            </a:r>
            <a:endParaRPr lang="en-US" dirty="0"/>
          </a:p>
        </p:txBody>
      </p:sp>
      <p:sp>
        <p:nvSpPr>
          <p:cNvPr id="4" name="TextBox 3"/>
          <p:cNvSpPr txBox="1"/>
          <p:nvPr/>
        </p:nvSpPr>
        <p:spPr>
          <a:xfrm>
            <a:off x="1571625" y="4953000"/>
            <a:ext cx="5715000" cy="1200329"/>
          </a:xfrm>
          <a:prstGeom prst="rect">
            <a:avLst/>
          </a:prstGeom>
          <a:solidFill>
            <a:schemeClr val="bg1">
              <a:lumMod val="95000"/>
            </a:schemeClr>
          </a:solidFill>
          <a:ln>
            <a:solidFill>
              <a:schemeClr val="tx1"/>
            </a:solidFill>
            <a:prstDash val="lgDash"/>
          </a:ln>
        </p:spPr>
        <p:txBody>
          <a:bodyPr wrap="square" rtlCol="0">
            <a:spAutoFit/>
          </a:bodyPr>
          <a:lstStyle/>
          <a:p>
            <a:r>
              <a:rPr lang="en-US" sz="1200" dirty="0">
                <a:solidFill>
                  <a:srgbClr val="000000"/>
                </a:solidFill>
                <a:latin typeface="Consolas"/>
              </a:rPr>
              <a:t> </a:t>
            </a:r>
            <a:r>
              <a:rPr lang="en-US" sz="1200" dirty="0" err="1">
                <a:solidFill>
                  <a:srgbClr val="000000"/>
                </a:solidFill>
                <a:latin typeface="Consolas"/>
              </a:rPr>
              <a:t>Ext.override</a:t>
            </a:r>
            <a:r>
              <a:rPr lang="en-US" sz="1200" dirty="0">
                <a:solidFill>
                  <a:srgbClr val="000000"/>
                </a:solidFill>
                <a:latin typeface="Consolas"/>
              </a:rPr>
              <a:t>(</a:t>
            </a:r>
            <a:r>
              <a:rPr lang="en-US" sz="1200" dirty="0" err="1">
                <a:solidFill>
                  <a:srgbClr val="000000"/>
                </a:solidFill>
                <a:latin typeface="Consolas"/>
              </a:rPr>
              <a:t>Ext.Window</a:t>
            </a:r>
            <a:r>
              <a:rPr lang="en-US" sz="1200" dirty="0">
                <a:solidFill>
                  <a:srgbClr val="000000"/>
                </a:solidFill>
                <a:latin typeface="Consolas"/>
              </a:rPr>
              <a:t>, {</a:t>
            </a:r>
          </a:p>
          <a:p>
            <a:r>
              <a:rPr lang="en-US" sz="1200" dirty="0">
                <a:solidFill>
                  <a:srgbClr val="000000"/>
                </a:solidFill>
                <a:latin typeface="Consolas"/>
              </a:rPr>
              <a:t>          hide: </a:t>
            </a:r>
            <a:r>
              <a:rPr lang="en-US" sz="1200" b="1" dirty="0">
                <a:solidFill>
                  <a:srgbClr val="7F0055"/>
                </a:solidFill>
                <a:latin typeface="Consolas"/>
              </a:rPr>
              <a:t>function</a:t>
            </a:r>
            <a:r>
              <a:rPr lang="en-US" sz="1200" b="1" dirty="0">
                <a:solidFill>
                  <a:srgbClr val="000000"/>
                </a:solidFill>
                <a:latin typeface="Consolas"/>
              </a:rPr>
              <a:t>() {</a:t>
            </a:r>
          </a:p>
          <a:p>
            <a:r>
              <a:rPr lang="en-US" sz="1200" dirty="0">
                <a:solidFill>
                  <a:srgbClr val="000000"/>
                </a:solidFill>
                <a:latin typeface="Consolas"/>
              </a:rPr>
              <a:t>            </a:t>
            </a:r>
            <a:r>
              <a:rPr lang="en-US" sz="1200" dirty="0">
                <a:solidFill>
                  <a:srgbClr val="3F7F5F"/>
                </a:solidFill>
                <a:latin typeface="Consolas"/>
              </a:rPr>
              <a:t>// the contents of this function are now </a:t>
            </a:r>
            <a:endParaRPr lang="en-US" sz="1200" dirty="0" smtClean="0">
              <a:solidFill>
                <a:srgbClr val="3F7F5F"/>
              </a:solidFill>
              <a:latin typeface="Consolas"/>
            </a:endParaRPr>
          </a:p>
          <a:p>
            <a:r>
              <a:rPr lang="en-US" sz="1200" dirty="0">
                <a:solidFill>
                  <a:srgbClr val="3F7F5F"/>
                </a:solidFill>
                <a:latin typeface="Consolas"/>
              </a:rPr>
              <a:t>	</a:t>
            </a:r>
            <a:r>
              <a:rPr lang="en-US" sz="1200" dirty="0" smtClean="0">
                <a:solidFill>
                  <a:srgbClr val="3F7F5F"/>
                </a:solidFill>
                <a:latin typeface="Consolas"/>
              </a:rPr>
              <a:t> //called </a:t>
            </a:r>
            <a:r>
              <a:rPr lang="en-US" sz="1200" dirty="0">
                <a:solidFill>
                  <a:srgbClr val="3F7F5F"/>
                </a:solidFill>
                <a:latin typeface="Consolas"/>
              </a:rPr>
              <a:t>instead </a:t>
            </a:r>
            <a:r>
              <a:rPr lang="en-US" sz="1200" dirty="0" smtClean="0">
                <a:solidFill>
                  <a:srgbClr val="3F7F5F"/>
                </a:solidFill>
                <a:latin typeface="Consolas"/>
              </a:rPr>
              <a:t>of the </a:t>
            </a:r>
            <a:r>
              <a:rPr lang="en-US" sz="1200" dirty="0">
                <a:solidFill>
                  <a:srgbClr val="3F7F5F"/>
                </a:solidFill>
                <a:latin typeface="Consolas"/>
              </a:rPr>
              <a:t>default window hide function</a:t>
            </a:r>
          </a:p>
          <a:p>
            <a:r>
              <a:rPr lang="en-US" sz="1200" dirty="0">
                <a:solidFill>
                  <a:srgbClr val="000000"/>
                </a:solidFill>
                <a:latin typeface="Consolas"/>
              </a:rPr>
              <a:t>          }</a:t>
            </a:r>
          </a:p>
          <a:p>
            <a:r>
              <a:rPr lang="en-US" sz="1200" dirty="0">
                <a:solidFill>
                  <a:srgbClr val="000000"/>
                </a:solidFill>
                <a:latin typeface="Consolas"/>
              </a:rPr>
              <a:t> </a:t>
            </a:r>
            <a:r>
              <a:rPr lang="en-US" sz="1200" dirty="0" smtClean="0">
                <a:solidFill>
                  <a:srgbClr val="000000"/>
                </a:solidFill>
                <a:latin typeface="Consolas"/>
              </a:rPr>
              <a:t> });</a:t>
            </a:r>
          </a:p>
        </p:txBody>
      </p:sp>
    </p:spTree>
    <p:extLst>
      <p:ext uri="{BB962C8B-B14F-4D97-AF65-F5344CB8AC3E}">
        <p14:creationId xmlns:p14="http://schemas.microsoft.com/office/powerpoint/2010/main" val="204342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Classes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As previously mentioned, overrides can be very dangerous since you are making assumptions abou</a:t>
            </a:r>
            <a:r>
              <a:rPr lang="en-US" dirty="0" smtClean="0"/>
              <a:t>t internal functionality within a component. </a:t>
            </a:r>
            <a:endParaRPr lang="en-US" dirty="0" smtClean="0"/>
          </a:p>
          <a:p>
            <a:r>
              <a:rPr lang="en-US" dirty="0" smtClean="0"/>
              <a:t>One </a:t>
            </a:r>
            <a:r>
              <a:rPr lang="en-US" dirty="0" smtClean="0"/>
              <a:t>way to mitigate risks associated with overriding is to use an anonymous function with a closure</a:t>
            </a:r>
          </a:p>
          <a:p>
            <a:r>
              <a:rPr lang="en-US" dirty="0" smtClean="0"/>
              <a:t>One definition of a closure is </a:t>
            </a:r>
            <a:r>
              <a:rPr lang="en-US" i="1" dirty="0" smtClean="0"/>
              <a:t>“an expression where inner </a:t>
            </a:r>
            <a:r>
              <a:rPr lang="en-US" i="1" dirty="0"/>
              <a:t>functions </a:t>
            </a:r>
            <a:r>
              <a:rPr lang="en-US" i="1" dirty="0" smtClean="0"/>
              <a:t>are made </a:t>
            </a:r>
            <a:r>
              <a:rPr lang="en-US" i="1" dirty="0"/>
              <a:t>accessible outside of the function in which </a:t>
            </a:r>
            <a:r>
              <a:rPr lang="en-US" i="1" dirty="0" smtClean="0"/>
              <a:t>they are contained</a:t>
            </a:r>
            <a:r>
              <a:rPr lang="en-US" i="1" dirty="0"/>
              <a:t>, so that </a:t>
            </a:r>
            <a:r>
              <a:rPr lang="en-US" i="1" dirty="0" smtClean="0"/>
              <a:t>they may </a:t>
            </a:r>
            <a:r>
              <a:rPr lang="en-US" i="1" dirty="0"/>
              <a:t>be executed after the outer function has returned. </a:t>
            </a:r>
            <a:r>
              <a:rPr lang="en-US" i="1" dirty="0" smtClean="0"/>
              <a:t>When they are executed they still have </a:t>
            </a:r>
            <a:r>
              <a:rPr lang="en-US" i="1" dirty="0"/>
              <a:t>access to the local variables, parameters and inner function declarations of its outer </a:t>
            </a:r>
            <a:r>
              <a:rPr lang="en-US" i="1" dirty="0" smtClean="0"/>
              <a:t>function</a:t>
            </a:r>
            <a:r>
              <a:rPr lang="en-US" i="1" dirty="0" smtClean="0"/>
              <a:t>.”</a:t>
            </a:r>
          </a:p>
          <a:p>
            <a:r>
              <a:rPr lang="en-US" dirty="0" smtClean="0"/>
              <a:t>This may make more sense after we discuss scope. The following is outside the scope of this tutorial and is intended more as a reference.</a:t>
            </a:r>
            <a:endParaRPr lang="en-US" dirty="0"/>
          </a:p>
        </p:txBody>
      </p:sp>
    </p:spTree>
    <p:extLst>
      <p:ext uri="{BB962C8B-B14F-4D97-AF65-F5344CB8AC3E}">
        <p14:creationId xmlns:p14="http://schemas.microsoft.com/office/powerpoint/2010/main" val="1992920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Classes (</a:t>
            </a:r>
            <a:r>
              <a:rPr lang="en-US" dirty="0" err="1" smtClean="0"/>
              <a:t>cont</a:t>
            </a:r>
            <a:r>
              <a:rPr lang="en-US" dirty="0" smtClean="0"/>
              <a:t>)</a:t>
            </a:r>
            <a:endParaRPr lang="en-US" dirty="0"/>
          </a:p>
        </p:txBody>
      </p:sp>
      <p:sp>
        <p:nvSpPr>
          <p:cNvPr id="4" name="TextBox 3"/>
          <p:cNvSpPr txBox="1"/>
          <p:nvPr/>
        </p:nvSpPr>
        <p:spPr>
          <a:xfrm>
            <a:off x="2971800" y="3284706"/>
            <a:ext cx="5715000" cy="3046988"/>
          </a:xfrm>
          <a:prstGeom prst="rect">
            <a:avLst/>
          </a:prstGeom>
          <a:solidFill>
            <a:schemeClr val="bg1">
              <a:lumMod val="95000"/>
            </a:schemeClr>
          </a:solidFill>
          <a:ln>
            <a:solidFill>
              <a:schemeClr val="tx1"/>
            </a:solidFill>
            <a:prstDash val="lgDash"/>
          </a:ln>
        </p:spPr>
        <p:txBody>
          <a:bodyPr wrap="square" rtlCol="0">
            <a:spAutoFit/>
          </a:bodyPr>
          <a:lstStyle/>
          <a:p>
            <a:r>
              <a:rPr lang="en-US" sz="1200" dirty="0">
                <a:solidFill>
                  <a:srgbClr val="000000"/>
                </a:solidFill>
                <a:latin typeface="Consolas"/>
              </a:rPr>
              <a:t>(</a:t>
            </a:r>
            <a:r>
              <a:rPr lang="en-US" sz="1200" b="1" dirty="0">
                <a:solidFill>
                  <a:srgbClr val="7F0055"/>
                </a:solidFill>
                <a:latin typeface="Consolas"/>
              </a:rPr>
              <a:t>function</a:t>
            </a:r>
            <a:r>
              <a:rPr lang="en-US" sz="1200" b="1" dirty="0">
                <a:solidFill>
                  <a:srgbClr val="000000"/>
                </a:solidFill>
                <a:latin typeface="Consolas"/>
              </a:rPr>
              <a:t>() {</a:t>
            </a:r>
          </a:p>
          <a:p>
            <a:r>
              <a:rPr lang="en-US" sz="1200" dirty="0">
                <a:solidFill>
                  <a:srgbClr val="000000"/>
                </a:solidFill>
                <a:latin typeface="Consolas"/>
              </a:rPr>
              <a:t>          </a:t>
            </a:r>
            <a:r>
              <a:rPr lang="en-US" sz="1200" b="1" dirty="0" err="1">
                <a:solidFill>
                  <a:srgbClr val="7F0055"/>
                </a:solidFill>
                <a:latin typeface="Consolas"/>
              </a:rPr>
              <a:t>var</a:t>
            </a:r>
            <a:r>
              <a:rPr lang="en-US" sz="1200" b="1" dirty="0">
                <a:solidFill>
                  <a:srgbClr val="000000"/>
                </a:solidFill>
                <a:latin typeface="Consolas"/>
              </a:rPr>
              <a:t> </a:t>
            </a:r>
            <a:r>
              <a:rPr lang="en-US" sz="1200" b="1" dirty="0" err="1">
                <a:solidFill>
                  <a:srgbClr val="000000"/>
                </a:solidFill>
                <a:latin typeface="Consolas"/>
              </a:rPr>
              <a:t>originalHide</a:t>
            </a:r>
            <a:r>
              <a:rPr lang="en-US" sz="1200" b="1" dirty="0">
                <a:solidFill>
                  <a:srgbClr val="000000"/>
                </a:solidFill>
                <a:latin typeface="Consolas"/>
              </a:rPr>
              <a:t> = </a:t>
            </a:r>
            <a:r>
              <a:rPr lang="en-US" sz="1200" b="1" dirty="0" err="1">
                <a:solidFill>
                  <a:srgbClr val="000000"/>
                </a:solidFill>
                <a:latin typeface="Consolas"/>
              </a:rPr>
              <a:t>Ext.Window.prototype.hide</a:t>
            </a:r>
            <a:r>
              <a:rPr lang="en-US" sz="1200" b="1" dirty="0">
                <a:solidFill>
                  <a:srgbClr val="000000"/>
                </a:solidFill>
                <a:latin typeface="Consolas"/>
              </a:rPr>
              <a:t>;</a:t>
            </a:r>
          </a:p>
          <a:p>
            <a:endParaRPr lang="en-US" sz="1200" dirty="0">
              <a:latin typeface="Consolas"/>
            </a:endParaRPr>
          </a:p>
          <a:p>
            <a:r>
              <a:rPr lang="en-US" sz="1200" dirty="0">
                <a:solidFill>
                  <a:srgbClr val="000000"/>
                </a:solidFill>
                <a:latin typeface="Consolas"/>
              </a:rPr>
              <a:t>          </a:t>
            </a:r>
            <a:r>
              <a:rPr lang="en-US" sz="1200" dirty="0" err="1">
                <a:solidFill>
                  <a:srgbClr val="000000"/>
                </a:solidFill>
                <a:latin typeface="Consolas"/>
              </a:rPr>
              <a:t>Ext.override</a:t>
            </a:r>
            <a:r>
              <a:rPr lang="en-US" sz="1200" dirty="0">
                <a:solidFill>
                  <a:srgbClr val="000000"/>
                </a:solidFill>
                <a:latin typeface="Consolas"/>
              </a:rPr>
              <a:t>(</a:t>
            </a:r>
            <a:r>
              <a:rPr lang="en-US" sz="1200" dirty="0" err="1">
                <a:solidFill>
                  <a:srgbClr val="000000"/>
                </a:solidFill>
                <a:latin typeface="Consolas"/>
              </a:rPr>
              <a:t>Ext.Window</a:t>
            </a:r>
            <a:r>
              <a:rPr lang="en-US" sz="1200" dirty="0">
                <a:solidFill>
                  <a:srgbClr val="000000"/>
                </a:solidFill>
                <a:latin typeface="Consolas"/>
              </a:rPr>
              <a:t>, {</a:t>
            </a:r>
          </a:p>
          <a:p>
            <a:r>
              <a:rPr lang="en-US" sz="1200" dirty="0">
                <a:solidFill>
                  <a:srgbClr val="000000"/>
                </a:solidFill>
                <a:latin typeface="Consolas"/>
              </a:rPr>
              <a:t>            hide: </a:t>
            </a:r>
            <a:r>
              <a:rPr lang="en-US" sz="1200" b="1" dirty="0">
                <a:solidFill>
                  <a:srgbClr val="7F0055"/>
                </a:solidFill>
                <a:latin typeface="Consolas"/>
              </a:rPr>
              <a:t>function</a:t>
            </a:r>
            <a:r>
              <a:rPr lang="en-US" sz="1200" b="1" dirty="0">
                <a:solidFill>
                  <a:srgbClr val="000000"/>
                </a:solidFill>
                <a:latin typeface="Consolas"/>
              </a:rPr>
              <a:t>() {</a:t>
            </a:r>
          </a:p>
          <a:p>
            <a:r>
              <a:rPr lang="en-US" sz="1200" dirty="0">
                <a:solidFill>
                  <a:srgbClr val="000000"/>
                </a:solidFill>
                <a:latin typeface="Consolas"/>
              </a:rPr>
              <a:t>              </a:t>
            </a:r>
            <a:r>
              <a:rPr lang="en-US" sz="1200" dirty="0">
                <a:solidFill>
                  <a:srgbClr val="3F7F5F"/>
                </a:solidFill>
                <a:latin typeface="Consolas"/>
              </a:rPr>
              <a:t>//perform </a:t>
            </a:r>
            <a:r>
              <a:rPr lang="en-US" sz="1200" u="sng" dirty="0">
                <a:solidFill>
                  <a:srgbClr val="3F7F5F"/>
                </a:solidFill>
                <a:latin typeface="Consolas"/>
              </a:rPr>
              <a:t>pre-processing</a:t>
            </a:r>
          </a:p>
          <a:p>
            <a:r>
              <a:rPr lang="en-US" sz="1200" dirty="0">
                <a:solidFill>
                  <a:srgbClr val="000000"/>
                </a:solidFill>
                <a:latin typeface="Consolas"/>
              </a:rPr>
              <a:t>              alert(</a:t>
            </a:r>
            <a:r>
              <a:rPr lang="en-US" sz="1200" dirty="0">
                <a:solidFill>
                  <a:srgbClr val="2A00FF"/>
                </a:solidFill>
                <a:latin typeface="Consolas"/>
              </a:rPr>
              <a:t>"The window is about to close!"</a:t>
            </a:r>
            <a:r>
              <a:rPr lang="en-US" sz="1200" dirty="0">
                <a:solidFill>
                  <a:srgbClr val="000000"/>
                </a:solidFill>
                <a:latin typeface="Consolas"/>
              </a:rPr>
              <a:t>);</a:t>
            </a:r>
          </a:p>
          <a:p>
            <a:endParaRPr lang="en-US" sz="1200" dirty="0">
              <a:latin typeface="Consolas"/>
            </a:endParaRPr>
          </a:p>
          <a:p>
            <a:r>
              <a:rPr lang="en-US" sz="1200" dirty="0">
                <a:solidFill>
                  <a:srgbClr val="000000"/>
                </a:solidFill>
                <a:latin typeface="Consolas"/>
              </a:rPr>
              <a:t>              </a:t>
            </a:r>
            <a:r>
              <a:rPr lang="en-US" sz="1200" dirty="0">
                <a:solidFill>
                  <a:srgbClr val="3F7F5F"/>
                </a:solidFill>
                <a:latin typeface="Consolas"/>
              </a:rPr>
              <a:t>//call the original hide function</a:t>
            </a:r>
          </a:p>
          <a:p>
            <a:r>
              <a:rPr lang="en-US" sz="1200" dirty="0">
                <a:solidFill>
                  <a:srgbClr val="000000"/>
                </a:solidFill>
                <a:latin typeface="Consolas"/>
              </a:rPr>
              <a:t>              </a:t>
            </a:r>
            <a:r>
              <a:rPr lang="en-US" sz="1200" dirty="0" err="1">
                <a:solidFill>
                  <a:srgbClr val="000000"/>
                </a:solidFill>
                <a:latin typeface="Consolas"/>
              </a:rPr>
              <a:t>originalHide.apply</a:t>
            </a:r>
            <a:r>
              <a:rPr lang="en-US" sz="1200" dirty="0">
                <a:solidFill>
                  <a:srgbClr val="000000"/>
                </a:solidFill>
                <a:latin typeface="Consolas"/>
              </a:rPr>
              <a:t>(</a:t>
            </a:r>
            <a:r>
              <a:rPr lang="en-US" sz="1200" b="1" dirty="0">
                <a:solidFill>
                  <a:srgbClr val="7F0055"/>
                </a:solidFill>
                <a:latin typeface="Consolas"/>
              </a:rPr>
              <a:t>this</a:t>
            </a:r>
            <a:r>
              <a:rPr lang="en-US" sz="1200" b="1" dirty="0">
                <a:solidFill>
                  <a:srgbClr val="000000"/>
                </a:solidFill>
                <a:latin typeface="Consolas"/>
              </a:rPr>
              <a:t>, arguments);</a:t>
            </a:r>
          </a:p>
          <a:p>
            <a:endParaRPr lang="en-US" sz="1200" dirty="0">
              <a:latin typeface="Consolas"/>
            </a:endParaRPr>
          </a:p>
          <a:p>
            <a:r>
              <a:rPr lang="en-US" sz="1200" dirty="0">
                <a:solidFill>
                  <a:srgbClr val="000000"/>
                </a:solidFill>
                <a:latin typeface="Consolas"/>
              </a:rPr>
              <a:t>              </a:t>
            </a:r>
            <a:r>
              <a:rPr lang="en-US" sz="1200" dirty="0">
                <a:solidFill>
                  <a:srgbClr val="3F7F5F"/>
                </a:solidFill>
                <a:latin typeface="Consolas"/>
              </a:rPr>
              <a:t>//perform post-processing.</a:t>
            </a:r>
          </a:p>
          <a:p>
            <a:r>
              <a:rPr lang="en-US" sz="1200" dirty="0">
                <a:solidFill>
                  <a:srgbClr val="000000"/>
                </a:solidFill>
                <a:latin typeface="Consolas"/>
              </a:rPr>
              <a:t>              alert(</a:t>
            </a:r>
            <a:r>
              <a:rPr lang="en-US" sz="1200" dirty="0">
                <a:solidFill>
                  <a:srgbClr val="2A00FF"/>
                </a:solidFill>
                <a:latin typeface="Consolas"/>
              </a:rPr>
              <a:t>"The window closed!!1"</a:t>
            </a:r>
            <a:r>
              <a:rPr lang="en-US" sz="1200" dirty="0">
                <a:solidFill>
                  <a:srgbClr val="000000"/>
                </a:solidFill>
                <a:latin typeface="Consolas"/>
              </a:rPr>
              <a:t>);</a:t>
            </a:r>
          </a:p>
          <a:p>
            <a:r>
              <a:rPr lang="en-US" sz="1200" dirty="0">
                <a:solidFill>
                  <a:srgbClr val="000000"/>
                </a:solidFill>
                <a:latin typeface="Consolas"/>
              </a:rPr>
              <a:t>            }</a:t>
            </a:r>
          </a:p>
          <a:p>
            <a:r>
              <a:rPr lang="en-US" sz="1200" dirty="0">
                <a:solidFill>
                  <a:srgbClr val="000000"/>
                </a:solidFill>
                <a:latin typeface="Consolas"/>
              </a:rPr>
              <a:t>          });</a:t>
            </a:r>
          </a:p>
          <a:p>
            <a:r>
              <a:rPr lang="en-US" sz="1200" dirty="0">
                <a:solidFill>
                  <a:srgbClr val="000000"/>
                </a:solidFill>
                <a:latin typeface="Consolas"/>
              </a:rPr>
              <a:t>        })();</a:t>
            </a:r>
            <a:endParaRPr lang="en-US" sz="1200" dirty="0" smtClean="0">
              <a:solidFill>
                <a:srgbClr val="000000"/>
              </a:solidFill>
              <a:latin typeface="Consolas"/>
            </a:endParaRPr>
          </a:p>
        </p:txBody>
      </p:sp>
      <p:sp>
        <p:nvSpPr>
          <p:cNvPr id="5" name="TextBox 4"/>
          <p:cNvSpPr txBox="1"/>
          <p:nvPr/>
        </p:nvSpPr>
        <p:spPr>
          <a:xfrm>
            <a:off x="2971800" y="1905000"/>
            <a:ext cx="5715000" cy="1200329"/>
          </a:xfrm>
          <a:prstGeom prst="rect">
            <a:avLst/>
          </a:prstGeom>
          <a:solidFill>
            <a:schemeClr val="bg1">
              <a:lumMod val="95000"/>
            </a:schemeClr>
          </a:solidFill>
          <a:ln>
            <a:solidFill>
              <a:schemeClr val="tx1"/>
            </a:solidFill>
            <a:prstDash val="lgDash"/>
          </a:ln>
        </p:spPr>
        <p:txBody>
          <a:bodyPr wrap="square" rtlCol="0">
            <a:spAutoFit/>
          </a:bodyPr>
          <a:lstStyle/>
          <a:p>
            <a:r>
              <a:rPr lang="en-US" sz="1200" dirty="0">
                <a:solidFill>
                  <a:srgbClr val="000000"/>
                </a:solidFill>
                <a:latin typeface="Consolas"/>
              </a:rPr>
              <a:t> </a:t>
            </a:r>
            <a:r>
              <a:rPr lang="en-US" sz="1200" dirty="0" err="1">
                <a:solidFill>
                  <a:srgbClr val="000000"/>
                </a:solidFill>
                <a:latin typeface="Consolas"/>
              </a:rPr>
              <a:t>Ext.override</a:t>
            </a:r>
            <a:r>
              <a:rPr lang="en-US" sz="1200" dirty="0">
                <a:solidFill>
                  <a:srgbClr val="000000"/>
                </a:solidFill>
                <a:latin typeface="Consolas"/>
              </a:rPr>
              <a:t>(</a:t>
            </a:r>
            <a:r>
              <a:rPr lang="en-US" sz="1200" dirty="0" err="1">
                <a:solidFill>
                  <a:srgbClr val="000000"/>
                </a:solidFill>
                <a:latin typeface="Consolas"/>
              </a:rPr>
              <a:t>Ext.Window</a:t>
            </a:r>
            <a:r>
              <a:rPr lang="en-US" sz="1200" dirty="0">
                <a:solidFill>
                  <a:srgbClr val="000000"/>
                </a:solidFill>
                <a:latin typeface="Consolas"/>
              </a:rPr>
              <a:t>, {</a:t>
            </a:r>
          </a:p>
          <a:p>
            <a:r>
              <a:rPr lang="en-US" sz="1200" dirty="0">
                <a:solidFill>
                  <a:srgbClr val="000000"/>
                </a:solidFill>
                <a:latin typeface="Consolas"/>
              </a:rPr>
              <a:t>          hide: </a:t>
            </a:r>
            <a:r>
              <a:rPr lang="en-US" sz="1200" b="1" dirty="0">
                <a:solidFill>
                  <a:srgbClr val="7F0055"/>
                </a:solidFill>
                <a:latin typeface="Consolas"/>
              </a:rPr>
              <a:t>function</a:t>
            </a:r>
            <a:r>
              <a:rPr lang="en-US" sz="1200" b="1" dirty="0">
                <a:solidFill>
                  <a:srgbClr val="000000"/>
                </a:solidFill>
                <a:latin typeface="Consolas"/>
              </a:rPr>
              <a:t>() {</a:t>
            </a:r>
          </a:p>
          <a:p>
            <a:r>
              <a:rPr lang="en-US" sz="1200" dirty="0">
                <a:solidFill>
                  <a:srgbClr val="000000"/>
                </a:solidFill>
                <a:latin typeface="Consolas"/>
              </a:rPr>
              <a:t>            </a:t>
            </a:r>
            <a:r>
              <a:rPr lang="en-US" sz="1200" dirty="0">
                <a:solidFill>
                  <a:srgbClr val="3F7F5F"/>
                </a:solidFill>
                <a:latin typeface="Consolas"/>
              </a:rPr>
              <a:t>// the contents of this function are now </a:t>
            </a:r>
            <a:endParaRPr lang="en-US" sz="1200" dirty="0" smtClean="0">
              <a:solidFill>
                <a:srgbClr val="3F7F5F"/>
              </a:solidFill>
              <a:latin typeface="Consolas"/>
            </a:endParaRPr>
          </a:p>
          <a:p>
            <a:r>
              <a:rPr lang="en-US" sz="1200" dirty="0">
                <a:solidFill>
                  <a:srgbClr val="3F7F5F"/>
                </a:solidFill>
                <a:latin typeface="Consolas"/>
              </a:rPr>
              <a:t>	</a:t>
            </a:r>
            <a:r>
              <a:rPr lang="en-US" sz="1200" dirty="0" smtClean="0">
                <a:solidFill>
                  <a:srgbClr val="3F7F5F"/>
                </a:solidFill>
                <a:latin typeface="Consolas"/>
              </a:rPr>
              <a:t> //called </a:t>
            </a:r>
            <a:r>
              <a:rPr lang="en-US" sz="1200" dirty="0">
                <a:solidFill>
                  <a:srgbClr val="3F7F5F"/>
                </a:solidFill>
                <a:latin typeface="Consolas"/>
              </a:rPr>
              <a:t>instead </a:t>
            </a:r>
            <a:r>
              <a:rPr lang="en-US" sz="1200" dirty="0" smtClean="0">
                <a:solidFill>
                  <a:srgbClr val="3F7F5F"/>
                </a:solidFill>
                <a:latin typeface="Consolas"/>
              </a:rPr>
              <a:t>of the </a:t>
            </a:r>
            <a:r>
              <a:rPr lang="en-US" sz="1200" dirty="0">
                <a:solidFill>
                  <a:srgbClr val="3F7F5F"/>
                </a:solidFill>
                <a:latin typeface="Consolas"/>
              </a:rPr>
              <a:t>default window hide function</a:t>
            </a:r>
          </a:p>
          <a:p>
            <a:r>
              <a:rPr lang="en-US" sz="1200" dirty="0">
                <a:solidFill>
                  <a:srgbClr val="000000"/>
                </a:solidFill>
                <a:latin typeface="Consolas"/>
              </a:rPr>
              <a:t>          }</a:t>
            </a:r>
          </a:p>
          <a:p>
            <a:r>
              <a:rPr lang="en-US" sz="1200" dirty="0">
                <a:solidFill>
                  <a:srgbClr val="000000"/>
                </a:solidFill>
                <a:latin typeface="Consolas"/>
              </a:rPr>
              <a:t> </a:t>
            </a:r>
            <a:r>
              <a:rPr lang="en-US" sz="1200" dirty="0" smtClean="0">
                <a:solidFill>
                  <a:srgbClr val="000000"/>
                </a:solidFill>
                <a:latin typeface="Consolas"/>
              </a:rPr>
              <a:t> });</a:t>
            </a:r>
          </a:p>
        </p:txBody>
      </p:sp>
      <p:sp>
        <p:nvSpPr>
          <p:cNvPr id="6" name="TextBox 5"/>
          <p:cNvSpPr txBox="1"/>
          <p:nvPr/>
        </p:nvSpPr>
        <p:spPr>
          <a:xfrm>
            <a:off x="374515" y="2057400"/>
            <a:ext cx="2590800" cy="3970318"/>
          </a:xfrm>
          <a:prstGeom prst="rect">
            <a:avLst/>
          </a:prstGeom>
          <a:noFill/>
        </p:spPr>
        <p:txBody>
          <a:bodyPr wrap="square" rtlCol="0">
            <a:spAutoFit/>
          </a:bodyPr>
          <a:lstStyle/>
          <a:p>
            <a:pPr marL="285750" indent="-285750">
              <a:buFont typeface="Arial" pitchFamily="34" charset="0"/>
              <a:buChar char="•"/>
            </a:pPr>
            <a:r>
              <a:rPr lang="en-US" dirty="0" smtClean="0"/>
              <a:t>The  below function is executed immediately. The closure lets you keep a reference to the original hide function for </a:t>
            </a:r>
            <a:r>
              <a:rPr lang="en-US" dirty="0" err="1" smtClean="0"/>
              <a:t>Ext.Window</a:t>
            </a:r>
            <a:r>
              <a:rPr lang="en-US" dirty="0" smtClean="0"/>
              <a:t>. We use apply() to call the original function with the window’s scope and the arguments passed to our function.</a:t>
            </a:r>
            <a:endParaRPr lang="en-US" dirty="0"/>
          </a:p>
        </p:txBody>
      </p:sp>
    </p:spTree>
    <p:extLst>
      <p:ext uri="{BB962C8B-B14F-4D97-AF65-F5344CB8AC3E}">
        <p14:creationId xmlns:p14="http://schemas.microsoft.com/office/powerpoint/2010/main" val="2705934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t>3. It is weakly typed</a:t>
            </a:r>
            <a:endParaRPr lang="en-US" dirty="0"/>
          </a:p>
        </p:txBody>
      </p:sp>
      <p:sp>
        <p:nvSpPr>
          <p:cNvPr id="3" name="Content Placeholder 2"/>
          <p:cNvSpPr>
            <a:spLocks noGrp="1"/>
          </p:cNvSpPr>
          <p:nvPr>
            <p:ph idx="1"/>
          </p:nvPr>
        </p:nvSpPr>
        <p:spPr>
          <a:xfrm>
            <a:off x="457200" y="1600200"/>
            <a:ext cx="8229600" cy="4525963"/>
          </a:xfrm>
        </p:spPr>
        <p:txBody>
          <a:bodyPr/>
          <a:lstStyle/>
          <a:p>
            <a:pPr marL="342900" lvl="1" indent="-342900">
              <a:buFont typeface="Arial" pitchFamily="34" charset="0"/>
              <a:buChar char="•"/>
            </a:pPr>
            <a:r>
              <a:rPr lang="en-US" dirty="0" smtClean="0"/>
              <a:t>JavaScript is an un-typed language, meaning data types are not explicitly specified (its kind of like using void* in c/</a:t>
            </a:r>
            <a:r>
              <a:rPr lang="en-US" dirty="0" err="1" smtClean="0"/>
              <a:t>c++</a:t>
            </a:r>
            <a:r>
              <a:rPr lang="en-US" dirty="0" smtClean="0"/>
              <a:t>). </a:t>
            </a:r>
            <a:r>
              <a:rPr lang="en-US" dirty="0"/>
              <a:t>A</a:t>
            </a:r>
            <a:r>
              <a:rPr lang="en-US" dirty="0" smtClean="0"/>
              <a:t> variable’s type is derived and applied dynamically during execution. </a:t>
            </a:r>
          </a:p>
          <a:p>
            <a:pPr marL="342900" lvl="1" indent="-342900">
              <a:buFont typeface="Arial" pitchFamily="34" charset="0"/>
              <a:buChar char="•"/>
            </a:pPr>
            <a:r>
              <a:rPr lang="en-US" dirty="0" smtClean="0"/>
              <a:t>JS has 5 primitive types: string, number, </a:t>
            </a:r>
            <a:r>
              <a:rPr lang="en-US" dirty="0" err="1" smtClean="0"/>
              <a:t>boolean</a:t>
            </a:r>
            <a:r>
              <a:rPr lang="en-US" dirty="0" smtClean="0"/>
              <a:t>, null, and undefined. It also has 3 data types: array, function, and object.</a:t>
            </a:r>
          </a:p>
          <a:p>
            <a:pPr marL="342900" lvl="1" indent="-342900">
              <a:buFont typeface="Arial" pitchFamily="34" charset="0"/>
              <a:buChar char="•"/>
            </a:pPr>
            <a:r>
              <a:rPr lang="en-US" dirty="0" smtClean="0"/>
              <a:t>It’s super easy to get yourself in trouble if you’re careless</a:t>
            </a:r>
            <a:endParaRPr lang="en-US"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5001161"/>
            <a:ext cx="5992062" cy="1028844"/>
          </a:xfrm>
          <a:prstGeom prst="rect">
            <a:avLst/>
          </a:prstGeom>
        </p:spPr>
      </p:pic>
    </p:spTree>
    <p:extLst>
      <p:ext uri="{BB962C8B-B14F-4D97-AF65-F5344CB8AC3E}">
        <p14:creationId xmlns:p14="http://schemas.microsoft.com/office/powerpoint/2010/main" val="2602763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t>Weak typing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600200"/>
            <a:ext cx="8229600" cy="4525963"/>
          </a:xfrm>
        </p:spPr>
        <p:txBody>
          <a:bodyPr>
            <a:normAutofit fontScale="92500"/>
          </a:bodyPr>
          <a:lstStyle/>
          <a:p>
            <a:pPr marL="342900" lvl="1" indent="-342900">
              <a:buFont typeface="Arial" pitchFamily="34" charset="0"/>
              <a:buChar char="•"/>
            </a:pPr>
            <a:r>
              <a:rPr lang="en-US" dirty="0" smtClean="0"/>
              <a:t>As a result of weak typing, Ext has provided a variety of functions to help you determine what type of information is inside a variable</a:t>
            </a:r>
          </a:p>
          <a:p>
            <a:pPr marL="617220" lvl="2" indent="-342900">
              <a:buFont typeface="Arial" pitchFamily="34" charset="0"/>
              <a:buChar char="•"/>
            </a:pPr>
            <a:r>
              <a:rPr lang="en-US" dirty="0" err="1" smtClean="0"/>
              <a:t>Ext.isDate</a:t>
            </a:r>
            <a:endParaRPr lang="en-US" dirty="0" smtClean="0"/>
          </a:p>
          <a:p>
            <a:pPr marL="617220" lvl="2" indent="-342900">
              <a:buFont typeface="Arial" pitchFamily="34" charset="0"/>
              <a:buChar char="•"/>
            </a:pPr>
            <a:r>
              <a:rPr lang="en-US" dirty="0" err="1" smtClean="0"/>
              <a:t>Ext.isEmpty</a:t>
            </a:r>
            <a:endParaRPr lang="en-US" dirty="0" smtClean="0"/>
          </a:p>
          <a:p>
            <a:pPr marL="617220" lvl="2" indent="-342900">
              <a:buFont typeface="Arial" pitchFamily="34" charset="0"/>
              <a:buChar char="•"/>
            </a:pPr>
            <a:r>
              <a:rPr lang="en-US" dirty="0" err="1" smtClean="0"/>
              <a:t>Ext.isBoolean</a:t>
            </a:r>
            <a:endParaRPr lang="en-US" dirty="0" smtClean="0"/>
          </a:p>
          <a:p>
            <a:pPr marL="617220" lvl="2" indent="-342900">
              <a:buFont typeface="Arial" pitchFamily="34" charset="0"/>
              <a:buChar char="•"/>
            </a:pPr>
            <a:r>
              <a:rPr lang="en-US" dirty="0" err="1" smtClean="0"/>
              <a:t>Ext.isArray</a:t>
            </a:r>
            <a:endParaRPr lang="en-US" dirty="0" smtClean="0"/>
          </a:p>
          <a:p>
            <a:pPr marL="617220" lvl="2" indent="-342900">
              <a:buFont typeface="Arial" pitchFamily="34" charset="0"/>
              <a:buChar char="•"/>
            </a:pPr>
            <a:r>
              <a:rPr lang="en-US" dirty="0" err="1" smtClean="0"/>
              <a:t>Ext.isFunction</a:t>
            </a:r>
            <a:endParaRPr lang="en-US" dirty="0" smtClean="0"/>
          </a:p>
          <a:p>
            <a:pPr marL="617220" lvl="2" indent="-342900">
              <a:buFont typeface="Arial" pitchFamily="34" charset="0"/>
              <a:buChar char="•"/>
            </a:pPr>
            <a:r>
              <a:rPr lang="en-US" dirty="0" smtClean="0"/>
              <a:t>…</a:t>
            </a:r>
          </a:p>
          <a:p>
            <a:pPr marL="342900" lvl="1" indent="-342900">
              <a:buFont typeface="Arial" pitchFamily="34" charset="0"/>
              <a:buChar char="•"/>
            </a:pPr>
            <a:r>
              <a:rPr lang="en-US" dirty="0" smtClean="0"/>
              <a:t>The point is that its usually a better idea to look for a library function to help you with typing than to code it yourself since typing can often vary from browser to browser.</a:t>
            </a:r>
            <a:endParaRPr lang="en-US" dirty="0"/>
          </a:p>
        </p:txBody>
      </p:sp>
    </p:spTree>
    <p:extLst>
      <p:ext uri="{BB962C8B-B14F-4D97-AF65-F5344CB8AC3E}">
        <p14:creationId xmlns:p14="http://schemas.microsoft.com/office/powerpoint/2010/main" val="2656941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err="1" smtClean="0"/>
              <a:t>Javascript</a:t>
            </a:r>
            <a:r>
              <a:rPr lang="en-US" dirty="0" smtClean="0"/>
              <a:t> </a:t>
            </a:r>
            <a:r>
              <a:rPr lang="en-US" dirty="0" smtClean="0"/>
              <a:t>background</a:t>
            </a:r>
            <a:endParaRPr lang="en-US" dirty="0" smtClean="0"/>
          </a:p>
          <a:p>
            <a:r>
              <a:rPr lang="en-US" dirty="0" err="1" smtClean="0"/>
              <a:t>ExtJS</a:t>
            </a:r>
            <a:r>
              <a:rPr lang="en-US" dirty="0" smtClean="0"/>
              <a:t> </a:t>
            </a:r>
            <a:r>
              <a:rPr lang="en-US" dirty="0" smtClean="0"/>
              <a:t>hierarchy and component model</a:t>
            </a:r>
            <a:endParaRPr lang="en-US" dirty="0" smtClean="0"/>
          </a:p>
          <a:p>
            <a:r>
              <a:rPr lang="en-US" dirty="0" err="1" smtClean="0"/>
              <a:t>ExtJS</a:t>
            </a:r>
            <a:r>
              <a:rPr lang="en-US" dirty="0" smtClean="0"/>
              <a:t> advanced topics</a:t>
            </a:r>
          </a:p>
          <a:p>
            <a:r>
              <a:rPr lang="en-US" dirty="0" smtClean="0"/>
              <a:t>Seam </a:t>
            </a:r>
            <a:r>
              <a:rPr lang="en-US" dirty="0" err="1" smtClean="0"/>
              <a:t>WebRemoting</a:t>
            </a:r>
            <a:r>
              <a:rPr lang="en-US" dirty="0" smtClean="0"/>
              <a:t> introduction</a:t>
            </a:r>
          </a:p>
          <a:p>
            <a:r>
              <a:rPr lang="en-US" dirty="0" smtClean="0"/>
              <a:t>Tying </a:t>
            </a:r>
            <a:r>
              <a:rPr lang="en-US" dirty="0" err="1" smtClean="0"/>
              <a:t>ExtJS</a:t>
            </a:r>
            <a:r>
              <a:rPr lang="en-US" dirty="0" smtClean="0"/>
              <a:t> and Seam together</a:t>
            </a:r>
            <a:endParaRPr lang="en-US" dirty="0"/>
          </a:p>
        </p:txBody>
      </p:sp>
    </p:spTree>
    <p:extLst>
      <p:ext uri="{BB962C8B-B14F-4D97-AF65-F5344CB8AC3E}">
        <p14:creationId xmlns:p14="http://schemas.microsoft.com/office/powerpoint/2010/main" val="4026559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It has First Class Functions</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smtClean="0"/>
              <a:t>Means you can pass functions as arguments to other functions, return them from other functions, and store them in data structures.</a:t>
            </a:r>
          </a:p>
          <a:p>
            <a:pPr marL="342900" lvl="1" indent="-342900">
              <a:buFont typeface="Arial" pitchFamily="34" charset="0"/>
              <a:buChar char="•"/>
            </a:pPr>
            <a:r>
              <a:rPr lang="en-US" dirty="0" smtClean="0"/>
              <a:t>Also means you need to be vigilant about managing scope or you will get yourself into trouble (more on that later). </a:t>
            </a:r>
            <a:endParaRPr lang="en-US" dirty="0"/>
          </a:p>
        </p:txBody>
      </p:sp>
      <p:sp>
        <p:nvSpPr>
          <p:cNvPr id="5" name="TextBox 4"/>
          <p:cNvSpPr txBox="1"/>
          <p:nvPr/>
        </p:nvSpPr>
        <p:spPr>
          <a:xfrm>
            <a:off x="1524000" y="4114800"/>
            <a:ext cx="5638800" cy="369332"/>
          </a:xfrm>
          <a:prstGeom prst="rect">
            <a:avLst/>
          </a:prstGeom>
          <a:noFill/>
        </p:spPr>
        <p:txBody>
          <a:bodyPr wrap="square" rtlCol="0">
            <a:spAutoFit/>
          </a:bodyPr>
          <a:lstStyle/>
          <a:p>
            <a:endParaRPr lang="en-US" dirty="0"/>
          </a:p>
        </p:txBody>
      </p:sp>
      <p:sp>
        <p:nvSpPr>
          <p:cNvPr id="6" name="TextBox 5"/>
          <p:cNvSpPr txBox="1"/>
          <p:nvPr/>
        </p:nvSpPr>
        <p:spPr>
          <a:xfrm>
            <a:off x="1219200" y="4299146"/>
            <a:ext cx="6781800" cy="1200329"/>
          </a:xfrm>
          <a:prstGeom prst="rect">
            <a:avLst/>
          </a:prstGeom>
          <a:solidFill>
            <a:schemeClr val="bg1">
              <a:lumMod val="95000"/>
            </a:schemeClr>
          </a:solidFill>
          <a:ln>
            <a:solidFill>
              <a:schemeClr val="tx1"/>
            </a:solidFill>
            <a:prstDash val="lgDash"/>
          </a:ln>
        </p:spPr>
        <p:txBody>
          <a:bodyPr wrap="square" rtlCol="0">
            <a:spAutoFit/>
          </a:bodyPr>
          <a:lstStyle/>
          <a:p>
            <a:r>
              <a:rPr lang="en-US" b="1" dirty="0" smtClean="0">
                <a:solidFill>
                  <a:srgbClr val="7F0055"/>
                </a:solidFill>
                <a:latin typeface="Consolas"/>
              </a:rPr>
              <a:t>function</a:t>
            </a:r>
            <a:r>
              <a:rPr lang="en-US" b="1" dirty="0" smtClean="0">
                <a:solidFill>
                  <a:srgbClr val="000000"/>
                </a:solidFill>
                <a:latin typeface="Consolas"/>
              </a:rPr>
              <a:t> add( </a:t>
            </a:r>
            <a:r>
              <a:rPr lang="en-US" b="1" dirty="0" err="1" smtClean="0">
                <a:solidFill>
                  <a:srgbClr val="000000"/>
                </a:solidFill>
                <a:latin typeface="Consolas"/>
              </a:rPr>
              <a:t>firstNumber</a:t>
            </a:r>
            <a:r>
              <a:rPr lang="en-US" b="1" dirty="0" smtClean="0">
                <a:solidFill>
                  <a:srgbClr val="000000"/>
                </a:solidFill>
                <a:latin typeface="Consolas"/>
              </a:rPr>
              <a:t>, </a:t>
            </a:r>
            <a:r>
              <a:rPr lang="en-US" b="1" dirty="0" err="1" smtClean="0">
                <a:solidFill>
                  <a:srgbClr val="000000"/>
                </a:solidFill>
                <a:latin typeface="Consolas"/>
              </a:rPr>
              <a:t>secondNumber</a:t>
            </a:r>
            <a:r>
              <a:rPr lang="en-US" b="1" dirty="0" smtClean="0">
                <a:solidFill>
                  <a:srgbClr val="000000"/>
                </a:solidFill>
                <a:latin typeface="Consolas"/>
              </a:rPr>
              <a:t>, fun ){</a:t>
            </a:r>
          </a:p>
          <a:p>
            <a:r>
              <a:rPr lang="en-US" dirty="0" smtClean="0">
                <a:solidFill>
                  <a:srgbClr val="000000"/>
                </a:solidFill>
                <a:latin typeface="Consolas"/>
              </a:rPr>
              <a:t>    fun(</a:t>
            </a:r>
            <a:r>
              <a:rPr lang="en-US" dirty="0" err="1" smtClean="0">
                <a:solidFill>
                  <a:srgbClr val="000000"/>
                </a:solidFill>
                <a:latin typeface="Consolas"/>
              </a:rPr>
              <a:t>firstNumber+secondNumber</a:t>
            </a:r>
            <a:r>
              <a:rPr lang="en-US" dirty="0" smtClean="0">
                <a:solidFill>
                  <a:srgbClr val="000000"/>
                </a:solidFill>
                <a:latin typeface="Consolas"/>
              </a:rPr>
              <a:t>);</a:t>
            </a:r>
          </a:p>
          <a:p>
            <a:r>
              <a:rPr lang="en-US" dirty="0" smtClean="0">
                <a:solidFill>
                  <a:srgbClr val="000000"/>
                </a:solidFill>
                <a:latin typeface="Consolas"/>
              </a:rPr>
              <a:t>}</a:t>
            </a:r>
          </a:p>
          <a:p>
            <a:r>
              <a:rPr lang="en-US" dirty="0" smtClean="0">
                <a:solidFill>
                  <a:srgbClr val="000000"/>
                </a:solidFill>
                <a:latin typeface="Consolas"/>
              </a:rPr>
              <a:t>add(1,2,</a:t>
            </a:r>
            <a:r>
              <a:rPr lang="en-US" b="1" dirty="0" smtClean="0">
                <a:solidFill>
                  <a:srgbClr val="7F0055"/>
                </a:solidFill>
                <a:latin typeface="Consolas"/>
              </a:rPr>
              <a:t>function</a:t>
            </a:r>
            <a:r>
              <a:rPr lang="en-US" b="1" dirty="0" smtClean="0">
                <a:solidFill>
                  <a:srgbClr val="000000"/>
                </a:solidFill>
                <a:latin typeface="Consolas"/>
              </a:rPr>
              <a:t>(x){alert(x);});</a:t>
            </a:r>
            <a:endParaRPr lang="en-US" dirty="0"/>
          </a:p>
        </p:txBody>
      </p:sp>
    </p:spTree>
    <p:extLst>
      <p:ext uri="{BB962C8B-B14F-4D97-AF65-F5344CB8AC3E}">
        <p14:creationId xmlns:p14="http://schemas.microsoft.com/office/powerpoint/2010/main" val="3679344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ExtJS</a:t>
            </a:r>
            <a:r>
              <a:rPr lang="en-US" dirty="0" smtClean="0"/>
              <a:t> Hierarchy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2061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ExtJS</a:t>
            </a:r>
            <a:r>
              <a:rPr lang="en-US" dirty="0" smtClean="0"/>
              <a:t> Hierarchy</a:t>
            </a:r>
            <a:endParaRPr lang="en-US" dirty="0"/>
          </a:p>
        </p:txBody>
      </p:sp>
      <p:sp>
        <p:nvSpPr>
          <p:cNvPr id="3" name="Content Placeholder 2"/>
          <p:cNvSpPr>
            <a:spLocks noGrp="1"/>
          </p:cNvSpPr>
          <p:nvPr>
            <p:ph idx="1"/>
          </p:nvPr>
        </p:nvSpPr>
        <p:spPr/>
        <p:txBody>
          <a:bodyPr>
            <a:normAutofit lnSpcReduction="10000"/>
          </a:bodyPr>
          <a:lstStyle/>
          <a:p>
            <a:r>
              <a:rPr lang="en-US" dirty="0" err="1" smtClean="0"/>
              <a:t>ExtJS</a:t>
            </a:r>
            <a:r>
              <a:rPr lang="en-US" dirty="0" smtClean="0"/>
              <a:t> components (forms, grids, date pickers, etc.) depend on several supporting classes to implement functionality. </a:t>
            </a:r>
          </a:p>
          <a:p>
            <a:r>
              <a:rPr lang="en-US" dirty="0" err="1" smtClean="0"/>
              <a:t>ExtJS</a:t>
            </a:r>
            <a:r>
              <a:rPr lang="en-US" dirty="0" smtClean="0"/>
              <a:t> was written with Separation of Concerns </a:t>
            </a:r>
            <a:r>
              <a:rPr lang="en-US" dirty="0" smtClean="0"/>
              <a:t>in </a:t>
            </a:r>
            <a:r>
              <a:rPr lang="en-US" dirty="0" smtClean="0"/>
              <a:t>mind. Components in </a:t>
            </a:r>
            <a:r>
              <a:rPr lang="en-US" dirty="0" err="1" smtClean="0"/>
              <a:t>ExtJS</a:t>
            </a:r>
            <a:r>
              <a:rPr lang="en-US" dirty="0" smtClean="0"/>
              <a:t> should be separated into distinct features that overlap in functionality as little as possible. </a:t>
            </a:r>
          </a:p>
          <a:p>
            <a:r>
              <a:rPr lang="en-US" dirty="0" smtClean="0"/>
              <a:t>That means that a component responsible for presenting content, for example, should not need to know the mechanics of how the data is retrieved or stored inside the computer.</a:t>
            </a:r>
            <a:endParaRPr lang="en-US" dirty="0"/>
          </a:p>
        </p:txBody>
      </p:sp>
    </p:spTree>
    <p:extLst>
      <p:ext uri="{BB962C8B-B14F-4D97-AF65-F5344CB8AC3E}">
        <p14:creationId xmlns:p14="http://schemas.microsoft.com/office/powerpoint/2010/main" val="4028815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ExtJS</a:t>
            </a:r>
            <a:r>
              <a:rPr lang="en-US" dirty="0" smtClean="0"/>
              <a:t> Hierarchy</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09800"/>
            <a:ext cx="6723701"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7929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ExtJS</a:t>
            </a:r>
            <a:r>
              <a:rPr lang="en-US" dirty="0" smtClean="0"/>
              <a:t> Hierarchy Explained</a:t>
            </a:r>
            <a:endParaRPr lang="en-US" dirty="0"/>
          </a:p>
        </p:txBody>
      </p:sp>
      <p:sp>
        <p:nvSpPr>
          <p:cNvPr id="3" name="Content Placeholder 2"/>
          <p:cNvSpPr>
            <a:spLocks noGrp="1"/>
          </p:cNvSpPr>
          <p:nvPr>
            <p:ph idx="1"/>
          </p:nvPr>
        </p:nvSpPr>
        <p:spPr>
          <a:xfrm>
            <a:off x="457200" y="1935480"/>
            <a:ext cx="4114800" cy="4389120"/>
          </a:xfrm>
        </p:spPr>
        <p:txBody>
          <a:bodyPr>
            <a:normAutofit fontScale="92500"/>
          </a:bodyPr>
          <a:lstStyle/>
          <a:p>
            <a:r>
              <a:rPr lang="en-US" dirty="0" smtClean="0"/>
              <a:t>A </a:t>
            </a:r>
            <a:r>
              <a:rPr lang="en-US" b="1" dirty="0" smtClean="0"/>
              <a:t>component</a:t>
            </a:r>
            <a:r>
              <a:rPr lang="en-US" dirty="0" smtClean="0"/>
              <a:t> is the atomic class for all UI elements in </a:t>
            </a:r>
            <a:r>
              <a:rPr lang="en-US" dirty="0" err="1" smtClean="0"/>
              <a:t>ExtJS</a:t>
            </a:r>
            <a:r>
              <a:rPr lang="en-US" dirty="0" smtClean="0"/>
              <a:t>. Everything (buttons, color pickers, charts) that is drawn will ultimately extend this class.</a:t>
            </a:r>
          </a:p>
          <a:p>
            <a:r>
              <a:rPr lang="en-US" dirty="0" smtClean="0"/>
              <a:t>A </a:t>
            </a:r>
            <a:r>
              <a:rPr lang="en-US" b="1" dirty="0" smtClean="0"/>
              <a:t>store</a:t>
            </a:r>
            <a:r>
              <a:rPr lang="en-US" dirty="0" smtClean="0"/>
              <a:t> encapsulates the client-side cache of record objects which provide input data for components. </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590800"/>
            <a:ext cx="4434782"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3733800" y="2590800"/>
            <a:ext cx="2057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572000" y="3810000"/>
            <a:ext cx="12954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57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ExtJS</a:t>
            </a:r>
            <a:r>
              <a:rPr lang="en-US" dirty="0" smtClean="0"/>
              <a:t> Hierarchy Explained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935480"/>
            <a:ext cx="3886200" cy="4389120"/>
          </a:xfrm>
        </p:spPr>
        <p:txBody>
          <a:bodyPr>
            <a:normAutofit fontScale="92500" lnSpcReduction="20000"/>
          </a:bodyPr>
          <a:lstStyle/>
          <a:p>
            <a:r>
              <a:rPr lang="en-US" b="1" dirty="0" err="1"/>
              <a:t>Datawriters</a:t>
            </a:r>
            <a:r>
              <a:rPr lang="en-US" dirty="0"/>
              <a:t> facilitate Create, Update, and Delete actions between a store and the </a:t>
            </a:r>
            <a:r>
              <a:rPr lang="en-US" dirty="0" smtClean="0"/>
              <a:t>backend</a:t>
            </a:r>
            <a:endParaRPr lang="en-US" b="1" dirty="0" smtClean="0"/>
          </a:p>
          <a:p>
            <a:r>
              <a:rPr lang="en-US" b="1" dirty="0" err="1" smtClean="0"/>
              <a:t>Datareaders</a:t>
            </a:r>
            <a:r>
              <a:rPr lang="en-US" b="1" dirty="0" smtClean="0"/>
              <a:t> </a:t>
            </a:r>
            <a:r>
              <a:rPr lang="en-US" dirty="0" smtClean="0"/>
              <a:t>define the mechanism by which structured data is converted into record objects for use by a store.</a:t>
            </a:r>
          </a:p>
          <a:p>
            <a:r>
              <a:rPr lang="en-US" b="1" dirty="0" err="1" smtClean="0"/>
              <a:t>DataProxies</a:t>
            </a:r>
            <a:r>
              <a:rPr lang="en-US" b="1" dirty="0" smtClean="0"/>
              <a:t> </a:t>
            </a:r>
            <a:r>
              <a:rPr lang="en-US" dirty="0" smtClean="0"/>
              <a:t>define how data should be sent back and forth between the client and the server (</a:t>
            </a:r>
            <a:r>
              <a:rPr lang="en-US" dirty="0" err="1" smtClean="0"/>
              <a:t>ajax</a:t>
            </a:r>
            <a:r>
              <a:rPr lang="en-US" dirty="0" smtClean="0"/>
              <a:t>, xml…)</a:t>
            </a:r>
            <a:endParaRPr lang="en-US" b="1"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590800"/>
            <a:ext cx="4434782"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4191000" y="2133600"/>
            <a:ext cx="3505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962400" y="3581400"/>
            <a:ext cx="3810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962400" y="5029200"/>
            <a:ext cx="762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720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305800" cy="1143000"/>
          </a:xfrm>
        </p:spPr>
        <p:txBody>
          <a:bodyPr>
            <a:normAutofit fontScale="90000"/>
          </a:bodyPr>
          <a:lstStyle/>
          <a:p>
            <a:r>
              <a:rPr lang="en-US" dirty="0" smtClean="0"/>
              <a:t>What does a real component look like?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1676400"/>
            <a:ext cx="124777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99" y="2667000"/>
            <a:ext cx="5753903" cy="2905531"/>
          </a:xfrm>
          <a:prstGeom prst="rect">
            <a:avLst/>
          </a:prstGeom>
        </p:spPr>
      </p:pic>
    </p:spTree>
    <p:extLst>
      <p:ext uri="{BB962C8B-B14F-4D97-AF65-F5344CB8AC3E}">
        <p14:creationId xmlns:p14="http://schemas.microsoft.com/office/powerpoint/2010/main" val="2667834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looked pretty complicated</a:t>
            </a:r>
            <a:endParaRPr lang="en-US" dirty="0"/>
          </a:p>
        </p:txBody>
      </p:sp>
      <p:sp>
        <p:nvSpPr>
          <p:cNvPr id="3" name="Content Placeholder 2"/>
          <p:cNvSpPr>
            <a:spLocks noGrp="1"/>
          </p:cNvSpPr>
          <p:nvPr>
            <p:ph idx="1"/>
          </p:nvPr>
        </p:nvSpPr>
        <p:spPr/>
        <p:txBody>
          <a:bodyPr>
            <a:normAutofit/>
          </a:bodyPr>
          <a:lstStyle/>
          <a:p>
            <a:r>
              <a:rPr lang="en-US" dirty="0" smtClean="0"/>
              <a:t>A major advantage of </a:t>
            </a:r>
            <a:r>
              <a:rPr lang="en-US" dirty="0" err="1" smtClean="0"/>
              <a:t>ExtJS</a:t>
            </a:r>
            <a:r>
              <a:rPr lang="en-US" dirty="0" smtClean="0"/>
              <a:t> is the common API that all components share. It is very obvious by following the object hierarchy where functionality is added to components. </a:t>
            </a:r>
          </a:p>
          <a:p>
            <a:r>
              <a:rPr lang="en-US" dirty="0" smtClean="0"/>
              <a:t>It also means that subcomponents can be interchangeable. Once you develop a plugin you can reuse it anywhere else in your code. </a:t>
            </a:r>
          </a:p>
          <a:p>
            <a:r>
              <a:rPr lang="en-US" dirty="0" smtClean="0"/>
              <a:t>There is great documentation on </a:t>
            </a:r>
            <a:r>
              <a:rPr lang="en-US" dirty="0" err="1" smtClean="0"/>
              <a:t>Sencha’s</a:t>
            </a:r>
            <a:r>
              <a:rPr lang="en-US" dirty="0" smtClean="0"/>
              <a:t> website </a:t>
            </a:r>
            <a:r>
              <a:rPr lang="en-US" sz="3000" dirty="0" smtClean="0">
                <a:hlinkClick r:id="rId2"/>
              </a:rPr>
              <a:t>http://dev.sencha.com/deploy/dev/docs/</a:t>
            </a:r>
            <a:endParaRPr lang="en-US" sz="3000" dirty="0" smtClean="0"/>
          </a:p>
          <a:p>
            <a:endParaRPr lang="en-US" dirty="0"/>
          </a:p>
        </p:txBody>
      </p:sp>
    </p:spTree>
    <p:extLst>
      <p:ext uri="{BB962C8B-B14F-4D97-AF65-F5344CB8AC3E}">
        <p14:creationId xmlns:p14="http://schemas.microsoft.com/office/powerpoint/2010/main" val="158673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t>
            </a:r>
            <a:r>
              <a:rPr lang="en-US" dirty="0" err="1" smtClean="0"/>
              <a:t>ExtJS</a:t>
            </a:r>
            <a:r>
              <a:rPr lang="en-US" dirty="0" smtClean="0"/>
              <a:t> Grid Example</a:t>
            </a:r>
            <a:endParaRPr lang="en-US" dirty="0"/>
          </a:p>
        </p:txBody>
      </p:sp>
      <p:sp>
        <p:nvSpPr>
          <p:cNvPr id="3" name="Content Placeholder 2"/>
          <p:cNvSpPr>
            <a:spLocks noGrp="1"/>
          </p:cNvSpPr>
          <p:nvPr>
            <p:ph idx="1"/>
          </p:nvPr>
        </p:nvSpPr>
        <p:spPr/>
        <p:txBody>
          <a:bodyPr>
            <a:normAutofit/>
          </a:bodyPr>
          <a:lstStyle/>
          <a:p>
            <a:r>
              <a:rPr lang="en-US" dirty="0" smtClean="0"/>
              <a:t>Walk through the process of setting up a simple read-only table in </a:t>
            </a:r>
            <a:r>
              <a:rPr lang="en-US" dirty="0" err="1" smtClean="0"/>
              <a:t>ExtJS</a:t>
            </a:r>
            <a:endParaRPr lang="en-US" dirty="0" smtClean="0"/>
          </a:p>
          <a:p>
            <a:r>
              <a:rPr lang="en-US" dirty="0" smtClean="0"/>
              <a:t>First pick the component. Go to the </a:t>
            </a:r>
            <a:r>
              <a:rPr lang="en-US" dirty="0" err="1" smtClean="0"/>
              <a:t>ExtJS</a:t>
            </a:r>
            <a:r>
              <a:rPr lang="en-US" dirty="0" smtClean="0"/>
              <a:t> example page (</a:t>
            </a:r>
            <a:r>
              <a:rPr lang="en-US" sz="2400" dirty="0" smtClean="0">
                <a:hlinkClick r:id="rId2"/>
              </a:rPr>
              <a:t>http://dev.sencha.com/deploy/dev/examples/</a:t>
            </a:r>
            <a:r>
              <a:rPr lang="en-US" dirty="0" smtClean="0"/>
              <a:t>) and pick the component (basic array grid).</a:t>
            </a:r>
          </a:p>
          <a:p>
            <a:pPr marL="914400" lvl="1" indent="-514350"/>
            <a:r>
              <a:rPr lang="en-US" dirty="0" smtClean="0"/>
              <a:t>The nice thing about the examples page is that non-technical people can get an idea about the framework’s capabilities without developers needing to code examples themselves.</a:t>
            </a:r>
            <a:endParaRPr lang="en-US" dirty="0"/>
          </a:p>
        </p:txBody>
      </p:sp>
    </p:spTree>
    <p:extLst>
      <p:ext uri="{BB962C8B-B14F-4D97-AF65-F5344CB8AC3E}">
        <p14:creationId xmlns:p14="http://schemas.microsoft.com/office/powerpoint/2010/main" val="782886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Array Grid</a:t>
            </a:r>
            <a:endParaRPr lang="en-US" dirty="0"/>
          </a:p>
        </p:txBody>
      </p:sp>
      <p:sp>
        <p:nvSpPr>
          <p:cNvPr id="3" name="Content Placeholder 2"/>
          <p:cNvSpPr>
            <a:spLocks noGrp="1"/>
          </p:cNvSpPr>
          <p:nvPr>
            <p:ph idx="1"/>
          </p:nvPr>
        </p:nvSpPr>
        <p:spPr/>
        <p:txBody>
          <a:bodyPr>
            <a:normAutofit/>
          </a:bodyPr>
          <a:lstStyle/>
          <a:p>
            <a:r>
              <a:rPr lang="en-US" sz="2800" dirty="0" smtClean="0"/>
              <a:t>The logic will always be inside the </a:t>
            </a:r>
            <a:r>
              <a:rPr lang="en-US" sz="2800" dirty="0" err="1" smtClean="0"/>
              <a:t>Ext.onReady</a:t>
            </a:r>
            <a:r>
              <a:rPr lang="en-US" sz="2800" dirty="0" smtClean="0"/>
              <a:t>(function(){ }); block. It defines the code that should be executed once the DOM is ready (i.e. the page is finished loading).</a:t>
            </a:r>
          </a:p>
          <a:p>
            <a:r>
              <a:rPr lang="en-US" sz="2800" dirty="0" smtClean="0"/>
              <a:t>Examples will almost always be self-contained and use built-in data (in the form of an array) rather than requesting data from a server. </a:t>
            </a:r>
          </a:p>
          <a:p>
            <a:endParaRPr lang="en-US" sz="2800" dirty="0" smtClean="0"/>
          </a:p>
        </p:txBody>
      </p:sp>
    </p:spTree>
    <p:extLst>
      <p:ext uri="{BB962C8B-B14F-4D97-AF65-F5344CB8AC3E}">
        <p14:creationId xmlns:p14="http://schemas.microsoft.com/office/powerpoint/2010/main" val="2949580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Background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31884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p:sp>
        <p:nvSpPr>
          <p:cNvPr id="3" name="Content Placeholder 2"/>
          <p:cNvSpPr>
            <a:spLocks noGrp="1"/>
          </p:cNvSpPr>
          <p:nvPr>
            <p:ph idx="1"/>
          </p:nvPr>
        </p:nvSpPr>
        <p:spPr/>
        <p:txBody>
          <a:bodyPr>
            <a:normAutofit/>
          </a:bodyPr>
          <a:lstStyle/>
          <a:p>
            <a:r>
              <a:rPr lang="en-US" dirty="0" smtClean="0"/>
              <a:t>In this case the data we want to display is an array of companies and their stock prices. The array is composed of a string, 3 numbers, and another string that represents a date.</a:t>
            </a:r>
          </a:p>
          <a:p>
            <a:pPr marL="0" indent="0">
              <a:buNone/>
            </a:pPr>
            <a:endParaRPr lang="en-US" dirty="0"/>
          </a:p>
        </p:txBody>
      </p:sp>
      <p:sp>
        <p:nvSpPr>
          <p:cNvPr id="4" name="TextBox 3"/>
          <p:cNvSpPr txBox="1"/>
          <p:nvPr/>
        </p:nvSpPr>
        <p:spPr>
          <a:xfrm>
            <a:off x="1066800" y="4038600"/>
            <a:ext cx="6781800" cy="1569660"/>
          </a:xfrm>
          <a:prstGeom prst="rect">
            <a:avLst/>
          </a:prstGeom>
          <a:solidFill>
            <a:schemeClr val="bg1">
              <a:lumMod val="95000"/>
            </a:schemeClr>
          </a:solidFill>
          <a:ln>
            <a:solidFill>
              <a:schemeClr val="tx1"/>
            </a:solidFill>
            <a:prstDash val="lgDash"/>
          </a:ln>
        </p:spPr>
        <p:txBody>
          <a:bodyPr wrap="square" rtlCol="0">
            <a:spAutoFit/>
          </a:bodyPr>
          <a:lstStyle/>
          <a:p>
            <a:pPr lvl="0"/>
            <a:r>
              <a:rPr lang="en-US" sz="1200" b="1" dirty="0" err="1" smtClean="0">
                <a:solidFill>
                  <a:srgbClr val="7F0055"/>
                </a:solidFill>
                <a:latin typeface="Consolas"/>
              </a:rPr>
              <a:t>var</a:t>
            </a:r>
            <a:r>
              <a:rPr lang="en-US" sz="1200" b="1" dirty="0" smtClean="0">
                <a:solidFill>
                  <a:srgbClr val="000000"/>
                </a:solidFill>
                <a:latin typeface="Consolas"/>
              </a:rPr>
              <a:t> </a:t>
            </a:r>
            <a:r>
              <a:rPr lang="en-US" sz="1200" b="1" dirty="0" err="1" smtClean="0">
                <a:solidFill>
                  <a:srgbClr val="000000"/>
                </a:solidFill>
                <a:latin typeface="Consolas"/>
              </a:rPr>
              <a:t>myData</a:t>
            </a:r>
            <a:r>
              <a:rPr lang="en-US" sz="1200" b="1" dirty="0" smtClean="0">
                <a:solidFill>
                  <a:srgbClr val="000000"/>
                </a:solidFill>
                <a:latin typeface="Consolas"/>
              </a:rPr>
              <a:t> = [</a:t>
            </a:r>
          </a:p>
          <a:p>
            <a:pPr lvl="0"/>
            <a:r>
              <a:rPr lang="en-US" sz="1200" dirty="0" smtClean="0">
                <a:solidFill>
                  <a:srgbClr val="000000"/>
                </a:solidFill>
                <a:latin typeface="Consolas"/>
              </a:rPr>
              <a:t>    [</a:t>
            </a:r>
            <a:r>
              <a:rPr lang="en-US" sz="1200" dirty="0" smtClean="0">
                <a:solidFill>
                  <a:srgbClr val="2A00FF"/>
                </a:solidFill>
                <a:latin typeface="Consolas"/>
              </a:rPr>
              <a:t>'3m Co'</a:t>
            </a:r>
            <a:r>
              <a:rPr lang="en-US" sz="1200" dirty="0" smtClean="0">
                <a:solidFill>
                  <a:srgbClr val="000000"/>
                </a:solidFill>
                <a:latin typeface="Consolas"/>
              </a:rPr>
              <a:t>,71.72,0.02,0.03,</a:t>
            </a:r>
            <a:r>
              <a:rPr lang="en-US" sz="1200" dirty="0" smtClean="0">
                <a:solidFill>
                  <a:srgbClr val="2A00FF"/>
                </a:solidFill>
                <a:latin typeface="Consolas"/>
              </a:rPr>
              <a:t>'9/1 12:00am'</a:t>
            </a:r>
            <a:r>
              <a:rPr lang="en-US" sz="1200" dirty="0" smtClean="0">
                <a:solidFill>
                  <a:srgbClr val="000000"/>
                </a:solidFill>
                <a:latin typeface="Consolas"/>
              </a:rPr>
              <a:t>],</a:t>
            </a:r>
          </a:p>
          <a:p>
            <a:pPr lvl="0"/>
            <a:r>
              <a:rPr lang="it-IT" sz="1200" dirty="0" smtClean="0">
                <a:solidFill>
                  <a:srgbClr val="000000"/>
                </a:solidFill>
                <a:latin typeface="Consolas"/>
              </a:rPr>
              <a:t>    [</a:t>
            </a:r>
            <a:r>
              <a:rPr lang="it-IT" sz="1200" dirty="0" smtClean="0">
                <a:solidFill>
                  <a:srgbClr val="2A00FF"/>
                </a:solidFill>
                <a:latin typeface="Consolas"/>
              </a:rPr>
              <a:t>'Alcoa Inc'</a:t>
            </a:r>
            <a:r>
              <a:rPr lang="it-IT" sz="1200" dirty="0" smtClean="0">
                <a:solidFill>
                  <a:srgbClr val="000000"/>
                </a:solidFill>
                <a:latin typeface="Consolas"/>
              </a:rPr>
              <a:t>,29.01,0.42,1.47,</a:t>
            </a:r>
            <a:r>
              <a:rPr lang="it-IT" sz="1200" dirty="0" smtClean="0">
                <a:solidFill>
                  <a:srgbClr val="2A00FF"/>
                </a:solidFill>
                <a:latin typeface="Consolas"/>
              </a:rPr>
              <a:t>'9/1 12:00am'</a:t>
            </a:r>
            <a:r>
              <a:rPr lang="it-IT" sz="1200" dirty="0" smtClean="0">
                <a:solidFill>
                  <a:srgbClr val="000000"/>
                </a:solidFill>
                <a:latin typeface="Consolas"/>
              </a:rPr>
              <a:t>],</a:t>
            </a:r>
          </a:p>
          <a:p>
            <a:pPr lvl="0"/>
            <a:r>
              <a:rPr lang="en-US" sz="1200" dirty="0" smtClean="0">
                <a:solidFill>
                  <a:srgbClr val="000000"/>
                </a:solidFill>
                <a:latin typeface="Consolas"/>
              </a:rPr>
              <a:t>    [</a:t>
            </a:r>
            <a:r>
              <a:rPr lang="en-US" sz="1200" dirty="0" smtClean="0">
                <a:solidFill>
                  <a:srgbClr val="2A00FF"/>
                </a:solidFill>
                <a:latin typeface="Consolas"/>
              </a:rPr>
              <a:t>'Altria Group Inc'</a:t>
            </a:r>
            <a:r>
              <a:rPr lang="en-US" sz="1200" dirty="0" smtClean="0">
                <a:solidFill>
                  <a:srgbClr val="000000"/>
                </a:solidFill>
                <a:latin typeface="Consolas"/>
              </a:rPr>
              <a:t>,83.81,0.28,0.34,</a:t>
            </a:r>
            <a:r>
              <a:rPr lang="en-US" sz="1200" dirty="0" smtClean="0">
                <a:solidFill>
                  <a:srgbClr val="2A00FF"/>
                </a:solidFill>
                <a:latin typeface="Consolas"/>
              </a:rPr>
              <a:t>'9/1 12:00am'</a:t>
            </a:r>
            <a:r>
              <a:rPr lang="en-US" sz="1200" dirty="0" smtClean="0">
                <a:solidFill>
                  <a:srgbClr val="000000"/>
                </a:solidFill>
                <a:latin typeface="Consolas"/>
              </a:rPr>
              <a:t>],</a:t>
            </a:r>
          </a:p>
          <a:p>
            <a:pPr lvl="0"/>
            <a:r>
              <a:rPr lang="en-US" sz="1200" dirty="0" smtClean="0">
                <a:solidFill>
                  <a:srgbClr val="000000"/>
                </a:solidFill>
                <a:latin typeface="Consolas"/>
              </a:rPr>
              <a:t>    [</a:t>
            </a:r>
            <a:r>
              <a:rPr lang="en-US" sz="1200" dirty="0" smtClean="0">
                <a:solidFill>
                  <a:srgbClr val="2A00FF"/>
                </a:solidFill>
                <a:latin typeface="Consolas"/>
              </a:rPr>
              <a:t>'American Express Company'</a:t>
            </a:r>
            <a:r>
              <a:rPr lang="en-US" sz="1200" dirty="0" smtClean="0">
                <a:solidFill>
                  <a:srgbClr val="000000"/>
                </a:solidFill>
                <a:latin typeface="Consolas"/>
              </a:rPr>
              <a:t>,52.55,0.01,0.02,</a:t>
            </a:r>
            <a:r>
              <a:rPr lang="en-US" sz="1200" dirty="0" smtClean="0">
                <a:solidFill>
                  <a:srgbClr val="2A00FF"/>
                </a:solidFill>
                <a:latin typeface="Consolas"/>
              </a:rPr>
              <a:t>'9/1 12:00am'</a:t>
            </a:r>
            <a:r>
              <a:rPr lang="en-US" sz="1200" dirty="0" smtClean="0">
                <a:solidFill>
                  <a:srgbClr val="000000"/>
                </a:solidFill>
                <a:latin typeface="Consolas"/>
              </a:rPr>
              <a:t>],</a:t>
            </a:r>
          </a:p>
          <a:p>
            <a:pPr lvl="0"/>
            <a:r>
              <a:rPr lang="en-US" sz="1200" dirty="0" smtClean="0">
                <a:solidFill>
                  <a:srgbClr val="000000"/>
                </a:solidFill>
                <a:latin typeface="Consolas"/>
              </a:rPr>
              <a:t>    [</a:t>
            </a:r>
            <a:r>
              <a:rPr lang="en-US" sz="1200" dirty="0" smtClean="0">
                <a:solidFill>
                  <a:srgbClr val="2A00FF"/>
                </a:solidFill>
                <a:latin typeface="Consolas"/>
              </a:rPr>
              <a:t>'American International Group, Inc.'</a:t>
            </a:r>
            <a:r>
              <a:rPr lang="en-US" sz="1200" dirty="0" smtClean="0">
                <a:solidFill>
                  <a:srgbClr val="000000"/>
                </a:solidFill>
                <a:latin typeface="Consolas"/>
              </a:rPr>
              <a:t>,64.13,0.31,0.49,</a:t>
            </a:r>
            <a:r>
              <a:rPr lang="en-US" sz="1200" dirty="0" smtClean="0">
                <a:solidFill>
                  <a:srgbClr val="2A00FF"/>
                </a:solidFill>
                <a:latin typeface="Consolas"/>
              </a:rPr>
              <a:t>'9/1 12:00am'</a:t>
            </a:r>
            <a:r>
              <a:rPr lang="en-US" sz="1200" dirty="0" smtClean="0">
                <a:solidFill>
                  <a:srgbClr val="000000"/>
                </a:solidFill>
                <a:latin typeface="Consolas"/>
              </a:rPr>
              <a:t>],</a:t>
            </a:r>
          </a:p>
          <a:p>
            <a:pPr lvl="0"/>
            <a:r>
              <a:rPr lang="en-US" sz="1200" dirty="0" smtClean="0">
                <a:solidFill>
                  <a:srgbClr val="000000"/>
                </a:solidFill>
                <a:latin typeface="Consolas"/>
              </a:rPr>
              <a:t>    [</a:t>
            </a:r>
            <a:r>
              <a:rPr lang="en-US" sz="1200" dirty="0" smtClean="0">
                <a:solidFill>
                  <a:srgbClr val="2A00FF"/>
                </a:solidFill>
                <a:latin typeface="Consolas"/>
              </a:rPr>
              <a:t>'AT&amp;T Inc.'</a:t>
            </a:r>
            <a:r>
              <a:rPr lang="en-US" sz="1200" dirty="0" smtClean="0">
                <a:solidFill>
                  <a:srgbClr val="000000"/>
                </a:solidFill>
                <a:latin typeface="Consolas"/>
              </a:rPr>
              <a:t>,31.61,-0.48,-1.54,</a:t>
            </a:r>
            <a:r>
              <a:rPr lang="en-US" sz="1200" dirty="0" smtClean="0">
                <a:solidFill>
                  <a:srgbClr val="2A00FF"/>
                </a:solidFill>
                <a:latin typeface="Consolas"/>
              </a:rPr>
              <a:t>'9/1 12:00am'</a:t>
            </a:r>
            <a:r>
              <a:rPr lang="en-US" sz="1200" dirty="0" smtClean="0">
                <a:solidFill>
                  <a:srgbClr val="000000"/>
                </a:solidFill>
                <a:latin typeface="Consolas"/>
              </a:rPr>
              <a:t>]</a:t>
            </a:r>
          </a:p>
          <a:p>
            <a:pPr lvl="0"/>
            <a:r>
              <a:rPr lang="en-US" sz="1200" b="1" dirty="0" smtClean="0">
                <a:solidFill>
                  <a:srgbClr val="000000"/>
                </a:solidFill>
                <a:latin typeface="Consolas"/>
              </a:rPr>
              <a:t>];</a:t>
            </a:r>
            <a:endParaRPr lang="en-US" sz="1200" dirty="0">
              <a:solidFill>
                <a:prstClr val="black"/>
              </a:solidFill>
            </a:endParaRPr>
          </a:p>
        </p:txBody>
      </p:sp>
    </p:spTree>
    <p:extLst>
      <p:ext uri="{BB962C8B-B14F-4D97-AF65-F5344CB8AC3E}">
        <p14:creationId xmlns:p14="http://schemas.microsoft.com/office/powerpoint/2010/main" val="2811913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The Store</a:t>
            </a:r>
            <a:endParaRPr lang="en-US" dirty="0"/>
          </a:p>
        </p:txBody>
      </p:sp>
      <p:sp>
        <p:nvSpPr>
          <p:cNvPr id="3" name="Content Placeholder 2"/>
          <p:cNvSpPr>
            <a:spLocks noGrp="1"/>
          </p:cNvSpPr>
          <p:nvPr>
            <p:ph idx="1"/>
          </p:nvPr>
        </p:nvSpPr>
        <p:spPr>
          <a:xfrm>
            <a:off x="457200" y="1600200"/>
            <a:ext cx="8229600" cy="2971800"/>
          </a:xfrm>
        </p:spPr>
        <p:txBody>
          <a:bodyPr>
            <a:normAutofit fontScale="85000" lnSpcReduction="10000"/>
          </a:bodyPr>
          <a:lstStyle/>
          <a:p>
            <a:r>
              <a:rPr lang="en-US" dirty="0" smtClean="0"/>
              <a:t>Since we are reading an array of data, we should use an </a:t>
            </a:r>
            <a:r>
              <a:rPr lang="en-US" dirty="0" err="1" smtClean="0"/>
              <a:t>ArrayStore</a:t>
            </a:r>
            <a:r>
              <a:rPr lang="en-US" dirty="0" smtClean="0"/>
              <a:t> to hold the </a:t>
            </a:r>
            <a:r>
              <a:rPr lang="en-US" dirty="0" smtClean="0"/>
              <a:t>records. </a:t>
            </a:r>
          </a:p>
          <a:p>
            <a:r>
              <a:rPr lang="en-US" dirty="0" smtClean="0"/>
              <a:t>Many stores have ‘default’ readers that can be used to reduce the amount of code written. Below the </a:t>
            </a:r>
            <a:r>
              <a:rPr lang="en-US" dirty="0" err="1" smtClean="0"/>
              <a:t>A</a:t>
            </a:r>
            <a:r>
              <a:rPr lang="en-US" dirty="0" err="1" smtClean="0"/>
              <a:t>rrayStore</a:t>
            </a:r>
            <a:r>
              <a:rPr lang="en-US" dirty="0" smtClean="0"/>
              <a:t> is using its built-in </a:t>
            </a:r>
            <a:r>
              <a:rPr lang="en-US" dirty="0" err="1" smtClean="0"/>
              <a:t>ArrayReader</a:t>
            </a:r>
            <a:r>
              <a:rPr lang="en-US" dirty="0"/>
              <a:t> </a:t>
            </a:r>
            <a:r>
              <a:rPr lang="en-US" dirty="0" smtClean="0"/>
              <a:t>to parse data.</a:t>
            </a:r>
            <a:endParaRPr lang="en-US" dirty="0" smtClean="0"/>
          </a:p>
          <a:p>
            <a:r>
              <a:rPr lang="en-US" dirty="0" smtClean="0"/>
              <a:t>Note </a:t>
            </a:r>
            <a:r>
              <a:rPr lang="en-US" dirty="0" smtClean="0"/>
              <a:t>how the </a:t>
            </a:r>
            <a:r>
              <a:rPr lang="en-US" dirty="0" err="1" smtClean="0"/>
              <a:t>dateFormat</a:t>
            </a:r>
            <a:r>
              <a:rPr lang="en-US" dirty="0" smtClean="0"/>
              <a:t> is defined inline with the store </a:t>
            </a:r>
            <a:r>
              <a:rPr lang="en-US" dirty="0" smtClean="0"/>
              <a:t>definition. You can define several other properties for the data you read in, such as converters, dependencies, and mappings.</a:t>
            </a:r>
            <a:endParaRPr lang="en-US" dirty="0"/>
          </a:p>
          <a:p>
            <a:pPr marL="0" indent="0">
              <a:buNone/>
            </a:pPr>
            <a:r>
              <a:rPr lang="en-US" sz="1500" dirty="0" smtClean="0">
                <a:solidFill>
                  <a:srgbClr val="000000"/>
                </a:solidFill>
                <a:latin typeface="Consolas"/>
              </a:rPr>
              <a:t>   </a:t>
            </a:r>
            <a:endParaRPr lang="en-US" sz="1500" dirty="0"/>
          </a:p>
        </p:txBody>
      </p:sp>
      <p:sp>
        <p:nvSpPr>
          <p:cNvPr id="4" name="TextBox 3"/>
          <p:cNvSpPr txBox="1"/>
          <p:nvPr/>
        </p:nvSpPr>
        <p:spPr>
          <a:xfrm>
            <a:off x="1143000" y="4724400"/>
            <a:ext cx="6781800" cy="1754326"/>
          </a:xfrm>
          <a:prstGeom prst="rect">
            <a:avLst/>
          </a:prstGeom>
          <a:solidFill>
            <a:schemeClr val="bg1">
              <a:lumMod val="95000"/>
            </a:schemeClr>
          </a:solidFill>
          <a:ln>
            <a:solidFill>
              <a:schemeClr val="tx1"/>
            </a:solidFill>
            <a:prstDash val="lgDash"/>
          </a:ln>
        </p:spPr>
        <p:txBody>
          <a:bodyPr wrap="square" rtlCol="0">
            <a:spAutoFit/>
          </a:bodyPr>
          <a:lstStyle/>
          <a:p>
            <a:r>
              <a:rPr lang="en-US" sz="1200" dirty="0" smtClean="0">
                <a:solidFill>
                  <a:srgbClr val="000000"/>
                </a:solidFill>
                <a:latin typeface="Consolas"/>
              </a:rPr>
              <a:t> </a:t>
            </a:r>
            <a:r>
              <a:rPr lang="en-US" sz="1200" b="1" dirty="0" err="1" smtClean="0">
                <a:solidFill>
                  <a:srgbClr val="7F0055"/>
                </a:solidFill>
                <a:latin typeface="Consolas"/>
              </a:rPr>
              <a:t>var</a:t>
            </a:r>
            <a:r>
              <a:rPr lang="en-US" sz="1200" b="1" dirty="0" smtClean="0">
                <a:solidFill>
                  <a:srgbClr val="000000"/>
                </a:solidFill>
                <a:latin typeface="Consolas"/>
              </a:rPr>
              <a:t> store = </a:t>
            </a:r>
            <a:r>
              <a:rPr lang="en-US" sz="1200" b="1" dirty="0" smtClean="0">
                <a:solidFill>
                  <a:srgbClr val="7F0055"/>
                </a:solidFill>
                <a:latin typeface="Consolas"/>
              </a:rPr>
              <a:t>new</a:t>
            </a:r>
            <a:r>
              <a:rPr lang="en-US" sz="1200" b="1" dirty="0" smtClean="0">
                <a:solidFill>
                  <a:srgbClr val="000000"/>
                </a:solidFill>
                <a:latin typeface="Consolas"/>
              </a:rPr>
              <a:t> </a:t>
            </a:r>
            <a:r>
              <a:rPr lang="en-US" sz="1200" b="1" dirty="0" err="1" smtClean="0">
                <a:solidFill>
                  <a:srgbClr val="000000"/>
                </a:solidFill>
                <a:latin typeface="Consolas"/>
              </a:rPr>
              <a:t>Ext.data.ArrayStore</a:t>
            </a:r>
            <a:r>
              <a:rPr lang="en-US" sz="1200" b="1" dirty="0" smtClean="0">
                <a:solidFill>
                  <a:srgbClr val="000000"/>
                </a:solidFill>
                <a:latin typeface="Consolas"/>
              </a:rPr>
              <a:t>({</a:t>
            </a:r>
          </a:p>
          <a:p>
            <a:r>
              <a:rPr lang="en-US" sz="1200" dirty="0" smtClean="0">
                <a:solidFill>
                  <a:srgbClr val="000000"/>
                </a:solidFill>
                <a:latin typeface="Consolas"/>
              </a:rPr>
              <a:t>        fields: [</a:t>
            </a:r>
          </a:p>
          <a:p>
            <a:r>
              <a:rPr lang="en-US" sz="1200" dirty="0" smtClean="0">
                <a:solidFill>
                  <a:srgbClr val="000000"/>
                </a:solidFill>
                <a:latin typeface="Consolas"/>
              </a:rPr>
              <a:t>           {name: </a:t>
            </a:r>
            <a:r>
              <a:rPr lang="en-US" sz="1200" dirty="0" smtClean="0">
                <a:solidFill>
                  <a:srgbClr val="2A00FF"/>
                </a:solidFill>
                <a:latin typeface="Consolas"/>
              </a:rPr>
              <a:t>'company'</a:t>
            </a:r>
            <a:r>
              <a:rPr lang="en-US" sz="1200" dirty="0" smtClean="0">
                <a:solidFill>
                  <a:srgbClr val="000000"/>
                </a:solidFill>
                <a:latin typeface="Consolas"/>
              </a:rPr>
              <a:t>},</a:t>
            </a:r>
          </a:p>
          <a:p>
            <a:r>
              <a:rPr lang="en-US" sz="1200" dirty="0" smtClean="0">
                <a:solidFill>
                  <a:srgbClr val="000000"/>
                </a:solidFill>
                <a:latin typeface="Consolas"/>
              </a:rPr>
              <a:t>           {name: </a:t>
            </a:r>
            <a:r>
              <a:rPr lang="en-US" sz="1200" dirty="0" smtClean="0">
                <a:solidFill>
                  <a:srgbClr val="2A00FF"/>
                </a:solidFill>
                <a:latin typeface="Consolas"/>
              </a:rPr>
              <a:t>'price'</a:t>
            </a:r>
            <a:r>
              <a:rPr lang="en-US" sz="1200" dirty="0" smtClean="0">
                <a:solidFill>
                  <a:srgbClr val="000000"/>
                </a:solidFill>
                <a:latin typeface="Consolas"/>
              </a:rPr>
              <a:t>, type: </a:t>
            </a:r>
            <a:r>
              <a:rPr lang="en-US" sz="1200" dirty="0" smtClean="0">
                <a:solidFill>
                  <a:srgbClr val="2A00FF"/>
                </a:solidFill>
                <a:latin typeface="Consolas"/>
              </a:rPr>
              <a:t>'float'</a:t>
            </a:r>
            <a:r>
              <a:rPr lang="en-US" sz="1200" dirty="0" smtClean="0">
                <a:solidFill>
                  <a:srgbClr val="000000"/>
                </a:solidFill>
                <a:latin typeface="Consolas"/>
              </a:rPr>
              <a:t>},</a:t>
            </a:r>
          </a:p>
          <a:p>
            <a:r>
              <a:rPr lang="en-US" sz="1200" dirty="0" smtClean="0">
                <a:solidFill>
                  <a:srgbClr val="000000"/>
                </a:solidFill>
                <a:latin typeface="Consolas"/>
              </a:rPr>
              <a:t>           {name: </a:t>
            </a:r>
            <a:r>
              <a:rPr lang="en-US" sz="1200" dirty="0" smtClean="0">
                <a:solidFill>
                  <a:srgbClr val="2A00FF"/>
                </a:solidFill>
                <a:latin typeface="Consolas"/>
              </a:rPr>
              <a:t>'change'</a:t>
            </a:r>
            <a:r>
              <a:rPr lang="en-US" sz="1200" dirty="0" smtClean="0">
                <a:solidFill>
                  <a:srgbClr val="000000"/>
                </a:solidFill>
                <a:latin typeface="Consolas"/>
              </a:rPr>
              <a:t>, type: </a:t>
            </a:r>
            <a:r>
              <a:rPr lang="en-US" sz="1200" dirty="0" smtClean="0">
                <a:solidFill>
                  <a:srgbClr val="2A00FF"/>
                </a:solidFill>
                <a:latin typeface="Consolas"/>
              </a:rPr>
              <a:t>'float'</a:t>
            </a:r>
            <a:r>
              <a:rPr lang="en-US" sz="1200" dirty="0" smtClean="0">
                <a:solidFill>
                  <a:srgbClr val="000000"/>
                </a:solidFill>
                <a:latin typeface="Consolas"/>
              </a:rPr>
              <a:t>},</a:t>
            </a:r>
          </a:p>
          <a:p>
            <a:r>
              <a:rPr lang="en-US" sz="1200" dirty="0" smtClean="0">
                <a:solidFill>
                  <a:srgbClr val="000000"/>
                </a:solidFill>
                <a:latin typeface="Consolas"/>
              </a:rPr>
              <a:t>           {name: </a:t>
            </a:r>
            <a:r>
              <a:rPr lang="en-US" sz="1200" dirty="0" smtClean="0">
                <a:solidFill>
                  <a:srgbClr val="2A00FF"/>
                </a:solidFill>
                <a:latin typeface="Consolas"/>
              </a:rPr>
              <a:t>'</a:t>
            </a:r>
            <a:r>
              <a:rPr lang="en-US" sz="1200" dirty="0" err="1" smtClean="0">
                <a:solidFill>
                  <a:srgbClr val="2A00FF"/>
                </a:solidFill>
                <a:latin typeface="Consolas"/>
              </a:rPr>
              <a:t>pctChange</a:t>
            </a:r>
            <a:r>
              <a:rPr lang="en-US" sz="1200" dirty="0" smtClean="0">
                <a:solidFill>
                  <a:srgbClr val="2A00FF"/>
                </a:solidFill>
                <a:latin typeface="Consolas"/>
              </a:rPr>
              <a:t>'</a:t>
            </a:r>
            <a:r>
              <a:rPr lang="en-US" sz="1200" dirty="0" smtClean="0">
                <a:solidFill>
                  <a:srgbClr val="000000"/>
                </a:solidFill>
                <a:latin typeface="Consolas"/>
              </a:rPr>
              <a:t>, type: </a:t>
            </a:r>
            <a:r>
              <a:rPr lang="en-US" sz="1200" dirty="0" smtClean="0">
                <a:solidFill>
                  <a:srgbClr val="2A00FF"/>
                </a:solidFill>
                <a:latin typeface="Consolas"/>
              </a:rPr>
              <a:t>'float'</a:t>
            </a:r>
            <a:r>
              <a:rPr lang="en-US" sz="1200" dirty="0" smtClean="0">
                <a:solidFill>
                  <a:srgbClr val="000000"/>
                </a:solidFill>
                <a:latin typeface="Consolas"/>
              </a:rPr>
              <a:t>},</a:t>
            </a:r>
          </a:p>
          <a:p>
            <a:r>
              <a:rPr lang="en-US" sz="1200" dirty="0" smtClean="0">
                <a:solidFill>
                  <a:srgbClr val="000000"/>
                </a:solidFill>
                <a:latin typeface="Consolas"/>
              </a:rPr>
              <a:t>           {name: </a:t>
            </a:r>
            <a:r>
              <a:rPr lang="en-US" sz="1200" dirty="0" smtClean="0">
                <a:solidFill>
                  <a:srgbClr val="2A00FF"/>
                </a:solidFill>
                <a:latin typeface="Consolas"/>
              </a:rPr>
              <a:t>'</a:t>
            </a:r>
            <a:r>
              <a:rPr lang="en-US" sz="1200" dirty="0" err="1" smtClean="0">
                <a:solidFill>
                  <a:srgbClr val="2A00FF"/>
                </a:solidFill>
                <a:latin typeface="Consolas"/>
              </a:rPr>
              <a:t>lastChange</a:t>
            </a:r>
            <a:r>
              <a:rPr lang="en-US" sz="1200" dirty="0" smtClean="0">
                <a:solidFill>
                  <a:srgbClr val="2A00FF"/>
                </a:solidFill>
                <a:latin typeface="Consolas"/>
              </a:rPr>
              <a:t>'</a:t>
            </a:r>
            <a:r>
              <a:rPr lang="en-US" sz="1200" dirty="0" smtClean="0">
                <a:solidFill>
                  <a:srgbClr val="000000"/>
                </a:solidFill>
                <a:latin typeface="Consolas"/>
              </a:rPr>
              <a:t>, type: </a:t>
            </a:r>
            <a:r>
              <a:rPr lang="en-US" sz="1200" dirty="0" smtClean="0">
                <a:solidFill>
                  <a:srgbClr val="2A00FF"/>
                </a:solidFill>
                <a:latin typeface="Consolas"/>
              </a:rPr>
              <a:t>'date'</a:t>
            </a:r>
            <a:r>
              <a:rPr lang="en-US" sz="1200" dirty="0" smtClean="0">
                <a:solidFill>
                  <a:srgbClr val="000000"/>
                </a:solidFill>
                <a:latin typeface="Consolas"/>
              </a:rPr>
              <a:t>, </a:t>
            </a:r>
            <a:r>
              <a:rPr lang="en-US" sz="1200" dirty="0" err="1" smtClean="0">
                <a:solidFill>
                  <a:srgbClr val="000000"/>
                </a:solidFill>
                <a:latin typeface="Consolas"/>
              </a:rPr>
              <a:t>dateFormat</a:t>
            </a:r>
            <a:r>
              <a:rPr lang="en-US" sz="1200" dirty="0" smtClean="0">
                <a:solidFill>
                  <a:srgbClr val="000000"/>
                </a:solidFill>
                <a:latin typeface="Consolas"/>
              </a:rPr>
              <a:t>: </a:t>
            </a:r>
            <a:r>
              <a:rPr lang="en-US" sz="1200" dirty="0" smtClean="0">
                <a:solidFill>
                  <a:srgbClr val="2A00FF"/>
                </a:solidFill>
                <a:latin typeface="Consolas"/>
              </a:rPr>
              <a:t>'n/j h:ia'</a:t>
            </a:r>
            <a:r>
              <a:rPr lang="en-US" sz="1200" dirty="0" smtClean="0">
                <a:solidFill>
                  <a:srgbClr val="000000"/>
                </a:solidFill>
                <a:latin typeface="Consolas"/>
              </a:rPr>
              <a:t>}</a:t>
            </a:r>
          </a:p>
          <a:p>
            <a:r>
              <a:rPr lang="en-US" sz="1200" dirty="0" smtClean="0">
                <a:solidFill>
                  <a:srgbClr val="000000"/>
                </a:solidFill>
                <a:latin typeface="Consolas"/>
              </a:rPr>
              <a:t>        ]</a:t>
            </a:r>
          </a:p>
          <a:p>
            <a:r>
              <a:rPr lang="en-US" sz="1200" dirty="0" smtClean="0">
                <a:solidFill>
                  <a:srgbClr val="000000"/>
                </a:solidFill>
                <a:latin typeface="Consolas"/>
              </a:rPr>
              <a:t>    });</a:t>
            </a:r>
            <a:endParaRPr lang="en-US" sz="1200" dirty="0"/>
          </a:p>
        </p:txBody>
      </p:sp>
    </p:spTree>
    <p:extLst>
      <p:ext uri="{BB962C8B-B14F-4D97-AF65-F5344CB8AC3E}">
        <p14:creationId xmlns:p14="http://schemas.microsoft.com/office/powerpoint/2010/main" val="3523136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479" y="457200"/>
            <a:ext cx="8229600" cy="1143000"/>
          </a:xfrm>
        </p:spPr>
        <p:txBody>
          <a:bodyPr/>
          <a:lstStyle/>
          <a:p>
            <a:r>
              <a:rPr lang="en-US" dirty="0" smtClean="0"/>
              <a:t>The Grid</a:t>
            </a:r>
            <a:endParaRPr lang="en-US" dirty="0"/>
          </a:p>
        </p:txBody>
      </p:sp>
      <p:sp>
        <p:nvSpPr>
          <p:cNvPr id="3" name="Content Placeholder 2"/>
          <p:cNvSpPr>
            <a:spLocks noGrp="1"/>
          </p:cNvSpPr>
          <p:nvPr>
            <p:ph idx="1"/>
          </p:nvPr>
        </p:nvSpPr>
        <p:spPr>
          <a:xfrm>
            <a:off x="304800" y="1600200"/>
            <a:ext cx="8229600" cy="5410200"/>
          </a:xfrm>
        </p:spPr>
        <p:txBody>
          <a:bodyPr>
            <a:normAutofit/>
          </a:bodyPr>
          <a:lstStyle/>
          <a:p>
            <a:r>
              <a:rPr lang="en-US" dirty="0" smtClean="0">
                <a:solidFill>
                  <a:srgbClr val="000000"/>
                </a:solidFill>
                <a:latin typeface="+mj-lt"/>
              </a:rPr>
              <a:t>The grid brings in the store, sets up its columns, defines some layout properties, then renders itself into a div called ‘grid-example’</a:t>
            </a:r>
          </a:p>
        </p:txBody>
      </p:sp>
      <p:sp>
        <p:nvSpPr>
          <p:cNvPr id="4" name="TextBox 3"/>
          <p:cNvSpPr txBox="1"/>
          <p:nvPr/>
        </p:nvSpPr>
        <p:spPr>
          <a:xfrm>
            <a:off x="226979" y="3276600"/>
            <a:ext cx="8610600" cy="2477601"/>
          </a:xfrm>
          <a:prstGeom prst="rect">
            <a:avLst/>
          </a:prstGeom>
          <a:solidFill>
            <a:schemeClr val="bg1">
              <a:lumMod val="95000"/>
            </a:schemeClr>
          </a:solidFill>
          <a:ln>
            <a:solidFill>
              <a:schemeClr val="tx1"/>
            </a:solidFill>
            <a:prstDash val="lgDash"/>
          </a:ln>
        </p:spPr>
        <p:txBody>
          <a:bodyPr wrap="square" rtlCol="0">
            <a:spAutoFit/>
          </a:bodyPr>
          <a:lstStyle/>
          <a:p>
            <a:r>
              <a:rPr lang="en-US" sz="1200" dirty="0" smtClean="0">
                <a:solidFill>
                  <a:srgbClr val="000000"/>
                </a:solidFill>
                <a:latin typeface="Consolas"/>
              </a:rPr>
              <a:t>  </a:t>
            </a:r>
            <a:r>
              <a:rPr lang="en-US" sz="1100" b="1" dirty="0" err="1" smtClean="0">
                <a:solidFill>
                  <a:srgbClr val="7F0055"/>
                </a:solidFill>
                <a:latin typeface="Consolas"/>
              </a:rPr>
              <a:t>var</a:t>
            </a:r>
            <a:r>
              <a:rPr lang="en-US" sz="1100" b="1" dirty="0" smtClean="0">
                <a:solidFill>
                  <a:srgbClr val="000000"/>
                </a:solidFill>
                <a:latin typeface="Consolas"/>
              </a:rPr>
              <a:t> grid = </a:t>
            </a:r>
            <a:r>
              <a:rPr lang="en-US" sz="1100" b="1" dirty="0" smtClean="0">
                <a:solidFill>
                  <a:srgbClr val="7F0055"/>
                </a:solidFill>
                <a:latin typeface="Consolas"/>
              </a:rPr>
              <a:t>new</a:t>
            </a:r>
            <a:r>
              <a:rPr lang="en-US" sz="1100" b="1" dirty="0" smtClean="0">
                <a:solidFill>
                  <a:srgbClr val="000000"/>
                </a:solidFill>
                <a:latin typeface="Consolas"/>
              </a:rPr>
              <a:t> </a:t>
            </a:r>
            <a:r>
              <a:rPr lang="en-US" sz="1100" b="1" dirty="0" err="1" smtClean="0">
                <a:solidFill>
                  <a:srgbClr val="000000"/>
                </a:solidFill>
                <a:latin typeface="Consolas"/>
              </a:rPr>
              <a:t>Ext.grid.GridPanel</a:t>
            </a:r>
            <a:r>
              <a:rPr lang="en-US" sz="1100" b="1" dirty="0" smtClean="0">
                <a:solidFill>
                  <a:srgbClr val="000000"/>
                </a:solidFill>
                <a:latin typeface="Consolas"/>
              </a:rPr>
              <a:t>({</a:t>
            </a:r>
          </a:p>
          <a:p>
            <a:r>
              <a:rPr lang="en-US" sz="1100" dirty="0" smtClean="0">
                <a:solidFill>
                  <a:srgbClr val="000000"/>
                </a:solidFill>
                <a:latin typeface="Consolas"/>
              </a:rPr>
              <a:t>        store: store,</a:t>
            </a:r>
          </a:p>
          <a:p>
            <a:r>
              <a:rPr lang="en-US" sz="1100" dirty="0" smtClean="0">
                <a:solidFill>
                  <a:srgbClr val="000000"/>
                </a:solidFill>
                <a:latin typeface="Consolas"/>
              </a:rPr>
              <a:t>        columns: [</a:t>
            </a:r>
          </a:p>
          <a:p>
            <a:r>
              <a:rPr lang="en-US" sz="1100" dirty="0" smtClean="0">
                <a:solidFill>
                  <a:srgbClr val="000000"/>
                </a:solidFill>
                <a:latin typeface="Consolas"/>
              </a:rPr>
              <a:t>            {</a:t>
            </a:r>
            <a:r>
              <a:rPr lang="en-US" sz="1100" dirty="0" err="1" smtClean="0">
                <a:solidFill>
                  <a:srgbClr val="000000"/>
                </a:solidFill>
                <a:latin typeface="Consolas"/>
              </a:rPr>
              <a:t>id:</a:t>
            </a:r>
            <a:r>
              <a:rPr lang="en-US" sz="1100" dirty="0" err="1" smtClean="0">
                <a:solidFill>
                  <a:srgbClr val="2A00FF"/>
                </a:solidFill>
                <a:latin typeface="Consolas"/>
              </a:rPr>
              <a:t>'company'</a:t>
            </a:r>
            <a:r>
              <a:rPr lang="en-US" sz="1100" dirty="0" err="1" smtClean="0">
                <a:solidFill>
                  <a:srgbClr val="000000"/>
                </a:solidFill>
                <a:latin typeface="Consolas"/>
              </a:rPr>
              <a:t>,header</a:t>
            </a:r>
            <a:r>
              <a:rPr lang="en-US" sz="1100" dirty="0" smtClean="0">
                <a:solidFill>
                  <a:srgbClr val="000000"/>
                </a:solidFill>
                <a:latin typeface="Consolas"/>
              </a:rPr>
              <a:t>: </a:t>
            </a:r>
            <a:r>
              <a:rPr lang="en-US" sz="1100" dirty="0" smtClean="0">
                <a:solidFill>
                  <a:srgbClr val="2A00FF"/>
                </a:solidFill>
                <a:latin typeface="Consolas"/>
              </a:rPr>
              <a:t>"Company"</a:t>
            </a:r>
            <a:r>
              <a:rPr lang="en-US" sz="1100" dirty="0" smtClean="0">
                <a:solidFill>
                  <a:srgbClr val="000000"/>
                </a:solidFill>
                <a:latin typeface="Consolas"/>
              </a:rPr>
              <a:t>, width: 160, sortable: </a:t>
            </a:r>
            <a:r>
              <a:rPr lang="en-US" sz="1100" b="1" dirty="0" smtClean="0">
                <a:solidFill>
                  <a:srgbClr val="7F0055"/>
                </a:solidFill>
                <a:latin typeface="Consolas"/>
              </a:rPr>
              <a:t>true</a:t>
            </a:r>
            <a:r>
              <a:rPr lang="en-US" sz="1100" b="1" dirty="0" smtClean="0">
                <a:solidFill>
                  <a:srgbClr val="000000"/>
                </a:solidFill>
                <a:latin typeface="Consolas"/>
              </a:rPr>
              <a:t>, </a:t>
            </a:r>
            <a:r>
              <a:rPr lang="en-US" sz="1100" b="1" dirty="0" err="1" smtClean="0">
                <a:solidFill>
                  <a:srgbClr val="000000"/>
                </a:solidFill>
                <a:latin typeface="Consolas"/>
              </a:rPr>
              <a:t>dataIndex</a:t>
            </a:r>
            <a:r>
              <a:rPr lang="en-US" sz="1100" b="1" dirty="0" smtClean="0">
                <a:solidFill>
                  <a:srgbClr val="000000"/>
                </a:solidFill>
                <a:latin typeface="Consolas"/>
              </a:rPr>
              <a:t>: </a:t>
            </a:r>
            <a:r>
              <a:rPr lang="en-US" sz="1100" b="1" dirty="0" smtClean="0">
                <a:solidFill>
                  <a:srgbClr val="2A00FF"/>
                </a:solidFill>
                <a:latin typeface="Consolas"/>
              </a:rPr>
              <a:t>'company'</a:t>
            </a:r>
            <a:r>
              <a:rPr lang="en-US" sz="1100" b="1" dirty="0" smtClean="0">
                <a:solidFill>
                  <a:srgbClr val="000000"/>
                </a:solidFill>
                <a:latin typeface="Consolas"/>
              </a:rPr>
              <a:t>},</a:t>
            </a:r>
          </a:p>
          <a:p>
            <a:r>
              <a:rPr lang="en-US" sz="1100" dirty="0" smtClean="0">
                <a:solidFill>
                  <a:srgbClr val="000000"/>
                </a:solidFill>
                <a:latin typeface="Consolas"/>
              </a:rPr>
              <a:t>            {header: </a:t>
            </a:r>
            <a:r>
              <a:rPr lang="en-US" sz="1100" dirty="0" smtClean="0">
                <a:solidFill>
                  <a:srgbClr val="2A00FF"/>
                </a:solidFill>
                <a:latin typeface="Consolas"/>
              </a:rPr>
              <a:t>"Price"</a:t>
            </a:r>
            <a:r>
              <a:rPr lang="en-US" sz="1100" dirty="0" smtClean="0">
                <a:solidFill>
                  <a:srgbClr val="000000"/>
                </a:solidFill>
                <a:latin typeface="Consolas"/>
              </a:rPr>
              <a:t>, width: 75, sortable: </a:t>
            </a:r>
            <a:r>
              <a:rPr lang="en-US" sz="1100" b="1" dirty="0" smtClean="0">
                <a:solidFill>
                  <a:srgbClr val="7F0055"/>
                </a:solidFill>
                <a:latin typeface="Consolas"/>
              </a:rPr>
              <a:t>true</a:t>
            </a:r>
            <a:r>
              <a:rPr lang="en-US" sz="1100" b="1" dirty="0" smtClean="0">
                <a:solidFill>
                  <a:srgbClr val="000000"/>
                </a:solidFill>
                <a:latin typeface="Consolas"/>
              </a:rPr>
              <a:t>, renderer: </a:t>
            </a:r>
            <a:r>
              <a:rPr lang="en-US" sz="1100" b="1" dirty="0" smtClean="0">
                <a:solidFill>
                  <a:srgbClr val="2A00FF"/>
                </a:solidFill>
                <a:latin typeface="Consolas"/>
              </a:rPr>
              <a:t>'</a:t>
            </a:r>
            <a:r>
              <a:rPr lang="en-US" sz="1100" b="1" dirty="0" err="1" smtClean="0">
                <a:solidFill>
                  <a:srgbClr val="2A00FF"/>
                </a:solidFill>
                <a:latin typeface="Consolas"/>
              </a:rPr>
              <a:t>usMoney</a:t>
            </a:r>
            <a:r>
              <a:rPr lang="en-US" sz="1100" b="1" dirty="0" smtClean="0">
                <a:solidFill>
                  <a:srgbClr val="2A00FF"/>
                </a:solidFill>
                <a:latin typeface="Consolas"/>
              </a:rPr>
              <a:t>'</a:t>
            </a:r>
            <a:r>
              <a:rPr lang="en-US" sz="1100" b="1" dirty="0" smtClean="0">
                <a:solidFill>
                  <a:srgbClr val="000000"/>
                </a:solidFill>
                <a:latin typeface="Consolas"/>
              </a:rPr>
              <a:t>, </a:t>
            </a:r>
            <a:r>
              <a:rPr lang="en-US" sz="1100" b="1" dirty="0" err="1" smtClean="0">
                <a:solidFill>
                  <a:srgbClr val="000000"/>
                </a:solidFill>
                <a:latin typeface="Consolas"/>
              </a:rPr>
              <a:t>dataIndex</a:t>
            </a:r>
            <a:r>
              <a:rPr lang="en-US" sz="1100" b="1" dirty="0" smtClean="0">
                <a:solidFill>
                  <a:srgbClr val="000000"/>
                </a:solidFill>
                <a:latin typeface="Consolas"/>
              </a:rPr>
              <a:t>: </a:t>
            </a:r>
            <a:r>
              <a:rPr lang="en-US" sz="1100" b="1" dirty="0" smtClean="0">
                <a:solidFill>
                  <a:srgbClr val="2A00FF"/>
                </a:solidFill>
                <a:latin typeface="Consolas"/>
              </a:rPr>
              <a:t>'price'</a:t>
            </a:r>
            <a:r>
              <a:rPr lang="en-US" sz="1100" b="1" dirty="0" smtClean="0">
                <a:solidFill>
                  <a:srgbClr val="000000"/>
                </a:solidFill>
                <a:latin typeface="Consolas"/>
              </a:rPr>
              <a:t>},</a:t>
            </a:r>
          </a:p>
          <a:p>
            <a:r>
              <a:rPr lang="en-US" sz="1100" dirty="0" smtClean="0">
                <a:solidFill>
                  <a:srgbClr val="000000"/>
                </a:solidFill>
                <a:latin typeface="Consolas"/>
              </a:rPr>
              <a:t>            {header: </a:t>
            </a:r>
            <a:r>
              <a:rPr lang="en-US" sz="1100" dirty="0" smtClean="0">
                <a:solidFill>
                  <a:srgbClr val="2A00FF"/>
                </a:solidFill>
                <a:latin typeface="Consolas"/>
              </a:rPr>
              <a:t>"Change"</a:t>
            </a:r>
            <a:r>
              <a:rPr lang="en-US" sz="1100" dirty="0" smtClean="0">
                <a:solidFill>
                  <a:srgbClr val="000000"/>
                </a:solidFill>
                <a:latin typeface="Consolas"/>
              </a:rPr>
              <a:t>, width: 75, sortable: </a:t>
            </a:r>
            <a:r>
              <a:rPr lang="en-US" sz="1100" b="1" dirty="0" smtClean="0">
                <a:solidFill>
                  <a:srgbClr val="7F0055"/>
                </a:solidFill>
                <a:latin typeface="Consolas"/>
              </a:rPr>
              <a:t>true</a:t>
            </a:r>
            <a:r>
              <a:rPr lang="en-US" sz="1100" b="1" dirty="0" smtClean="0">
                <a:solidFill>
                  <a:srgbClr val="000000"/>
                </a:solidFill>
                <a:latin typeface="Consolas"/>
              </a:rPr>
              <a:t>, renderer: change, </a:t>
            </a:r>
            <a:r>
              <a:rPr lang="en-US" sz="1100" b="1" dirty="0" err="1" smtClean="0">
                <a:solidFill>
                  <a:srgbClr val="000000"/>
                </a:solidFill>
                <a:latin typeface="Consolas"/>
              </a:rPr>
              <a:t>dataIndex</a:t>
            </a:r>
            <a:r>
              <a:rPr lang="en-US" sz="1100" b="1" dirty="0" smtClean="0">
                <a:solidFill>
                  <a:srgbClr val="000000"/>
                </a:solidFill>
                <a:latin typeface="Consolas"/>
              </a:rPr>
              <a:t>: </a:t>
            </a:r>
            <a:r>
              <a:rPr lang="en-US" sz="1100" b="1" dirty="0" smtClean="0">
                <a:solidFill>
                  <a:srgbClr val="2A00FF"/>
                </a:solidFill>
                <a:latin typeface="Consolas"/>
              </a:rPr>
              <a:t>'change'</a:t>
            </a:r>
            <a:r>
              <a:rPr lang="en-US" sz="1100" b="1" dirty="0" smtClean="0">
                <a:solidFill>
                  <a:srgbClr val="000000"/>
                </a:solidFill>
                <a:latin typeface="Consolas"/>
              </a:rPr>
              <a:t>},</a:t>
            </a:r>
          </a:p>
          <a:p>
            <a:r>
              <a:rPr lang="en-US" sz="1100" dirty="0" smtClean="0">
                <a:solidFill>
                  <a:srgbClr val="000000"/>
                </a:solidFill>
                <a:latin typeface="Consolas"/>
              </a:rPr>
              <a:t>            {header: </a:t>
            </a:r>
            <a:r>
              <a:rPr lang="en-US" sz="1100" dirty="0" smtClean="0">
                <a:solidFill>
                  <a:srgbClr val="2A00FF"/>
                </a:solidFill>
                <a:latin typeface="Consolas"/>
              </a:rPr>
              <a:t>"% Change"</a:t>
            </a:r>
            <a:r>
              <a:rPr lang="en-US" sz="1100" dirty="0" smtClean="0">
                <a:solidFill>
                  <a:srgbClr val="000000"/>
                </a:solidFill>
                <a:latin typeface="Consolas"/>
              </a:rPr>
              <a:t>, width: 75, sortable: </a:t>
            </a:r>
            <a:r>
              <a:rPr lang="en-US" sz="1100" b="1" dirty="0" smtClean="0">
                <a:solidFill>
                  <a:srgbClr val="7F0055"/>
                </a:solidFill>
                <a:latin typeface="Consolas"/>
              </a:rPr>
              <a:t>true</a:t>
            </a:r>
            <a:r>
              <a:rPr lang="en-US" sz="1100" b="1" dirty="0" smtClean="0">
                <a:solidFill>
                  <a:srgbClr val="000000"/>
                </a:solidFill>
                <a:latin typeface="Consolas"/>
              </a:rPr>
              <a:t>, renderer: </a:t>
            </a:r>
            <a:r>
              <a:rPr lang="en-US" sz="1100" b="1" dirty="0" err="1" smtClean="0">
                <a:solidFill>
                  <a:srgbClr val="000000"/>
                </a:solidFill>
                <a:latin typeface="Consolas"/>
              </a:rPr>
              <a:t>pctChange</a:t>
            </a:r>
            <a:r>
              <a:rPr lang="en-US" sz="1100" b="1" dirty="0" smtClean="0">
                <a:solidFill>
                  <a:srgbClr val="000000"/>
                </a:solidFill>
                <a:latin typeface="Consolas"/>
              </a:rPr>
              <a:t>, </a:t>
            </a:r>
            <a:r>
              <a:rPr lang="en-US" sz="1100" b="1" dirty="0" err="1" smtClean="0">
                <a:solidFill>
                  <a:srgbClr val="000000"/>
                </a:solidFill>
                <a:latin typeface="Consolas"/>
              </a:rPr>
              <a:t>dataIndex</a:t>
            </a:r>
            <a:r>
              <a:rPr lang="en-US" sz="1100" b="1" dirty="0" smtClean="0">
                <a:solidFill>
                  <a:srgbClr val="000000"/>
                </a:solidFill>
                <a:latin typeface="Consolas"/>
              </a:rPr>
              <a:t>: </a:t>
            </a:r>
            <a:r>
              <a:rPr lang="en-US" sz="1100" b="1" dirty="0" smtClean="0">
                <a:solidFill>
                  <a:srgbClr val="2A00FF"/>
                </a:solidFill>
                <a:latin typeface="Consolas"/>
              </a:rPr>
              <a:t>'</a:t>
            </a:r>
            <a:r>
              <a:rPr lang="en-US" sz="1100" b="1" dirty="0" err="1" smtClean="0">
                <a:solidFill>
                  <a:srgbClr val="2A00FF"/>
                </a:solidFill>
                <a:latin typeface="Consolas"/>
              </a:rPr>
              <a:t>pctChange</a:t>
            </a:r>
            <a:r>
              <a:rPr lang="en-US" sz="1100" b="1" dirty="0" smtClean="0">
                <a:solidFill>
                  <a:srgbClr val="2A00FF"/>
                </a:solidFill>
                <a:latin typeface="Consolas"/>
              </a:rPr>
              <a:t>'</a:t>
            </a:r>
            <a:r>
              <a:rPr lang="en-US" sz="1100" b="1" dirty="0" smtClean="0">
                <a:solidFill>
                  <a:srgbClr val="000000"/>
                </a:solidFill>
                <a:latin typeface="Consolas"/>
              </a:rPr>
              <a:t>},</a:t>
            </a:r>
          </a:p>
          <a:p>
            <a:r>
              <a:rPr lang="en-US" sz="1100" dirty="0" smtClean="0">
                <a:solidFill>
                  <a:srgbClr val="000000"/>
                </a:solidFill>
                <a:latin typeface="Consolas"/>
              </a:rPr>
              <a:t>            {header: </a:t>
            </a:r>
            <a:r>
              <a:rPr lang="en-US" sz="1100" dirty="0" smtClean="0">
                <a:solidFill>
                  <a:srgbClr val="2A00FF"/>
                </a:solidFill>
                <a:latin typeface="Consolas"/>
              </a:rPr>
              <a:t>"Last Updated"</a:t>
            </a:r>
            <a:r>
              <a:rPr lang="en-US" sz="1100" dirty="0" smtClean="0">
                <a:solidFill>
                  <a:srgbClr val="000000"/>
                </a:solidFill>
                <a:latin typeface="Consolas"/>
              </a:rPr>
              <a:t>, width: 85, sortable: </a:t>
            </a:r>
            <a:r>
              <a:rPr lang="en-US" sz="1100" b="1" dirty="0" smtClean="0">
                <a:solidFill>
                  <a:srgbClr val="7F0055"/>
                </a:solidFill>
                <a:latin typeface="Consolas"/>
              </a:rPr>
              <a:t>true</a:t>
            </a:r>
            <a:r>
              <a:rPr lang="en-US" sz="1100" b="1" dirty="0" smtClean="0">
                <a:solidFill>
                  <a:srgbClr val="000000"/>
                </a:solidFill>
                <a:latin typeface="Consolas"/>
              </a:rPr>
              <a:t>, renderer: 			 </a:t>
            </a:r>
          </a:p>
          <a:p>
            <a:r>
              <a:rPr lang="en-US" sz="1100" b="1" dirty="0">
                <a:solidFill>
                  <a:srgbClr val="000000"/>
                </a:solidFill>
                <a:latin typeface="Consolas"/>
              </a:rPr>
              <a:t>	</a:t>
            </a:r>
            <a:r>
              <a:rPr lang="en-US" sz="1100" b="1" dirty="0" smtClean="0">
                <a:solidFill>
                  <a:srgbClr val="000000"/>
                </a:solidFill>
                <a:latin typeface="Consolas"/>
              </a:rPr>
              <a:t>	</a:t>
            </a:r>
            <a:r>
              <a:rPr lang="en-US" sz="1100" b="1" dirty="0" err="1" smtClean="0">
                <a:solidFill>
                  <a:srgbClr val="000000"/>
                </a:solidFill>
                <a:latin typeface="Consolas"/>
              </a:rPr>
              <a:t>Ext.util.Format.dateRenderer</a:t>
            </a:r>
            <a:r>
              <a:rPr lang="en-US" sz="1100" b="1" dirty="0" smtClean="0">
                <a:solidFill>
                  <a:srgbClr val="000000"/>
                </a:solidFill>
                <a:latin typeface="Consolas"/>
              </a:rPr>
              <a:t>(</a:t>
            </a:r>
            <a:r>
              <a:rPr lang="en-US" sz="1100" b="1" dirty="0" smtClean="0">
                <a:solidFill>
                  <a:srgbClr val="2A00FF"/>
                </a:solidFill>
                <a:latin typeface="Consolas"/>
              </a:rPr>
              <a:t>'m/d/Y'</a:t>
            </a:r>
            <a:r>
              <a:rPr lang="en-US" sz="1100" b="1" dirty="0" smtClean="0">
                <a:solidFill>
                  <a:srgbClr val="000000"/>
                </a:solidFill>
                <a:latin typeface="Consolas"/>
              </a:rPr>
              <a:t>), </a:t>
            </a:r>
            <a:r>
              <a:rPr lang="en-US" sz="1100" b="1" dirty="0" err="1" smtClean="0">
                <a:solidFill>
                  <a:srgbClr val="000000"/>
                </a:solidFill>
                <a:latin typeface="Consolas"/>
              </a:rPr>
              <a:t>dataIndex</a:t>
            </a:r>
            <a:r>
              <a:rPr lang="en-US" sz="1100" b="1" dirty="0" smtClean="0">
                <a:solidFill>
                  <a:srgbClr val="000000"/>
                </a:solidFill>
                <a:latin typeface="Consolas"/>
              </a:rPr>
              <a:t>: </a:t>
            </a:r>
            <a:r>
              <a:rPr lang="en-US" sz="1100" b="1" dirty="0" smtClean="0">
                <a:solidFill>
                  <a:srgbClr val="2A00FF"/>
                </a:solidFill>
                <a:latin typeface="Consolas"/>
              </a:rPr>
              <a:t>'</a:t>
            </a:r>
            <a:r>
              <a:rPr lang="en-US" sz="1100" b="1" dirty="0" err="1" smtClean="0">
                <a:solidFill>
                  <a:srgbClr val="2A00FF"/>
                </a:solidFill>
                <a:latin typeface="Consolas"/>
              </a:rPr>
              <a:t>lastChange</a:t>
            </a:r>
            <a:r>
              <a:rPr lang="en-US" sz="1100" b="1" dirty="0" smtClean="0">
                <a:solidFill>
                  <a:srgbClr val="2A00FF"/>
                </a:solidFill>
                <a:latin typeface="Consolas"/>
              </a:rPr>
              <a:t>'</a:t>
            </a:r>
            <a:r>
              <a:rPr lang="en-US" sz="1100" b="1" dirty="0" smtClean="0">
                <a:solidFill>
                  <a:srgbClr val="000000"/>
                </a:solidFill>
                <a:latin typeface="Consolas"/>
              </a:rPr>
              <a:t>}</a:t>
            </a:r>
          </a:p>
          <a:p>
            <a:r>
              <a:rPr lang="en-US" sz="1100" dirty="0" smtClean="0">
                <a:solidFill>
                  <a:srgbClr val="000000"/>
                </a:solidFill>
                <a:latin typeface="Consolas"/>
              </a:rPr>
              <a:t>        ],</a:t>
            </a:r>
          </a:p>
          <a:p>
            <a:r>
              <a:rPr lang="en-US" sz="1100" dirty="0">
                <a:solidFill>
                  <a:srgbClr val="000000"/>
                </a:solidFill>
                <a:latin typeface="Consolas"/>
              </a:rPr>
              <a:t> </a:t>
            </a:r>
            <a:r>
              <a:rPr lang="en-US" sz="1100" dirty="0" smtClean="0">
                <a:solidFill>
                  <a:srgbClr val="000000"/>
                </a:solidFill>
                <a:latin typeface="Consolas"/>
              </a:rPr>
              <a:t>       </a:t>
            </a:r>
            <a:r>
              <a:rPr lang="en-US" sz="1100" dirty="0" smtClean="0">
                <a:solidFill>
                  <a:srgbClr val="000000"/>
                </a:solidFill>
                <a:latin typeface="Consolas"/>
              </a:rPr>
              <a:t>height:350</a:t>
            </a:r>
            <a:r>
              <a:rPr lang="en-US" sz="1100" dirty="0" smtClean="0">
                <a:solidFill>
                  <a:srgbClr val="000000"/>
                </a:solidFill>
                <a:latin typeface="Consolas"/>
              </a:rPr>
              <a:t>,</a:t>
            </a:r>
          </a:p>
          <a:p>
            <a:r>
              <a:rPr lang="en-US" sz="1100" dirty="0" smtClean="0">
                <a:solidFill>
                  <a:srgbClr val="000000"/>
                </a:solidFill>
                <a:latin typeface="Consolas"/>
              </a:rPr>
              <a:t>        </a:t>
            </a:r>
            <a:r>
              <a:rPr lang="en-US" sz="1100" dirty="0" smtClean="0">
                <a:solidFill>
                  <a:srgbClr val="000000"/>
                </a:solidFill>
                <a:latin typeface="Consolas"/>
              </a:rPr>
              <a:t>width:600</a:t>
            </a:r>
            <a:endParaRPr lang="en-US" sz="1100" dirty="0" smtClean="0">
              <a:solidFill>
                <a:srgbClr val="2A00FF"/>
              </a:solidFill>
              <a:latin typeface="Consolas"/>
            </a:endParaRPr>
          </a:p>
          <a:p>
            <a:r>
              <a:rPr lang="en-US" sz="1100" dirty="0" smtClean="0">
                <a:solidFill>
                  <a:srgbClr val="000000"/>
                </a:solidFill>
                <a:latin typeface="Consolas"/>
              </a:rPr>
              <a:t>    });</a:t>
            </a:r>
          </a:p>
          <a:p>
            <a:r>
              <a:rPr lang="en-US" sz="1100" dirty="0" smtClean="0">
                <a:solidFill>
                  <a:srgbClr val="000000"/>
                </a:solidFill>
                <a:latin typeface="Consolas"/>
              </a:rPr>
              <a:t>  </a:t>
            </a:r>
            <a:r>
              <a:rPr lang="en-US" sz="1100" dirty="0" err="1" smtClean="0">
                <a:solidFill>
                  <a:srgbClr val="000000"/>
                </a:solidFill>
                <a:latin typeface="Consolas"/>
              </a:rPr>
              <a:t>grid.render</a:t>
            </a:r>
            <a:r>
              <a:rPr lang="en-US" sz="1100" dirty="0" smtClean="0">
                <a:solidFill>
                  <a:srgbClr val="000000"/>
                </a:solidFill>
                <a:latin typeface="Consolas"/>
              </a:rPr>
              <a:t>(</a:t>
            </a:r>
            <a:r>
              <a:rPr lang="en-US" sz="1100" dirty="0" smtClean="0">
                <a:solidFill>
                  <a:srgbClr val="2A00FF"/>
                </a:solidFill>
                <a:latin typeface="Consolas"/>
              </a:rPr>
              <a:t>'grid-example'</a:t>
            </a:r>
            <a:r>
              <a:rPr lang="en-US" sz="1100" dirty="0" smtClean="0">
                <a:solidFill>
                  <a:srgbClr val="000000"/>
                </a:solidFill>
                <a:latin typeface="Consolas"/>
              </a:rPr>
              <a:t>);</a:t>
            </a:r>
            <a:endParaRPr lang="en-US" sz="1100" dirty="0"/>
          </a:p>
        </p:txBody>
      </p:sp>
    </p:spTree>
    <p:extLst>
      <p:ext uri="{BB962C8B-B14F-4D97-AF65-F5344CB8AC3E}">
        <p14:creationId xmlns:p14="http://schemas.microsoft.com/office/powerpoint/2010/main" val="3932204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Grid Summary</a:t>
            </a:r>
            <a:endParaRPr lang="en-US" dirty="0"/>
          </a:p>
        </p:txBody>
      </p:sp>
      <p:sp>
        <p:nvSpPr>
          <p:cNvPr id="3" name="Content Placeholder 2"/>
          <p:cNvSpPr>
            <a:spLocks noGrp="1"/>
          </p:cNvSpPr>
          <p:nvPr>
            <p:ph idx="1"/>
          </p:nvPr>
        </p:nvSpPr>
        <p:spPr/>
        <p:txBody>
          <a:bodyPr/>
          <a:lstStyle/>
          <a:p>
            <a:r>
              <a:rPr lang="en-US" dirty="0" smtClean="0"/>
              <a:t>The complexity involved in displaying a table on the screen was abstracted away from the developer.</a:t>
            </a:r>
          </a:p>
          <a:p>
            <a:r>
              <a:rPr lang="en-US" dirty="0" smtClean="0"/>
              <a:t>Due to its pluggable nature, any individual piece could be replaced (for example using a grid that pages).</a:t>
            </a:r>
          </a:p>
          <a:p>
            <a:r>
              <a:rPr lang="en-US" dirty="0" smtClean="0"/>
              <a:t>The code didn’t contain a single line of HTML or CSS.</a:t>
            </a:r>
          </a:p>
          <a:p>
            <a:endParaRPr lang="en-US" dirty="0"/>
          </a:p>
        </p:txBody>
      </p:sp>
    </p:spTree>
    <p:extLst>
      <p:ext uri="{BB962C8B-B14F-4D97-AF65-F5344CB8AC3E}">
        <p14:creationId xmlns:p14="http://schemas.microsoft.com/office/powerpoint/2010/main" val="2317290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More </a:t>
            </a:r>
            <a:r>
              <a:rPr lang="en-US" dirty="0"/>
              <a:t>A</a:t>
            </a:r>
            <a:r>
              <a:rPr lang="en-US" dirty="0" smtClean="0"/>
              <a:t>dvanced JS Topics</a:t>
            </a:r>
            <a:endParaRPr lang="en-US" dirty="0"/>
          </a:p>
        </p:txBody>
      </p:sp>
      <p:sp>
        <p:nvSpPr>
          <p:cNvPr id="3" name="Content Placeholder 2"/>
          <p:cNvSpPr>
            <a:spLocks noGrp="1"/>
          </p:cNvSpPr>
          <p:nvPr>
            <p:ph idx="1"/>
          </p:nvPr>
        </p:nvSpPr>
        <p:spPr/>
        <p:txBody>
          <a:bodyPr/>
          <a:lstStyle/>
          <a:p>
            <a:r>
              <a:rPr lang="en-US" dirty="0" smtClean="0"/>
              <a:t>Events</a:t>
            </a:r>
          </a:p>
          <a:p>
            <a:r>
              <a:rPr lang="en-US" dirty="0" err="1" smtClean="0"/>
              <a:t>Xtemplates</a:t>
            </a:r>
            <a:endParaRPr lang="en-US" dirty="0" smtClean="0"/>
          </a:p>
          <a:p>
            <a:r>
              <a:rPr lang="en-US" dirty="0" err="1" smtClean="0"/>
              <a:t>XTypes</a:t>
            </a:r>
            <a:endParaRPr lang="en-US" dirty="0" smtClean="0"/>
          </a:p>
          <a:p>
            <a:r>
              <a:rPr lang="en-US" dirty="0" smtClean="0"/>
              <a:t>Managing scope</a:t>
            </a:r>
          </a:p>
          <a:p>
            <a:pPr marL="0" indent="0">
              <a:buNone/>
            </a:pPr>
            <a:endParaRPr lang="en-US" dirty="0"/>
          </a:p>
        </p:txBody>
      </p:sp>
    </p:spTree>
    <p:extLst>
      <p:ext uri="{BB962C8B-B14F-4D97-AF65-F5344CB8AC3E}">
        <p14:creationId xmlns:p14="http://schemas.microsoft.com/office/powerpoint/2010/main" val="42854322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ExtJS</a:t>
            </a:r>
            <a:r>
              <a:rPr lang="en-US" dirty="0" smtClean="0"/>
              <a:t> Events</a:t>
            </a:r>
            <a:endParaRPr lang="en-US" dirty="0"/>
          </a:p>
        </p:txBody>
      </p:sp>
      <p:sp>
        <p:nvSpPr>
          <p:cNvPr id="3" name="Content Placeholder 2"/>
          <p:cNvSpPr>
            <a:spLocks noGrp="1"/>
          </p:cNvSpPr>
          <p:nvPr>
            <p:ph idx="1"/>
          </p:nvPr>
        </p:nvSpPr>
        <p:spPr/>
        <p:txBody>
          <a:bodyPr>
            <a:normAutofit/>
          </a:bodyPr>
          <a:lstStyle/>
          <a:p>
            <a:r>
              <a:rPr lang="en-US" dirty="0" smtClean="0"/>
              <a:t>There are 2 major categories of events: DOM events and JavaScript events</a:t>
            </a:r>
          </a:p>
          <a:p>
            <a:pPr lvl="1"/>
            <a:r>
              <a:rPr lang="en-US" b="1" dirty="0" smtClean="0"/>
              <a:t>DOM events </a:t>
            </a:r>
            <a:r>
              <a:rPr lang="en-US" dirty="0" smtClean="0"/>
              <a:t>are fired by the browser when the user takes some action (like clicking on a button)</a:t>
            </a:r>
          </a:p>
          <a:p>
            <a:pPr lvl="1"/>
            <a:r>
              <a:rPr lang="en-US" b="1" dirty="0" smtClean="0"/>
              <a:t>JavaScript events </a:t>
            </a:r>
            <a:r>
              <a:rPr lang="en-US" dirty="0" smtClean="0"/>
              <a:t>are ‘artificial’ events used by </a:t>
            </a:r>
            <a:r>
              <a:rPr lang="en-US" dirty="0" err="1" smtClean="0"/>
              <a:t>ExtJS</a:t>
            </a:r>
            <a:r>
              <a:rPr lang="en-US" dirty="0" smtClean="0"/>
              <a:t> components to provide more granularity and control over what’s happening in the UI. These events allow programmers to simply express an interest in a meta event like “the user successfully edited a cell in a table” rather than parsing all the DOM events themselves.</a:t>
            </a:r>
            <a:endParaRPr lang="en-US" dirty="0"/>
          </a:p>
        </p:txBody>
      </p:sp>
    </p:spTree>
    <p:extLst>
      <p:ext uri="{BB962C8B-B14F-4D97-AF65-F5344CB8AC3E}">
        <p14:creationId xmlns:p14="http://schemas.microsoft.com/office/powerpoint/2010/main" val="26769129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Events</a:t>
            </a:r>
            <a:endParaRPr lang="en-US" dirty="0"/>
          </a:p>
        </p:txBody>
      </p:sp>
      <p:sp>
        <p:nvSpPr>
          <p:cNvPr id="3" name="Content Placeholder 2"/>
          <p:cNvSpPr>
            <a:spLocks noGrp="1"/>
          </p:cNvSpPr>
          <p:nvPr>
            <p:ph idx="1"/>
          </p:nvPr>
        </p:nvSpPr>
        <p:spPr>
          <a:xfrm>
            <a:off x="457200" y="1935480"/>
            <a:ext cx="8229600" cy="4312920"/>
          </a:xfrm>
        </p:spPr>
        <p:txBody>
          <a:bodyPr>
            <a:normAutofit/>
          </a:bodyPr>
          <a:lstStyle/>
          <a:p>
            <a:r>
              <a:rPr lang="en-US" dirty="0" smtClean="0"/>
              <a:t>Ext simply wraps the DOM event and passes it through to listeners</a:t>
            </a:r>
          </a:p>
          <a:p>
            <a:r>
              <a:rPr lang="en-US" dirty="0" smtClean="0"/>
              <a:t>Here’s what a DOM event would look </a:t>
            </a:r>
            <a:r>
              <a:rPr lang="en-US" dirty="0" smtClean="0"/>
              <a:t>like normally</a:t>
            </a:r>
            <a:endParaRPr lang="en-US" dirty="0" smtClean="0"/>
          </a:p>
          <a:p>
            <a:pPr marL="0" indent="0">
              <a:buNone/>
            </a:pPr>
            <a:endParaRPr lang="en-US" dirty="0" smtClean="0"/>
          </a:p>
          <a:p>
            <a:r>
              <a:rPr lang="en-US" dirty="0" smtClean="0"/>
              <a:t>And an example of Ext wrapping the same event</a:t>
            </a:r>
          </a:p>
          <a:p>
            <a:endParaRPr lang="en-US" dirty="0"/>
          </a:p>
          <a:p>
            <a:r>
              <a:rPr lang="en-US" dirty="0" smtClean="0"/>
              <a:t>Its really nothing special… the only real advantage you get is better separation of HTML from JavaScript since you don’t have to code inline</a:t>
            </a:r>
            <a:endParaRPr lang="en-US" dirty="0"/>
          </a:p>
        </p:txBody>
      </p:sp>
      <p:sp>
        <p:nvSpPr>
          <p:cNvPr id="4" name="TextBox 3"/>
          <p:cNvSpPr txBox="1"/>
          <p:nvPr/>
        </p:nvSpPr>
        <p:spPr>
          <a:xfrm>
            <a:off x="1253247" y="3406062"/>
            <a:ext cx="5715000" cy="276999"/>
          </a:xfrm>
          <a:prstGeom prst="rect">
            <a:avLst/>
          </a:prstGeom>
          <a:solidFill>
            <a:schemeClr val="bg1">
              <a:lumMod val="95000"/>
            </a:schemeClr>
          </a:solidFill>
          <a:ln>
            <a:solidFill>
              <a:schemeClr val="tx1"/>
            </a:solidFill>
            <a:prstDash val="lgDash"/>
          </a:ln>
        </p:spPr>
        <p:txBody>
          <a:bodyPr wrap="square" rtlCol="0">
            <a:spAutoFit/>
          </a:bodyPr>
          <a:lstStyle/>
          <a:p>
            <a:r>
              <a:rPr lang="en-US" sz="1200" dirty="0">
                <a:solidFill>
                  <a:srgbClr val="008080"/>
                </a:solidFill>
                <a:highlight>
                  <a:srgbClr val="E8F2FE"/>
                </a:highlight>
                <a:latin typeface="Consolas"/>
              </a:rPr>
              <a:t>&lt;</a:t>
            </a:r>
            <a:r>
              <a:rPr lang="en-US" sz="1200" dirty="0">
                <a:solidFill>
                  <a:srgbClr val="3F7F7F"/>
                </a:solidFill>
                <a:highlight>
                  <a:srgbClr val="D4D4D4"/>
                </a:highlight>
                <a:latin typeface="Consolas"/>
              </a:rPr>
              <a:t>div</a:t>
            </a:r>
            <a:r>
              <a:rPr lang="en-US" sz="1200" dirty="0">
                <a:solidFill>
                  <a:srgbClr val="3F7F7F"/>
                </a:solidFill>
                <a:highlight>
                  <a:srgbClr val="E8F2FE"/>
                </a:highlight>
                <a:latin typeface="Consolas"/>
              </a:rPr>
              <a:t> </a:t>
            </a:r>
            <a:r>
              <a:rPr lang="en-US" sz="1200" dirty="0">
                <a:solidFill>
                  <a:srgbClr val="7F007F"/>
                </a:solidFill>
                <a:highlight>
                  <a:srgbClr val="E8F2FE"/>
                </a:highlight>
                <a:latin typeface="Consolas"/>
              </a:rPr>
              <a:t>id</a:t>
            </a:r>
            <a:r>
              <a:rPr lang="en-US" sz="1200" dirty="0">
                <a:solidFill>
                  <a:srgbClr val="000000"/>
                </a:solidFill>
                <a:highlight>
                  <a:srgbClr val="E8F2FE"/>
                </a:highlight>
                <a:latin typeface="Consolas"/>
              </a:rPr>
              <a:t>=</a:t>
            </a:r>
            <a:r>
              <a:rPr lang="en-US" sz="1200" i="1" dirty="0">
                <a:solidFill>
                  <a:srgbClr val="2A00FF"/>
                </a:solidFill>
                <a:highlight>
                  <a:srgbClr val="E8F2FE"/>
                </a:highlight>
                <a:latin typeface="Consolas"/>
              </a:rPr>
              <a:t>"</a:t>
            </a:r>
            <a:r>
              <a:rPr lang="en-US" sz="1200" i="1" dirty="0" err="1">
                <a:solidFill>
                  <a:srgbClr val="2A00FF"/>
                </a:solidFill>
                <a:highlight>
                  <a:srgbClr val="E8F2FE"/>
                </a:highlight>
                <a:latin typeface="Consolas"/>
              </a:rPr>
              <a:t>mydiv</a:t>
            </a:r>
            <a:r>
              <a:rPr lang="en-US" sz="1200" i="1" dirty="0">
                <a:solidFill>
                  <a:srgbClr val="2A00FF"/>
                </a:solidFill>
                <a:highlight>
                  <a:srgbClr val="E8F2FE"/>
                </a:highlight>
                <a:latin typeface="Consolas"/>
              </a:rPr>
              <a:t>" </a:t>
            </a:r>
            <a:r>
              <a:rPr lang="en-US" sz="1200" i="1" dirty="0" err="1">
                <a:solidFill>
                  <a:srgbClr val="7F007F"/>
                </a:solidFill>
                <a:highlight>
                  <a:srgbClr val="E8F2FE"/>
                </a:highlight>
                <a:latin typeface="Consolas"/>
              </a:rPr>
              <a:t>onclick</a:t>
            </a:r>
            <a:r>
              <a:rPr lang="en-US" sz="1200" i="1" dirty="0">
                <a:solidFill>
                  <a:srgbClr val="000000"/>
                </a:solidFill>
                <a:highlight>
                  <a:srgbClr val="E8F2FE"/>
                </a:highlight>
                <a:latin typeface="Consolas"/>
              </a:rPr>
              <a:t>=</a:t>
            </a:r>
            <a:r>
              <a:rPr lang="en-US" sz="1200" i="1" dirty="0">
                <a:solidFill>
                  <a:srgbClr val="2A00FF"/>
                </a:solidFill>
                <a:highlight>
                  <a:srgbClr val="E8F2FE"/>
                </a:highlight>
                <a:latin typeface="Consolas"/>
              </a:rPr>
              <a:t>"alert('You clicked me')"</a:t>
            </a:r>
            <a:r>
              <a:rPr lang="en-US" sz="1200" i="1" dirty="0">
                <a:solidFill>
                  <a:srgbClr val="008080"/>
                </a:solidFill>
                <a:highlight>
                  <a:srgbClr val="E8F2FE"/>
                </a:highlight>
                <a:latin typeface="Consolas"/>
              </a:rPr>
              <a:t>&gt;</a:t>
            </a:r>
            <a:r>
              <a:rPr lang="en-US" sz="1200" i="1" dirty="0">
                <a:solidFill>
                  <a:srgbClr val="000000"/>
                </a:solidFill>
                <a:highlight>
                  <a:srgbClr val="E8F2FE"/>
                </a:highlight>
                <a:latin typeface="Consolas"/>
              </a:rPr>
              <a:t>Click me!</a:t>
            </a:r>
            <a:r>
              <a:rPr lang="en-US" sz="1200" i="1" dirty="0">
                <a:solidFill>
                  <a:srgbClr val="008080"/>
                </a:solidFill>
                <a:highlight>
                  <a:srgbClr val="E8F2FE"/>
                </a:highlight>
                <a:latin typeface="Consolas"/>
              </a:rPr>
              <a:t>&lt;/</a:t>
            </a:r>
            <a:r>
              <a:rPr lang="en-US" sz="1200" i="1" dirty="0">
                <a:solidFill>
                  <a:srgbClr val="3F7F7F"/>
                </a:solidFill>
                <a:highlight>
                  <a:srgbClr val="D4D4D4"/>
                </a:highlight>
                <a:latin typeface="Consolas"/>
              </a:rPr>
              <a:t>div</a:t>
            </a:r>
            <a:r>
              <a:rPr lang="en-US" sz="1200" i="1" dirty="0">
                <a:solidFill>
                  <a:srgbClr val="008080"/>
                </a:solidFill>
                <a:highlight>
                  <a:srgbClr val="E8F2FE"/>
                </a:highlight>
                <a:latin typeface="Consolas"/>
              </a:rPr>
              <a:t>&gt;</a:t>
            </a:r>
            <a:endParaRPr lang="en-US" sz="1200" dirty="0" smtClean="0">
              <a:solidFill>
                <a:srgbClr val="000000"/>
              </a:solidFill>
              <a:latin typeface="Consolas"/>
            </a:endParaRPr>
          </a:p>
        </p:txBody>
      </p:sp>
      <p:sp>
        <p:nvSpPr>
          <p:cNvPr id="5" name="TextBox 4"/>
          <p:cNvSpPr txBox="1"/>
          <p:nvPr/>
        </p:nvSpPr>
        <p:spPr>
          <a:xfrm>
            <a:off x="914400" y="4343400"/>
            <a:ext cx="6629400" cy="276999"/>
          </a:xfrm>
          <a:prstGeom prst="rect">
            <a:avLst/>
          </a:prstGeom>
          <a:solidFill>
            <a:schemeClr val="bg1">
              <a:lumMod val="95000"/>
            </a:schemeClr>
          </a:solidFill>
          <a:ln>
            <a:solidFill>
              <a:schemeClr val="tx1"/>
            </a:solidFill>
            <a:prstDash val="lgDash"/>
          </a:ln>
        </p:spPr>
        <p:txBody>
          <a:bodyPr wrap="square" rtlCol="0">
            <a:spAutoFit/>
          </a:bodyPr>
          <a:lstStyle/>
          <a:p>
            <a:r>
              <a:rPr lang="en-US" sz="1200" dirty="0" err="1">
                <a:solidFill>
                  <a:srgbClr val="000000"/>
                </a:solidFill>
                <a:highlight>
                  <a:srgbClr val="E8F2FE"/>
                </a:highlight>
                <a:latin typeface="Consolas"/>
              </a:rPr>
              <a:t>Ext.get</a:t>
            </a:r>
            <a:r>
              <a:rPr lang="en-US" sz="1200" dirty="0">
                <a:solidFill>
                  <a:srgbClr val="000000"/>
                </a:solidFill>
                <a:highlight>
                  <a:srgbClr val="E8F2FE"/>
                </a:highlight>
                <a:latin typeface="Consolas"/>
              </a:rPr>
              <a:t>(</a:t>
            </a:r>
            <a:r>
              <a:rPr lang="en-US" sz="1200" dirty="0">
                <a:solidFill>
                  <a:srgbClr val="2A00FF"/>
                </a:solidFill>
                <a:highlight>
                  <a:srgbClr val="E8F2FE"/>
                </a:highlight>
                <a:latin typeface="Consolas"/>
              </a:rPr>
              <a:t>'</a:t>
            </a:r>
            <a:r>
              <a:rPr lang="en-US" sz="1200" dirty="0" err="1">
                <a:solidFill>
                  <a:srgbClr val="2A00FF"/>
                </a:solidFill>
                <a:highlight>
                  <a:srgbClr val="E8F2FE"/>
                </a:highlight>
                <a:latin typeface="Consolas"/>
              </a:rPr>
              <a:t>mydiv</a:t>
            </a:r>
            <a:r>
              <a:rPr lang="en-US" sz="1200" dirty="0">
                <a:solidFill>
                  <a:srgbClr val="2A00FF"/>
                </a:solidFill>
                <a:highlight>
                  <a:srgbClr val="E8F2FE"/>
                </a:highlight>
                <a:latin typeface="Consolas"/>
              </a:rPr>
              <a:t>'</a:t>
            </a:r>
            <a:r>
              <a:rPr lang="en-US" sz="1200" dirty="0">
                <a:solidFill>
                  <a:srgbClr val="000000"/>
                </a:solidFill>
                <a:highlight>
                  <a:srgbClr val="E8F2FE"/>
                </a:highlight>
                <a:latin typeface="Consolas"/>
              </a:rPr>
              <a:t>).on(</a:t>
            </a:r>
            <a:r>
              <a:rPr lang="en-US" sz="1200" dirty="0">
                <a:solidFill>
                  <a:srgbClr val="2A00FF"/>
                </a:solidFill>
                <a:highlight>
                  <a:srgbClr val="E8F2FE"/>
                </a:highlight>
                <a:latin typeface="Consolas"/>
              </a:rPr>
              <a:t>'click'</a:t>
            </a:r>
            <a:r>
              <a:rPr lang="en-US" sz="1200" dirty="0">
                <a:solidFill>
                  <a:srgbClr val="000000"/>
                </a:solidFill>
                <a:highlight>
                  <a:srgbClr val="E8F2FE"/>
                </a:highlight>
                <a:latin typeface="Consolas"/>
              </a:rPr>
              <a:t>, </a:t>
            </a:r>
            <a:r>
              <a:rPr lang="en-US" sz="1200" b="1" dirty="0">
                <a:solidFill>
                  <a:srgbClr val="7F0055"/>
                </a:solidFill>
                <a:highlight>
                  <a:srgbClr val="E8F2FE"/>
                </a:highlight>
                <a:latin typeface="Consolas"/>
              </a:rPr>
              <a:t>function</a:t>
            </a:r>
            <a:r>
              <a:rPr lang="en-US" sz="1200" b="1" dirty="0">
                <a:solidFill>
                  <a:srgbClr val="000000"/>
                </a:solidFill>
                <a:highlight>
                  <a:srgbClr val="E8F2FE"/>
                </a:highlight>
                <a:latin typeface="Consolas"/>
              </a:rPr>
              <a:t>() {alert(</a:t>
            </a:r>
            <a:r>
              <a:rPr lang="en-US" sz="1200" b="1" dirty="0">
                <a:solidFill>
                  <a:srgbClr val="2A00FF"/>
                </a:solidFill>
                <a:highlight>
                  <a:srgbClr val="E8F2FE"/>
                </a:highlight>
                <a:latin typeface="Consolas"/>
              </a:rPr>
              <a:t>'You clicked me'</a:t>
            </a:r>
            <a:r>
              <a:rPr lang="en-US" sz="1200" b="1" dirty="0">
                <a:solidFill>
                  <a:srgbClr val="000000"/>
                </a:solidFill>
                <a:highlight>
                  <a:srgbClr val="E8F2FE"/>
                </a:highlight>
                <a:latin typeface="Consolas"/>
              </a:rPr>
              <a:t>);});</a:t>
            </a:r>
            <a:endParaRPr lang="en-US" sz="1200" dirty="0" smtClean="0">
              <a:solidFill>
                <a:srgbClr val="000000"/>
              </a:solidFill>
              <a:latin typeface="Consolas"/>
            </a:endParaRPr>
          </a:p>
        </p:txBody>
      </p:sp>
    </p:spTree>
    <p:extLst>
      <p:ext uri="{BB962C8B-B14F-4D97-AF65-F5344CB8AC3E}">
        <p14:creationId xmlns:p14="http://schemas.microsoft.com/office/powerpoint/2010/main" val="223848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Event Sources</a:t>
            </a:r>
            <a:endParaRPr lang="en-US" dirty="0"/>
          </a:p>
        </p:txBody>
      </p:sp>
      <p:sp>
        <p:nvSpPr>
          <p:cNvPr id="3" name="Content Placeholder 2"/>
          <p:cNvSpPr>
            <a:spLocks noGrp="1"/>
          </p:cNvSpPr>
          <p:nvPr>
            <p:ph idx="1"/>
          </p:nvPr>
        </p:nvSpPr>
        <p:spPr>
          <a:xfrm>
            <a:off x="457200" y="1935480"/>
            <a:ext cx="8153400" cy="1417320"/>
          </a:xfrm>
        </p:spPr>
        <p:txBody>
          <a:bodyPr>
            <a:normAutofit fontScale="85000" lnSpcReduction="10000"/>
          </a:bodyPr>
          <a:lstStyle/>
          <a:p>
            <a:r>
              <a:rPr lang="en-US" dirty="0" smtClean="0"/>
              <a:t>JavaScript events requires two parts: an event source and an event listener</a:t>
            </a:r>
          </a:p>
          <a:p>
            <a:r>
              <a:rPr lang="en-US" dirty="0" smtClean="0"/>
              <a:t>Event sources are any Ext class that extends </a:t>
            </a:r>
            <a:r>
              <a:rPr lang="en-US" dirty="0" err="1" smtClean="0">
                <a:solidFill>
                  <a:schemeClr val="accent1"/>
                </a:solidFill>
              </a:rPr>
              <a:t>Ext.util.Observable</a:t>
            </a:r>
            <a:r>
              <a:rPr lang="en-US" dirty="0" smtClean="0"/>
              <a:t> (almost every built-in component already does)</a:t>
            </a:r>
          </a:p>
          <a:p>
            <a:endParaRPr lang="en-US" dirty="0"/>
          </a:p>
        </p:txBody>
      </p:sp>
      <p:sp>
        <p:nvSpPr>
          <p:cNvPr id="4" name="TextBox 3"/>
          <p:cNvSpPr txBox="1"/>
          <p:nvPr/>
        </p:nvSpPr>
        <p:spPr>
          <a:xfrm>
            <a:off x="838200" y="3408188"/>
            <a:ext cx="7620000" cy="3139321"/>
          </a:xfrm>
          <a:prstGeom prst="rect">
            <a:avLst/>
          </a:prstGeom>
          <a:solidFill>
            <a:schemeClr val="bg1">
              <a:lumMod val="95000"/>
            </a:schemeClr>
          </a:solidFill>
          <a:ln>
            <a:solidFill>
              <a:schemeClr val="tx1"/>
            </a:solidFill>
            <a:prstDash val="lgDash"/>
          </a:ln>
        </p:spPr>
        <p:txBody>
          <a:bodyPr wrap="square" rtlCol="0">
            <a:spAutoFit/>
          </a:bodyPr>
          <a:lstStyle/>
          <a:p>
            <a:r>
              <a:rPr lang="en-US" sz="1100" dirty="0">
                <a:solidFill>
                  <a:srgbClr val="000000"/>
                </a:solidFill>
                <a:latin typeface="Consolas"/>
              </a:rPr>
              <a:t>Programmer = </a:t>
            </a:r>
            <a:r>
              <a:rPr lang="en-US" sz="1100" dirty="0" err="1">
                <a:solidFill>
                  <a:srgbClr val="000000"/>
                </a:solidFill>
                <a:latin typeface="Consolas"/>
              </a:rPr>
              <a:t>Ext.extend</a:t>
            </a:r>
            <a:r>
              <a:rPr lang="en-US" sz="1100" dirty="0">
                <a:solidFill>
                  <a:srgbClr val="000000"/>
                </a:solidFill>
                <a:latin typeface="Consolas"/>
              </a:rPr>
              <a:t>(</a:t>
            </a:r>
            <a:r>
              <a:rPr lang="en-US" sz="1100" dirty="0" err="1">
                <a:solidFill>
                  <a:srgbClr val="000000"/>
                </a:solidFill>
                <a:latin typeface="Consolas"/>
              </a:rPr>
              <a:t>Ext.Panel</a:t>
            </a:r>
            <a:r>
              <a:rPr lang="en-US" sz="1100" dirty="0">
                <a:solidFill>
                  <a:srgbClr val="000000"/>
                </a:solidFill>
                <a:latin typeface="Consolas"/>
              </a:rPr>
              <a:t>, {</a:t>
            </a:r>
          </a:p>
          <a:p>
            <a:r>
              <a:rPr lang="en-US" sz="1100" dirty="0">
                <a:solidFill>
                  <a:srgbClr val="000000"/>
                </a:solidFill>
                <a:latin typeface="Consolas"/>
              </a:rPr>
              <a:t>    </a:t>
            </a:r>
            <a:r>
              <a:rPr lang="en-US" sz="1100" dirty="0" err="1">
                <a:solidFill>
                  <a:srgbClr val="000000"/>
                </a:solidFill>
                <a:latin typeface="Consolas"/>
              </a:rPr>
              <a:t>initComponent:</a:t>
            </a:r>
            <a:r>
              <a:rPr lang="en-US" sz="1100" b="1" dirty="0" err="1">
                <a:solidFill>
                  <a:srgbClr val="7F0055"/>
                </a:solidFill>
                <a:latin typeface="Consolas"/>
              </a:rPr>
              <a:t>function</a:t>
            </a:r>
            <a:r>
              <a:rPr lang="en-US" sz="1100" b="1" dirty="0">
                <a:solidFill>
                  <a:srgbClr val="000000"/>
                </a:solidFill>
                <a:latin typeface="Consolas"/>
              </a:rPr>
              <a:t>() {</a:t>
            </a:r>
          </a:p>
          <a:p>
            <a:r>
              <a:rPr lang="en-US" sz="1100" dirty="0">
                <a:solidFill>
                  <a:srgbClr val="000000"/>
                </a:solidFill>
                <a:latin typeface="Consolas"/>
              </a:rPr>
              <a:t>        </a:t>
            </a:r>
            <a:r>
              <a:rPr lang="en-US" sz="1100" dirty="0">
                <a:solidFill>
                  <a:srgbClr val="3F7F5F"/>
                </a:solidFill>
                <a:latin typeface="Consolas"/>
              </a:rPr>
              <a:t>// call parent </a:t>
            </a:r>
            <a:r>
              <a:rPr lang="en-US" sz="1100" u="sng" dirty="0" err="1">
                <a:solidFill>
                  <a:srgbClr val="3F7F5F"/>
                </a:solidFill>
                <a:latin typeface="Consolas"/>
              </a:rPr>
              <a:t>init</a:t>
            </a:r>
            <a:r>
              <a:rPr lang="en-US" sz="1100" u="sng" dirty="0">
                <a:solidFill>
                  <a:srgbClr val="3F7F5F"/>
                </a:solidFill>
                <a:latin typeface="Consolas"/>
              </a:rPr>
              <a:t> component</a:t>
            </a:r>
          </a:p>
          <a:p>
            <a:r>
              <a:rPr lang="en-US" sz="1100" dirty="0">
                <a:solidFill>
                  <a:srgbClr val="000000"/>
                </a:solidFill>
                <a:latin typeface="Consolas"/>
              </a:rPr>
              <a:t>    </a:t>
            </a:r>
            <a:r>
              <a:rPr lang="en-US" sz="1100" dirty="0" err="1">
                <a:solidFill>
                  <a:srgbClr val="000000"/>
                </a:solidFill>
                <a:latin typeface="Consolas"/>
              </a:rPr>
              <a:t>Programmer.superclass.initComponent.apply</a:t>
            </a:r>
            <a:r>
              <a:rPr lang="en-US" sz="1100" dirty="0">
                <a:solidFill>
                  <a:srgbClr val="000000"/>
                </a:solidFill>
                <a:latin typeface="Consolas"/>
              </a:rPr>
              <a:t>(</a:t>
            </a:r>
            <a:r>
              <a:rPr lang="en-US" sz="1100" b="1" dirty="0">
                <a:solidFill>
                  <a:srgbClr val="7F0055"/>
                </a:solidFill>
                <a:latin typeface="Consolas"/>
              </a:rPr>
              <a:t>this</a:t>
            </a:r>
            <a:r>
              <a:rPr lang="en-US" sz="1100" b="1" dirty="0">
                <a:solidFill>
                  <a:srgbClr val="000000"/>
                </a:solidFill>
                <a:latin typeface="Consolas"/>
              </a:rPr>
              <a:t>, arguments</a:t>
            </a:r>
            <a:r>
              <a:rPr lang="en-US" sz="1100" b="1" dirty="0" smtClean="0">
                <a:solidFill>
                  <a:srgbClr val="000000"/>
                </a:solidFill>
                <a:latin typeface="Consolas"/>
              </a:rPr>
              <a:t>);</a:t>
            </a:r>
            <a:endParaRPr lang="en-US" sz="1100" dirty="0">
              <a:solidFill>
                <a:srgbClr val="000000"/>
              </a:solidFill>
              <a:latin typeface="Consolas"/>
            </a:endParaRPr>
          </a:p>
          <a:p>
            <a:r>
              <a:rPr lang="en-US" sz="1100" dirty="0">
                <a:solidFill>
                  <a:srgbClr val="000000"/>
                </a:solidFill>
                <a:latin typeface="Consolas"/>
              </a:rPr>
              <a:t>        </a:t>
            </a:r>
            <a:r>
              <a:rPr lang="en-US" sz="1100" dirty="0">
                <a:solidFill>
                  <a:srgbClr val="3F7F5F"/>
                </a:solidFill>
                <a:latin typeface="Consolas"/>
              </a:rPr>
              <a:t>// add custom events</a:t>
            </a:r>
          </a:p>
          <a:p>
            <a:r>
              <a:rPr lang="en-US" sz="1100" dirty="0">
                <a:solidFill>
                  <a:srgbClr val="000000"/>
                </a:solidFill>
                <a:latin typeface="Consolas"/>
              </a:rPr>
              <a:t>        </a:t>
            </a:r>
            <a:r>
              <a:rPr lang="en-US" sz="1100" b="1" dirty="0" err="1">
                <a:solidFill>
                  <a:srgbClr val="7F0055"/>
                </a:solidFill>
                <a:latin typeface="Consolas"/>
              </a:rPr>
              <a:t>this</a:t>
            </a:r>
            <a:r>
              <a:rPr lang="en-US" sz="1100" b="1" dirty="0" err="1">
                <a:solidFill>
                  <a:srgbClr val="000000"/>
                </a:solidFill>
                <a:latin typeface="Consolas"/>
              </a:rPr>
              <a:t>.addEvents</a:t>
            </a:r>
            <a:r>
              <a:rPr lang="en-US" sz="1100" b="1" dirty="0">
                <a:solidFill>
                  <a:srgbClr val="000000"/>
                </a:solidFill>
                <a:latin typeface="Consolas"/>
              </a:rPr>
              <a:t>(</a:t>
            </a:r>
            <a:r>
              <a:rPr lang="en-US" sz="1100" b="1" dirty="0">
                <a:solidFill>
                  <a:srgbClr val="2A00FF"/>
                </a:solidFill>
                <a:latin typeface="Consolas"/>
              </a:rPr>
              <a:t>'</a:t>
            </a:r>
            <a:r>
              <a:rPr lang="en-US" sz="1100" b="1" dirty="0" err="1">
                <a:solidFill>
                  <a:srgbClr val="2A00FF"/>
                </a:solidFill>
                <a:latin typeface="Consolas"/>
              </a:rPr>
              <a:t>codeReview</a:t>
            </a:r>
            <a:r>
              <a:rPr lang="en-US" sz="1100" b="1" dirty="0">
                <a:solidFill>
                  <a:srgbClr val="2A00FF"/>
                </a:solidFill>
                <a:latin typeface="Consolas"/>
              </a:rPr>
              <a:t>'</a:t>
            </a:r>
            <a:r>
              <a:rPr lang="en-US" sz="1100" b="1" dirty="0">
                <a:solidFill>
                  <a:srgbClr val="000000"/>
                </a:solidFill>
                <a:latin typeface="Consolas"/>
              </a:rPr>
              <a:t>, </a:t>
            </a:r>
            <a:r>
              <a:rPr lang="en-US" sz="1100" b="1" dirty="0">
                <a:solidFill>
                  <a:srgbClr val="2A00FF"/>
                </a:solidFill>
                <a:latin typeface="Consolas"/>
              </a:rPr>
              <a:t>'</a:t>
            </a:r>
            <a:r>
              <a:rPr lang="en-US" sz="1100" b="1" dirty="0" err="1">
                <a:solidFill>
                  <a:srgbClr val="2A00FF"/>
                </a:solidFill>
                <a:latin typeface="Consolas"/>
              </a:rPr>
              <a:t>readReddit</a:t>
            </a:r>
            <a:r>
              <a:rPr lang="en-US" sz="1100" b="1" dirty="0">
                <a:solidFill>
                  <a:srgbClr val="2A00FF"/>
                </a:solidFill>
                <a:latin typeface="Consolas"/>
              </a:rPr>
              <a:t>'</a:t>
            </a:r>
            <a:r>
              <a:rPr lang="en-US" sz="1100" b="1"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a:t>
            </a:r>
            <a:endParaRPr lang="en-US" sz="1100" dirty="0">
              <a:solidFill>
                <a:srgbClr val="000000"/>
              </a:solidFill>
              <a:latin typeface="Consolas"/>
            </a:endParaRPr>
          </a:p>
          <a:p>
            <a:r>
              <a:rPr lang="en-US" sz="1100" dirty="0">
                <a:solidFill>
                  <a:srgbClr val="000000"/>
                </a:solidFill>
                <a:latin typeface="Consolas"/>
              </a:rPr>
              <a:t>    ,</a:t>
            </a:r>
            <a:r>
              <a:rPr lang="en-US" sz="1100" dirty="0" err="1">
                <a:solidFill>
                  <a:srgbClr val="000000"/>
                </a:solidFill>
                <a:latin typeface="Consolas"/>
              </a:rPr>
              <a:t>codeReview:</a:t>
            </a:r>
            <a:r>
              <a:rPr lang="en-US" sz="1100" b="1" dirty="0" err="1">
                <a:solidFill>
                  <a:srgbClr val="7F0055"/>
                </a:solidFill>
                <a:latin typeface="Consolas"/>
              </a:rPr>
              <a:t>function</a:t>
            </a:r>
            <a:r>
              <a:rPr lang="en-US" sz="1100" b="1" dirty="0">
                <a:solidFill>
                  <a:srgbClr val="000000"/>
                </a:solidFill>
                <a:latin typeface="Consolas"/>
              </a:rPr>
              <a:t>(</a:t>
            </a:r>
            <a:r>
              <a:rPr lang="en-US" sz="1100" b="1" dirty="0" err="1">
                <a:solidFill>
                  <a:srgbClr val="000000"/>
                </a:solidFill>
                <a:latin typeface="Consolas"/>
              </a:rPr>
              <a:t>otherProgrammer</a:t>
            </a:r>
            <a:r>
              <a:rPr lang="en-US" sz="1100" b="1" dirty="0">
                <a:solidFill>
                  <a:srgbClr val="000000"/>
                </a:solidFill>
                <a:latin typeface="Consolas"/>
              </a:rPr>
              <a:t>, </a:t>
            </a:r>
            <a:r>
              <a:rPr lang="en-US" sz="1100" b="1" dirty="0" err="1">
                <a:solidFill>
                  <a:srgbClr val="000000"/>
                </a:solidFill>
                <a:latin typeface="Consolas"/>
              </a:rPr>
              <a:t>codeReview</a:t>
            </a:r>
            <a:r>
              <a:rPr lang="en-US" sz="1100" b="1" dirty="0">
                <a:solidFill>
                  <a:srgbClr val="000000"/>
                </a:solidFill>
                <a:latin typeface="Consolas"/>
              </a:rPr>
              <a:t>) {</a:t>
            </a:r>
          </a:p>
          <a:p>
            <a:r>
              <a:rPr lang="en-US" sz="1100" dirty="0">
                <a:solidFill>
                  <a:srgbClr val="000000"/>
                </a:solidFill>
                <a:latin typeface="Consolas"/>
              </a:rPr>
              <a:t>        </a:t>
            </a:r>
            <a:r>
              <a:rPr lang="en-US" sz="1100" dirty="0">
                <a:solidFill>
                  <a:srgbClr val="3F7F5F"/>
                </a:solidFill>
                <a:latin typeface="Consolas"/>
              </a:rPr>
              <a:t>// do whatever is necessary review the </a:t>
            </a:r>
            <a:r>
              <a:rPr lang="en-US" sz="1100" dirty="0" smtClean="0">
                <a:solidFill>
                  <a:srgbClr val="3F7F5F"/>
                </a:solidFill>
                <a:latin typeface="Consolas"/>
              </a:rPr>
              <a:t>code</a:t>
            </a:r>
            <a:endParaRPr lang="en-US" sz="1100" dirty="0">
              <a:solidFill>
                <a:srgbClr val="000000"/>
              </a:solidFill>
              <a:latin typeface="Consolas"/>
            </a:endParaRPr>
          </a:p>
          <a:p>
            <a:r>
              <a:rPr lang="en-US" sz="1100" dirty="0">
                <a:solidFill>
                  <a:srgbClr val="000000"/>
                </a:solidFill>
                <a:latin typeface="Consolas"/>
              </a:rPr>
              <a:t>        </a:t>
            </a:r>
            <a:r>
              <a:rPr lang="en-US" sz="1100" dirty="0">
                <a:solidFill>
                  <a:srgbClr val="3F7F5F"/>
                </a:solidFill>
                <a:latin typeface="Consolas"/>
              </a:rPr>
              <a:t>// fire assigned event</a:t>
            </a:r>
          </a:p>
          <a:p>
            <a:r>
              <a:rPr lang="en-US" sz="1100" dirty="0">
                <a:solidFill>
                  <a:srgbClr val="000000"/>
                </a:solidFill>
                <a:latin typeface="Consolas"/>
              </a:rPr>
              <a:t>        </a:t>
            </a:r>
            <a:r>
              <a:rPr lang="en-US" sz="1100" b="1" dirty="0" err="1">
                <a:solidFill>
                  <a:srgbClr val="7F0055"/>
                </a:solidFill>
                <a:latin typeface="Consolas"/>
              </a:rPr>
              <a:t>this</a:t>
            </a:r>
            <a:r>
              <a:rPr lang="en-US" sz="1100" b="1" dirty="0" err="1">
                <a:solidFill>
                  <a:srgbClr val="000000"/>
                </a:solidFill>
                <a:latin typeface="Consolas"/>
              </a:rPr>
              <a:t>.fireEvent</a:t>
            </a:r>
            <a:r>
              <a:rPr lang="en-US" sz="1100" b="1" dirty="0">
                <a:solidFill>
                  <a:srgbClr val="000000"/>
                </a:solidFill>
                <a:latin typeface="Consolas"/>
              </a:rPr>
              <a:t>(</a:t>
            </a:r>
            <a:r>
              <a:rPr lang="en-US" sz="1100" b="1" dirty="0">
                <a:solidFill>
                  <a:srgbClr val="2A00FF"/>
                </a:solidFill>
                <a:latin typeface="Consolas"/>
              </a:rPr>
              <a:t>'</a:t>
            </a:r>
            <a:r>
              <a:rPr lang="en-US" sz="1100" b="1" dirty="0" err="1">
                <a:solidFill>
                  <a:srgbClr val="2A00FF"/>
                </a:solidFill>
                <a:latin typeface="Consolas"/>
              </a:rPr>
              <a:t>codeReview</a:t>
            </a:r>
            <a:r>
              <a:rPr lang="en-US" sz="1100" b="1" dirty="0">
                <a:solidFill>
                  <a:srgbClr val="2A00FF"/>
                </a:solidFill>
                <a:latin typeface="Consolas"/>
              </a:rPr>
              <a:t>'</a:t>
            </a:r>
            <a:r>
              <a:rPr lang="en-US" sz="1100" b="1" dirty="0">
                <a:solidFill>
                  <a:srgbClr val="000000"/>
                </a:solidFill>
                <a:latin typeface="Consolas"/>
              </a:rPr>
              <a:t>, </a:t>
            </a:r>
            <a:r>
              <a:rPr lang="en-US" sz="1100" b="1" dirty="0">
                <a:solidFill>
                  <a:srgbClr val="7F0055"/>
                </a:solidFill>
                <a:latin typeface="Consolas"/>
              </a:rPr>
              <a:t>this</a:t>
            </a:r>
            <a:r>
              <a:rPr lang="en-US" sz="1100" b="1" dirty="0">
                <a:solidFill>
                  <a:srgbClr val="000000"/>
                </a:solidFill>
                <a:latin typeface="Consolas"/>
              </a:rPr>
              <a:t>, </a:t>
            </a:r>
            <a:r>
              <a:rPr lang="en-US" sz="1100" b="1" dirty="0" err="1">
                <a:solidFill>
                  <a:srgbClr val="000000"/>
                </a:solidFill>
                <a:latin typeface="Consolas"/>
              </a:rPr>
              <a:t>otherProgrammer</a:t>
            </a:r>
            <a:r>
              <a:rPr lang="en-US" sz="1100" b="1" dirty="0">
                <a:solidFill>
                  <a:srgbClr val="000000"/>
                </a:solidFill>
                <a:latin typeface="Consolas"/>
              </a:rPr>
              <a:t>, </a:t>
            </a:r>
            <a:r>
              <a:rPr lang="en-US" sz="1100" b="1" dirty="0" err="1">
                <a:solidFill>
                  <a:srgbClr val="000000"/>
                </a:solidFill>
                <a:latin typeface="Consolas"/>
              </a:rPr>
              <a:t>codeReview</a:t>
            </a:r>
            <a:r>
              <a:rPr lang="en-US" sz="1100" b="1"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a:t>
            </a:r>
            <a:endParaRPr lang="en-US" sz="1100" dirty="0">
              <a:solidFill>
                <a:srgbClr val="000000"/>
              </a:solidFill>
              <a:latin typeface="Consolas"/>
            </a:endParaRPr>
          </a:p>
          <a:p>
            <a:r>
              <a:rPr lang="en-US" sz="1100" dirty="0">
                <a:solidFill>
                  <a:srgbClr val="000000"/>
                </a:solidFill>
                <a:latin typeface="Consolas"/>
              </a:rPr>
              <a:t>    ,</a:t>
            </a:r>
            <a:r>
              <a:rPr lang="en-US" sz="1100" dirty="0" err="1">
                <a:solidFill>
                  <a:srgbClr val="000000"/>
                </a:solidFill>
                <a:latin typeface="Consolas"/>
              </a:rPr>
              <a:t>readReddit:</a:t>
            </a:r>
            <a:r>
              <a:rPr lang="en-US" sz="1100" b="1" dirty="0" err="1">
                <a:solidFill>
                  <a:srgbClr val="7F0055"/>
                </a:solidFill>
                <a:latin typeface="Consolas"/>
              </a:rPr>
              <a:t>function</a:t>
            </a:r>
            <a:r>
              <a:rPr lang="en-US" sz="1100" b="1" dirty="0">
                <a:solidFill>
                  <a:srgbClr val="000000"/>
                </a:solidFill>
                <a:latin typeface="Consolas"/>
              </a:rPr>
              <a:t>(</a:t>
            </a:r>
            <a:r>
              <a:rPr lang="en-US" sz="1100" b="1" dirty="0" err="1">
                <a:solidFill>
                  <a:srgbClr val="000000"/>
                </a:solidFill>
                <a:latin typeface="Consolas"/>
              </a:rPr>
              <a:t>articleUrl</a:t>
            </a:r>
            <a:r>
              <a:rPr lang="en-US" sz="1100" b="1" dirty="0">
                <a:solidFill>
                  <a:srgbClr val="000000"/>
                </a:solidFill>
                <a:latin typeface="Consolas"/>
              </a:rPr>
              <a:t>) {</a:t>
            </a:r>
          </a:p>
          <a:p>
            <a:r>
              <a:rPr lang="en-US" sz="1100" dirty="0">
                <a:solidFill>
                  <a:srgbClr val="000000"/>
                </a:solidFill>
                <a:latin typeface="Consolas"/>
              </a:rPr>
              <a:t>        </a:t>
            </a:r>
            <a:r>
              <a:rPr lang="en-US" sz="1100" dirty="0">
                <a:solidFill>
                  <a:srgbClr val="3F7F5F"/>
                </a:solidFill>
                <a:latin typeface="Consolas"/>
              </a:rPr>
              <a:t>// load article into </a:t>
            </a:r>
            <a:r>
              <a:rPr lang="en-US" sz="1100" dirty="0" smtClean="0">
                <a:solidFill>
                  <a:srgbClr val="3F7F5F"/>
                </a:solidFill>
                <a:latin typeface="Consolas"/>
              </a:rPr>
              <a:t>browser</a:t>
            </a:r>
            <a:endParaRPr lang="en-US" sz="1100" dirty="0">
              <a:solidFill>
                <a:srgbClr val="000000"/>
              </a:solidFill>
              <a:latin typeface="Consolas"/>
            </a:endParaRPr>
          </a:p>
          <a:p>
            <a:r>
              <a:rPr lang="en-US" sz="1100" dirty="0">
                <a:solidFill>
                  <a:srgbClr val="000000"/>
                </a:solidFill>
                <a:latin typeface="Consolas"/>
              </a:rPr>
              <a:t>        </a:t>
            </a:r>
            <a:r>
              <a:rPr lang="en-US" sz="1100" dirty="0">
                <a:solidFill>
                  <a:srgbClr val="3F7F5F"/>
                </a:solidFill>
                <a:latin typeface="Consolas"/>
              </a:rPr>
              <a:t>// fire dismissed event</a:t>
            </a:r>
          </a:p>
          <a:p>
            <a:r>
              <a:rPr lang="en-US" sz="1100" dirty="0">
                <a:solidFill>
                  <a:srgbClr val="000000"/>
                </a:solidFill>
                <a:latin typeface="Consolas"/>
              </a:rPr>
              <a:t>        </a:t>
            </a:r>
            <a:r>
              <a:rPr lang="en-US" sz="1100" b="1" dirty="0" err="1">
                <a:solidFill>
                  <a:srgbClr val="7F0055"/>
                </a:solidFill>
                <a:latin typeface="Consolas"/>
              </a:rPr>
              <a:t>this</a:t>
            </a:r>
            <a:r>
              <a:rPr lang="en-US" sz="1100" b="1" dirty="0" err="1">
                <a:solidFill>
                  <a:srgbClr val="000000"/>
                </a:solidFill>
                <a:latin typeface="Consolas"/>
              </a:rPr>
              <a:t>.fireEvent</a:t>
            </a:r>
            <a:r>
              <a:rPr lang="en-US" sz="1100" b="1" dirty="0">
                <a:solidFill>
                  <a:srgbClr val="000000"/>
                </a:solidFill>
                <a:latin typeface="Consolas"/>
              </a:rPr>
              <a:t>(</a:t>
            </a:r>
            <a:r>
              <a:rPr lang="en-US" sz="1100" b="1" dirty="0">
                <a:solidFill>
                  <a:srgbClr val="2A00FF"/>
                </a:solidFill>
                <a:latin typeface="Consolas"/>
              </a:rPr>
              <a:t>'</a:t>
            </a:r>
            <a:r>
              <a:rPr lang="en-US" sz="1100" b="1" dirty="0" err="1">
                <a:solidFill>
                  <a:srgbClr val="2A00FF"/>
                </a:solidFill>
                <a:latin typeface="Consolas"/>
              </a:rPr>
              <a:t>readReddit</a:t>
            </a:r>
            <a:r>
              <a:rPr lang="en-US" sz="1100" b="1" dirty="0">
                <a:solidFill>
                  <a:srgbClr val="2A00FF"/>
                </a:solidFill>
                <a:latin typeface="Consolas"/>
              </a:rPr>
              <a:t>'</a:t>
            </a:r>
            <a:r>
              <a:rPr lang="en-US" sz="1100" b="1" dirty="0">
                <a:solidFill>
                  <a:srgbClr val="000000"/>
                </a:solidFill>
                <a:latin typeface="Consolas"/>
              </a:rPr>
              <a:t>, </a:t>
            </a:r>
            <a:r>
              <a:rPr lang="en-US" sz="1100" b="1" dirty="0">
                <a:solidFill>
                  <a:srgbClr val="7F0055"/>
                </a:solidFill>
                <a:latin typeface="Consolas"/>
              </a:rPr>
              <a:t>this</a:t>
            </a:r>
            <a:r>
              <a:rPr lang="en-US" sz="1100" b="1" dirty="0">
                <a:solidFill>
                  <a:srgbClr val="000000"/>
                </a:solidFill>
                <a:latin typeface="Consolas"/>
              </a:rPr>
              <a:t>, </a:t>
            </a:r>
            <a:r>
              <a:rPr lang="en-US" sz="1100" b="1" dirty="0" err="1">
                <a:solidFill>
                  <a:srgbClr val="000000"/>
                </a:solidFill>
                <a:latin typeface="Consolas"/>
              </a:rPr>
              <a:t>articleUrl</a:t>
            </a:r>
            <a:r>
              <a:rPr lang="en-US" sz="1100" b="1" dirty="0">
                <a:solidFill>
                  <a:srgbClr val="000000"/>
                </a:solidFill>
                <a:latin typeface="Consolas"/>
              </a:rPr>
              <a:t>);</a:t>
            </a:r>
          </a:p>
          <a:p>
            <a:r>
              <a:rPr lang="en-US" sz="1100" dirty="0">
                <a:solidFill>
                  <a:srgbClr val="000000"/>
                </a:solidFill>
                <a:latin typeface="Consolas"/>
              </a:rPr>
              <a:t>    }</a:t>
            </a:r>
          </a:p>
          <a:p>
            <a:r>
              <a:rPr lang="en-US" sz="1100" dirty="0">
                <a:solidFill>
                  <a:srgbClr val="000000"/>
                </a:solidFill>
                <a:latin typeface="Consolas"/>
              </a:rPr>
              <a:t>});</a:t>
            </a:r>
            <a:endParaRPr lang="en-US" sz="1100" dirty="0" smtClean="0">
              <a:solidFill>
                <a:srgbClr val="000000"/>
              </a:solidFill>
              <a:latin typeface="Consolas"/>
            </a:endParaRPr>
          </a:p>
        </p:txBody>
      </p:sp>
    </p:spTree>
    <p:extLst>
      <p:ext uri="{BB962C8B-B14F-4D97-AF65-F5344CB8AC3E}">
        <p14:creationId xmlns:p14="http://schemas.microsoft.com/office/powerpoint/2010/main" val="14752054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Event Listeners</a:t>
            </a:r>
            <a:endParaRPr lang="en-US" dirty="0"/>
          </a:p>
        </p:txBody>
      </p:sp>
      <p:sp>
        <p:nvSpPr>
          <p:cNvPr id="3" name="Content Placeholder 2"/>
          <p:cNvSpPr>
            <a:spLocks noGrp="1"/>
          </p:cNvSpPr>
          <p:nvPr>
            <p:ph idx="1"/>
          </p:nvPr>
        </p:nvSpPr>
        <p:spPr>
          <a:xfrm>
            <a:off x="457200" y="1935480"/>
            <a:ext cx="8229600" cy="1950720"/>
          </a:xfrm>
        </p:spPr>
        <p:txBody>
          <a:bodyPr>
            <a:normAutofit fontScale="92500" lnSpcReduction="10000"/>
          </a:bodyPr>
          <a:lstStyle/>
          <a:p>
            <a:r>
              <a:rPr lang="en-US" dirty="0" smtClean="0"/>
              <a:t>Listeners are registered to instances of an object</a:t>
            </a:r>
          </a:p>
          <a:p>
            <a:r>
              <a:rPr lang="en-US" dirty="0" smtClean="0"/>
              <a:t>Generally you should add listeners inside your </a:t>
            </a:r>
            <a:r>
              <a:rPr lang="en-US" dirty="0" err="1" smtClean="0"/>
              <a:t>initComponent</a:t>
            </a:r>
            <a:r>
              <a:rPr lang="en-US" dirty="0"/>
              <a:t> </a:t>
            </a:r>
            <a:r>
              <a:rPr lang="en-US" dirty="0" smtClean="0"/>
              <a:t>method</a:t>
            </a:r>
          </a:p>
          <a:p>
            <a:r>
              <a:rPr lang="en-US" dirty="0" smtClean="0"/>
              <a:t>When an event is fired, Observable will call each listener in the order they registered</a:t>
            </a:r>
            <a:endParaRPr lang="en-US" dirty="0"/>
          </a:p>
        </p:txBody>
      </p:sp>
      <p:sp>
        <p:nvSpPr>
          <p:cNvPr id="5" name="TextBox 4"/>
          <p:cNvSpPr txBox="1"/>
          <p:nvPr/>
        </p:nvSpPr>
        <p:spPr>
          <a:xfrm>
            <a:off x="1066800" y="4208834"/>
            <a:ext cx="6096000" cy="769441"/>
          </a:xfrm>
          <a:prstGeom prst="rect">
            <a:avLst/>
          </a:prstGeom>
          <a:solidFill>
            <a:schemeClr val="bg1">
              <a:lumMod val="95000"/>
            </a:schemeClr>
          </a:solidFill>
          <a:ln>
            <a:solidFill>
              <a:schemeClr val="tx1"/>
            </a:solidFill>
            <a:prstDash val="lgDash"/>
          </a:ln>
        </p:spPr>
        <p:txBody>
          <a:bodyPr wrap="square" rtlCol="0">
            <a:spAutoFit/>
          </a:bodyPr>
          <a:lstStyle/>
          <a:p>
            <a:r>
              <a:rPr lang="en-US" sz="1100" dirty="0">
                <a:solidFill>
                  <a:srgbClr val="3F7F5F"/>
                </a:solidFill>
                <a:latin typeface="Consolas"/>
              </a:rPr>
              <a:t>//install </a:t>
            </a:r>
            <a:r>
              <a:rPr lang="en-US" sz="1100" dirty="0" smtClean="0">
                <a:solidFill>
                  <a:srgbClr val="3F7F5F"/>
                </a:solidFill>
                <a:latin typeface="Consolas"/>
              </a:rPr>
              <a:t>event </a:t>
            </a:r>
            <a:r>
              <a:rPr lang="en-US" sz="1100" dirty="0">
                <a:solidFill>
                  <a:srgbClr val="3F7F5F"/>
                </a:solidFill>
                <a:latin typeface="Consolas"/>
              </a:rPr>
              <a:t>listener</a:t>
            </a:r>
          </a:p>
          <a:p>
            <a:r>
              <a:rPr lang="en-US" sz="1100" dirty="0" err="1" smtClean="0">
                <a:solidFill>
                  <a:srgbClr val="000000"/>
                </a:solidFill>
                <a:latin typeface="Consolas"/>
              </a:rPr>
              <a:t>programmer.on</a:t>
            </a:r>
            <a:r>
              <a:rPr lang="en-US" sz="1100" dirty="0">
                <a:solidFill>
                  <a:srgbClr val="000000"/>
                </a:solidFill>
                <a:latin typeface="Consolas"/>
              </a:rPr>
              <a:t>(</a:t>
            </a:r>
            <a:r>
              <a:rPr lang="en-US" sz="1100" dirty="0" smtClean="0">
                <a:solidFill>
                  <a:srgbClr val="2A00FF"/>
                </a:solidFill>
                <a:latin typeface="Consolas"/>
              </a:rPr>
              <a:t>'</a:t>
            </a:r>
            <a:r>
              <a:rPr lang="en-US" sz="1100" b="1" dirty="0" err="1">
                <a:solidFill>
                  <a:srgbClr val="2A00FF"/>
                </a:solidFill>
                <a:latin typeface="Consolas"/>
              </a:rPr>
              <a:t>codeReview</a:t>
            </a:r>
            <a:r>
              <a:rPr lang="en-US" sz="1100" dirty="0" smtClean="0">
                <a:solidFill>
                  <a:srgbClr val="2A00FF"/>
                </a:solidFill>
                <a:latin typeface="Consolas"/>
              </a:rPr>
              <a:t>'</a:t>
            </a:r>
            <a:r>
              <a:rPr lang="en-US" sz="1100" dirty="0" smtClean="0">
                <a:solidFill>
                  <a:srgbClr val="000000"/>
                </a:solidFill>
                <a:latin typeface="Consolas"/>
              </a:rPr>
              <a:t>, </a:t>
            </a:r>
            <a:r>
              <a:rPr lang="en-US" sz="1100" b="1" dirty="0">
                <a:solidFill>
                  <a:srgbClr val="7F0055"/>
                </a:solidFill>
                <a:latin typeface="Consolas"/>
              </a:rPr>
              <a:t>function</a:t>
            </a:r>
            <a:r>
              <a:rPr lang="en-US" sz="1100" b="1" dirty="0">
                <a:solidFill>
                  <a:srgbClr val="000000"/>
                </a:solidFill>
                <a:latin typeface="Consolas"/>
              </a:rPr>
              <a:t>(panel, </a:t>
            </a:r>
            <a:r>
              <a:rPr lang="en-US" sz="1100" b="1" dirty="0" err="1" smtClean="0">
                <a:solidFill>
                  <a:srgbClr val="000000"/>
                </a:solidFill>
                <a:latin typeface="Consolas"/>
              </a:rPr>
              <a:t>otherProgrammer</a:t>
            </a:r>
            <a:r>
              <a:rPr lang="en-US" sz="1100" b="1" dirty="0" smtClean="0">
                <a:solidFill>
                  <a:srgbClr val="000000"/>
                </a:solidFill>
                <a:latin typeface="Consolas"/>
              </a:rPr>
              <a:t>, </a:t>
            </a:r>
            <a:r>
              <a:rPr lang="en-US" sz="1100" b="1" dirty="0" err="1" smtClean="0">
                <a:solidFill>
                  <a:srgbClr val="000000"/>
                </a:solidFill>
                <a:latin typeface="Consolas"/>
              </a:rPr>
              <a:t>codeReview</a:t>
            </a:r>
            <a:r>
              <a:rPr lang="en-US" sz="1100" b="1" dirty="0" smtClean="0">
                <a:solidFill>
                  <a:srgbClr val="000000"/>
                </a:solidFill>
                <a:latin typeface="Consolas"/>
              </a:rPr>
              <a:t>) </a:t>
            </a:r>
            <a:r>
              <a:rPr lang="en-US" sz="1100" b="1" dirty="0">
                <a:solidFill>
                  <a:srgbClr val="000000"/>
                </a:solidFill>
                <a:latin typeface="Consolas"/>
              </a:rPr>
              <a:t>{</a:t>
            </a:r>
          </a:p>
          <a:p>
            <a:r>
              <a:rPr lang="en-US" sz="1100" dirty="0" smtClean="0">
                <a:solidFill>
                  <a:srgbClr val="000000"/>
                </a:solidFill>
                <a:highlight>
                  <a:srgbClr val="E8F2FE"/>
                </a:highlight>
                <a:latin typeface="Consolas"/>
              </a:rPr>
              <a:t>	alert(</a:t>
            </a:r>
            <a:r>
              <a:rPr lang="en-US" sz="1100" dirty="0" err="1" smtClean="0">
                <a:solidFill>
                  <a:srgbClr val="000000"/>
                </a:solidFill>
                <a:highlight>
                  <a:srgbClr val="E8F2FE"/>
                </a:highlight>
                <a:latin typeface="Consolas"/>
              </a:rPr>
              <a:t>otherProgrammer</a:t>
            </a:r>
            <a:r>
              <a:rPr lang="en-US" sz="1100" dirty="0">
                <a:solidFill>
                  <a:srgbClr val="000000"/>
                </a:solidFill>
                <a:highlight>
                  <a:srgbClr val="E8F2FE"/>
                </a:highlight>
                <a:latin typeface="Consolas"/>
              </a:rPr>
              <a:t>+</a:t>
            </a:r>
            <a:r>
              <a:rPr lang="en-US" sz="1100" dirty="0">
                <a:solidFill>
                  <a:srgbClr val="2A00FF"/>
                </a:solidFill>
                <a:highlight>
                  <a:srgbClr val="E8F2FE"/>
                </a:highlight>
                <a:latin typeface="Consolas"/>
              </a:rPr>
              <a:t>"'s code was just reviewed</a:t>
            </a:r>
            <a:r>
              <a:rPr lang="en-US" sz="1100" dirty="0" smtClean="0">
                <a:solidFill>
                  <a:srgbClr val="2A00FF"/>
                </a:solidFill>
                <a:highlight>
                  <a:srgbClr val="E8F2FE"/>
                </a:highlight>
                <a:latin typeface="Consolas"/>
              </a:rPr>
              <a:t>"</a:t>
            </a:r>
            <a:r>
              <a:rPr lang="en-US" sz="1100" dirty="0" smtClean="0">
                <a:solidFill>
                  <a:srgbClr val="000000"/>
                </a:solidFill>
                <a:highlight>
                  <a:srgbClr val="E8F2FE"/>
                </a:highlight>
                <a:latin typeface="Consolas"/>
              </a:rPr>
              <a:t>);</a:t>
            </a:r>
          </a:p>
          <a:p>
            <a:r>
              <a:rPr lang="en-US" sz="1100" dirty="0" smtClean="0">
                <a:solidFill>
                  <a:srgbClr val="000000"/>
                </a:solidFill>
                <a:latin typeface="Consolas"/>
              </a:rPr>
              <a:t>});</a:t>
            </a:r>
          </a:p>
        </p:txBody>
      </p:sp>
      <p:sp>
        <p:nvSpPr>
          <p:cNvPr id="6" name="TextBox 5"/>
          <p:cNvSpPr txBox="1"/>
          <p:nvPr/>
        </p:nvSpPr>
        <p:spPr>
          <a:xfrm>
            <a:off x="1073285" y="5486400"/>
            <a:ext cx="6096000" cy="769441"/>
          </a:xfrm>
          <a:prstGeom prst="rect">
            <a:avLst/>
          </a:prstGeom>
          <a:solidFill>
            <a:schemeClr val="bg1">
              <a:lumMod val="95000"/>
            </a:schemeClr>
          </a:solidFill>
          <a:ln>
            <a:solidFill>
              <a:schemeClr val="tx1"/>
            </a:solidFill>
            <a:prstDash val="lgDash"/>
          </a:ln>
        </p:spPr>
        <p:txBody>
          <a:bodyPr wrap="square" rtlCol="0">
            <a:spAutoFit/>
          </a:bodyPr>
          <a:lstStyle/>
          <a:p>
            <a:r>
              <a:rPr lang="en-US" sz="1100" dirty="0">
                <a:solidFill>
                  <a:srgbClr val="3F7F5F"/>
                </a:solidFill>
                <a:latin typeface="Consolas"/>
              </a:rPr>
              <a:t>//install </a:t>
            </a:r>
            <a:r>
              <a:rPr lang="en-US" sz="1100" dirty="0" smtClean="0">
                <a:solidFill>
                  <a:srgbClr val="3F7F5F"/>
                </a:solidFill>
                <a:latin typeface="Consolas"/>
              </a:rPr>
              <a:t>event </a:t>
            </a:r>
            <a:r>
              <a:rPr lang="en-US" sz="1100" dirty="0">
                <a:solidFill>
                  <a:srgbClr val="3F7F5F"/>
                </a:solidFill>
                <a:latin typeface="Consolas"/>
              </a:rPr>
              <a:t>listener</a:t>
            </a:r>
          </a:p>
          <a:p>
            <a:r>
              <a:rPr lang="en-US" sz="1100" dirty="0" err="1" smtClean="0">
                <a:solidFill>
                  <a:srgbClr val="000000"/>
                </a:solidFill>
                <a:latin typeface="Consolas"/>
              </a:rPr>
              <a:t>programmer.on</a:t>
            </a:r>
            <a:r>
              <a:rPr lang="en-US" sz="1100" dirty="0" smtClean="0">
                <a:solidFill>
                  <a:srgbClr val="000000"/>
                </a:solidFill>
                <a:latin typeface="Consolas"/>
              </a:rPr>
              <a:t>(</a:t>
            </a:r>
            <a:r>
              <a:rPr lang="en-US" sz="1100" dirty="0" smtClean="0">
                <a:solidFill>
                  <a:srgbClr val="2A00FF"/>
                </a:solidFill>
                <a:latin typeface="Consolas"/>
              </a:rPr>
              <a:t>'</a:t>
            </a:r>
            <a:r>
              <a:rPr lang="en-US" sz="1100" b="1" dirty="0" err="1" smtClean="0">
                <a:solidFill>
                  <a:srgbClr val="2A00FF"/>
                </a:solidFill>
                <a:latin typeface="Consolas"/>
              </a:rPr>
              <a:t>readReddit</a:t>
            </a:r>
            <a:r>
              <a:rPr lang="en-US" sz="1100" dirty="0" smtClean="0">
                <a:solidFill>
                  <a:srgbClr val="2A00FF"/>
                </a:solidFill>
                <a:latin typeface="Consolas"/>
              </a:rPr>
              <a:t>'</a:t>
            </a:r>
            <a:r>
              <a:rPr lang="en-US" sz="1100" dirty="0" smtClean="0">
                <a:solidFill>
                  <a:srgbClr val="000000"/>
                </a:solidFill>
                <a:latin typeface="Consolas"/>
              </a:rPr>
              <a:t>, </a:t>
            </a:r>
            <a:r>
              <a:rPr lang="en-US" sz="1100" b="1" dirty="0">
                <a:solidFill>
                  <a:srgbClr val="7F0055"/>
                </a:solidFill>
                <a:latin typeface="Consolas"/>
              </a:rPr>
              <a:t>function</a:t>
            </a:r>
            <a:r>
              <a:rPr lang="en-US" sz="1100" b="1" dirty="0">
                <a:solidFill>
                  <a:srgbClr val="000000"/>
                </a:solidFill>
                <a:latin typeface="Consolas"/>
              </a:rPr>
              <a:t>(panel, </a:t>
            </a:r>
            <a:r>
              <a:rPr lang="en-US" sz="1100" b="1" dirty="0" err="1" smtClean="0">
                <a:solidFill>
                  <a:srgbClr val="000000"/>
                </a:solidFill>
                <a:latin typeface="Consolas"/>
              </a:rPr>
              <a:t>articleUrl</a:t>
            </a:r>
            <a:r>
              <a:rPr lang="en-US" sz="1100" b="1" dirty="0" smtClean="0">
                <a:solidFill>
                  <a:srgbClr val="000000"/>
                </a:solidFill>
                <a:latin typeface="Consolas"/>
              </a:rPr>
              <a:t>) </a:t>
            </a:r>
            <a:r>
              <a:rPr lang="en-US" sz="1100" b="1" dirty="0">
                <a:solidFill>
                  <a:srgbClr val="000000"/>
                </a:solidFill>
                <a:latin typeface="Consolas"/>
              </a:rPr>
              <a:t>{</a:t>
            </a:r>
          </a:p>
          <a:p>
            <a:r>
              <a:rPr lang="en-US" sz="1100" dirty="0" smtClean="0">
                <a:solidFill>
                  <a:srgbClr val="000000"/>
                </a:solidFill>
                <a:highlight>
                  <a:srgbClr val="E8F2FE"/>
                </a:highlight>
                <a:latin typeface="Consolas"/>
              </a:rPr>
              <a:t>	alert(</a:t>
            </a:r>
            <a:r>
              <a:rPr lang="en-US" sz="1100" dirty="0" err="1" smtClean="0">
                <a:solidFill>
                  <a:srgbClr val="000000"/>
                </a:solidFill>
                <a:highlight>
                  <a:srgbClr val="E8F2FE"/>
                </a:highlight>
                <a:latin typeface="Consolas"/>
              </a:rPr>
              <a:t>articleUrl</a:t>
            </a:r>
            <a:r>
              <a:rPr lang="en-US" sz="1100" dirty="0" smtClean="0">
                <a:solidFill>
                  <a:srgbClr val="000000"/>
                </a:solidFill>
                <a:highlight>
                  <a:srgbClr val="E8F2FE"/>
                </a:highlight>
                <a:latin typeface="Consolas"/>
              </a:rPr>
              <a:t>+</a:t>
            </a:r>
            <a:r>
              <a:rPr lang="en-US" sz="1100" dirty="0" smtClean="0">
                <a:solidFill>
                  <a:srgbClr val="2A00FF"/>
                </a:solidFill>
                <a:highlight>
                  <a:srgbClr val="E8F2FE"/>
                </a:highlight>
                <a:latin typeface="Consolas"/>
              </a:rPr>
              <a:t>“ is being viewed</a:t>
            </a:r>
            <a:r>
              <a:rPr lang="en-US" sz="1100" dirty="0">
                <a:solidFill>
                  <a:srgbClr val="2A00FF"/>
                </a:solidFill>
                <a:highlight>
                  <a:srgbClr val="E8F2FE"/>
                </a:highlight>
                <a:latin typeface="Consolas"/>
              </a:rPr>
              <a:t>"</a:t>
            </a:r>
            <a:r>
              <a:rPr lang="en-US" sz="1100" dirty="0" smtClean="0">
                <a:solidFill>
                  <a:srgbClr val="000000"/>
                </a:solidFill>
                <a:highlight>
                  <a:srgbClr val="E8F2FE"/>
                </a:highlight>
                <a:latin typeface="Consolas"/>
              </a:rPr>
              <a:t>);</a:t>
            </a:r>
          </a:p>
          <a:p>
            <a:r>
              <a:rPr lang="en-US" sz="1100" dirty="0" smtClean="0">
                <a:solidFill>
                  <a:srgbClr val="000000"/>
                </a:solidFill>
                <a:latin typeface="Consolas"/>
              </a:rPr>
              <a:t>});</a:t>
            </a:r>
          </a:p>
        </p:txBody>
      </p:sp>
    </p:spTree>
    <p:extLst>
      <p:ext uri="{BB962C8B-B14F-4D97-AF65-F5344CB8AC3E}">
        <p14:creationId xmlns:p14="http://schemas.microsoft.com/office/powerpoint/2010/main" val="524493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XTemplates</a:t>
            </a:r>
            <a:endParaRPr lang="en-US" dirty="0"/>
          </a:p>
        </p:txBody>
      </p:sp>
      <p:sp>
        <p:nvSpPr>
          <p:cNvPr id="3" name="Content Placeholder 2"/>
          <p:cNvSpPr>
            <a:spLocks noGrp="1"/>
          </p:cNvSpPr>
          <p:nvPr>
            <p:ph idx="1"/>
          </p:nvPr>
        </p:nvSpPr>
        <p:spPr/>
        <p:txBody>
          <a:bodyPr/>
          <a:lstStyle/>
          <a:p>
            <a:r>
              <a:rPr lang="en-US" dirty="0" err="1" smtClean="0"/>
              <a:t>XTemplates</a:t>
            </a:r>
            <a:r>
              <a:rPr lang="en-US" dirty="0" smtClean="0"/>
              <a:t> allow template html to be populated with values from JavaScript.</a:t>
            </a:r>
          </a:p>
          <a:p>
            <a:r>
              <a:rPr lang="en-US" dirty="0" smtClean="0"/>
              <a:t>Typically you define some html in a template file that is styled as </a:t>
            </a:r>
            <a:r>
              <a:rPr lang="en-US" dirty="0" err="1" smtClean="0"/>
              <a:t>display:none</a:t>
            </a:r>
            <a:r>
              <a:rPr lang="en-US" dirty="0" smtClean="0"/>
              <a:t>. </a:t>
            </a:r>
          </a:p>
          <a:p>
            <a:r>
              <a:rPr lang="en-US" dirty="0" smtClean="0"/>
              <a:t>You then </a:t>
            </a:r>
            <a:r>
              <a:rPr lang="en-US" dirty="0" err="1" smtClean="0"/>
              <a:t>ui:include</a:t>
            </a:r>
            <a:r>
              <a:rPr lang="en-US" dirty="0" smtClean="0"/>
              <a:t> the template code and invoke </a:t>
            </a:r>
            <a:r>
              <a:rPr lang="en-US" dirty="0" err="1" smtClean="0"/>
              <a:t>Xtemplate</a:t>
            </a:r>
            <a:r>
              <a:rPr lang="en-US" dirty="0" smtClean="0"/>
              <a:t> with the values you wish to apply.</a:t>
            </a:r>
          </a:p>
          <a:p>
            <a:endParaRPr lang="en-US" dirty="0"/>
          </a:p>
        </p:txBody>
      </p:sp>
    </p:spTree>
    <p:extLst>
      <p:ext uri="{BB962C8B-B14F-4D97-AF65-F5344CB8AC3E}">
        <p14:creationId xmlns:p14="http://schemas.microsoft.com/office/powerpoint/2010/main" val="1281910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Background</a:t>
            </a:r>
            <a:endParaRPr lang="en-US" dirty="0"/>
          </a:p>
        </p:txBody>
      </p:sp>
      <p:sp>
        <p:nvSpPr>
          <p:cNvPr id="3" name="Content Placeholder 2"/>
          <p:cNvSpPr>
            <a:spLocks noGrp="1"/>
          </p:cNvSpPr>
          <p:nvPr>
            <p:ph idx="1"/>
          </p:nvPr>
        </p:nvSpPr>
        <p:spPr/>
        <p:txBody>
          <a:bodyPr>
            <a:normAutofit/>
          </a:bodyPr>
          <a:lstStyle/>
          <a:p>
            <a:r>
              <a:rPr lang="en-US" dirty="0" smtClean="0"/>
              <a:t>Also known as </a:t>
            </a:r>
            <a:r>
              <a:rPr lang="en-US" dirty="0" err="1" smtClean="0"/>
              <a:t>ECMAScript</a:t>
            </a:r>
            <a:r>
              <a:rPr lang="en-US" dirty="0" smtClean="0"/>
              <a:t>. </a:t>
            </a:r>
          </a:p>
          <a:p>
            <a:pPr lvl="1"/>
            <a:r>
              <a:rPr lang="en-US" dirty="0" smtClean="0"/>
              <a:t>Originally used by Netscape in 1995, not related to Oracle’s JAVA, each browser implements its own interpreter</a:t>
            </a:r>
          </a:p>
          <a:p>
            <a:r>
              <a:rPr lang="en-US" dirty="0" smtClean="0"/>
              <a:t>4 major features</a:t>
            </a:r>
          </a:p>
          <a:p>
            <a:pPr lvl="1"/>
            <a:r>
              <a:rPr lang="en-US" dirty="0" smtClean="0"/>
              <a:t>Prototype-based object-oriented</a:t>
            </a:r>
          </a:p>
          <a:p>
            <a:pPr lvl="1"/>
            <a:r>
              <a:rPr lang="en-US" dirty="0" smtClean="0"/>
              <a:t>Dynamic</a:t>
            </a:r>
          </a:p>
          <a:p>
            <a:pPr lvl="1"/>
            <a:r>
              <a:rPr lang="en-US" dirty="0" smtClean="0"/>
              <a:t>Weakly typed </a:t>
            </a:r>
          </a:p>
          <a:p>
            <a:pPr lvl="1"/>
            <a:r>
              <a:rPr lang="en-US" dirty="0" smtClean="0"/>
              <a:t>First-class functions.</a:t>
            </a:r>
            <a:endParaRPr lang="en-US" dirty="0"/>
          </a:p>
        </p:txBody>
      </p:sp>
    </p:spTree>
    <p:extLst>
      <p:ext uri="{BB962C8B-B14F-4D97-AF65-F5344CB8AC3E}">
        <p14:creationId xmlns:p14="http://schemas.microsoft.com/office/powerpoint/2010/main" val="3294649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XTemplate</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In this example we’re going to define a template div, and a target div</a:t>
            </a:r>
            <a:endParaRPr lang="en-US" dirty="0"/>
          </a:p>
          <a:p>
            <a:endParaRPr lang="en-US" dirty="0" smtClean="0"/>
          </a:p>
          <a:p>
            <a:endParaRPr lang="en-US" dirty="0"/>
          </a:p>
          <a:p>
            <a:endParaRPr lang="en-US" dirty="0" smtClean="0"/>
          </a:p>
          <a:p>
            <a:r>
              <a:rPr lang="en-US" dirty="0" smtClean="0"/>
              <a:t>We’re then going to inflate the template with an error message when the code is executed</a:t>
            </a:r>
            <a:endParaRPr lang="en-US" dirty="0"/>
          </a:p>
        </p:txBody>
      </p:sp>
      <p:sp>
        <p:nvSpPr>
          <p:cNvPr id="7" name="TextBox 6"/>
          <p:cNvSpPr txBox="1"/>
          <p:nvPr/>
        </p:nvSpPr>
        <p:spPr>
          <a:xfrm>
            <a:off x="762000" y="2819400"/>
            <a:ext cx="7772400" cy="1384995"/>
          </a:xfrm>
          <a:prstGeom prst="rect">
            <a:avLst/>
          </a:prstGeom>
          <a:solidFill>
            <a:schemeClr val="bg1">
              <a:lumMod val="95000"/>
            </a:schemeClr>
          </a:solidFill>
          <a:ln>
            <a:solidFill>
              <a:schemeClr val="tx1"/>
            </a:solidFill>
            <a:prstDash val="lgDash"/>
          </a:ln>
        </p:spPr>
        <p:txBody>
          <a:bodyPr wrap="square" rtlCol="0">
            <a:spAutoFit/>
          </a:bodyPr>
          <a:lstStyle/>
          <a:p>
            <a:r>
              <a:rPr lang="en-US" sz="1200" dirty="0">
                <a:solidFill>
                  <a:srgbClr val="008080"/>
                </a:solidFill>
                <a:latin typeface="Consolas"/>
              </a:rPr>
              <a:t>&lt;</a:t>
            </a:r>
            <a:r>
              <a:rPr lang="en-US" sz="1200" dirty="0">
                <a:solidFill>
                  <a:srgbClr val="3F7F7F"/>
                </a:solidFill>
                <a:latin typeface="Consolas"/>
              </a:rPr>
              <a:t>div </a:t>
            </a:r>
            <a:r>
              <a:rPr lang="en-US" sz="1200" dirty="0">
                <a:solidFill>
                  <a:srgbClr val="7F007F"/>
                </a:solidFill>
                <a:latin typeface="Consolas"/>
              </a:rPr>
              <a:t>id</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errorPanel</a:t>
            </a:r>
            <a:r>
              <a:rPr lang="en-US" sz="1200" i="1" dirty="0">
                <a:solidFill>
                  <a:srgbClr val="2A00FF"/>
                </a:solidFill>
                <a:latin typeface="Consolas"/>
              </a:rPr>
              <a:t>" </a:t>
            </a:r>
            <a:r>
              <a:rPr lang="en-US" sz="1200" i="1" dirty="0">
                <a:solidFill>
                  <a:srgbClr val="7F007F"/>
                </a:solidFill>
                <a:latin typeface="Consolas"/>
              </a:rPr>
              <a:t>style</a:t>
            </a:r>
            <a:r>
              <a:rPr lang="en-US" sz="1200" i="1" dirty="0">
                <a:solidFill>
                  <a:srgbClr val="000000"/>
                </a:solidFill>
                <a:latin typeface="Consolas"/>
              </a:rPr>
              <a:t>="</a:t>
            </a:r>
            <a:r>
              <a:rPr lang="en-US" sz="1200" i="1" dirty="0">
                <a:solidFill>
                  <a:srgbClr val="7F007F"/>
                </a:solidFill>
                <a:latin typeface="Consolas"/>
              </a:rPr>
              <a:t>width</a:t>
            </a:r>
            <a:r>
              <a:rPr lang="en-US" sz="1200" i="1" dirty="0">
                <a:solidFill>
                  <a:srgbClr val="000000"/>
                </a:solidFill>
                <a:latin typeface="Consolas"/>
              </a:rPr>
              <a:t>: </a:t>
            </a:r>
            <a:r>
              <a:rPr lang="en-US" sz="1200" i="1" dirty="0">
                <a:solidFill>
                  <a:srgbClr val="2A00E1"/>
                </a:solidFill>
                <a:latin typeface="Consolas"/>
              </a:rPr>
              <a:t>100%</a:t>
            </a:r>
            <a:r>
              <a:rPr lang="en-US" sz="1200" i="1" dirty="0">
                <a:solidFill>
                  <a:srgbClr val="000000"/>
                </a:solidFill>
                <a:latin typeface="Consolas"/>
              </a:rPr>
              <a:t>" </a:t>
            </a:r>
            <a:r>
              <a:rPr lang="en-US" sz="1200" i="1" dirty="0">
                <a:solidFill>
                  <a:srgbClr val="008080"/>
                </a:solidFill>
                <a:latin typeface="Consolas"/>
              </a:rPr>
              <a:t>/&gt;</a:t>
            </a:r>
          </a:p>
          <a:p>
            <a:r>
              <a:rPr lang="en-US" sz="1200" dirty="0">
                <a:solidFill>
                  <a:srgbClr val="008080"/>
                </a:solidFill>
                <a:latin typeface="Consolas"/>
              </a:rPr>
              <a:t>&lt;</a:t>
            </a:r>
            <a:r>
              <a:rPr lang="en-US" sz="1200" dirty="0">
                <a:solidFill>
                  <a:srgbClr val="3F7F7F"/>
                </a:solidFill>
                <a:latin typeface="Consolas"/>
              </a:rPr>
              <a:t>div </a:t>
            </a:r>
            <a:r>
              <a:rPr lang="en-US" sz="1200" dirty="0">
                <a:solidFill>
                  <a:srgbClr val="7F007F"/>
                </a:solidFill>
                <a:latin typeface="Consolas"/>
              </a:rPr>
              <a:t>id</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errorPanelTemplate</a:t>
            </a:r>
            <a:r>
              <a:rPr lang="en-US" sz="1200" i="1" dirty="0">
                <a:solidFill>
                  <a:srgbClr val="2A00FF"/>
                </a:solidFill>
                <a:latin typeface="Consolas"/>
              </a:rPr>
              <a:t>" </a:t>
            </a:r>
            <a:r>
              <a:rPr lang="en-US" sz="1200" i="1" dirty="0">
                <a:solidFill>
                  <a:srgbClr val="7F007F"/>
                </a:solidFill>
                <a:latin typeface="Consolas"/>
              </a:rPr>
              <a:t>style</a:t>
            </a:r>
            <a:r>
              <a:rPr lang="en-US" sz="1200" i="1" dirty="0">
                <a:solidFill>
                  <a:srgbClr val="000000"/>
                </a:solidFill>
                <a:latin typeface="Consolas"/>
              </a:rPr>
              <a:t>="</a:t>
            </a:r>
            <a:r>
              <a:rPr lang="en-US" sz="1200" i="1" dirty="0">
                <a:solidFill>
                  <a:srgbClr val="7F007F"/>
                </a:solidFill>
                <a:latin typeface="Consolas"/>
              </a:rPr>
              <a:t>overflow</a:t>
            </a:r>
            <a:r>
              <a:rPr lang="en-US" sz="1200" i="1" dirty="0">
                <a:solidFill>
                  <a:srgbClr val="000000"/>
                </a:solidFill>
                <a:latin typeface="Consolas"/>
              </a:rPr>
              <a:t>: </a:t>
            </a:r>
            <a:r>
              <a:rPr lang="en-US" sz="1200" i="1" dirty="0">
                <a:solidFill>
                  <a:srgbClr val="2A00E1"/>
                </a:solidFill>
                <a:latin typeface="Consolas"/>
              </a:rPr>
              <a:t>hidden</a:t>
            </a:r>
            <a:r>
              <a:rPr lang="en-US" sz="1200" i="1" dirty="0">
                <a:solidFill>
                  <a:srgbClr val="000000"/>
                </a:solidFill>
                <a:latin typeface="Consolas"/>
              </a:rPr>
              <a:t>; </a:t>
            </a:r>
            <a:r>
              <a:rPr lang="en-US" sz="1200" i="1" dirty="0">
                <a:solidFill>
                  <a:srgbClr val="7F007F"/>
                </a:solidFill>
                <a:latin typeface="Consolas"/>
              </a:rPr>
              <a:t>width</a:t>
            </a:r>
            <a:r>
              <a:rPr lang="en-US" sz="1200" i="1" dirty="0">
                <a:solidFill>
                  <a:srgbClr val="000000"/>
                </a:solidFill>
                <a:latin typeface="Consolas"/>
              </a:rPr>
              <a:t>: </a:t>
            </a:r>
            <a:r>
              <a:rPr lang="en-US" sz="1200" i="1" dirty="0">
                <a:solidFill>
                  <a:srgbClr val="2A00E1"/>
                </a:solidFill>
                <a:latin typeface="Consolas"/>
              </a:rPr>
              <a:t>100%</a:t>
            </a:r>
            <a:r>
              <a:rPr lang="en-US" sz="1200" i="1" dirty="0">
                <a:solidFill>
                  <a:srgbClr val="000000"/>
                </a:solidFill>
                <a:latin typeface="Consolas"/>
              </a:rPr>
              <a:t>; </a:t>
            </a:r>
            <a:r>
              <a:rPr lang="en-US" sz="1200" i="1" dirty="0">
                <a:solidFill>
                  <a:srgbClr val="7F007F"/>
                </a:solidFill>
                <a:latin typeface="Consolas"/>
              </a:rPr>
              <a:t>display</a:t>
            </a:r>
            <a:r>
              <a:rPr lang="en-US" sz="1200" i="1" dirty="0">
                <a:solidFill>
                  <a:srgbClr val="000000"/>
                </a:solidFill>
                <a:latin typeface="Consolas"/>
              </a:rPr>
              <a:t>: </a:t>
            </a:r>
            <a:r>
              <a:rPr lang="en-US" sz="1200" i="1" dirty="0">
                <a:solidFill>
                  <a:srgbClr val="2A00E1"/>
                </a:solidFill>
                <a:latin typeface="Consolas"/>
              </a:rPr>
              <a:t>none</a:t>
            </a:r>
            <a:r>
              <a:rPr lang="en-US" sz="1200" i="1" dirty="0">
                <a:solidFill>
                  <a:srgbClr val="000000"/>
                </a:solidFill>
                <a:latin typeface="Consolas"/>
              </a:rPr>
              <a:t>"</a:t>
            </a:r>
            <a:r>
              <a:rPr lang="en-US" sz="1200" i="1" dirty="0">
                <a:solidFill>
                  <a:srgbClr val="008080"/>
                </a:solidFill>
                <a:latin typeface="Consolas"/>
              </a:rPr>
              <a:t>&gt;</a:t>
            </a:r>
          </a:p>
          <a:p>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span </a:t>
            </a:r>
            <a:r>
              <a:rPr lang="en-US" sz="1200" dirty="0">
                <a:solidFill>
                  <a:srgbClr val="7F007F"/>
                </a:solidFill>
                <a:latin typeface="Consolas"/>
              </a:rPr>
              <a:t>class</a:t>
            </a:r>
            <a:r>
              <a:rPr lang="en-US" sz="1200" dirty="0">
                <a:solidFill>
                  <a:srgbClr val="000000"/>
                </a:solidFill>
                <a:latin typeface="Consolas"/>
              </a:rPr>
              <a:t>=</a:t>
            </a:r>
            <a:r>
              <a:rPr lang="en-US" sz="1200" i="1" dirty="0">
                <a:solidFill>
                  <a:srgbClr val="2A00FF"/>
                </a:solidFill>
                <a:latin typeface="Consolas"/>
              </a:rPr>
              <a:t>"rich-messages-marker"</a:t>
            </a:r>
            <a:r>
              <a:rPr lang="en-US" sz="1200" i="1" dirty="0">
                <a:solidFill>
                  <a:srgbClr val="008080"/>
                </a:solidFill>
                <a:latin typeface="Consolas"/>
              </a:rPr>
              <a:t>&gt;</a:t>
            </a:r>
            <a:r>
              <a:rPr lang="en-US" sz="1200" i="1" dirty="0">
                <a:solidFill>
                  <a:srgbClr val="000000"/>
                </a:solidFill>
                <a:latin typeface="Consolas"/>
              </a:rPr>
              <a:t> </a:t>
            </a:r>
          </a:p>
          <a:p>
            <a:r>
              <a:rPr lang="en-US" sz="1200" dirty="0">
                <a:solidFill>
                  <a:srgbClr val="000000"/>
                </a:solidFill>
                <a:latin typeface="Consolas"/>
              </a:rPr>
              <a:t>        </a:t>
            </a:r>
            <a:r>
              <a:rPr lang="en-US" sz="1200" dirty="0">
                <a:solidFill>
                  <a:srgbClr val="008080"/>
                </a:solidFill>
                <a:latin typeface="Consolas"/>
              </a:rPr>
              <a:t>&lt;</a:t>
            </a:r>
            <a:r>
              <a:rPr lang="en-US" sz="1200" dirty="0" err="1">
                <a:solidFill>
                  <a:srgbClr val="3F7F7F"/>
                </a:solidFill>
                <a:latin typeface="Consolas"/>
              </a:rPr>
              <a:t>img</a:t>
            </a:r>
            <a:r>
              <a:rPr lang="en-US" sz="1200" dirty="0">
                <a:solidFill>
                  <a:srgbClr val="3F7F7F"/>
                </a:solidFill>
                <a:latin typeface="Consolas"/>
              </a:rPr>
              <a:t> </a:t>
            </a:r>
            <a:r>
              <a:rPr lang="en-US" sz="1200" dirty="0" err="1">
                <a:solidFill>
                  <a:srgbClr val="7F007F"/>
                </a:solidFill>
                <a:latin typeface="Consolas"/>
              </a:rPr>
              <a:t>src</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img</a:t>
            </a:r>
            <a:r>
              <a:rPr lang="en-US" sz="1200" i="1" dirty="0">
                <a:solidFill>
                  <a:srgbClr val="2A00FF"/>
                </a:solidFill>
                <a:latin typeface="Consolas"/>
              </a:rPr>
              <a:t>/error.gif" </a:t>
            </a:r>
            <a:r>
              <a:rPr lang="en-US" sz="1200" i="1" dirty="0">
                <a:solidFill>
                  <a:srgbClr val="7F007F"/>
                </a:solidFill>
                <a:latin typeface="Consolas"/>
              </a:rPr>
              <a:t>style</a:t>
            </a:r>
            <a:r>
              <a:rPr lang="en-US" sz="1200" i="1" dirty="0">
                <a:solidFill>
                  <a:srgbClr val="000000"/>
                </a:solidFill>
                <a:latin typeface="Consolas"/>
              </a:rPr>
              <a:t>="</a:t>
            </a:r>
            <a:r>
              <a:rPr lang="en-US" sz="1200" i="1" dirty="0">
                <a:solidFill>
                  <a:srgbClr val="7F007F"/>
                </a:solidFill>
                <a:latin typeface="Consolas"/>
              </a:rPr>
              <a:t>margin-right</a:t>
            </a:r>
            <a:r>
              <a:rPr lang="en-US" sz="1200" i="1" dirty="0">
                <a:solidFill>
                  <a:srgbClr val="000000"/>
                </a:solidFill>
                <a:latin typeface="Consolas"/>
              </a:rPr>
              <a:t>: </a:t>
            </a:r>
            <a:r>
              <a:rPr lang="en-US" sz="1200" i="1" dirty="0">
                <a:solidFill>
                  <a:srgbClr val="2A00E1"/>
                </a:solidFill>
                <a:latin typeface="Consolas"/>
              </a:rPr>
              <a:t>4px</a:t>
            </a:r>
            <a:r>
              <a:rPr lang="en-US" sz="1200" i="1" dirty="0">
                <a:solidFill>
                  <a:srgbClr val="000000"/>
                </a:solidFill>
                <a:latin typeface="Consolas"/>
              </a:rPr>
              <a:t>;" </a:t>
            </a:r>
            <a:r>
              <a:rPr lang="en-US" sz="1200" i="1" dirty="0">
                <a:solidFill>
                  <a:srgbClr val="008080"/>
                </a:solidFill>
                <a:latin typeface="Consolas"/>
              </a:rPr>
              <a:t>/&gt;</a:t>
            </a:r>
          </a:p>
          <a:p>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span</a:t>
            </a:r>
            <a:r>
              <a:rPr lang="en-US" sz="1200" dirty="0">
                <a:solidFill>
                  <a:srgbClr val="008080"/>
                </a:solidFill>
                <a:latin typeface="Consolas"/>
              </a:rPr>
              <a:t>&gt;</a:t>
            </a:r>
            <a:r>
              <a:rPr lang="en-US" sz="1200" dirty="0">
                <a:solidFill>
                  <a:srgbClr val="000000"/>
                </a:solidFill>
                <a:latin typeface="Consolas"/>
              </a:rPr>
              <a:t> </a:t>
            </a:r>
          </a:p>
          <a:p>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span </a:t>
            </a:r>
            <a:r>
              <a:rPr lang="en-US" sz="1200" dirty="0">
                <a:solidFill>
                  <a:srgbClr val="7F007F"/>
                </a:solidFill>
                <a:latin typeface="Consolas"/>
              </a:rPr>
              <a:t>class</a:t>
            </a:r>
            <a:r>
              <a:rPr lang="en-US" sz="1200" dirty="0">
                <a:solidFill>
                  <a:srgbClr val="000000"/>
                </a:solidFill>
                <a:latin typeface="Consolas"/>
              </a:rPr>
              <a:t>=</a:t>
            </a:r>
            <a:r>
              <a:rPr lang="en-US" sz="1200" i="1" dirty="0">
                <a:solidFill>
                  <a:srgbClr val="2A00FF"/>
                </a:solidFill>
                <a:latin typeface="Consolas"/>
              </a:rPr>
              <a:t>"rich-messages-label"</a:t>
            </a:r>
            <a:r>
              <a:rPr lang="en-US" sz="1200" i="1" dirty="0">
                <a:solidFill>
                  <a:srgbClr val="008080"/>
                </a:solidFill>
                <a:latin typeface="Consolas"/>
              </a:rPr>
              <a:t>&gt;</a:t>
            </a:r>
            <a:r>
              <a:rPr lang="en-US" sz="1200" i="1" dirty="0">
                <a:solidFill>
                  <a:srgbClr val="000000"/>
                </a:solidFill>
                <a:latin typeface="Consolas"/>
              </a:rPr>
              <a:t>{message}</a:t>
            </a:r>
            <a:r>
              <a:rPr lang="en-US" sz="1200" i="1" dirty="0">
                <a:solidFill>
                  <a:srgbClr val="008080"/>
                </a:solidFill>
                <a:latin typeface="Consolas"/>
              </a:rPr>
              <a:t>&lt;/</a:t>
            </a:r>
            <a:r>
              <a:rPr lang="en-US" sz="1200" i="1" dirty="0">
                <a:solidFill>
                  <a:srgbClr val="3F7F7F"/>
                </a:solidFill>
                <a:latin typeface="Consolas"/>
              </a:rPr>
              <a:t>span</a:t>
            </a:r>
            <a:r>
              <a:rPr lang="en-US" sz="1200" i="1" dirty="0">
                <a:solidFill>
                  <a:srgbClr val="008080"/>
                </a:solidFill>
                <a:latin typeface="Consolas"/>
              </a:rPr>
              <a:t>&gt;</a:t>
            </a:r>
          </a:p>
          <a:p>
            <a:r>
              <a:rPr lang="en-US" sz="1200" dirty="0">
                <a:solidFill>
                  <a:srgbClr val="008080"/>
                </a:solidFill>
                <a:latin typeface="Consolas"/>
              </a:rPr>
              <a:t>&lt;/</a:t>
            </a:r>
            <a:r>
              <a:rPr lang="en-US" sz="1200" dirty="0">
                <a:solidFill>
                  <a:srgbClr val="3F7F7F"/>
                </a:solidFill>
                <a:latin typeface="Consolas"/>
              </a:rPr>
              <a:t>div</a:t>
            </a:r>
            <a:r>
              <a:rPr lang="en-US" sz="1200" dirty="0">
                <a:solidFill>
                  <a:srgbClr val="008080"/>
                </a:solidFill>
                <a:latin typeface="Consolas"/>
              </a:rPr>
              <a:t>&gt;</a:t>
            </a:r>
            <a:endParaRPr lang="en-US" sz="1200" dirty="0" smtClean="0">
              <a:solidFill>
                <a:srgbClr val="000000"/>
              </a:solidFill>
              <a:latin typeface="Consolas"/>
            </a:endParaRPr>
          </a:p>
        </p:txBody>
      </p:sp>
      <p:sp>
        <p:nvSpPr>
          <p:cNvPr id="8" name="TextBox 7"/>
          <p:cNvSpPr txBox="1"/>
          <p:nvPr/>
        </p:nvSpPr>
        <p:spPr>
          <a:xfrm>
            <a:off x="762000" y="5105400"/>
            <a:ext cx="7772400" cy="1200329"/>
          </a:xfrm>
          <a:prstGeom prst="rect">
            <a:avLst/>
          </a:prstGeom>
          <a:solidFill>
            <a:schemeClr val="bg1">
              <a:lumMod val="95000"/>
            </a:schemeClr>
          </a:solidFill>
          <a:ln>
            <a:solidFill>
              <a:schemeClr val="tx1"/>
            </a:solidFill>
            <a:prstDash val="lgDash"/>
          </a:ln>
        </p:spPr>
        <p:txBody>
          <a:bodyPr wrap="square" rtlCol="0">
            <a:spAutoFit/>
          </a:bodyPr>
          <a:lstStyle/>
          <a:p>
            <a:r>
              <a:rPr lang="en-US" sz="1200" b="1" dirty="0">
                <a:solidFill>
                  <a:srgbClr val="7F0055"/>
                </a:solidFill>
                <a:latin typeface="Consolas"/>
              </a:rPr>
              <a:t>function</a:t>
            </a:r>
            <a:r>
              <a:rPr lang="en-US" sz="1200" b="1" dirty="0">
                <a:solidFill>
                  <a:srgbClr val="000000"/>
                </a:solidFill>
                <a:latin typeface="Consolas"/>
              </a:rPr>
              <a:t>(</a:t>
            </a:r>
            <a:r>
              <a:rPr lang="en-US" sz="1200" b="1" dirty="0" err="1">
                <a:solidFill>
                  <a:srgbClr val="000000"/>
                </a:solidFill>
                <a:latin typeface="Consolas"/>
              </a:rPr>
              <a:t>errorMsg</a:t>
            </a:r>
            <a:r>
              <a:rPr lang="en-US" sz="1200" b="1" dirty="0">
                <a:solidFill>
                  <a:srgbClr val="000000"/>
                </a:solidFill>
                <a:latin typeface="Consolas"/>
              </a:rPr>
              <a:t>) {</a:t>
            </a:r>
          </a:p>
          <a:p>
            <a:r>
              <a:rPr lang="en-US" sz="1200" dirty="0">
                <a:solidFill>
                  <a:srgbClr val="3F7F5F"/>
                </a:solidFill>
                <a:latin typeface="Consolas"/>
              </a:rPr>
              <a:t> </a:t>
            </a:r>
            <a:r>
              <a:rPr lang="en-US" sz="1200" dirty="0" smtClean="0">
                <a:solidFill>
                  <a:srgbClr val="3F7F5F"/>
                </a:solidFill>
                <a:latin typeface="Consolas"/>
              </a:rPr>
              <a:t>   //display an error</a:t>
            </a:r>
          </a:p>
          <a:p>
            <a:r>
              <a:rPr lang="en-US" sz="1200" dirty="0" smtClean="0">
                <a:solidFill>
                  <a:srgbClr val="000000"/>
                </a:solidFill>
                <a:latin typeface="Consolas"/>
              </a:rPr>
              <a:t>    </a:t>
            </a:r>
            <a:r>
              <a:rPr lang="en-US" sz="1200" b="1" dirty="0" err="1">
                <a:solidFill>
                  <a:srgbClr val="7F0055"/>
                </a:solidFill>
                <a:latin typeface="Consolas"/>
              </a:rPr>
              <a:t>var</a:t>
            </a:r>
            <a:r>
              <a:rPr lang="en-US" sz="1200" b="1" dirty="0">
                <a:solidFill>
                  <a:srgbClr val="000000"/>
                </a:solidFill>
                <a:latin typeface="Consolas"/>
              </a:rPr>
              <a:t> </a:t>
            </a:r>
            <a:r>
              <a:rPr lang="en-US" sz="1200" b="1" dirty="0" err="1">
                <a:solidFill>
                  <a:srgbClr val="000000"/>
                </a:solidFill>
                <a:latin typeface="Consolas"/>
              </a:rPr>
              <a:t>dataview</a:t>
            </a:r>
            <a:r>
              <a:rPr lang="en-US" sz="1200" b="1" dirty="0">
                <a:solidFill>
                  <a:srgbClr val="000000"/>
                </a:solidFill>
                <a:latin typeface="Consolas"/>
              </a:rPr>
              <a:t> = </a:t>
            </a:r>
            <a:r>
              <a:rPr lang="en-US" sz="1200" b="1" dirty="0">
                <a:solidFill>
                  <a:srgbClr val="7F0055"/>
                </a:solidFill>
                <a:latin typeface="Consolas"/>
              </a:rPr>
              <a:t>new</a:t>
            </a:r>
            <a:r>
              <a:rPr lang="en-US" sz="1200" b="1" dirty="0">
                <a:solidFill>
                  <a:srgbClr val="000000"/>
                </a:solidFill>
                <a:latin typeface="Consolas"/>
              </a:rPr>
              <a:t> </a:t>
            </a:r>
            <a:r>
              <a:rPr lang="en-US" sz="1200" b="1" dirty="0" err="1">
                <a:solidFill>
                  <a:srgbClr val="000000"/>
                </a:solidFill>
                <a:latin typeface="Consolas"/>
              </a:rPr>
              <a:t>Ext.XTemplate.from</a:t>
            </a:r>
            <a:r>
              <a:rPr lang="en-US" sz="1200" b="1" dirty="0" smtClean="0">
                <a:solidFill>
                  <a:srgbClr val="000000"/>
                </a:solidFill>
                <a:latin typeface="Consolas"/>
              </a:rPr>
              <a:t>(</a:t>
            </a:r>
            <a:r>
              <a:rPr lang="en-US" sz="1200" dirty="0">
                <a:solidFill>
                  <a:srgbClr val="2A00FF"/>
                </a:solidFill>
                <a:highlight>
                  <a:srgbClr val="E8F2FE"/>
                </a:highlight>
                <a:latin typeface="Consolas"/>
              </a:rPr>
              <a:t>"</a:t>
            </a:r>
            <a:r>
              <a:rPr lang="en-US" sz="1200" dirty="0" err="1">
                <a:solidFill>
                  <a:srgbClr val="2A00FF"/>
                </a:solidFill>
                <a:highlight>
                  <a:srgbClr val="E8F2FE"/>
                </a:highlight>
                <a:latin typeface="Consolas"/>
              </a:rPr>
              <a:t>errorPanelTemplate</a:t>
            </a:r>
            <a:r>
              <a:rPr lang="en-US" sz="1200" dirty="0">
                <a:solidFill>
                  <a:srgbClr val="2A00FF"/>
                </a:solidFill>
                <a:highlight>
                  <a:srgbClr val="E8F2FE"/>
                </a:highlight>
                <a:latin typeface="Consolas"/>
              </a:rPr>
              <a:t>"</a:t>
            </a:r>
            <a:r>
              <a:rPr lang="en-US" sz="1200" b="1" dirty="0" smtClean="0">
                <a:solidFill>
                  <a:srgbClr val="000000"/>
                </a:solidFill>
                <a:latin typeface="Consolas"/>
              </a:rPr>
              <a:t>);</a:t>
            </a:r>
            <a:endParaRPr lang="en-US" sz="1200" b="1" dirty="0">
              <a:solidFill>
                <a:srgbClr val="000000"/>
              </a:solidFill>
              <a:latin typeface="Consolas"/>
            </a:endParaRPr>
          </a:p>
          <a:p>
            <a:r>
              <a:rPr lang="en-US" sz="1200" dirty="0">
                <a:solidFill>
                  <a:srgbClr val="000000"/>
                </a:solidFill>
                <a:latin typeface="Consolas"/>
              </a:rPr>
              <a:t>    </a:t>
            </a:r>
            <a:r>
              <a:rPr lang="en-US" sz="1200" dirty="0" err="1">
                <a:solidFill>
                  <a:srgbClr val="000000"/>
                </a:solidFill>
                <a:latin typeface="Consolas"/>
              </a:rPr>
              <a:t>dataview.overwrite</a:t>
            </a:r>
            <a:r>
              <a:rPr lang="en-US" sz="1200" dirty="0" smtClean="0">
                <a:solidFill>
                  <a:srgbClr val="000000"/>
                </a:solidFill>
                <a:latin typeface="Consolas"/>
              </a:rPr>
              <a:t>(</a:t>
            </a:r>
            <a:r>
              <a:rPr lang="en-US" sz="1200" dirty="0">
                <a:solidFill>
                  <a:srgbClr val="2A00FF"/>
                </a:solidFill>
                <a:highlight>
                  <a:srgbClr val="E8F2FE"/>
                </a:highlight>
                <a:latin typeface="Consolas"/>
              </a:rPr>
              <a:t>"</a:t>
            </a:r>
            <a:r>
              <a:rPr lang="en-US" sz="1200" dirty="0" err="1" smtClean="0">
                <a:solidFill>
                  <a:srgbClr val="2A00FF"/>
                </a:solidFill>
                <a:highlight>
                  <a:srgbClr val="E8F2FE"/>
                </a:highlight>
                <a:latin typeface="Consolas"/>
              </a:rPr>
              <a:t>errorPanel</a:t>
            </a:r>
            <a:r>
              <a:rPr lang="en-US" sz="1200" dirty="0" smtClean="0">
                <a:solidFill>
                  <a:srgbClr val="2A00FF"/>
                </a:solidFill>
                <a:highlight>
                  <a:srgbClr val="E8F2FE"/>
                </a:highlight>
                <a:latin typeface="Consolas"/>
              </a:rPr>
              <a:t>"</a:t>
            </a:r>
            <a:r>
              <a:rPr lang="en-US" sz="1200" b="1" dirty="0" smtClean="0">
                <a:solidFill>
                  <a:srgbClr val="000000"/>
                </a:solidFill>
                <a:latin typeface="Consolas"/>
              </a:rPr>
              <a:t>, </a:t>
            </a:r>
            <a:r>
              <a:rPr lang="en-US" sz="1200" b="1" dirty="0" err="1">
                <a:solidFill>
                  <a:srgbClr val="000000"/>
                </a:solidFill>
                <a:latin typeface="Consolas"/>
              </a:rPr>
              <a:t>errorMsg</a:t>
            </a:r>
            <a:r>
              <a:rPr lang="en-US" sz="1200" b="1" dirty="0">
                <a:solidFill>
                  <a:srgbClr val="000000"/>
                </a:solidFill>
                <a:latin typeface="Consolas"/>
              </a:rPr>
              <a:t>);</a:t>
            </a:r>
          </a:p>
          <a:p>
            <a:endParaRPr lang="en-US" sz="1200" dirty="0">
              <a:solidFill>
                <a:srgbClr val="000000"/>
              </a:solidFill>
              <a:latin typeface="Consolas"/>
            </a:endParaRPr>
          </a:p>
          <a:p>
            <a:r>
              <a:rPr lang="en-US" sz="1200" dirty="0">
                <a:solidFill>
                  <a:srgbClr val="000000"/>
                </a:solidFill>
                <a:latin typeface="Consolas"/>
              </a:rPr>
              <a:t>    }</a:t>
            </a:r>
            <a:endParaRPr lang="en-US" sz="1200" dirty="0" smtClean="0">
              <a:solidFill>
                <a:srgbClr val="000000"/>
              </a:solidFill>
              <a:latin typeface="Consolas"/>
            </a:endParaRPr>
          </a:p>
        </p:txBody>
      </p:sp>
    </p:spTree>
    <p:extLst>
      <p:ext uri="{BB962C8B-B14F-4D97-AF65-F5344CB8AC3E}">
        <p14:creationId xmlns:p14="http://schemas.microsoft.com/office/powerpoint/2010/main" val="1646829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XTemplates</a:t>
            </a:r>
            <a:r>
              <a:rPr lang="en-US" dirty="0" smtClean="0"/>
              <a:t> Conclusion</a:t>
            </a:r>
            <a:endParaRPr lang="en-US" dirty="0"/>
          </a:p>
        </p:txBody>
      </p:sp>
      <p:sp>
        <p:nvSpPr>
          <p:cNvPr id="3" name="Content Placeholder 2"/>
          <p:cNvSpPr>
            <a:spLocks noGrp="1"/>
          </p:cNvSpPr>
          <p:nvPr>
            <p:ph idx="1"/>
          </p:nvPr>
        </p:nvSpPr>
        <p:spPr/>
        <p:txBody>
          <a:bodyPr/>
          <a:lstStyle/>
          <a:p>
            <a:r>
              <a:rPr lang="en-US" dirty="0" smtClean="0"/>
              <a:t>There are a lot of advanced features not shown concerning </a:t>
            </a:r>
            <a:r>
              <a:rPr lang="en-US" dirty="0" err="1" smtClean="0"/>
              <a:t>XTemplates</a:t>
            </a:r>
            <a:r>
              <a:rPr lang="en-US" dirty="0" smtClean="0"/>
              <a:t> including conditional processing, basic math function support, inline code execution against template variables, and built-in operators (like iterators)</a:t>
            </a:r>
          </a:p>
          <a:p>
            <a:r>
              <a:rPr lang="en-US" dirty="0"/>
              <a:t>Using </a:t>
            </a:r>
            <a:r>
              <a:rPr lang="en-US" dirty="0" err="1"/>
              <a:t>XTemplates</a:t>
            </a:r>
            <a:r>
              <a:rPr lang="en-US" dirty="0"/>
              <a:t> means that you don’t have to mix HTML markup inside JavaScript logic. It will make your code cleaner and allow easier modifications to look and feel.</a:t>
            </a:r>
          </a:p>
          <a:p>
            <a:endParaRPr lang="en-US" dirty="0" smtClean="0"/>
          </a:p>
          <a:p>
            <a:endParaRPr lang="en-US" dirty="0"/>
          </a:p>
        </p:txBody>
      </p:sp>
    </p:spTree>
    <p:extLst>
      <p:ext uri="{BB962C8B-B14F-4D97-AF65-F5344CB8AC3E}">
        <p14:creationId xmlns:p14="http://schemas.microsoft.com/office/powerpoint/2010/main" val="2669641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XTypes</a:t>
            </a:r>
            <a:endParaRPr lang="en-US" dirty="0"/>
          </a:p>
        </p:txBody>
      </p:sp>
      <p:sp>
        <p:nvSpPr>
          <p:cNvPr id="3" name="Content Placeholder 2"/>
          <p:cNvSpPr>
            <a:spLocks noGrp="1"/>
          </p:cNvSpPr>
          <p:nvPr>
            <p:ph idx="1"/>
          </p:nvPr>
        </p:nvSpPr>
        <p:spPr>
          <a:xfrm>
            <a:off x="457200" y="1935480"/>
            <a:ext cx="8229600" cy="4693920"/>
          </a:xfrm>
        </p:spPr>
        <p:txBody>
          <a:bodyPr>
            <a:normAutofit fontScale="92500" lnSpcReduction="20000"/>
          </a:bodyPr>
          <a:lstStyle/>
          <a:p>
            <a:r>
              <a:rPr lang="en-US" dirty="0" smtClean="0"/>
              <a:t>An </a:t>
            </a:r>
            <a:r>
              <a:rPr lang="en-US" dirty="0" err="1" smtClean="0"/>
              <a:t>XType</a:t>
            </a:r>
            <a:r>
              <a:rPr lang="en-US" dirty="0" smtClean="0"/>
              <a:t> is simply a symbolic name given to a class. So rather than referring to a class as </a:t>
            </a:r>
            <a:r>
              <a:rPr lang="en-US" dirty="0" err="1" smtClean="0"/>
              <a:t>Ext.ux.CustomThing</a:t>
            </a:r>
            <a:r>
              <a:rPr lang="en-US" dirty="0" smtClean="0"/>
              <a:t> you can register it as a type and refer to it using short hand</a:t>
            </a:r>
          </a:p>
          <a:p>
            <a:endParaRPr lang="en-US" dirty="0"/>
          </a:p>
          <a:p>
            <a:endParaRPr lang="en-US" dirty="0" smtClean="0"/>
          </a:p>
          <a:p>
            <a:endParaRPr lang="en-US" dirty="0"/>
          </a:p>
          <a:p>
            <a:endParaRPr lang="en-US" dirty="0" smtClean="0"/>
          </a:p>
          <a:p>
            <a:endParaRPr lang="en-US" dirty="0" smtClean="0"/>
          </a:p>
          <a:p>
            <a:r>
              <a:rPr lang="en-US" dirty="0" smtClean="0"/>
              <a:t>They’re useful because they allow lazy initialization. You may have a page with hundreds of controls but only a few are usually shown, resulting in the wasting of a lot of resources. If you define all those controls using </a:t>
            </a:r>
            <a:r>
              <a:rPr lang="en-US" dirty="0" err="1" smtClean="0"/>
              <a:t>Xtypes</a:t>
            </a:r>
            <a:r>
              <a:rPr lang="en-US" dirty="0" smtClean="0"/>
              <a:t> they will only be loaded when they are needed, resulting in a more responsive UI with less overhead. </a:t>
            </a:r>
            <a:endParaRPr lang="en-US" dirty="0"/>
          </a:p>
        </p:txBody>
      </p:sp>
      <p:sp>
        <p:nvSpPr>
          <p:cNvPr id="4" name="TextBox 3"/>
          <p:cNvSpPr txBox="1"/>
          <p:nvPr/>
        </p:nvSpPr>
        <p:spPr>
          <a:xfrm>
            <a:off x="1353766" y="3048000"/>
            <a:ext cx="6096000" cy="1477328"/>
          </a:xfrm>
          <a:prstGeom prst="rect">
            <a:avLst/>
          </a:prstGeom>
          <a:solidFill>
            <a:schemeClr val="bg1">
              <a:lumMod val="95000"/>
            </a:schemeClr>
          </a:solidFill>
          <a:ln>
            <a:solidFill>
              <a:schemeClr val="tx1"/>
            </a:solidFill>
            <a:prstDash val="lgDash"/>
          </a:ln>
        </p:spPr>
        <p:txBody>
          <a:bodyPr wrap="square" rtlCol="0">
            <a:spAutoFit/>
          </a:bodyPr>
          <a:lstStyle/>
          <a:p>
            <a:r>
              <a:rPr lang="en-US" sz="900" dirty="0">
                <a:solidFill>
                  <a:srgbClr val="000000"/>
                </a:solidFill>
                <a:highlight>
                  <a:srgbClr val="E8F2FE"/>
                </a:highlight>
                <a:latin typeface="Consolas"/>
              </a:rPr>
              <a:t>Ext.reg</a:t>
            </a:r>
            <a:r>
              <a:rPr lang="en-US" sz="900" dirty="0" smtClean="0">
                <a:solidFill>
                  <a:srgbClr val="000000"/>
                </a:solidFill>
                <a:highlight>
                  <a:srgbClr val="E8F2FE"/>
                </a:highlight>
                <a:latin typeface="Consolas"/>
              </a:rPr>
              <a:t>(</a:t>
            </a:r>
            <a:r>
              <a:rPr lang="en-US" sz="900" dirty="0" smtClean="0">
                <a:solidFill>
                  <a:srgbClr val="2A00FF"/>
                </a:solidFill>
                <a:highlight>
                  <a:srgbClr val="E8F2FE"/>
                </a:highlight>
                <a:latin typeface="Consolas"/>
              </a:rPr>
              <a:t>‘</a:t>
            </a:r>
            <a:r>
              <a:rPr lang="en-US" sz="900" dirty="0" err="1" smtClean="0">
                <a:solidFill>
                  <a:srgbClr val="2A00FF"/>
                </a:solidFill>
                <a:highlight>
                  <a:srgbClr val="E8F2FE"/>
                </a:highlight>
                <a:latin typeface="Consolas"/>
              </a:rPr>
              <a:t>customThing</a:t>
            </a:r>
            <a:r>
              <a:rPr lang="en-US" sz="900" dirty="0" smtClean="0">
                <a:solidFill>
                  <a:srgbClr val="2A00FF"/>
                </a:solidFill>
                <a:highlight>
                  <a:srgbClr val="E8F2FE"/>
                </a:highlight>
                <a:latin typeface="Consolas"/>
              </a:rPr>
              <a:t>'</a:t>
            </a:r>
            <a:r>
              <a:rPr lang="en-US" sz="900" dirty="0" smtClean="0">
                <a:solidFill>
                  <a:srgbClr val="000000"/>
                </a:solidFill>
                <a:highlight>
                  <a:srgbClr val="E8F2FE"/>
                </a:highlight>
                <a:latin typeface="Consolas"/>
              </a:rPr>
              <a:t>, </a:t>
            </a:r>
            <a:r>
              <a:rPr lang="en-US" sz="900" dirty="0" err="1" smtClean="0">
                <a:solidFill>
                  <a:srgbClr val="000000"/>
                </a:solidFill>
                <a:highlight>
                  <a:srgbClr val="E8F2FE"/>
                </a:highlight>
                <a:latin typeface="Consolas"/>
              </a:rPr>
              <a:t>Ext.ux.CustomThing</a:t>
            </a:r>
            <a:r>
              <a:rPr lang="en-US" sz="900" dirty="0" smtClean="0">
                <a:solidFill>
                  <a:srgbClr val="000000"/>
                </a:solidFill>
                <a:highlight>
                  <a:srgbClr val="E8F2FE"/>
                </a:highlight>
                <a:latin typeface="Consolas"/>
              </a:rPr>
              <a:t>);</a:t>
            </a:r>
          </a:p>
          <a:p>
            <a:endParaRPr lang="en-US" sz="900" dirty="0">
              <a:solidFill>
                <a:srgbClr val="000000"/>
              </a:solidFill>
              <a:highlight>
                <a:srgbClr val="E8F2FE"/>
              </a:highlight>
              <a:latin typeface="Consolas"/>
            </a:endParaRPr>
          </a:p>
          <a:p>
            <a:r>
              <a:rPr lang="en-US" sz="900" b="1" dirty="0" err="1">
                <a:solidFill>
                  <a:srgbClr val="7F0055"/>
                </a:solidFill>
                <a:latin typeface="Consolas"/>
              </a:rPr>
              <a:t>var</a:t>
            </a:r>
            <a:r>
              <a:rPr lang="en-US" sz="900" b="1" dirty="0">
                <a:solidFill>
                  <a:srgbClr val="000000"/>
                </a:solidFill>
                <a:latin typeface="Consolas"/>
              </a:rPr>
              <a:t> </a:t>
            </a:r>
            <a:r>
              <a:rPr lang="en-US" sz="900" b="1" dirty="0" err="1">
                <a:solidFill>
                  <a:srgbClr val="000000"/>
                </a:solidFill>
                <a:latin typeface="Consolas"/>
              </a:rPr>
              <a:t>myForm</a:t>
            </a:r>
            <a:r>
              <a:rPr lang="en-US" sz="900" b="1" dirty="0">
                <a:solidFill>
                  <a:srgbClr val="000000"/>
                </a:solidFill>
                <a:latin typeface="Consolas"/>
              </a:rPr>
              <a:t> = </a:t>
            </a:r>
            <a:r>
              <a:rPr lang="en-US" sz="900" b="1" dirty="0">
                <a:solidFill>
                  <a:srgbClr val="7F0055"/>
                </a:solidFill>
                <a:latin typeface="Consolas"/>
              </a:rPr>
              <a:t>new</a:t>
            </a:r>
            <a:r>
              <a:rPr lang="en-US" sz="900" b="1" dirty="0">
                <a:solidFill>
                  <a:srgbClr val="000000"/>
                </a:solidFill>
                <a:latin typeface="Consolas"/>
              </a:rPr>
              <a:t> </a:t>
            </a:r>
            <a:r>
              <a:rPr lang="en-US" sz="900" b="1" dirty="0" err="1">
                <a:solidFill>
                  <a:srgbClr val="000000"/>
                </a:solidFill>
                <a:latin typeface="Consolas"/>
              </a:rPr>
              <a:t>Ext.form.FormPanel</a:t>
            </a:r>
            <a:r>
              <a:rPr lang="en-US" sz="900" b="1" dirty="0">
                <a:solidFill>
                  <a:srgbClr val="000000"/>
                </a:solidFill>
                <a:latin typeface="Consolas"/>
              </a:rPr>
              <a:t>({</a:t>
            </a:r>
          </a:p>
          <a:p>
            <a:r>
              <a:rPr lang="en-US" sz="900" dirty="0">
                <a:solidFill>
                  <a:srgbClr val="000000"/>
                </a:solidFill>
                <a:latin typeface="Consolas"/>
              </a:rPr>
              <a:t>          ...</a:t>
            </a:r>
          </a:p>
          <a:p>
            <a:r>
              <a:rPr lang="en-US" sz="900" dirty="0">
                <a:solidFill>
                  <a:srgbClr val="000000"/>
                </a:solidFill>
                <a:latin typeface="Consolas"/>
              </a:rPr>
              <a:t>          items: [</a:t>
            </a:r>
          </a:p>
          <a:p>
            <a:r>
              <a:rPr lang="en-US" sz="900" dirty="0">
                <a:solidFill>
                  <a:srgbClr val="000000"/>
                </a:solidFill>
                <a:latin typeface="Consolas"/>
              </a:rPr>
              <a:t>          {</a:t>
            </a:r>
          </a:p>
          <a:p>
            <a:r>
              <a:rPr lang="en-US" sz="900" dirty="0">
                <a:solidFill>
                  <a:srgbClr val="000000"/>
                </a:solidFill>
                <a:latin typeface="Consolas"/>
              </a:rPr>
              <a:t>            </a:t>
            </a:r>
            <a:r>
              <a:rPr lang="en-US" sz="900" dirty="0" err="1">
                <a:solidFill>
                  <a:srgbClr val="000000"/>
                </a:solidFill>
                <a:latin typeface="Consolas"/>
              </a:rPr>
              <a:t>xtype</a:t>
            </a:r>
            <a:r>
              <a:rPr lang="en-US" sz="900" dirty="0">
                <a:solidFill>
                  <a:srgbClr val="000000"/>
                </a:solidFill>
                <a:latin typeface="Consolas"/>
              </a:rPr>
              <a:t>: </a:t>
            </a:r>
            <a:r>
              <a:rPr lang="en-US" sz="900" dirty="0">
                <a:solidFill>
                  <a:srgbClr val="2A00FF"/>
                </a:solidFill>
                <a:latin typeface="Consolas"/>
              </a:rPr>
              <a:t>'</a:t>
            </a:r>
            <a:r>
              <a:rPr lang="en-US" sz="900" dirty="0" err="1">
                <a:solidFill>
                  <a:srgbClr val="2A00FF"/>
                </a:solidFill>
                <a:latin typeface="Consolas"/>
              </a:rPr>
              <a:t>customThing</a:t>
            </a:r>
            <a:r>
              <a:rPr lang="en-US" sz="900" dirty="0">
                <a:solidFill>
                  <a:srgbClr val="2A00FF"/>
                </a:solidFill>
                <a:latin typeface="Consolas"/>
              </a:rPr>
              <a:t>'</a:t>
            </a:r>
            <a:r>
              <a:rPr lang="en-US" sz="900" dirty="0">
                <a:solidFill>
                  <a:srgbClr val="000000"/>
                </a:solidFill>
                <a:latin typeface="Consolas"/>
              </a:rPr>
              <a:t>,</a:t>
            </a:r>
          </a:p>
          <a:p>
            <a:r>
              <a:rPr lang="en-US" sz="900" dirty="0">
                <a:solidFill>
                  <a:srgbClr val="000000"/>
                </a:solidFill>
                <a:latin typeface="Consolas"/>
              </a:rPr>
              <a:t>            name: </a:t>
            </a:r>
            <a:r>
              <a:rPr lang="en-US" sz="900" dirty="0">
                <a:solidFill>
                  <a:srgbClr val="2A00FF"/>
                </a:solidFill>
                <a:latin typeface="Consolas"/>
              </a:rPr>
              <a:t>'Really cool control'</a:t>
            </a:r>
            <a:r>
              <a:rPr lang="en-US" sz="900" dirty="0">
                <a:solidFill>
                  <a:srgbClr val="000000"/>
                </a:solidFill>
                <a:latin typeface="Consolas"/>
              </a:rPr>
              <a:t>,            </a:t>
            </a:r>
          </a:p>
          <a:p>
            <a:r>
              <a:rPr lang="en-US" sz="900" dirty="0">
                <a:solidFill>
                  <a:srgbClr val="000000"/>
                </a:solidFill>
                <a:latin typeface="Consolas"/>
              </a:rPr>
              <a:t>          </a:t>
            </a:r>
            <a:r>
              <a:rPr lang="en-US" sz="900" dirty="0" smtClean="0">
                <a:solidFill>
                  <a:srgbClr val="000000"/>
                </a:solidFill>
                <a:latin typeface="Consolas"/>
              </a:rPr>
              <a:t>}</a:t>
            </a:r>
          </a:p>
          <a:p>
            <a:r>
              <a:rPr lang="en-US" sz="900" dirty="0">
                <a:solidFill>
                  <a:srgbClr val="000000"/>
                </a:solidFill>
                <a:latin typeface="Consolas"/>
              </a:rPr>
              <a:t> </a:t>
            </a:r>
            <a:r>
              <a:rPr lang="en-US" sz="900" dirty="0" smtClean="0">
                <a:solidFill>
                  <a:srgbClr val="000000"/>
                </a:solidFill>
                <a:latin typeface="Consolas"/>
              </a:rPr>
              <a:t>         ...</a:t>
            </a:r>
          </a:p>
        </p:txBody>
      </p:sp>
    </p:spTree>
    <p:extLst>
      <p:ext uri="{BB962C8B-B14F-4D97-AF65-F5344CB8AC3E}">
        <p14:creationId xmlns:p14="http://schemas.microsoft.com/office/powerpoint/2010/main" val="1103420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Scope In </a:t>
            </a:r>
            <a:r>
              <a:rPr lang="en-US" dirty="0" err="1" smtClean="0"/>
              <a:t>ExtJS</a:t>
            </a:r>
            <a:endParaRPr lang="en-US" dirty="0"/>
          </a:p>
        </p:txBody>
      </p:sp>
      <p:sp>
        <p:nvSpPr>
          <p:cNvPr id="3" name="Content Placeholder 2"/>
          <p:cNvSpPr>
            <a:spLocks noGrp="1"/>
          </p:cNvSpPr>
          <p:nvPr>
            <p:ph idx="1"/>
          </p:nvPr>
        </p:nvSpPr>
        <p:spPr/>
        <p:txBody>
          <a:bodyPr/>
          <a:lstStyle/>
          <a:p>
            <a:r>
              <a:rPr lang="en-US" dirty="0" smtClean="0"/>
              <a:t>Scope management is a very important topic in JavaScript programming. Remember that JS has first-class functions that can be passed as arguments, returned from other functions, and stored in data structures. Consequently you have no control over when or where your code will be executed. </a:t>
            </a:r>
          </a:p>
          <a:p>
            <a:r>
              <a:rPr lang="en-US" dirty="0" smtClean="0"/>
              <a:t>JS and </a:t>
            </a:r>
            <a:r>
              <a:rPr lang="en-US" dirty="0" err="1" smtClean="0"/>
              <a:t>ExtJS</a:t>
            </a:r>
            <a:r>
              <a:rPr lang="en-US" dirty="0" smtClean="0"/>
              <a:t> provide a number of mechanisms to help programmers need to explicitly define and manage scope within their code. </a:t>
            </a:r>
            <a:endParaRPr lang="en-US" dirty="0"/>
          </a:p>
        </p:txBody>
      </p:sp>
    </p:spTree>
    <p:extLst>
      <p:ext uri="{BB962C8B-B14F-4D97-AF65-F5344CB8AC3E}">
        <p14:creationId xmlns:p14="http://schemas.microsoft.com/office/powerpoint/2010/main" val="909836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scope</a:t>
            </a:r>
            <a:endParaRPr lang="en-US" dirty="0"/>
          </a:p>
        </p:txBody>
      </p:sp>
      <p:sp>
        <p:nvSpPr>
          <p:cNvPr id="3" name="Content Placeholder 2"/>
          <p:cNvSpPr>
            <a:spLocks noGrp="1"/>
          </p:cNvSpPr>
          <p:nvPr>
            <p:ph idx="1"/>
          </p:nvPr>
        </p:nvSpPr>
        <p:spPr/>
        <p:txBody>
          <a:bodyPr/>
          <a:lstStyle/>
          <a:p>
            <a:r>
              <a:rPr lang="en-US" dirty="0" smtClean="0"/>
              <a:t>You </a:t>
            </a:r>
            <a:r>
              <a:rPr lang="en-US" dirty="0"/>
              <a:t>can think of </a:t>
            </a:r>
            <a:r>
              <a:rPr lang="en-US" b="1" dirty="0"/>
              <a:t>this</a:t>
            </a:r>
            <a:r>
              <a:rPr lang="en-US" dirty="0"/>
              <a:t> as a special (hidden) parameter to each and every function. JavaScript sets </a:t>
            </a:r>
            <a:r>
              <a:rPr lang="en-US" b="1" dirty="0"/>
              <a:t>this</a:t>
            </a:r>
            <a:r>
              <a:rPr lang="en-US" dirty="0"/>
              <a:t> whenever you call a function. It does that by a very simple rule: If the function is called as a direct member of an </a:t>
            </a:r>
            <a:r>
              <a:rPr lang="en-US" dirty="0" smtClean="0"/>
              <a:t>object (</a:t>
            </a:r>
            <a:r>
              <a:rPr lang="en-US" dirty="0" err="1" smtClean="0"/>
              <a:t>a.foo</a:t>
            </a:r>
            <a:r>
              <a:rPr lang="en-US" dirty="0" smtClean="0"/>
              <a:t>()), </a:t>
            </a:r>
            <a:r>
              <a:rPr lang="en-US" dirty="0"/>
              <a:t>then this object is set as </a:t>
            </a:r>
            <a:r>
              <a:rPr lang="en-US" b="1" dirty="0"/>
              <a:t>this</a:t>
            </a:r>
            <a:r>
              <a:rPr lang="en-US" dirty="0"/>
              <a:t>. If the function is not a member of an </a:t>
            </a:r>
            <a:r>
              <a:rPr lang="en-US" dirty="0" smtClean="0"/>
              <a:t>object (foo()), </a:t>
            </a:r>
            <a:r>
              <a:rPr lang="en-US" dirty="0"/>
              <a:t>then </a:t>
            </a:r>
            <a:r>
              <a:rPr lang="en-US" b="1" dirty="0"/>
              <a:t>this</a:t>
            </a:r>
            <a:r>
              <a:rPr lang="en-US" dirty="0"/>
              <a:t> is set to the global object (i.e. the window object in the browser).</a:t>
            </a:r>
          </a:p>
        </p:txBody>
      </p:sp>
    </p:spTree>
    <p:extLst>
      <p:ext uri="{BB962C8B-B14F-4D97-AF65-F5344CB8AC3E}">
        <p14:creationId xmlns:p14="http://schemas.microsoft.com/office/powerpoint/2010/main" val="803425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Scope Example</a:t>
            </a:r>
            <a:endParaRPr lang="en-US" dirty="0"/>
          </a:p>
        </p:txBody>
      </p:sp>
      <p:sp>
        <p:nvSpPr>
          <p:cNvPr id="3" name="Content Placeholder 2"/>
          <p:cNvSpPr>
            <a:spLocks noGrp="1"/>
          </p:cNvSpPr>
          <p:nvPr>
            <p:ph idx="1"/>
          </p:nvPr>
        </p:nvSpPr>
        <p:spPr/>
        <p:txBody>
          <a:bodyPr/>
          <a:lstStyle/>
          <a:p>
            <a:r>
              <a:rPr lang="en-US" dirty="0" smtClean="0"/>
              <a:t>What happens when this code is executed?</a:t>
            </a:r>
            <a:endParaRPr lang="en-US" dirty="0"/>
          </a:p>
        </p:txBody>
      </p:sp>
      <p:sp>
        <p:nvSpPr>
          <p:cNvPr id="4" name="TextBox 3"/>
          <p:cNvSpPr txBox="1"/>
          <p:nvPr/>
        </p:nvSpPr>
        <p:spPr>
          <a:xfrm>
            <a:off x="1066800" y="2971800"/>
            <a:ext cx="6553200" cy="2677656"/>
          </a:xfrm>
          <a:prstGeom prst="rect">
            <a:avLst/>
          </a:prstGeom>
          <a:solidFill>
            <a:schemeClr val="bg1">
              <a:lumMod val="95000"/>
            </a:schemeClr>
          </a:solidFill>
          <a:ln>
            <a:solidFill>
              <a:schemeClr val="tx1"/>
            </a:solidFill>
            <a:prstDash val="lgDash"/>
          </a:ln>
        </p:spPr>
        <p:txBody>
          <a:bodyPr wrap="square" rtlCol="0">
            <a:spAutoFit/>
          </a:bodyPr>
          <a:lstStyle/>
          <a:p>
            <a:r>
              <a:rPr lang="en-US" sz="1200" b="1" dirty="0" err="1">
                <a:solidFill>
                  <a:srgbClr val="7F0055"/>
                </a:solidFill>
                <a:latin typeface="Consolas"/>
              </a:rPr>
              <a:t>var</a:t>
            </a:r>
            <a:r>
              <a:rPr lang="en-US" sz="1200" b="1" dirty="0">
                <a:solidFill>
                  <a:srgbClr val="000000"/>
                </a:solidFill>
                <a:latin typeface="Consolas"/>
              </a:rPr>
              <a:t> </a:t>
            </a:r>
            <a:r>
              <a:rPr lang="en-US" sz="1200" b="1" dirty="0" err="1">
                <a:solidFill>
                  <a:srgbClr val="000000"/>
                </a:solidFill>
                <a:latin typeface="Consolas"/>
              </a:rPr>
              <a:t>obj</a:t>
            </a:r>
            <a:r>
              <a:rPr lang="en-US" sz="1200" b="1" dirty="0">
                <a:solidFill>
                  <a:srgbClr val="000000"/>
                </a:solidFill>
                <a:latin typeface="Consolas"/>
              </a:rPr>
              <a:t> = {</a:t>
            </a:r>
          </a:p>
          <a:p>
            <a:r>
              <a:rPr lang="en-US" sz="1200" dirty="0" err="1">
                <a:solidFill>
                  <a:srgbClr val="000000"/>
                </a:solidFill>
                <a:latin typeface="Consolas"/>
              </a:rPr>
              <a:t>toString:</a:t>
            </a:r>
            <a:r>
              <a:rPr lang="en-US" sz="1200" b="1" dirty="0" err="1">
                <a:solidFill>
                  <a:srgbClr val="7F0055"/>
                </a:solidFill>
                <a:latin typeface="Consolas"/>
              </a:rPr>
              <a:t>function</a:t>
            </a:r>
            <a:r>
              <a:rPr lang="en-US" sz="1200" b="1" dirty="0">
                <a:solidFill>
                  <a:srgbClr val="000000"/>
                </a:solidFill>
                <a:latin typeface="Consolas"/>
              </a:rPr>
              <a:t>(){ </a:t>
            </a:r>
            <a:r>
              <a:rPr lang="en-US" sz="1200" b="1" dirty="0">
                <a:solidFill>
                  <a:srgbClr val="7F0055"/>
                </a:solidFill>
                <a:latin typeface="Consolas"/>
              </a:rPr>
              <a:t>return</a:t>
            </a:r>
            <a:r>
              <a:rPr lang="en-US" sz="1200" b="1" dirty="0">
                <a:solidFill>
                  <a:srgbClr val="000000"/>
                </a:solidFill>
                <a:latin typeface="Consolas"/>
              </a:rPr>
              <a:t> </a:t>
            </a:r>
            <a:r>
              <a:rPr lang="en-US" sz="1200" b="1" dirty="0">
                <a:solidFill>
                  <a:srgbClr val="2A00FF"/>
                </a:solidFill>
                <a:latin typeface="Consolas"/>
              </a:rPr>
              <a:t>'in scope of </a:t>
            </a:r>
            <a:r>
              <a:rPr lang="en-US" sz="1200" b="1" dirty="0" err="1">
                <a:solidFill>
                  <a:srgbClr val="2A00FF"/>
                </a:solidFill>
                <a:latin typeface="Consolas"/>
              </a:rPr>
              <a:t>obj</a:t>
            </a:r>
            <a:r>
              <a:rPr lang="en-US" sz="1200" b="1" dirty="0">
                <a:solidFill>
                  <a:srgbClr val="2A00FF"/>
                </a:solidFill>
                <a:latin typeface="Consolas"/>
              </a:rPr>
              <a:t>'</a:t>
            </a:r>
            <a:r>
              <a:rPr lang="en-US" sz="1200" b="1" dirty="0">
                <a:solidFill>
                  <a:srgbClr val="000000"/>
                </a:solidFill>
                <a:latin typeface="Consolas"/>
              </a:rPr>
              <a:t>;}, </a:t>
            </a:r>
          </a:p>
          <a:p>
            <a:r>
              <a:rPr lang="en-US" sz="1200" dirty="0">
                <a:solidFill>
                  <a:srgbClr val="000000"/>
                </a:solidFill>
                <a:latin typeface="Consolas"/>
              </a:rPr>
              <a:t>    </a:t>
            </a:r>
            <a:r>
              <a:rPr lang="en-US" sz="1200" dirty="0" err="1">
                <a:solidFill>
                  <a:srgbClr val="000000"/>
                </a:solidFill>
                <a:latin typeface="Consolas"/>
              </a:rPr>
              <a:t>func</a:t>
            </a:r>
            <a:r>
              <a:rPr lang="en-US" sz="1200" dirty="0">
                <a:solidFill>
                  <a:srgbClr val="000000"/>
                </a:solidFill>
                <a:latin typeface="Consolas"/>
              </a:rPr>
              <a:t>: </a:t>
            </a:r>
            <a:r>
              <a:rPr lang="en-US" sz="1200" b="1" dirty="0">
                <a:solidFill>
                  <a:srgbClr val="7F0055"/>
                </a:solidFill>
                <a:latin typeface="Consolas"/>
              </a:rPr>
              <a:t>function</a:t>
            </a:r>
            <a:r>
              <a:rPr lang="en-US" sz="1200" b="1" dirty="0">
                <a:solidFill>
                  <a:srgbClr val="000000"/>
                </a:solidFill>
                <a:latin typeface="Consolas"/>
              </a:rPr>
              <a:t>(){</a:t>
            </a:r>
          </a:p>
          <a:p>
            <a:r>
              <a:rPr lang="en-US" sz="1200" dirty="0">
                <a:solidFill>
                  <a:srgbClr val="000000"/>
                </a:solidFill>
                <a:latin typeface="Consolas"/>
              </a:rPr>
              <a:t>        </a:t>
            </a:r>
            <a:r>
              <a:rPr lang="en-US" sz="1200" dirty="0">
                <a:solidFill>
                  <a:srgbClr val="3F7F5F"/>
                </a:solidFill>
                <a:latin typeface="Consolas"/>
              </a:rPr>
              <a:t>// this function is a direct member of "object"</a:t>
            </a:r>
          </a:p>
          <a:p>
            <a:r>
              <a:rPr lang="en-US" sz="1200" dirty="0">
                <a:solidFill>
                  <a:srgbClr val="000000"/>
                </a:solidFill>
                <a:latin typeface="Consolas"/>
              </a:rPr>
              <a:t>        console.log(</a:t>
            </a:r>
            <a:r>
              <a:rPr lang="en-US" sz="1200" b="1" dirty="0">
                <a:solidFill>
                  <a:srgbClr val="7F0055"/>
                </a:solidFill>
                <a:latin typeface="Consolas"/>
              </a:rPr>
              <a:t>this</a:t>
            </a:r>
            <a:r>
              <a:rPr lang="en-US" sz="1200" b="1" dirty="0">
                <a:solidFill>
                  <a:srgbClr val="000000"/>
                </a:solidFill>
                <a:latin typeface="Consolas"/>
              </a:rPr>
              <a:t>); </a:t>
            </a:r>
          </a:p>
          <a:p>
            <a:r>
              <a:rPr lang="en-US" sz="1200" dirty="0">
                <a:solidFill>
                  <a:srgbClr val="000000"/>
                </a:solidFill>
                <a:latin typeface="Consolas"/>
              </a:rPr>
              <a:t>        </a:t>
            </a:r>
            <a:r>
              <a:rPr lang="en-US" sz="1200" b="1" dirty="0" err="1">
                <a:solidFill>
                  <a:srgbClr val="7F0055"/>
                </a:solidFill>
                <a:latin typeface="Consolas"/>
              </a:rPr>
              <a:t>var</a:t>
            </a:r>
            <a:r>
              <a:rPr lang="en-US" sz="1200" b="1" dirty="0">
                <a:solidFill>
                  <a:srgbClr val="000000"/>
                </a:solidFill>
                <a:latin typeface="Consolas"/>
              </a:rPr>
              <a:t> </a:t>
            </a:r>
            <a:r>
              <a:rPr lang="en-US" sz="1200" b="1" dirty="0" err="1">
                <a:solidFill>
                  <a:srgbClr val="000000"/>
                </a:solidFill>
                <a:latin typeface="Consolas"/>
              </a:rPr>
              <a:t>innerFunc</a:t>
            </a:r>
            <a:r>
              <a:rPr lang="en-US" sz="1200" b="1" dirty="0">
                <a:solidFill>
                  <a:srgbClr val="000000"/>
                </a:solidFill>
                <a:latin typeface="Consolas"/>
              </a:rPr>
              <a:t> = </a:t>
            </a:r>
            <a:r>
              <a:rPr lang="en-US" sz="1200" b="1" dirty="0">
                <a:solidFill>
                  <a:srgbClr val="7F0055"/>
                </a:solidFill>
                <a:latin typeface="Consolas"/>
              </a:rPr>
              <a:t>function</a:t>
            </a:r>
            <a:r>
              <a:rPr lang="en-US" sz="1200" b="1" dirty="0">
                <a:solidFill>
                  <a:srgbClr val="000000"/>
                </a:solidFill>
                <a:latin typeface="Consolas"/>
              </a:rPr>
              <a:t>(){</a:t>
            </a:r>
          </a:p>
          <a:p>
            <a:r>
              <a:rPr lang="en-US" sz="1200" dirty="0">
                <a:solidFill>
                  <a:srgbClr val="000000"/>
                </a:solidFill>
                <a:latin typeface="Consolas"/>
              </a:rPr>
              <a:t>            </a:t>
            </a:r>
            <a:r>
              <a:rPr lang="en-US" sz="1200" dirty="0">
                <a:solidFill>
                  <a:srgbClr val="3F7F5F"/>
                </a:solidFill>
                <a:latin typeface="Consolas"/>
              </a:rPr>
              <a:t>// this function is not a direct member of an object, it</a:t>
            </a:r>
          </a:p>
          <a:p>
            <a:r>
              <a:rPr lang="en-US" sz="1200" dirty="0">
                <a:solidFill>
                  <a:srgbClr val="000000"/>
                </a:solidFill>
                <a:latin typeface="Consolas"/>
              </a:rPr>
              <a:t>            </a:t>
            </a:r>
            <a:r>
              <a:rPr lang="en-US" sz="1200" dirty="0">
                <a:solidFill>
                  <a:srgbClr val="3F7F5F"/>
                </a:solidFill>
                <a:latin typeface="Consolas"/>
              </a:rPr>
              <a:t>// is a variable in another function</a:t>
            </a:r>
          </a:p>
          <a:p>
            <a:r>
              <a:rPr lang="en-US" sz="1200" dirty="0">
                <a:solidFill>
                  <a:srgbClr val="000000"/>
                </a:solidFill>
                <a:latin typeface="Consolas"/>
              </a:rPr>
              <a:t>            console.log(</a:t>
            </a:r>
            <a:r>
              <a:rPr lang="en-US" sz="1200" b="1" dirty="0">
                <a:solidFill>
                  <a:srgbClr val="7F0055"/>
                </a:solidFill>
                <a:latin typeface="Consolas"/>
              </a:rPr>
              <a:t>this</a:t>
            </a:r>
            <a:r>
              <a:rPr lang="en-US" sz="1200" b="1" dirty="0">
                <a:solidFill>
                  <a:srgbClr val="000000"/>
                </a:solidFill>
                <a:latin typeface="Consolas"/>
              </a:rPr>
              <a:t>); </a:t>
            </a:r>
          </a:p>
          <a:p>
            <a:r>
              <a:rPr lang="en-US" sz="1200" dirty="0">
                <a:solidFill>
                  <a:srgbClr val="000000"/>
                </a:solidFill>
                <a:latin typeface="Consolas"/>
              </a:rPr>
              <a:t>        };</a:t>
            </a:r>
          </a:p>
          <a:p>
            <a:r>
              <a:rPr lang="en-US" sz="1200" dirty="0">
                <a:solidFill>
                  <a:srgbClr val="000000"/>
                </a:solidFill>
                <a:latin typeface="Consolas"/>
              </a:rPr>
              <a:t>        </a:t>
            </a:r>
            <a:r>
              <a:rPr lang="en-US" sz="1200" dirty="0" err="1">
                <a:solidFill>
                  <a:srgbClr val="000000"/>
                </a:solidFill>
                <a:latin typeface="Consolas"/>
              </a:rPr>
              <a:t>innerFunc</a:t>
            </a:r>
            <a:r>
              <a:rPr lang="en-US" sz="1200" dirty="0">
                <a:solidFill>
                  <a:srgbClr val="000000"/>
                </a:solidFill>
                <a:latin typeface="Consolas"/>
              </a:rPr>
              <a:t>();</a:t>
            </a:r>
          </a:p>
          <a:p>
            <a:r>
              <a:rPr lang="en-US" sz="1200" dirty="0">
                <a:solidFill>
                  <a:srgbClr val="000000"/>
                </a:solidFill>
                <a:latin typeface="Consolas"/>
              </a:rPr>
              <a:t>    }</a:t>
            </a:r>
          </a:p>
          <a:p>
            <a:r>
              <a:rPr lang="en-US" sz="1200" dirty="0">
                <a:solidFill>
                  <a:srgbClr val="000000"/>
                </a:solidFill>
                <a:latin typeface="Consolas"/>
              </a:rPr>
              <a:t>};</a:t>
            </a:r>
          </a:p>
          <a:p>
            <a:r>
              <a:rPr lang="en-US" sz="1200" dirty="0" err="1">
                <a:solidFill>
                  <a:srgbClr val="000000"/>
                </a:solidFill>
                <a:latin typeface="Consolas"/>
              </a:rPr>
              <a:t>obj.func</a:t>
            </a:r>
            <a:r>
              <a:rPr lang="en-US" sz="1200" dirty="0">
                <a:solidFill>
                  <a:srgbClr val="000000"/>
                </a:solidFill>
                <a:latin typeface="Consolas"/>
              </a:rPr>
              <a:t>();</a:t>
            </a:r>
          </a:p>
        </p:txBody>
      </p:sp>
    </p:spTree>
    <p:extLst>
      <p:ext uri="{BB962C8B-B14F-4D97-AF65-F5344CB8AC3E}">
        <p14:creationId xmlns:p14="http://schemas.microsoft.com/office/powerpoint/2010/main" val="3795727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The result is</a:t>
            </a:r>
          </a:p>
          <a:p>
            <a:r>
              <a:rPr lang="en-US" dirty="0" smtClean="0"/>
              <a:t>As stated in the comment, since </a:t>
            </a:r>
            <a:r>
              <a:rPr lang="en-US" dirty="0" err="1" smtClean="0"/>
              <a:t>innerFunc</a:t>
            </a:r>
            <a:r>
              <a:rPr lang="en-US" dirty="0" smtClean="0"/>
              <a:t> is not a direct member, it’s </a:t>
            </a:r>
            <a:r>
              <a:rPr lang="en-US" dirty="0" smtClean="0">
                <a:solidFill>
                  <a:schemeClr val="accent1"/>
                </a:solidFill>
              </a:rPr>
              <a:t>this </a:t>
            </a:r>
            <a:r>
              <a:rPr lang="en-US" dirty="0" smtClean="0"/>
              <a:t>is the global window scope</a:t>
            </a:r>
          </a:p>
          <a:p>
            <a:r>
              <a:rPr lang="en-US" dirty="0" smtClean="0"/>
              <a:t>JS provides a built-in method named call() to set the scope of methods you are invoking</a:t>
            </a:r>
          </a:p>
          <a:p>
            <a:endParaRPr lang="en-US" dirty="0" smtClean="0"/>
          </a:p>
          <a:p>
            <a:endParaRPr lang="en-US" dirty="0"/>
          </a:p>
          <a:p>
            <a:endParaRPr lang="en-US" dirty="0" smtClean="0"/>
          </a:p>
          <a:p>
            <a:endParaRPr lang="en-US" dirty="0"/>
          </a:p>
          <a:p>
            <a:endParaRPr lang="en-US" dirty="0" smtClean="0"/>
          </a:p>
          <a:p>
            <a:r>
              <a:rPr lang="en-US" dirty="0" smtClean="0"/>
              <a:t>Result? </a:t>
            </a:r>
            <a:endParaRPr lang="en-US" dirty="0"/>
          </a:p>
        </p:txBody>
      </p:sp>
      <p:pic>
        <p:nvPicPr>
          <p:cNvPr id="8" name="Content Placeholder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997413"/>
            <a:ext cx="1952898" cy="362001"/>
          </a:xfrm>
          <a:prstGeom prst="rect">
            <a:avLst/>
          </a:prstGeom>
        </p:spPr>
      </p:pic>
      <p:sp>
        <p:nvSpPr>
          <p:cNvPr id="9" name="TextBox 8"/>
          <p:cNvSpPr txBox="1"/>
          <p:nvPr/>
        </p:nvSpPr>
        <p:spPr>
          <a:xfrm>
            <a:off x="1057072" y="3886200"/>
            <a:ext cx="4893013" cy="1631216"/>
          </a:xfrm>
          <a:prstGeom prst="rect">
            <a:avLst/>
          </a:prstGeom>
          <a:solidFill>
            <a:schemeClr val="bg1">
              <a:lumMod val="95000"/>
            </a:schemeClr>
          </a:solidFill>
          <a:ln>
            <a:solidFill>
              <a:schemeClr val="tx1"/>
            </a:solidFill>
            <a:prstDash val="lgDash"/>
          </a:ln>
        </p:spPr>
        <p:txBody>
          <a:bodyPr wrap="square" rtlCol="0">
            <a:spAutoFit/>
          </a:bodyPr>
          <a:lstStyle/>
          <a:p>
            <a:r>
              <a:rPr lang="en-US" sz="1000" b="1" dirty="0" err="1">
                <a:solidFill>
                  <a:srgbClr val="7F0055"/>
                </a:solidFill>
                <a:latin typeface="Consolas"/>
              </a:rPr>
              <a:t>var</a:t>
            </a:r>
            <a:r>
              <a:rPr lang="en-US" sz="1000" b="1" dirty="0">
                <a:solidFill>
                  <a:srgbClr val="000000"/>
                </a:solidFill>
                <a:latin typeface="Consolas"/>
              </a:rPr>
              <a:t> </a:t>
            </a:r>
            <a:r>
              <a:rPr lang="en-US" sz="1000" b="1" dirty="0" err="1">
                <a:solidFill>
                  <a:srgbClr val="000000"/>
                </a:solidFill>
                <a:latin typeface="Consolas"/>
              </a:rPr>
              <a:t>obj</a:t>
            </a:r>
            <a:r>
              <a:rPr lang="en-US" sz="1000" b="1" dirty="0">
                <a:solidFill>
                  <a:srgbClr val="000000"/>
                </a:solidFill>
                <a:latin typeface="Consolas"/>
              </a:rPr>
              <a:t> = {</a:t>
            </a:r>
          </a:p>
          <a:p>
            <a:r>
              <a:rPr lang="en-US" sz="1000" dirty="0" err="1">
                <a:solidFill>
                  <a:srgbClr val="000000"/>
                </a:solidFill>
                <a:latin typeface="Consolas"/>
              </a:rPr>
              <a:t>toString:</a:t>
            </a:r>
            <a:r>
              <a:rPr lang="en-US" sz="1000" b="1" dirty="0" err="1">
                <a:solidFill>
                  <a:srgbClr val="7F0055"/>
                </a:solidFill>
                <a:latin typeface="Consolas"/>
              </a:rPr>
              <a:t>function</a:t>
            </a:r>
            <a:r>
              <a:rPr lang="en-US" sz="1000" b="1" dirty="0">
                <a:solidFill>
                  <a:srgbClr val="000000"/>
                </a:solidFill>
                <a:latin typeface="Consolas"/>
              </a:rPr>
              <a:t>(){ </a:t>
            </a:r>
            <a:r>
              <a:rPr lang="en-US" sz="1000" b="1" dirty="0">
                <a:solidFill>
                  <a:srgbClr val="7F0055"/>
                </a:solidFill>
                <a:latin typeface="Consolas"/>
              </a:rPr>
              <a:t>return</a:t>
            </a:r>
            <a:r>
              <a:rPr lang="en-US" sz="1000" b="1" dirty="0">
                <a:solidFill>
                  <a:srgbClr val="000000"/>
                </a:solidFill>
                <a:latin typeface="Consolas"/>
              </a:rPr>
              <a:t> </a:t>
            </a:r>
            <a:r>
              <a:rPr lang="en-US" sz="1000" b="1" dirty="0">
                <a:solidFill>
                  <a:srgbClr val="2A00FF"/>
                </a:solidFill>
                <a:latin typeface="Consolas"/>
              </a:rPr>
              <a:t>'in scope of </a:t>
            </a:r>
            <a:r>
              <a:rPr lang="en-US" sz="1000" b="1" dirty="0" err="1">
                <a:solidFill>
                  <a:srgbClr val="2A00FF"/>
                </a:solidFill>
                <a:latin typeface="Consolas"/>
              </a:rPr>
              <a:t>obj</a:t>
            </a:r>
            <a:r>
              <a:rPr lang="en-US" sz="1000" b="1" dirty="0">
                <a:solidFill>
                  <a:srgbClr val="2A00FF"/>
                </a:solidFill>
                <a:latin typeface="Consolas"/>
              </a:rPr>
              <a:t>'</a:t>
            </a:r>
            <a:r>
              <a:rPr lang="en-US" sz="1000" b="1" dirty="0">
                <a:solidFill>
                  <a:srgbClr val="000000"/>
                </a:solidFill>
                <a:latin typeface="Consolas"/>
              </a:rPr>
              <a:t>;}, </a:t>
            </a:r>
          </a:p>
          <a:p>
            <a:r>
              <a:rPr lang="en-US" sz="1000" dirty="0">
                <a:solidFill>
                  <a:srgbClr val="000000"/>
                </a:solidFill>
                <a:latin typeface="Consolas"/>
              </a:rPr>
              <a:t>    </a:t>
            </a:r>
            <a:r>
              <a:rPr lang="en-US" sz="1000" dirty="0" err="1">
                <a:solidFill>
                  <a:srgbClr val="000000"/>
                </a:solidFill>
                <a:latin typeface="Consolas"/>
              </a:rPr>
              <a:t>func</a:t>
            </a:r>
            <a:r>
              <a:rPr lang="en-US" sz="1000" dirty="0">
                <a:solidFill>
                  <a:srgbClr val="000000"/>
                </a:solidFill>
                <a:latin typeface="Consolas"/>
              </a:rPr>
              <a:t>: </a:t>
            </a:r>
            <a:r>
              <a:rPr lang="en-US" sz="1000" b="1" dirty="0">
                <a:solidFill>
                  <a:srgbClr val="7F0055"/>
                </a:solidFill>
                <a:latin typeface="Consolas"/>
              </a:rPr>
              <a:t>function</a:t>
            </a:r>
            <a:r>
              <a:rPr lang="en-US" sz="1000" b="1" dirty="0">
                <a:solidFill>
                  <a:srgbClr val="000000"/>
                </a:solidFill>
                <a:latin typeface="Consolas"/>
              </a:rPr>
              <a:t>(){</a:t>
            </a:r>
          </a:p>
          <a:p>
            <a:r>
              <a:rPr lang="en-US" sz="1000" dirty="0" smtClean="0">
                <a:solidFill>
                  <a:srgbClr val="000000"/>
                </a:solidFill>
                <a:latin typeface="Consolas"/>
              </a:rPr>
              <a:t>        console.log(</a:t>
            </a:r>
            <a:r>
              <a:rPr lang="en-US" sz="1000" b="1" dirty="0" smtClean="0">
                <a:solidFill>
                  <a:srgbClr val="7F0055"/>
                </a:solidFill>
                <a:latin typeface="Consolas"/>
              </a:rPr>
              <a:t>this</a:t>
            </a:r>
            <a:r>
              <a:rPr lang="en-US" sz="1000" b="1" dirty="0" smtClean="0">
                <a:solidFill>
                  <a:srgbClr val="000000"/>
                </a:solidFill>
                <a:latin typeface="Consolas"/>
              </a:rPr>
              <a:t>); </a:t>
            </a:r>
          </a:p>
          <a:p>
            <a:r>
              <a:rPr lang="en-US" sz="1000" dirty="0" smtClean="0">
                <a:solidFill>
                  <a:srgbClr val="000000"/>
                </a:solidFill>
                <a:latin typeface="Consolas"/>
              </a:rPr>
              <a:t>        </a:t>
            </a:r>
            <a:r>
              <a:rPr lang="en-US" sz="1000" b="1" dirty="0" err="1">
                <a:solidFill>
                  <a:srgbClr val="7F0055"/>
                </a:solidFill>
                <a:latin typeface="Consolas"/>
              </a:rPr>
              <a:t>var</a:t>
            </a:r>
            <a:r>
              <a:rPr lang="en-US" sz="1000" b="1" dirty="0">
                <a:solidFill>
                  <a:srgbClr val="000000"/>
                </a:solidFill>
                <a:latin typeface="Consolas"/>
              </a:rPr>
              <a:t> </a:t>
            </a:r>
            <a:r>
              <a:rPr lang="en-US" sz="1000" b="1" dirty="0" err="1">
                <a:solidFill>
                  <a:srgbClr val="000000"/>
                </a:solidFill>
                <a:latin typeface="Consolas"/>
              </a:rPr>
              <a:t>innerFunc</a:t>
            </a:r>
            <a:r>
              <a:rPr lang="en-US" sz="1000" b="1" dirty="0">
                <a:solidFill>
                  <a:srgbClr val="000000"/>
                </a:solidFill>
                <a:latin typeface="Consolas"/>
              </a:rPr>
              <a:t> = </a:t>
            </a:r>
            <a:r>
              <a:rPr lang="en-US" sz="1000" b="1" dirty="0">
                <a:solidFill>
                  <a:srgbClr val="7F0055"/>
                </a:solidFill>
                <a:latin typeface="Consolas"/>
              </a:rPr>
              <a:t>function</a:t>
            </a:r>
            <a:r>
              <a:rPr lang="en-US" sz="1000" b="1" dirty="0">
                <a:solidFill>
                  <a:srgbClr val="000000"/>
                </a:solidFill>
                <a:latin typeface="Consolas"/>
              </a:rPr>
              <a:t>(){</a:t>
            </a:r>
          </a:p>
          <a:p>
            <a:r>
              <a:rPr lang="en-US" sz="1000" dirty="0">
                <a:solidFill>
                  <a:srgbClr val="000000"/>
                </a:solidFill>
                <a:latin typeface="Consolas"/>
              </a:rPr>
              <a:t> </a:t>
            </a:r>
            <a:r>
              <a:rPr lang="en-US" sz="1000" dirty="0" smtClean="0">
                <a:solidFill>
                  <a:srgbClr val="000000"/>
                </a:solidFill>
                <a:latin typeface="Consolas"/>
              </a:rPr>
              <a:t>               console.log(</a:t>
            </a:r>
            <a:r>
              <a:rPr lang="en-US" sz="1000" b="1" dirty="0" smtClean="0">
                <a:solidFill>
                  <a:srgbClr val="7F0055"/>
                </a:solidFill>
                <a:latin typeface="Consolas"/>
              </a:rPr>
              <a:t>this</a:t>
            </a:r>
            <a:r>
              <a:rPr lang="en-US" sz="1000" b="1" dirty="0">
                <a:solidFill>
                  <a:srgbClr val="000000"/>
                </a:solidFill>
                <a:latin typeface="Consolas"/>
              </a:rPr>
              <a:t>); </a:t>
            </a:r>
          </a:p>
          <a:p>
            <a:r>
              <a:rPr lang="en-US" sz="1000" dirty="0">
                <a:solidFill>
                  <a:srgbClr val="000000"/>
                </a:solidFill>
                <a:latin typeface="Consolas"/>
              </a:rPr>
              <a:t>        };</a:t>
            </a:r>
          </a:p>
          <a:p>
            <a:r>
              <a:rPr lang="en-US" sz="1000" dirty="0">
                <a:solidFill>
                  <a:srgbClr val="000000"/>
                </a:solidFill>
                <a:latin typeface="Consolas"/>
              </a:rPr>
              <a:t>        </a:t>
            </a:r>
            <a:r>
              <a:rPr lang="en-US" sz="1000" dirty="0" err="1">
                <a:solidFill>
                  <a:srgbClr val="000000"/>
                </a:solidFill>
                <a:latin typeface="Consolas"/>
              </a:rPr>
              <a:t>innerFunc.call</a:t>
            </a:r>
            <a:r>
              <a:rPr lang="en-US" sz="1000" dirty="0">
                <a:solidFill>
                  <a:srgbClr val="000000"/>
                </a:solidFill>
                <a:latin typeface="Consolas"/>
              </a:rPr>
              <a:t>(</a:t>
            </a:r>
            <a:r>
              <a:rPr lang="en-US" sz="1000" b="1" dirty="0">
                <a:solidFill>
                  <a:srgbClr val="7F0055"/>
                </a:solidFill>
                <a:latin typeface="Consolas"/>
              </a:rPr>
              <a:t>this</a:t>
            </a:r>
            <a:r>
              <a:rPr lang="en-US" sz="1000" b="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a:t>
            </a:r>
          </a:p>
        </p:txBody>
      </p:sp>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5800143"/>
            <a:ext cx="1362265" cy="381053"/>
          </a:xfrm>
          <a:prstGeom prst="rect">
            <a:avLst/>
          </a:prstGeom>
        </p:spPr>
      </p:pic>
    </p:spTree>
    <p:extLst>
      <p:ext uri="{BB962C8B-B14F-4D97-AF65-F5344CB8AC3E}">
        <p14:creationId xmlns:p14="http://schemas.microsoft.com/office/powerpoint/2010/main" val="26939237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 Scope Convention</a:t>
            </a:r>
            <a:endParaRPr lang="en-US" dirty="0"/>
          </a:p>
        </p:txBody>
      </p:sp>
      <p:sp>
        <p:nvSpPr>
          <p:cNvPr id="3" name="Content Placeholder 2"/>
          <p:cNvSpPr>
            <a:spLocks noGrp="1"/>
          </p:cNvSpPr>
          <p:nvPr>
            <p:ph idx="1"/>
          </p:nvPr>
        </p:nvSpPr>
        <p:spPr/>
        <p:txBody>
          <a:bodyPr>
            <a:normAutofit/>
          </a:bodyPr>
          <a:lstStyle/>
          <a:p>
            <a:r>
              <a:rPr lang="en-US" sz="1800" dirty="0" smtClean="0"/>
              <a:t>The convention used in Ext is that scope is optional and is always the last parameter in a method call. For example, suppose you have an array of objects and you want to perform an action on a specific element. </a:t>
            </a:r>
          </a:p>
          <a:p>
            <a:endParaRPr lang="en-US" sz="1800" dirty="0" smtClean="0"/>
          </a:p>
          <a:p>
            <a:endParaRPr lang="en-US" sz="1800" dirty="0"/>
          </a:p>
          <a:p>
            <a:endParaRPr lang="en-US" sz="1800" dirty="0" smtClean="0"/>
          </a:p>
          <a:p>
            <a:endParaRPr lang="en-US" sz="1800" dirty="0"/>
          </a:p>
          <a:p>
            <a:r>
              <a:rPr lang="en-US" sz="1800" dirty="0" smtClean="0"/>
              <a:t>If you don’t pass in the scope the function will not have access to the </a:t>
            </a:r>
            <a:r>
              <a:rPr lang="en-US" sz="1800" dirty="0" err="1" smtClean="0"/>
              <a:t>doSomething</a:t>
            </a:r>
            <a:r>
              <a:rPr lang="en-US" sz="1800" dirty="0" smtClean="0"/>
              <a:t>() function or the doors array – they will be out of scope</a:t>
            </a:r>
            <a:endParaRPr lang="en-US" sz="1800" dirty="0"/>
          </a:p>
        </p:txBody>
      </p:sp>
      <p:sp>
        <p:nvSpPr>
          <p:cNvPr id="4" name="TextBox 3"/>
          <p:cNvSpPr txBox="1"/>
          <p:nvPr/>
        </p:nvSpPr>
        <p:spPr>
          <a:xfrm>
            <a:off x="1146243" y="4876800"/>
            <a:ext cx="6553200" cy="1200329"/>
          </a:xfrm>
          <a:prstGeom prst="rect">
            <a:avLst/>
          </a:prstGeom>
          <a:solidFill>
            <a:schemeClr val="bg1">
              <a:lumMod val="95000"/>
            </a:schemeClr>
          </a:solidFill>
          <a:ln>
            <a:solidFill>
              <a:schemeClr val="tx1"/>
            </a:solidFill>
            <a:prstDash val="lgDash"/>
          </a:ln>
        </p:spPr>
        <p:txBody>
          <a:bodyPr wrap="square" rtlCol="0">
            <a:spAutoFit/>
          </a:bodyPr>
          <a:lstStyle/>
          <a:p>
            <a:r>
              <a:rPr lang="en-US" sz="1200" dirty="0" err="1" smtClean="0">
                <a:solidFill>
                  <a:srgbClr val="000000"/>
                </a:solidFill>
                <a:latin typeface="Consolas"/>
              </a:rPr>
              <a:t>Ext.each</a:t>
            </a:r>
            <a:r>
              <a:rPr lang="en-US" sz="1200" dirty="0" smtClean="0">
                <a:solidFill>
                  <a:srgbClr val="000000"/>
                </a:solidFill>
                <a:latin typeface="Consolas"/>
              </a:rPr>
              <a:t>(</a:t>
            </a:r>
            <a:r>
              <a:rPr lang="en-US" sz="1200" dirty="0" err="1" smtClean="0">
                <a:solidFill>
                  <a:srgbClr val="000000"/>
                </a:solidFill>
                <a:latin typeface="Consolas"/>
              </a:rPr>
              <a:t>Ext.pluck</a:t>
            </a:r>
            <a:r>
              <a:rPr lang="en-US" sz="1200" dirty="0" smtClean="0">
                <a:solidFill>
                  <a:srgbClr val="000000"/>
                </a:solidFill>
                <a:latin typeface="Consolas"/>
              </a:rPr>
              <a:t>(</a:t>
            </a:r>
            <a:r>
              <a:rPr lang="en-US" sz="1200" b="1" dirty="0" err="1" smtClean="0">
                <a:solidFill>
                  <a:srgbClr val="7F0055"/>
                </a:solidFill>
                <a:latin typeface="Consolas"/>
              </a:rPr>
              <a:t>this</a:t>
            </a:r>
            <a:r>
              <a:rPr lang="en-US" sz="1200" b="1" dirty="0" err="1" smtClean="0">
                <a:solidFill>
                  <a:srgbClr val="000000"/>
                </a:solidFill>
                <a:latin typeface="Consolas"/>
              </a:rPr>
              <a:t>.doors</a:t>
            </a:r>
            <a:r>
              <a:rPr lang="en-US" sz="1200" b="1" dirty="0" smtClean="0">
                <a:solidFill>
                  <a:srgbClr val="000000"/>
                </a:solidFill>
                <a:latin typeface="Consolas"/>
              </a:rPr>
              <a:t>, </a:t>
            </a:r>
            <a:r>
              <a:rPr lang="en-US" sz="1200" b="1" dirty="0" smtClean="0">
                <a:solidFill>
                  <a:srgbClr val="2A00FF"/>
                </a:solidFill>
                <a:latin typeface="Consolas"/>
              </a:rPr>
              <a:t>‘type'</a:t>
            </a:r>
            <a:r>
              <a:rPr lang="en-US" sz="1200" b="1" dirty="0" smtClean="0">
                <a:solidFill>
                  <a:srgbClr val="000000"/>
                </a:solidFill>
                <a:latin typeface="Consolas"/>
              </a:rPr>
              <a:t>), </a:t>
            </a:r>
            <a:r>
              <a:rPr lang="en-US" sz="1200" b="1" dirty="0">
                <a:solidFill>
                  <a:srgbClr val="7F0055"/>
                </a:solidFill>
                <a:latin typeface="Consolas"/>
              </a:rPr>
              <a:t>function</a:t>
            </a:r>
            <a:r>
              <a:rPr lang="en-US" sz="1200" b="1" dirty="0">
                <a:solidFill>
                  <a:srgbClr val="000000"/>
                </a:solidFill>
                <a:latin typeface="Consolas"/>
              </a:rPr>
              <a:t>(</a:t>
            </a:r>
            <a:r>
              <a:rPr lang="en-US" sz="1200" b="1" dirty="0" err="1">
                <a:solidFill>
                  <a:srgbClr val="000000"/>
                </a:solidFill>
                <a:latin typeface="Consolas"/>
              </a:rPr>
              <a:t>curr</a:t>
            </a:r>
            <a:r>
              <a:rPr lang="en-US" sz="1200" b="1" dirty="0">
                <a:solidFill>
                  <a:srgbClr val="000000"/>
                </a:solidFill>
                <a:latin typeface="Consolas"/>
              </a:rPr>
              <a:t>, index) {</a:t>
            </a:r>
          </a:p>
          <a:p>
            <a:r>
              <a:rPr lang="en-US" sz="1200" b="1" dirty="0" smtClean="0">
                <a:solidFill>
                  <a:srgbClr val="7F0055"/>
                </a:solidFill>
                <a:latin typeface="Consolas"/>
              </a:rPr>
              <a:t>  if</a:t>
            </a:r>
            <a:r>
              <a:rPr lang="en-US" sz="1200" b="1" dirty="0" smtClean="0">
                <a:solidFill>
                  <a:srgbClr val="000000"/>
                </a:solidFill>
                <a:latin typeface="Consolas"/>
              </a:rPr>
              <a:t> </a:t>
            </a:r>
            <a:r>
              <a:rPr lang="en-US" sz="1200" b="1" dirty="0">
                <a:solidFill>
                  <a:srgbClr val="000000"/>
                </a:solidFill>
                <a:latin typeface="Consolas"/>
              </a:rPr>
              <a:t>(</a:t>
            </a:r>
            <a:r>
              <a:rPr lang="en-US" sz="1200" b="1" dirty="0">
                <a:solidFill>
                  <a:srgbClr val="2A00FF"/>
                </a:solidFill>
                <a:latin typeface="Consolas"/>
              </a:rPr>
              <a:t>"wood"</a:t>
            </a:r>
            <a:r>
              <a:rPr lang="en-US" sz="1200" b="1" dirty="0">
                <a:solidFill>
                  <a:srgbClr val="000000"/>
                </a:solidFill>
                <a:latin typeface="Consolas"/>
              </a:rPr>
              <a:t> === </a:t>
            </a:r>
            <a:r>
              <a:rPr lang="en-US" sz="1200" b="1" dirty="0" err="1" smtClean="0">
                <a:solidFill>
                  <a:srgbClr val="000000"/>
                </a:solidFill>
                <a:latin typeface="Consolas"/>
              </a:rPr>
              <a:t>curr</a:t>
            </a:r>
            <a:r>
              <a:rPr lang="en-US" sz="1200" b="1" dirty="0" smtClean="0">
                <a:solidFill>
                  <a:srgbClr val="000000"/>
                </a:solidFill>
                <a:latin typeface="Consolas"/>
              </a:rPr>
              <a:t>) </a:t>
            </a:r>
            <a:r>
              <a:rPr lang="en-US" sz="1200" b="1" dirty="0">
                <a:solidFill>
                  <a:srgbClr val="000000"/>
                </a:solidFill>
                <a:latin typeface="Consolas"/>
              </a:rPr>
              <a:t>{</a:t>
            </a:r>
          </a:p>
          <a:p>
            <a:r>
              <a:rPr lang="en-US" sz="1200" b="1" dirty="0" smtClean="0">
                <a:solidFill>
                  <a:srgbClr val="7F0055"/>
                </a:solidFill>
                <a:latin typeface="Consolas"/>
              </a:rPr>
              <a:t>    </a:t>
            </a:r>
            <a:r>
              <a:rPr lang="en-US" sz="1200" b="1" dirty="0" err="1" smtClean="0">
                <a:solidFill>
                  <a:srgbClr val="7F0055"/>
                </a:solidFill>
                <a:latin typeface="Consolas"/>
              </a:rPr>
              <a:t>this</a:t>
            </a:r>
            <a:r>
              <a:rPr lang="en-US" sz="1200" b="1" dirty="0" err="1" smtClean="0">
                <a:solidFill>
                  <a:srgbClr val="000000"/>
                </a:solidFill>
                <a:latin typeface="Consolas"/>
              </a:rPr>
              <a:t>.doSomething</a:t>
            </a:r>
            <a:r>
              <a:rPr lang="en-US" sz="1200" b="1" dirty="0" smtClean="0">
                <a:solidFill>
                  <a:srgbClr val="000000"/>
                </a:solidFill>
                <a:latin typeface="Consolas"/>
              </a:rPr>
              <a:t>(</a:t>
            </a:r>
            <a:r>
              <a:rPr lang="en-US" sz="1200" b="1" dirty="0" err="1" smtClean="0">
                <a:solidFill>
                  <a:srgbClr val="7F0055"/>
                </a:solidFill>
                <a:latin typeface="Consolas"/>
              </a:rPr>
              <a:t>this</a:t>
            </a:r>
            <a:r>
              <a:rPr lang="en-US" sz="1200" b="1" dirty="0" err="1" smtClean="0">
                <a:solidFill>
                  <a:srgbClr val="000000"/>
                </a:solidFill>
                <a:latin typeface="Consolas"/>
              </a:rPr>
              <a:t>.doors</a:t>
            </a:r>
            <a:r>
              <a:rPr lang="en-US" sz="1200" b="1" dirty="0" smtClean="0">
                <a:solidFill>
                  <a:srgbClr val="000000"/>
                </a:solidFill>
                <a:latin typeface="Consolas"/>
              </a:rPr>
              <a:t>[index]);</a:t>
            </a:r>
            <a:endParaRPr lang="en-US" sz="1200" b="1" dirty="0">
              <a:solidFill>
                <a:srgbClr val="000000"/>
              </a:solidFill>
              <a:latin typeface="Consolas"/>
            </a:endParaRPr>
          </a:p>
          <a:p>
            <a:r>
              <a:rPr lang="en-US" sz="1200" b="1" dirty="0" smtClean="0">
                <a:solidFill>
                  <a:srgbClr val="7F0055"/>
                </a:solidFill>
                <a:latin typeface="Consolas"/>
              </a:rPr>
              <a:t>    return</a:t>
            </a:r>
            <a:r>
              <a:rPr lang="en-US" sz="1200" b="1" dirty="0" smtClean="0">
                <a:solidFill>
                  <a:srgbClr val="000000"/>
                </a:solidFill>
                <a:latin typeface="Consolas"/>
              </a:rPr>
              <a:t> </a:t>
            </a:r>
            <a:r>
              <a:rPr lang="en-US" sz="1200" b="1" dirty="0">
                <a:solidFill>
                  <a:srgbClr val="7F0055"/>
                </a:solidFill>
                <a:latin typeface="Consolas"/>
              </a:rPr>
              <a:t>false</a:t>
            </a:r>
            <a:r>
              <a:rPr lang="en-US" sz="1200" b="1" dirty="0">
                <a:solidFill>
                  <a:srgbClr val="000000"/>
                </a:solidFill>
                <a:latin typeface="Consolas"/>
              </a:rPr>
              <a:t>;</a:t>
            </a:r>
          </a:p>
          <a:p>
            <a:r>
              <a:rPr lang="en-US" sz="1200" dirty="0" smtClean="0">
                <a:solidFill>
                  <a:srgbClr val="000000"/>
                </a:solidFill>
                <a:latin typeface="Consolas"/>
              </a:rPr>
              <a:t>  }</a:t>
            </a:r>
            <a:endParaRPr lang="en-US" sz="1200" dirty="0">
              <a:solidFill>
                <a:srgbClr val="000000"/>
              </a:solidFill>
              <a:latin typeface="Consolas"/>
            </a:endParaRPr>
          </a:p>
          <a:p>
            <a:r>
              <a:rPr lang="en-US" sz="1200" dirty="0">
                <a:solidFill>
                  <a:srgbClr val="000000"/>
                </a:solidFill>
                <a:latin typeface="Consolas"/>
              </a:rPr>
              <a:t>}, </a:t>
            </a:r>
            <a:r>
              <a:rPr lang="en-US" sz="1200" b="1" dirty="0">
                <a:solidFill>
                  <a:srgbClr val="7F0055"/>
                </a:solidFill>
                <a:latin typeface="Consolas"/>
              </a:rPr>
              <a:t>this</a:t>
            </a:r>
            <a:r>
              <a:rPr lang="en-US" sz="1200" b="1" dirty="0" smtClean="0">
                <a:solidFill>
                  <a:srgbClr val="000000"/>
                </a:solidFill>
                <a:latin typeface="Consolas"/>
              </a:rPr>
              <a:t>);</a:t>
            </a:r>
            <a:endParaRPr lang="en-US" sz="1200" b="1" dirty="0">
              <a:solidFill>
                <a:srgbClr val="000000"/>
              </a:solidFill>
              <a:latin typeface="Consolas"/>
            </a:endParaRPr>
          </a:p>
        </p:txBody>
      </p:sp>
      <p:sp>
        <p:nvSpPr>
          <p:cNvPr id="5" name="TextBox 4"/>
          <p:cNvSpPr txBox="1"/>
          <p:nvPr/>
        </p:nvSpPr>
        <p:spPr>
          <a:xfrm>
            <a:off x="1146243" y="2895600"/>
            <a:ext cx="6553200" cy="1200329"/>
          </a:xfrm>
          <a:prstGeom prst="rect">
            <a:avLst/>
          </a:prstGeom>
          <a:solidFill>
            <a:schemeClr val="bg1">
              <a:lumMod val="95000"/>
            </a:schemeClr>
          </a:solidFill>
          <a:ln>
            <a:solidFill>
              <a:schemeClr val="tx1"/>
            </a:solidFill>
            <a:prstDash val="lgDash"/>
          </a:ln>
        </p:spPr>
        <p:txBody>
          <a:bodyPr wrap="square" rtlCol="0">
            <a:spAutoFit/>
          </a:bodyPr>
          <a:lstStyle/>
          <a:p>
            <a:r>
              <a:rPr lang="en-US" sz="1200" b="1" dirty="0" err="1">
                <a:solidFill>
                  <a:srgbClr val="7F0055"/>
                </a:solidFill>
                <a:latin typeface="Consolas"/>
              </a:rPr>
              <a:t>var</a:t>
            </a:r>
            <a:r>
              <a:rPr lang="en-US" sz="1200" b="1" dirty="0">
                <a:solidFill>
                  <a:srgbClr val="000000"/>
                </a:solidFill>
                <a:latin typeface="Consolas"/>
              </a:rPr>
              <a:t> doors = </a:t>
            </a:r>
            <a:r>
              <a:rPr lang="en-US" sz="1200" b="1" dirty="0">
                <a:solidFill>
                  <a:srgbClr val="7F0055"/>
                </a:solidFill>
                <a:latin typeface="Consolas"/>
              </a:rPr>
              <a:t>new</a:t>
            </a:r>
            <a:r>
              <a:rPr lang="en-US" sz="1200" b="1" dirty="0">
                <a:solidFill>
                  <a:srgbClr val="000000"/>
                </a:solidFill>
                <a:latin typeface="Consolas"/>
              </a:rPr>
              <a:t> Array( );</a:t>
            </a:r>
          </a:p>
          <a:p>
            <a:r>
              <a:rPr lang="en-US" sz="1200" dirty="0">
                <a:solidFill>
                  <a:srgbClr val="000000"/>
                </a:solidFill>
                <a:latin typeface="Consolas"/>
              </a:rPr>
              <a:t>doors[</a:t>
            </a:r>
            <a:r>
              <a:rPr lang="en-US" sz="1200" dirty="0" err="1">
                <a:solidFill>
                  <a:srgbClr val="000000"/>
                </a:solidFill>
                <a:latin typeface="Consolas"/>
              </a:rPr>
              <a:t>doors.length</a:t>
            </a:r>
            <a:r>
              <a:rPr lang="en-US" sz="1200" dirty="0">
                <a:solidFill>
                  <a:srgbClr val="000000"/>
                </a:solidFill>
                <a:latin typeface="Consolas"/>
              </a:rPr>
              <a:t>] = {</a:t>
            </a:r>
            <a:r>
              <a:rPr lang="en-US" sz="1200" dirty="0" err="1">
                <a:solidFill>
                  <a:srgbClr val="000000"/>
                </a:solidFill>
                <a:latin typeface="Consolas"/>
              </a:rPr>
              <a:t>type:</a:t>
            </a:r>
            <a:r>
              <a:rPr lang="en-US" sz="1200" dirty="0" err="1">
                <a:solidFill>
                  <a:srgbClr val="2A00FF"/>
                </a:solidFill>
                <a:latin typeface="Consolas"/>
              </a:rPr>
              <a:t>"wood</a:t>
            </a:r>
            <a:r>
              <a:rPr lang="en-US" sz="1200" dirty="0">
                <a:solidFill>
                  <a:srgbClr val="2A00FF"/>
                </a:solidFill>
                <a:latin typeface="Consolas"/>
              </a:rPr>
              <a:t>"</a:t>
            </a:r>
            <a:r>
              <a:rPr lang="en-US" sz="1200" dirty="0">
                <a:solidFill>
                  <a:srgbClr val="000000"/>
                </a:solidFill>
                <a:latin typeface="Consolas"/>
              </a:rPr>
              <a:t>, </a:t>
            </a:r>
            <a:r>
              <a:rPr lang="en-US" sz="1200" dirty="0" err="1">
                <a:solidFill>
                  <a:srgbClr val="000000"/>
                </a:solidFill>
                <a:latin typeface="Consolas"/>
              </a:rPr>
              <a:t>size:</a:t>
            </a:r>
            <a:r>
              <a:rPr lang="en-US" sz="1200" dirty="0" err="1">
                <a:solidFill>
                  <a:srgbClr val="2A00FF"/>
                </a:solidFill>
                <a:latin typeface="Consolas"/>
              </a:rPr>
              <a:t>"large</a:t>
            </a:r>
            <a:r>
              <a:rPr lang="en-US" sz="1200" dirty="0">
                <a:solidFill>
                  <a:srgbClr val="2A00FF"/>
                </a:solidFill>
                <a:latin typeface="Consolas"/>
              </a:rPr>
              <a:t>"</a:t>
            </a:r>
            <a:r>
              <a:rPr lang="en-US" sz="1200" dirty="0">
                <a:solidFill>
                  <a:srgbClr val="000000"/>
                </a:solidFill>
                <a:latin typeface="Consolas"/>
              </a:rPr>
              <a:t>, weightInPounds:100};</a:t>
            </a:r>
          </a:p>
          <a:p>
            <a:r>
              <a:rPr lang="en-US" sz="1200" dirty="0">
                <a:solidFill>
                  <a:srgbClr val="000000"/>
                </a:solidFill>
                <a:latin typeface="Consolas"/>
              </a:rPr>
              <a:t>doors[</a:t>
            </a:r>
            <a:r>
              <a:rPr lang="en-US" sz="1200" dirty="0" err="1">
                <a:solidFill>
                  <a:srgbClr val="000000"/>
                </a:solidFill>
                <a:latin typeface="Consolas"/>
              </a:rPr>
              <a:t>doors.length</a:t>
            </a:r>
            <a:r>
              <a:rPr lang="en-US" sz="1200" dirty="0">
                <a:solidFill>
                  <a:srgbClr val="000000"/>
                </a:solidFill>
                <a:latin typeface="Consolas"/>
              </a:rPr>
              <a:t>] = {</a:t>
            </a:r>
            <a:r>
              <a:rPr lang="en-US" sz="1200" dirty="0" err="1">
                <a:solidFill>
                  <a:srgbClr val="000000"/>
                </a:solidFill>
                <a:latin typeface="Consolas"/>
              </a:rPr>
              <a:t>type:</a:t>
            </a:r>
            <a:r>
              <a:rPr lang="en-US" sz="1200" dirty="0" err="1">
                <a:solidFill>
                  <a:srgbClr val="2A00FF"/>
                </a:solidFill>
                <a:latin typeface="Consolas"/>
              </a:rPr>
              <a:t>"steel</a:t>
            </a:r>
            <a:r>
              <a:rPr lang="en-US" sz="1200" dirty="0">
                <a:solidFill>
                  <a:srgbClr val="2A00FF"/>
                </a:solidFill>
                <a:latin typeface="Consolas"/>
              </a:rPr>
              <a:t>"</a:t>
            </a:r>
            <a:r>
              <a:rPr lang="en-US" sz="1200" dirty="0">
                <a:solidFill>
                  <a:srgbClr val="000000"/>
                </a:solidFill>
                <a:latin typeface="Consolas"/>
              </a:rPr>
              <a:t>, </a:t>
            </a:r>
            <a:r>
              <a:rPr lang="en-US" sz="1200" dirty="0" err="1">
                <a:solidFill>
                  <a:srgbClr val="000000"/>
                </a:solidFill>
                <a:latin typeface="Consolas"/>
              </a:rPr>
              <a:t>size:</a:t>
            </a:r>
            <a:r>
              <a:rPr lang="en-US" sz="1200" dirty="0" err="1">
                <a:solidFill>
                  <a:srgbClr val="2A00FF"/>
                </a:solidFill>
                <a:latin typeface="Consolas"/>
              </a:rPr>
              <a:t>"medium</a:t>
            </a:r>
            <a:r>
              <a:rPr lang="en-US" sz="1200" dirty="0">
                <a:solidFill>
                  <a:srgbClr val="2A00FF"/>
                </a:solidFill>
                <a:latin typeface="Consolas"/>
              </a:rPr>
              <a:t>"</a:t>
            </a:r>
            <a:r>
              <a:rPr lang="en-US" sz="1200" dirty="0">
                <a:solidFill>
                  <a:srgbClr val="000000"/>
                </a:solidFill>
                <a:latin typeface="Consolas"/>
              </a:rPr>
              <a:t>, weightInPounds:300</a:t>
            </a:r>
            <a:r>
              <a:rPr lang="en-US" sz="1200" dirty="0" smtClean="0">
                <a:solidFill>
                  <a:srgbClr val="000000"/>
                </a:solidFill>
                <a:latin typeface="Consolas"/>
              </a:rPr>
              <a:t>};</a:t>
            </a:r>
            <a:endParaRPr lang="en-US" sz="1200" dirty="0">
              <a:solidFill>
                <a:srgbClr val="000000"/>
              </a:solidFill>
              <a:latin typeface="Consolas"/>
            </a:endParaRPr>
          </a:p>
          <a:p>
            <a:r>
              <a:rPr lang="en-US" sz="1200" dirty="0">
                <a:solidFill>
                  <a:srgbClr val="000000"/>
                </a:solidFill>
                <a:latin typeface="Consolas"/>
              </a:rPr>
              <a:t>doors[</a:t>
            </a:r>
            <a:r>
              <a:rPr lang="en-US" sz="1200" dirty="0" err="1">
                <a:solidFill>
                  <a:srgbClr val="000000"/>
                </a:solidFill>
                <a:latin typeface="Consolas"/>
              </a:rPr>
              <a:t>doors.length</a:t>
            </a:r>
            <a:r>
              <a:rPr lang="en-US" sz="1200" dirty="0">
                <a:solidFill>
                  <a:srgbClr val="000000"/>
                </a:solidFill>
                <a:latin typeface="Consolas"/>
              </a:rPr>
              <a:t>] = {</a:t>
            </a:r>
            <a:r>
              <a:rPr lang="en-US" sz="1200" dirty="0" err="1">
                <a:solidFill>
                  <a:srgbClr val="000000"/>
                </a:solidFill>
                <a:latin typeface="Consolas"/>
              </a:rPr>
              <a:t>type:</a:t>
            </a:r>
            <a:r>
              <a:rPr lang="en-US" sz="1200" dirty="0" err="1">
                <a:solidFill>
                  <a:srgbClr val="2A00FF"/>
                </a:solidFill>
                <a:latin typeface="Consolas"/>
              </a:rPr>
              <a:t>"plastic</a:t>
            </a:r>
            <a:r>
              <a:rPr lang="en-US" sz="1200" dirty="0">
                <a:solidFill>
                  <a:srgbClr val="2A00FF"/>
                </a:solidFill>
                <a:latin typeface="Consolas"/>
              </a:rPr>
              <a:t>"</a:t>
            </a:r>
            <a:r>
              <a:rPr lang="en-US" sz="1200" dirty="0">
                <a:solidFill>
                  <a:srgbClr val="000000"/>
                </a:solidFill>
                <a:latin typeface="Consolas"/>
              </a:rPr>
              <a:t>, </a:t>
            </a:r>
            <a:r>
              <a:rPr lang="en-US" sz="1200" dirty="0" err="1">
                <a:solidFill>
                  <a:srgbClr val="000000"/>
                </a:solidFill>
                <a:latin typeface="Consolas"/>
              </a:rPr>
              <a:t>size:</a:t>
            </a:r>
            <a:r>
              <a:rPr lang="en-US" sz="1200" dirty="0" err="1">
                <a:solidFill>
                  <a:srgbClr val="2A00FF"/>
                </a:solidFill>
                <a:latin typeface="Consolas"/>
              </a:rPr>
              <a:t>"large</a:t>
            </a:r>
            <a:r>
              <a:rPr lang="en-US" sz="1200" dirty="0">
                <a:solidFill>
                  <a:srgbClr val="2A00FF"/>
                </a:solidFill>
                <a:latin typeface="Consolas"/>
              </a:rPr>
              <a:t>"</a:t>
            </a:r>
            <a:r>
              <a:rPr lang="en-US" sz="1200" dirty="0">
                <a:solidFill>
                  <a:srgbClr val="000000"/>
                </a:solidFill>
                <a:latin typeface="Consolas"/>
              </a:rPr>
              <a:t>, weightInPounds:50</a:t>
            </a:r>
            <a:r>
              <a:rPr lang="en-US" sz="1200" dirty="0" smtClean="0">
                <a:solidFill>
                  <a:srgbClr val="000000"/>
                </a:solidFill>
                <a:latin typeface="Consolas"/>
              </a:rPr>
              <a:t>};</a:t>
            </a:r>
          </a:p>
          <a:p>
            <a:r>
              <a:rPr lang="en-US" sz="1200" dirty="0" smtClean="0">
                <a:solidFill>
                  <a:srgbClr val="000000"/>
                </a:solidFill>
                <a:latin typeface="Consolas"/>
              </a:rPr>
              <a:t> </a:t>
            </a:r>
          </a:p>
          <a:p>
            <a:r>
              <a:rPr lang="en-US" sz="1200" b="1" dirty="0">
                <a:solidFill>
                  <a:srgbClr val="7F0055"/>
                </a:solidFill>
                <a:latin typeface="Consolas"/>
              </a:rPr>
              <a:t>function</a:t>
            </a:r>
            <a:r>
              <a:rPr lang="en-US" sz="1200" b="1" dirty="0">
                <a:solidFill>
                  <a:srgbClr val="000000"/>
                </a:solidFill>
                <a:latin typeface="Consolas"/>
              </a:rPr>
              <a:t> </a:t>
            </a:r>
            <a:r>
              <a:rPr lang="en-US" sz="1200" b="1" dirty="0" err="1">
                <a:solidFill>
                  <a:srgbClr val="000000"/>
                </a:solidFill>
                <a:latin typeface="Consolas"/>
              </a:rPr>
              <a:t>doSomething</a:t>
            </a:r>
            <a:r>
              <a:rPr lang="en-US" sz="1200" b="1" dirty="0">
                <a:solidFill>
                  <a:srgbClr val="000000"/>
                </a:solidFill>
                <a:latin typeface="Consolas"/>
              </a:rPr>
              <a:t>(door){ </a:t>
            </a:r>
            <a:r>
              <a:rPr lang="en-US" sz="1200" b="1" dirty="0">
                <a:solidFill>
                  <a:srgbClr val="3F7F5F"/>
                </a:solidFill>
                <a:latin typeface="Consolas"/>
              </a:rPr>
              <a:t>/*do something*/</a:t>
            </a:r>
            <a:r>
              <a:rPr lang="en-US" sz="1200" b="1" dirty="0">
                <a:solidFill>
                  <a:srgbClr val="000000"/>
                </a:solidFill>
                <a:latin typeface="Consolas"/>
              </a:rPr>
              <a:t> </a:t>
            </a:r>
            <a:r>
              <a:rPr lang="en-US" sz="1200" b="1" dirty="0" smtClean="0">
                <a:solidFill>
                  <a:srgbClr val="000000"/>
                </a:solidFill>
                <a:latin typeface="Consolas"/>
              </a:rPr>
              <a:t>}</a:t>
            </a:r>
            <a:endParaRPr lang="en-US" sz="1200" dirty="0">
              <a:solidFill>
                <a:srgbClr val="000000"/>
              </a:solidFill>
              <a:latin typeface="Consolas"/>
            </a:endParaRPr>
          </a:p>
        </p:txBody>
      </p:sp>
    </p:spTree>
    <p:extLst>
      <p:ext uri="{BB962C8B-B14F-4D97-AF65-F5344CB8AC3E}">
        <p14:creationId xmlns:p14="http://schemas.microsoft.com/office/powerpoint/2010/main" val="42263135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createDelegate</a:t>
            </a:r>
            <a:r>
              <a:rPr lang="en-US" dirty="0" smtClean="0"/>
              <a: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createDelegate</a:t>
            </a:r>
            <a:r>
              <a:rPr lang="en-US" dirty="0" smtClean="0"/>
              <a:t>() function will ensure that a function’s </a:t>
            </a:r>
            <a:r>
              <a:rPr lang="en-US" dirty="0" smtClean="0">
                <a:solidFill>
                  <a:schemeClr val="accent1"/>
                </a:solidFill>
              </a:rPr>
              <a:t>this</a:t>
            </a:r>
            <a:r>
              <a:rPr lang="en-US" dirty="0" smtClean="0"/>
              <a:t> parameter is set to what is provided as an argument</a:t>
            </a:r>
          </a:p>
          <a:p>
            <a:r>
              <a:rPr lang="en-US" dirty="0" smtClean="0"/>
              <a:t>It can be used when building callbacks </a:t>
            </a:r>
            <a:endParaRPr lang="en-US" dirty="0"/>
          </a:p>
        </p:txBody>
      </p:sp>
      <p:sp>
        <p:nvSpPr>
          <p:cNvPr id="4" name="TextBox 3"/>
          <p:cNvSpPr txBox="1"/>
          <p:nvPr/>
        </p:nvSpPr>
        <p:spPr>
          <a:xfrm>
            <a:off x="2057400" y="3962400"/>
            <a:ext cx="4893013" cy="1477328"/>
          </a:xfrm>
          <a:prstGeom prst="rect">
            <a:avLst/>
          </a:prstGeom>
          <a:solidFill>
            <a:schemeClr val="bg1">
              <a:lumMod val="95000"/>
            </a:schemeClr>
          </a:solidFill>
          <a:ln>
            <a:solidFill>
              <a:schemeClr val="tx1"/>
            </a:solidFill>
            <a:prstDash val="lgDash"/>
          </a:ln>
        </p:spPr>
        <p:txBody>
          <a:bodyPr wrap="square" rtlCol="0">
            <a:spAutoFit/>
          </a:bodyPr>
          <a:lstStyle/>
          <a:p>
            <a:r>
              <a:rPr lang="en-US" sz="1000" b="1" dirty="0">
                <a:solidFill>
                  <a:srgbClr val="7F0055"/>
                </a:solidFill>
                <a:latin typeface="Consolas"/>
              </a:rPr>
              <a:t>function</a:t>
            </a:r>
            <a:r>
              <a:rPr lang="en-US" sz="1000" b="1" dirty="0">
                <a:solidFill>
                  <a:srgbClr val="000000"/>
                </a:solidFill>
                <a:latin typeface="Consolas"/>
              </a:rPr>
              <a:t>(request) {</a:t>
            </a:r>
          </a:p>
          <a:p>
            <a:r>
              <a:rPr lang="en-US" sz="1000" b="1" dirty="0" smtClean="0">
                <a:solidFill>
                  <a:srgbClr val="7F0055"/>
                </a:solidFill>
                <a:latin typeface="Consolas"/>
              </a:rPr>
              <a:t>  return</a:t>
            </a:r>
            <a:r>
              <a:rPr lang="en-US" sz="1000" b="1" dirty="0" smtClean="0">
                <a:solidFill>
                  <a:srgbClr val="000000"/>
                </a:solidFill>
                <a:latin typeface="Consolas"/>
              </a:rPr>
              <a:t> </a:t>
            </a:r>
            <a:r>
              <a:rPr lang="en-US" sz="1000" b="1" dirty="0">
                <a:solidFill>
                  <a:srgbClr val="7F0055"/>
                </a:solidFill>
                <a:latin typeface="Consolas"/>
              </a:rPr>
              <a:t>function</a:t>
            </a:r>
            <a:r>
              <a:rPr lang="en-US" sz="1000" b="1" dirty="0">
                <a:solidFill>
                  <a:srgbClr val="000000"/>
                </a:solidFill>
                <a:latin typeface="Consolas"/>
              </a:rPr>
              <a:t>(response) {</a:t>
            </a:r>
          </a:p>
          <a:p>
            <a:r>
              <a:rPr lang="en-US" sz="1000" b="1" dirty="0" smtClean="0">
                <a:solidFill>
                  <a:srgbClr val="7F0055"/>
                </a:solidFill>
                <a:latin typeface="Consolas"/>
              </a:rPr>
              <a:t>    if</a:t>
            </a:r>
            <a:r>
              <a:rPr lang="en-US" sz="1000" b="1" dirty="0" smtClean="0">
                <a:solidFill>
                  <a:srgbClr val="000000"/>
                </a:solidFill>
                <a:latin typeface="Consolas"/>
              </a:rPr>
              <a:t> </a:t>
            </a:r>
            <a:r>
              <a:rPr lang="en-US" sz="1000" b="1" dirty="0">
                <a:solidFill>
                  <a:srgbClr val="000000"/>
                </a:solidFill>
                <a:latin typeface="Consolas"/>
              </a:rPr>
              <a:t>(</a:t>
            </a:r>
            <a:r>
              <a:rPr lang="en-US" sz="1000" b="1" dirty="0" err="1">
                <a:solidFill>
                  <a:srgbClr val="000000"/>
                </a:solidFill>
                <a:latin typeface="Consolas"/>
              </a:rPr>
              <a:t>request.action</a:t>
            </a:r>
            <a:r>
              <a:rPr lang="en-US" sz="1000" b="1" dirty="0">
                <a:solidFill>
                  <a:srgbClr val="000000"/>
                </a:solidFill>
                <a:latin typeface="Consolas"/>
              </a:rPr>
              <a:t> === </a:t>
            </a:r>
            <a:r>
              <a:rPr lang="en-US" sz="1000" dirty="0">
                <a:solidFill>
                  <a:srgbClr val="2A00FF"/>
                </a:solidFill>
                <a:highlight>
                  <a:srgbClr val="E8F2FE"/>
                </a:highlight>
                <a:latin typeface="Consolas"/>
              </a:rPr>
              <a:t>"read"</a:t>
            </a:r>
            <a:r>
              <a:rPr lang="en-US" sz="1000" b="1" dirty="0" smtClean="0">
                <a:solidFill>
                  <a:srgbClr val="000000"/>
                </a:solidFill>
                <a:latin typeface="Consolas"/>
              </a:rPr>
              <a:t>) </a:t>
            </a:r>
            <a:r>
              <a:rPr lang="en-US" sz="1000" b="1" dirty="0">
                <a:solidFill>
                  <a:srgbClr val="000000"/>
                </a:solidFill>
                <a:latin typeface="Consolas"/>
              </a:rPr>
              <a:t>{</a:t>
            </a:r>
          </a:p>
          <a:p>
            <a:r>
              <a:rPr lang="en-US" sz="1000" b="1" dirty="0" smtClean="0">
                <a:solidFill>
                  <a:srgbClr val="7F0055"/>
                </a:solidFill>
                <a:latin typeface="Consolas"/>
              </a:rPr>
              <a:t>      </a:t>
            </a:r>
            <a:r>
              <a:rPr lang="en-US" sz="1000" b="1" dirty="0" err="1" smtClean="0">
                <a:solidFill>
                  <a:srgbClr val="7F0055"/>
                </a:solidFill>
                <a:latin typeface="Consolas"/>
              </a:rPr>
              <a:t>this</a:t>
            </a:r>
            <a:r>
              <a:rPr lang="en-US" sz="1000" b="1" dirty="0" err="1" smtClean="0">
                <a:solidFill>
                  <a:srgbClr val="000000"/>
                </a:solidFill>
                <a:latin typeface="Consolas"/>
              </a:rPr>
              <a:t>.onRead</a:t>
            </a:r>
            <a:r>
              <a:rPr lang="en-US" sz="1000" b="1" dirty="0" smtClean="0">
                <a:solidFill>
                  <a:srgbClr val="000000"/>
                </a:solidFill>
                <a:latin typeface="Consolas"/>
              </a:rPr>
              <a:t>(request</a:t>
            </a:r>
            <a:r>
              <a:rPr lang="en-US" sz="1000" b="1" dirty="0">
                <a:solidFill>
                  <a:srgbClr val="000000"/>
                </a:solidFill>
                <a:latin typeface="Consolas"/>
              </a:rPr>
              <a:t>, response);</a:t>
            </a:r>
          </a:p>
          <a:p>
            <a:r>
              <a:rPr lang="en-US" sz="1000" dirty="0" smtClean="0">
                <a:solidFill>
                  <a:srgbClr val="000000"/>
                </a:solidFill>
                <a:latin typeface="Consolas"/>
              </a:rPr>
              <a:t>    } </a:t>
            </a:r>
            <a:r>
              <a:rPr lang="en-US" sz="1000" b="1" dirty="0">
                <a:solidFill>
                  <a:srgbClr val="7F0055"/>
                </a:solidFill>
                <a:latin typeface="Consolas"/>
              </a:rPr>
              <a:t>else</a:t>
            </a:r>
            <a:r>
              <a:rPr lang="en-US" sz="1000" b="1" dirty="0">
                <a:solidFill>
                  <a:srgbClr val="000000"/>
                </a:solidFill>
                <a:latin typeface="Consolas"/>
              </a:rPr>
              <a:t> {</a:t>
            </a:r>
          </a:p>
          <a:p>
            <a:r>
              <a:rPr lang="en-US" sz="1000" b="1" dirty="0" smtClean="0">
                <a:solidFill>
                  <a:srgbClr val="7F0055"/>
                </a:solidFill>
                <a:latin typeface="Consolas"/>
              </a:rPr>
              <a:t>      </a:t>
            </a:r>
            <a:r>
              <a:rPr lang="en-US" sz="1000" b="1" dirty="0" err="1" smtClean="0">
                <a:solidFill>
                  <a:srgbClr val="7F0055"/>
                </a:solidFill>
                <a:latin typeface="Consolas"/>
              </a:rPr>
              <a:t>this</a:t>
            </a:r>
            <a:r>
              <a:rPr lang="en-US" sz="1000" b="1" dirty="0" err="1" smtClean="0">
                <a:solidFill>
                  <a:srgbClr val="000000"/>
                </a:solidFill>
                <a:latin typeface="Consolas"/>
              </a:rPr>
              <a:t>.onWrite</a:t>
            </a:r>
            <a:r>
              <a:rPr lang="en-US" sz="1000" b="1" dirty="0" smtClean="0">
                <a:solidFill>
                  <a:srgbClr val="000000"/>
                </a:solidFill>
                <a:latin typeface="Consolas"/>
              </a:rPr>
              <a:t>(request</a:t>
            </a:r>
            <a:r>
              <a:rPr lang="en-US" sz="1000" b="1" dirty="0">
                <a:solidFill>
                  <a:srgbClr val="000000"/>
                </a:solidFill>
                <a:latin typeface="Consolas"/>
              </a:rPr>
              <a:t>, response);</a:t>
            </a:r>
          </a:p>
          <a:p>
            <a:r>
              <a:rPr lang="en-US" sz="1000" dirty="0" smtClean="0">
                <a:solidFill>
                  <a:srgbClr val="000000"/>
                </a:solidFill>
                <a:latin typeface="Consolas"/>
              </a:rPr>
              <a:t>    }</a:t>
            </a:r>
            <a:endParaRPr lang="en-US" sz="1000" dirty="0">
              <a:solidFill>
                <a:srgbClr val="000000"/>
              </a:solidFill>
              <a:latin typeface="Consolas"/>
            </a:endParaRPr>
          </a:p>
          <a:p>
            <a:r>
              <a:rPr lang="en-US" sz="1000" dirty="0" smtClean="0">
                <a:solidFill>
                  <a:srgbClr val="000000"/>
                </a:solidFill>
                <a:latin typeface="Consolas"/>
              </a:rPr>
              <a:t>  }.</a:t>
            </a:r>
            <a:r>
              <a:rPr lang="en-US" sz="1000" dirty="0" err="1">
                <a:solidFill>
                  <a:srgbClr val="000000"/>
                </a:solidFill>
                <a:highlight>
                  <a:srgbClr val="CECCF7"/>
                </a:highlight>
                <a:latin typeface="Consolas"/>
              </a:rPr>
              <a:t>createDelegate</a:t>
            </a:r>
            <a:r>
              <a:rPr lang="en-US" sz="1000" dirty="0">
                <a:solidFill>
                  <a:srgbClr val="000000"/>
                </a:solidFill>
                <a:highlight>
                  <a:srgbClr val="CECCF7"/>
                </a:highlight>
                <a:latin typeface="Consolas"/>
              </a:rPr>
              <a:t>(</a:t>
            </a:r>
            <a:r>
              <a:rPr lang="en-US" sz="1000" b="1" dirty="0">
                <a:solidFill>
                  <a:srgbClr val="7F0055"/>
                </a:solidFill>
                <a:highlight>
                  <a:srgbClr val="CECCF7"/>
                </a:highlight>
                <a:latin typeface="Consolas"/>
              </a:rPr>
              <a:t>this</a:t>
            </a:r>
            <a:r>
              <a:rPr lang="en-US" sz="1000" b="1" dirty="0">
                <a:solidFill>
                  <a:srgbClr val="000000"/>
                </a:solidFill>
                <a:highlight>
                  <a:srgbClr val="CECCF7"/>
                </a:highlight>
                <a:latin typeface="Consolas"/>
              </a:rPr>
              <a:t>)</a:t>
            </a:r>
          </a:p>
          <a:p>
            <a:r>
              <a:rPr lang="en-US" sz="1000" dirty="0">
                <a:solidFill>
                  <a:srgbClr val="000000"/>
                </a:solidFill>
                <a:latin typeface="Consolas"/>
              </a:rPr>
              <a:t>}</a:t>
            </a:r>
          </a:p>
        </p:txBody>
      </p:sp>
    </p:spTree>
    <p:extLst>
      <p:ext uri="{BB962C8B-B14F-4D97-AF65-F5344CB8AC3E}">
        <p14:creationId xmlns:p14="http://schemas.microsoft.com/office/powerpoint/2010/main" val="557564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Seam </a:t>
            </a:r>
            <a:r>
              <a:rPr lang="en-US" dirty="0" err="1" smtClean="0"/>
              <a:t>WebRemoting</a:t>
            </a:r>
            <a:endParaRPr lang="en-US" dirty="0"/>
          </a:p>
        </p:txBody>
      </p:sp>
      <p:sp>
        <p:nvSpPr>
          <p:cNvPr id="3" name="Content Placeholder 2"/>
          <p:cNvSpPr>
            <a:spLocks noGrp="1"/>
          </p:cNvSpPr>
          <p:nvPr>
            <p:ph idx="1"/>
          </p:nvPr>
        </p:nvSpPr>
        <p:spPr/>
        <p:txBody>
          <a:bodyPr/>
          <a:lstStyle/>
          <a:p>
            <a:r>
              <a:rPr lang="en-US" dirty="0" smtClean="0"/>
              <a:t>Seam </a:t>
            </a:r>
            <a:r>
              <a:rPr lang="en-US" dirty="0" err="1" smtClean="0"/>
              <a:t>Remoting</a:t>
            </a:r>
            <a:r>
              <a:rPr lang="en-US" dirty="0" smtClean="0"/>
              <a:t> provides a JavaScript framework that allows developers to access Java components from a web page. </a:t>
            </a:r>
          </a:p>
          <a:p>
            <a:r>
              <a:rPr lang="en-US" dirty="0" smtClean="0"/>
              <a:t>Communication between the front end and the back end happens behind the scenes over XML-wrapped messages</a:t>
            </a:r>
          </a:p>
          <a:p>
            <a:r>
              <a:rPr lang="en-US" dirty="0" smtClean="0"/>
              <a:t>Seam </a:t>
            </a:r>
            <a:r>
              <a:rPr lang="en-US" dirty="0" err="1" smtClean="0"/>
              <a:t>Remoting</a:t>
            </a:r>
            <a:r>
              <a:rPr lang="en-US" dirty="0" smtClean="0"/>
              <a:t> is by definition asynchronous – any calls you make will return immediately. You must register a callback if you want    </a:t>
            </a:r>
            <a:endParaRPr lang="en-US" dirty="0"/>
          </a:p>
        </p:txBody>
      </p:sp>
    </p:spTree>
    <p:extLst>
      <p:ext uri="{BB962C8B-B14F-4D97-AF65-F5344CB8AC3E}">
        <p14:creationId xmlns:p14="http://schemas.microsoft.com/office/powerpoint/2010/main" val="2315376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ExtJS</a:t>
            </a:r>
            <a:endParaRPr lang="en-US" dirty="0"/>
          </a:p>
        </p:txBody>
      </p:sp>
      <p:sp>
        <p:nvSpPr>
          <p:cNvPr id="3" name="Content Placeholder 2"/>
          <p:cNvSpPr>
            <a:spLocks noGrp="1"/>
          </p:cNvSpPr>
          <p:nvPr>
            <p:ph idx="1"/>
          </p:nvPr>
        </p:nvSpPr>
        <p:spPr/>
        <p:txBody>
          <a:bodyPr>
            <a:normAutofit/>
          </a:bodyPr>
          <a:lstStyle/>
          <a:p>
            <a:r>
              <a:rPr lang="en-US" dirty="0" smtClean="0"/>
              <a:t>A JavaScript framework originally developed as an extension of Yahoo YUI</a:t>
            </a:r>
          </a:p>
          <a:p>
            <a:r>
              <a:rPr lang="en-US" dirty="0" smtClean="0"/>
              <a:t>Also includes interoperability with </a:t>
            </a:r>
            <a:r>
              <a:rPr lang="en-US" dirty="0" err="1" smtClean="0"/>
              <a:t>jQuery</a:t>
            </a:r>
            <a:r>
              <a:rPr lang="en-US" dirty="0" smtClean="0"/>
              <a:t> and Prototype </a:t>
            </a:r>
          </a:p>
          <a:p>
            <a:r>
              <a:rPr lang="en-US" dirty="0" smtClean="0"/>
              <a:t>Differentiates itself with a mature set of ready-to-use components that share a common API</a:t>
            </a:r>
            <a:endParaRPr lang="en-US" dirty="0"/>
          </a:p>
        </p:txBody>
      </p:sp>
    </p:spTree>
    <p:extLst>
      <p:ext uri="{BB962C8B-B14F-4D97-AF65-F5344CB8AC3E}">
        <p14:creationId xmlns:p14="http://schemas.microsoft.com/office/powerpoint/2010/main" val="3595805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WebRemote</a:t>
            </a:r>
            <a:r>
              <a:rPr lang="en-US" dirty="0" smtClean="0"/>
              <a:t> JavaBean</a:t>
            </a:r>
            <a:endParaRPr lang="en-US" dirty="0"/>
          </a:p>
        </p:txBody>
      </p:sp>
      <p:sp>
        <p:nvSpPr>
          <p:cNvPr id="3" name="Content Placeholder 2"/>
          <p:cNvSpPr>
            <a:spLocks noGrp="1"/>
          </p:cNvSpPr>
          <p:nvPr>
            <p:ph idx="1"/>
          </p:nvPr>
        </p:nvSpPr>
        <p:spPr>
          <a:xfrm>
            <a:off x="457200" y="1935480"/>
            <a:ext cx="8229600" cy="1417320"/>
          </a:xfrm>
        </p:spPr>
        <p:txBody>
          <a:bodyPr/>
          <a:lstStyle/>
          <a:p>
            <a:r>
              <a:rPr lang="en-US" dirty="0" smtClean="0"/>
              <a:t>The only thing you have to do to make a seam component expose a method through </a:t>
            </a:r>
            <a:r>
              <a:rPr lang="en-US" dirty="0" err="1" smtClean="0"/>
              <a:t>remoting</a:t>
            </a:r>
            <a:r>
              <a:rPr lang="en-US" dirty="0" smtClean="0"/>
              <a:t> is add an annotation:</a:t>
            </a:r>
            <a:endParaRPr lang="en-US" dirty="0"/>
          </a:p>
        </p:txBody>
      </p:sp>
      <p:sp>
        <p:nvSpPr>
          <p:cNvPr id="5" name="TextBox 4"/>
          <p:cNvSpPr txBox="1"/>
          <p:nvPr/>
        </p:nvSpPr>
        <p:spPr>
          <a:xfrm>
            <a:off x="1828800" y="3886200"/>
            <a:ext cx="5105400" cy="1569660"/>
          </a:xfrm>
          <a:prstGeom prst="rect">
            <a:avLst/>
          </a:prstGeom>
          <a:solidFill>
            <a:schemeClr val="bg1">
              <a:lumMod val="95000"/>
            </a:schemeClr>
          </a:solidFill>
          <a:ln>
            <a:solidFill>
              <a:schemeClr val="tx1"/>
            </a:solidFill>
            <a:prstDash val="lgDash"/>
          </a:ln>
        </p:spPr>
        <p:txBody>
          <a:bodyPr wrap="square" rtlCol="0">
            <a:spAutoFit/>
          </a:bodyPr>
          <a:lstStyle/>
          <a:p>
            <a:r>
              <a:rPr lang="en-US" sz="1200" dirty="0" smtClean="0">
                <a:solidFill>
                  <a:srgbClr val="646464"/>
                </a:solidFill>
                <a:latin typeface="Consolas"/>
              </a:rPr>
              <a:t>@Name</a:t>
            </a:r>
            <a:r>
              <a:rPr lang="en-US" sz="1200" dirty="0" smtClean="0">
                <a:solidFill>
                  <a:srgbClr val="000000"/>
                </a:solidFill>
                <a:latin typeface="Consolas"/>
              </a:rPr>
              <a:t>(</a:t>
            </a:r>
            <a:r>
              <a:rPr lang="en-US" sz="1200" dirty="0" smtClean="0">
                <a:solidFill>
                  <a:srgbClr val="2A00FF"/>
                </a:solidFill>
                <a:latin typeface="Consolas"/>
              </a:rPr>
              <a:t>“</a:t>
            </a:r>
            <a:r>
              <a:rPr lang="en-US" sz="1200" dirty="0" err="1" smtClean="0">
                <a:solidFill>
                  <a:srgbClr val="2A00FF"/>
                </a:solidFill>
                <a:latin typeface="Consolas"/>
              </a:rPr>
              <a:t>helloWorldBean</a:t>
            </a:r>
            <a:r>
              <a:rPr lang="en-US" sz="1200" dirty="0" smtClean="0">
                <a:solidFill>
                  <a:srgbClr val="2A00FF"/>
                </a:solidFill>
                <a:latin typeface="Consolas"/>
              </a:rPr>
              <a:t>"</a:t>
            </a:r>
            <a:r>
              <a:rPr lang="en-US" sz="1200" dirty="0" smtClean="0">
                <a:solidFill>
                  <a:srgbClr val="000000"/>
                </a:solidFill>
                <a:latin typeface="Consolas"/>
              </a:rPr>
              <a:t>)</a:t>
            </a:r>
          </a:p>
          <a:p>
            <a:r>
              <a:rPr lang="en-US" sz="1200" dirty="0" smtClean="0">
                <a:solidFill>
                  <a:srgbClr val="646464"/>
                </a:solidFill>
                <a:latin typeface="Consolas"/>
              </a:rPr>
              <a:t>@Scope</a:t>
            </a:r>
            <a:r>
              <a:rPr lang="en-US" sz="1200" dirty="0" smtClean="0">
                <a:solidFill>
                  <a:srgbClr val="000000"/>
                </a:solidFill>
                <a:latin typeface="Consolas"/>
              </a:rPr>
              <a:t>(</a:t>
            </a:r>
            <a:r>
              <a:rPr lang="en-US" sz="1200" dirty="0" err="1" smtClean="0">
                <a:solidFill>
                  <a:srgbClr val="000000"/>
                </a:solidFill>
                <a:latin typeface="Consolas"/>
              </a:rPr>
              <a:t>ScopeType.</a:t>
            </a:r>
            <a:r>
              <a:rPr lang="en-US" sz="1200" i="1" dirty="0" err="1" smtClean="0">
                <a:solidFill>
                  <a:srgbClr val="0000C0"/>
                </a:solidFill>
                <a:latin typeface="Consolas"/>
              </a:rPr>
              <a:t>CONVERSATION</a:t>
            </a:r>
            <a:r>
              <a:rPr lang="en-US" sz="1200" i="1" dirty="0" smtClean="0">
                <a:solidFill>
                  <a:srgbClr val="000000"/>
                </a:solidFill>
                <a:latin typeface="Consolas"/>
              </a:rPr>
              <a:t>)</a:t>
            </a:r>
          </a:p>
          <a:p>
            <a:r>
              <a:rPr lang="en-US" sz="1200" b="1" dirty="0" smtClean="0">
                <a:solidFill>
                  <a:srgbClr val="7F0055"/>
                </a:solidFill>
                <a:latin typeface="Consolas"/>
              </a:rPr>
              <a:t>public</a:t>
            </a:r>
            <a:r>
              <a:rPr lang="en-US" sz="1200" b="1" dirty="0" smtClean="0">
                <a:solidFill>
                  <a:srgbClr val="000000"/>
                </a:solidFill>
                <a:latin typeface="Consolas"/>
              </a:rPr>
              <a:t> </a:t>
            </a:r>
            <a:r>
              <a:rPr lang="en-US" sz="1200" b="1" dirty="0" smtClean="0">
                <a:solidFill>
                  <a:srgbClr val="7F0055"/>
                </a:solidFill>
                <a:latin typeface="Consolas"/>
              </a:rPr>
              <a:t>class</a:t>
            </a:r>
            <a:r>
              <a:rPr lang="en-US" sz="1200" b="1" dirty="0" smtClean="0">
                <a:solidFill>
                  <a:srgbClr val="000000"/>
                </a:solidFill>
                <a:latin typeface="Consolas"/>
              </a:rPr>
              <a:t> </a:t>
            </a:r>
            <a:r>
              <a:rPr lang="en-US" sz="1200" b="1" u="sng" dirty="0" err="1" smtClean="0">
                <a:solidFill>
                  <a:srgbClr val="000000"/>
                </a:solidFill>
                <a:latin typeface="Consolas"/>
              </a:rPr>
              <a:t>HelloWorldBean</a:t>
            </a:r>
            <a:r>
              <a:rPr lang="en-US" sz="1200" b="1" u="sng" dirty="0" smtClean="0">
                <a:solidFill>
                  <a:srgbClr val="000000"/>
                </a:solidFill>
                <a:latin typeface="Consolas"/>
              </a:rPr>
              <a:t>{</a:t>
            </a:r>
          </a:p>
          <a:p>
            <a:r>
              <a:rPr lang="en-US" sz="1200" dirty="0" smtClean="0">
                <a:solidFill>
                  <a:srgbClr val="000000"/>
                </a:solidFill>
                <a:latin typeface="Consolas"/>
              </a:rPr>
              <a:t>    </a:t>
            </a:r>
            <a:r>
              <a:rPr lang="en-US" sz="1200" dirty="0" smtClean="0">
                <a:solidFill>
                  <a:srgbClr val="646464"/>
                </a:solidFill>
                <a:latin typeface="Consolas"/>
              </a:rPr>
              <a:t>@</a:t>
            </a:r>
            <a:r>
              <a:rPr lang="en-US" sz="1200" dirty="0" err="1" smtClean="0">
                <a:solidFill>
                  <a:srgbClr val="646464"/>
                </a:solidFill>
                <a:latin typeface="Consolas"/>
              </a:rPr>
              <a:t>WebRemote</a:t>
            </a:r>
            <a:endParaRPr lang="en-US" sz="1200" dirty="0" smtClean="0">
              <a:solidFill>
                <a:srgbClr val="646464"/>
              </a:solidFill>
              <a:latin typeface="Consolas"/>
            </a:endParaRPr>
          </a:p>
          <a:p>
            <a:r>
              <a:rPr lang="en-US" sz="1200" dirty="0" smtClean="0">
                <a:solidFill>
                  <a:srgbClr val="000000"/>
                </a:solidFill>
                <a:latin typeface="Consolas"/>
              </a:rPr>
              <a:t>    </a:t>
            </a:r>
            <a:r>
              <a:rPr lang="en-US" sz="1200" b="1" dirty="0" smtClean="0">
                <a:solidFill>
                  <a:srgbClr val="7F0055"/>
                </a:solidFill>
                <a:latin typeface="Consolas"/>
              </a:rPr>
              <a:t>public</a:t>
            </a:r>
            <a:r>
              <a:rPr lang="en-US" sz="1200" b="1" dirty="0" smtClean="0">
                <a:solidFill>
                  <a:srgbClr val="000000"/>
                </a:solidFill>
                <a:latin typeface="Consolas"/>
              </a:rPr>
              <a:t> String </a:t>
            </a:r>
            <a:r>
              <a:rPr lang="en-US" sz="1200" b="1" u="sng" dirty="0" err="1" smtClean="0">
                <a:solidFill>
                  <a:srgbClr val="000000"/>
                </a:solidFill>
                <a:latin typeface="Consolas"/>
              </a:rPr>
              <a:t>sayHelloWorld</a:t>
            </a:r>
            <a:r>
              <a:rPr lang="en-US" sz="1200" b="1" u="sng" dirty="0" smtClean="0">
                <a:solidFill>
                  <a:srgbClr val="000000"/>
                </a:solidFill>
                <a:latin typeface="Consolas"/>
              </a:rPr>
              <a:t>(){</a:t>
            </a:r>
          </a:p>
          <a:p>
            <a:r>
              <a:rPr lang="en-US" sz="1200" dirty="0" smtClean="0">
                <a:solidFill>
                  <a:srgbClr val="000000"/>
                </a:solidFill>
                <a:latin typeface="Consolas"/>
              </a:rPr>
              <a:t>        </a:t>
            </a:r>
            <a:r>
              <a:rPr lang="en-US" sz="1200" b="1" dirty="0" smtClean="0">
                <a:solidFill>
                  <a:srgbClr val="7F0055"/>
                </a:solidFill>
                <a:latin typeface="Consolas"/>
              </a:rPr>
              <a:t>return</a:t>
            </a:r>
            <a:r>
              <a:rPr lang="en-US" sz="1200" b="1" dirty="0" smtClean="0">
                <a:solidFill>
                  <a:srgbClr val="000000"/>
                </a:solidFill>
                <a:latin typeface="Consolas"/>
              </a:rPr>
              <a:t> </a:t>
            </a:r>
            <a:r>
              <a:rPr lang="en-US" sz="1200" b="1" dirty="0" smtClean="0">
                <a:solidFill>
                  <a:srgbClr val="2A00FF"/>
                </a:solidFill>
                <a:latin typeface="Consolas"/>
              </a:rPr>
              <a:t>"Hello World!"</a:t>
            </a:r>
            <a:r>
              <a:rPr lang="en-US" sz="1200" b="1" dirty="0" smtClean="0">
                <a:solidFill>
                  <a:srgbClr val="000000"/>
                </a:solidFill>
                <a:latin typeface="Consolas"/>
              </a:rPr>
              <a:t>;</a:t>
            </a:r>
          </a:p>
          <a:p>
            <a:r>
              <a:rPr lang="en-US" sz="1200" dirty="0" smtClean="0">
                <a:solidFill>
                  <a:srgbClr val="000000"/>
                </a:solidFill>
                <a:latin typeface="Consolas"/>
              </a:rPr>
              <a:t>    }</a:t>
            </a:r>
          </a:p>
          <a:p>
            <a:r>
              <a:rPr lang="en-US" sz="1200" dirty="0" smtClean="0">
                <a:solidFill>
                  <a:srgbClr val="000000"/>
                </a:solidFill>
                <a:latin typeface="Consolas"/>
              </a:rPr>
              <a:t>}</a:t>
            </a:r>
          </a:p>
        </p:txBody>
      </p:sp>
    </p:spTree>
    <p:extLst>
      <p:ext uri="{BB962C8B-B14F-4D97-AF65-F5344CB8AC3E}">
        <p14:creationId xmlns:p14="http://schemas.microsoft.com/office/powerpoint/2010/main" val="37418819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WebRemote</a:t>
            </a:r>
            <a:r>
              <a:rPr lang="en-US" dirty="0" smtClean="0"/>
              <a:t> XHTML</a:t>
            </a:r>
            <a:endParaRPr lang="en-US" dirty="0"/>
          </a:p>
        </p:txBody>
      </p:sp>
      <p:sp>
        <p:nvSpPr>
          <p:cNvPr id="3" name="Content Placeholder 2"/>
          <p:cNvSpPr>
            <a:spLocks noGrp="1"/>
          </p:cNvSpPr>
          <p:nvPr>
            <p:ph idx="1"/>
          </p:nvPr>
        </p:nvSpPr>
        <p:spPr>
          <a:xfrm>
            <a:off x="457200" y="1935480"/>
            <a:ext cx="8229600" cy="1950720"/>
          </a:xfrm>
        </p:spPr>
        <p:txBody>
          <a:bodyPr>
            <a:normAutofit fontScale="85000" lnSpcReduction="20000"/>
          </a:bodyPr>
          <a:lstStyle/>
          <a:p>
            <a:r>
              <a:rPr lang="en-US" dirty="0" smtClean="0"/>
              <a:t>A little more involved than the bean but still pretty straight forward.</a:t>
            </a:r>
          </a:p>
          <a:p>
            <a:r>
              <a:rPr lang="en-US" dirty="0" smtClean="0"/>
              <a:t>You have to include each bean that you will be interacting with in &lt;</a:t>
            </a:r>
            <a:r>
              <a:rPr lang="en-US" dirty="0" err="1" smtClean="0"/>
              <a:t>s:remote</a:t>
            </a:r>
            <a:r>
              <a:rPr lang="en-US" dirty="0" smtClean="0"/>
              <a:t>&gt; tags</a:t>
            </a:r>
          </a:p>
          <a:p>
            <a:r>
              <a:rPr lang="en-US" dirty="0" smtClean="0"/>
              <a:t>Again, since everything happens asynchronously you need to specify a callback to handle the return from the function. </a:t>
            </a:r>
            <a:endParaRPr lang="en-US" dirty="0"/>
          </a:p>
        </p:txBody>
      </p:sp>
      <p:sp>
        <p:nvSpPr>
          <p:cNvPr id="4" name="TextBox 3"/>
          <p:cNvSpPr txBox="1"/>
          <p:nvPr/>
        </p:nvSpPr>
        <p:spPr>
          <a:xfrm>
            <a:off x="231842" y="4114800"/>
            <a:ext cx="8610600" cy="1969770"/>
          </a:xfrm>
          <a:prstGeom prst="rect">
            <a:avLst/>
          </a:prstGeom>
          <a:solidFill>
            <a:schemeClr val="bg1">
              <a:lumMod val="95000"/>
            </a:schemeClr>
          </a:solidFill>
          <a:ln>
            <a:solidFill>
              <a:schemeClr val="tx1"/>
            </a:solidFill>
            <a:prstDash val="lgDash"/>
          </a:ln>
        </p:spPr>
        <p:txBody>
          <a:bodyPr wrap="square" rtlCol="0">
            <a:spAutoFit/>
          </a:bodyPr>
          <a:lstStyle/>
          <a:p>
            <a:r>
              <a:rPr lang="en-US" sz="1200" dirty="0" smtClean="0">
                <a:solidFill>
                  <a:srgbClr val="000000"/>
                </a:solidFill>
                <a:latin typeface="Consolas"/>
              </a:rPr>
              <a:t>  </a:t>
            </a:r>
            <a:r>
              <a:rPr lang="en-US" sz="1100" dirty="0" smtClean="0">
                <a:solidFill>
                  <a:srgbClr val="008080"/>
                </a:solidFill>
                <a:highlight>
                  <a:srgbClr val="E8F2FE"/>
                </a:highlight>
                <a:latin typeface="Consolas"/>
              </a:rPr>
              <a:t>&lt;</a:t>
            </a:r>
            <a:r>
              <a:rPr lang="en-US" sz="1100" dirty="0" err="1" smtClean="0">
                <a:solidFill>
                  <a:srgbClr val="3F7F7F"/>
                </a:solidFill>
                <a:highlight>
                  <a:srgbClr val="E8F2FE"/>
                </a:highlight>
                <a:latin typeface="Consolas"/>
              </a:rPr>
              <a:t>s:remote</a:t>
            </a:r>
            <a:r>
              <a:rPr lang="en-US" sz="1100" dirty="0" smtClean="0">
                <a:solidFill>
                  <a:srgbClr val="3F7F7F"/>
                </a:solidFill>
                <a:highlight>
                  <a:srgbClr val="E8F2FE"/>
                </a:highlight>
                <a:latin typeface="Consolas"/>
              </a:rPr>
              <a:t> </a:t>
            </a:r>
            <a:r>
              <a:rPr lang="en-US" sz="1100" dirty="0" smtClean="0">
                <a:solidFill>
                  <a:srgbClr val="7F007F"/>
                </a:solidFill>
                <a:highlight>
                  <a:srgbClr val="E8F2FE"/>
                </a:highlight>
                <a:latin typeface="Consolas"/>
              </a:rPr>
              <a:t>include</a:t>
            </a:r>
            <a:r>
              <a:rPr lang="en-US" sz="1100" dirty="0" smtClean="0">
                <a:solidFill>
                  <a:srgbClr val="000000"/>
                </a:solidFill>
                <a:highlight>
                  <a:srgbClr val="E8F2FE"/>
                </a:highlight>
                <a:latin typeface="Consolas"/>
              </a:rPr>
              <a:t>=</a:t>
            </a:r>
            <a:r>
              <a:rPr lang="en-US" sz="1100" i="1" dirty="0" smtClean="0">
                <a:solidFill>
                  <a:srgbClr val="2A00FF"/>
                </a:solidFill>
                <a:highlight>
                  <a:srgbClr val="E8F2FE"/>
                </a:highlight>
                <a:latin typeface="Consolas"/>
              </a:rPr>
              <a:t>“</a:t>
            </a:r>
            <a:r>
              <a:rPr lang="en-US" sz="1100" i="1" dirty="0" err="1" smtClean="0">
                <a:solidFill>
                  <a:srgbClr val="2A00FF"/>
                </a:solidFill>
                <a:highlight>
                  <a:srgbClr val="E8F2FE"/>
                </a:highlight>
                <a:latin typeface="Consolas"/>
              </a:rPr>
              <a:t>helloWorldBean</a:t>
            </a:r>
            <a:r>
              <a:rPr lang="en-US" sz="1100" i="1" dirty="0" smtClean="0">
                <a:solidFill>
                  <a:srgbClr val="2A00FF"/>
                </a:solidFill>
                <a:highlight>
                  <a:srgbClr val="E8F2FE"/>
                </a:highlight>
                <a:latin typeface="Consolas"/>
              </a:rPr>
              <a:t>" </a:t>
            </a:r>
            <a:r>
              <a:rPr lang="en-US" sz="1100" i="1" dirty="0" smtClean="0">
                <a:solidFill>
                  <a:srgbClr val="008080"/>
                </a:solidFill>
                <a:highlight>
                  <a:srgbClr val="E8F2FE"/>
                </a:highlight>
                <a:latin typeface="Consolas"/>
              </a:rPr>
              <a:t>/&gt;</a:t>
            </a:r>
          </a:p>
          <a:p>
            <a:r>
              <a:rPr lang="en-US" sz="1100" dirty="0" smtClean="0">
                <a:solidFill>
                  <a:srgbClr val="008080"/>
                </a:solidFill>
                <a:latin typeface="Consolas"/>
              </a:rPr>
              <a:t>  &lt;</a:t>
            </a:r>
            <a:r>
              <a:rPr lang="en-US" sz="1100" dirty="0" smtClean="0">
                <a:solidFill>
                  <a:srgbClr val="3F7F7F"/>
                </a:solidFill>
                <a:latin typeface="Consolas"/>
              </a:rPr>
              <a:t>script </a:t>
            </a:r>
            <a:r>
              <a:rPr lang="en-US" sz="1100" dirty="0" smtClean="0">
                <a:solidFill>
                  <a:srgbClr val="7F007F"/>
                </a:solidFill>
                <a:latin typeface="Consolas"/>
              </a:rPr>
              <a:t>type</a:t>
            </a:r>
            <a:r>
              <a:rPr lang="en-US" sz="1100" dirty="0" smtClean="0">
                <a:solidFill>
                  <a:srgbClr val="000000"/>
                </a:solidFill>
                <a:latin typeface="Consolas"/>
              </a:rPr>
              <a:t>=</a:t>
            </a:r>
            <a:r>
              <a:rPr lang="en-US" sz="1100" i="1" dirty="0" smtClean="0">
                <a:solidFill>
                  <a:srgbClr val="2A00FF"/>
                </a:solidFill>
                <a:latin typeface="Consolas"/>
              </a:rPr>
              <a:t>"text/</a:t>
            </a:r>
            <a:r>
              <a:rPr lang="en-US" sz="1100" i="1" dirty="0" err="1" smtClean="0">
                <a:solidFill>
                  <a:srgbClr val="2A00FF"/>
                </a:solidFill>
                <a:latin typeface="Consolas"/>
              </a:rPr>
              <a:t>javascript</a:t>
            </a:r>
            <a:r>
              <a:rPr lang="en-US" sz="1100" i="1" dirty="0" smtClean="0">
                <a:solidFill>
                  <a:srgbClr val="2A00FF"/>
                </a:solidFill>
                <a:latin typeface="Consolas"/>
              </a:rPr>
              <a:t>"</a:t>
            </a:r>
            <a:r>
              <a:rPr lang="en-US" sz="1100" i="1" dirty="0" smtClean="0">
                <a:solidFill>
                  <a:srgbClr val="008080"/>
                </a:solidFill>
                <a:latin typeface="Consolas"/>
              </a:rPr>
              <a:t>&gt;</a:t>
            </a:r>
          </a:p>
          <a:p>
            <a:r>
              <a:rPr lang="en-US" sz="1100" dirty="0" smtClean="0">
                <a:solidFill>
                  <a:srgbClr val="000000"/>
                </a:solidFill>
                <a:latin typeface="Consolas"/>
              </a:rPr>
              <a:t>  	</a:t>
            </a:r>
            <a:r>
              <a:rPr lang="en-US" sz="1100" b="1" dirty="0" smtClean="0">
                <a:solidFill>
                  <a:srgbClr val="7F0055"/>
                </a:solidFill>
                <a:latin typeface="Consolas"/>
              </a:rPr>
              <a:t>function</a:t>
            </a:r>
            <a:r>
              <a:rPr lang="en-US" sz="1100" b="1" dirty="0" smtClean="0">
                <a:solidFill>
                  <a:srgbClr val="000000"/>
                </a:solidFill>
                <a:latin typeface="Consolas"/>
              </a:rPr>
              <a:t> </a:t>
            </a:r>
            <a:r>
              <a:rPr lang="en-US" sz="1100" b="1" dirty="0" err="1" smtClean="0">
                <a:solidFill>
                  <a:srgbClr val="000000"/>
                </a:solidFill>
                <a:latin typeface="Consolas"/>
              </a:rPr>
              <a:t>getHello</a:t>
            </a:r>
            <a:r>
              <a:rPr lang="en-US" sz="1100" b="1" dirty="0" smtClean="0">
                <a:solidFill>
                  <a:srgbClr val="000000"/>
                </a:solidFill>
                <a:latin typeface="Consolas"/>
              </a:rPr>
              <a:t>() {    </a:t>
            </a:r>
          </a:p>
          <a:p>
            <a:r>
              <a:rPr lang="en-US" sz="1100" dirty="0" smtClean="0">
                <a:solidFill>
                  <a:srgbClr val="000000"/>
                </a:solidFill>
                <a:latin typeface="Consolas"/>
              </a:rPr>
              <a:t>	    </a:t>
            </a:r>
            <a:r>
              <a:rPr lang="en-US" sz="1100" dirty="0" err="1" smtClean="0">
                <a:solidFill>
                  <a:srgbClr val="000000"/>
                </a:solidFill>
                <a:latin typeface="Consolas"/>
              </a:rPr>
              <a:t>Seam.Component.getInstance</a:t>
            </a:r>
            <a:r>
              <a:rPr lang="en-US" sz="1100" dirty="0" smtClean="0">
                <a:solidFill>
                  <a:srgbClr val="000000"/>
                </a:solidFill>
                <a:latin typeface="Consolas"/>
              </a:rPr>
              <a:t>(</a:t>
            </a:r>
            <a:r>
              <a:rPr lang="en-US" sz="1100" dirty="0" smtClean="0">
                <a:solidFill>
                  <a:srgbClr val="2A00FF"/>
                </a:solidFill>
                <a:latin typeface="Consolas"/>
              </a:rPr>
              <a:t>"</a:t>
            </a:r>
            <a:r>
              <a:rPr lang="en-US" sz="1100" dirty="0" err="1" smtClean="0">
                <a:solidFill>
                  <a:srgbClr val="2A00FF"/>
                </a:solidFill>
                <a:latin typeface="Consolas"/>
              </a:rPr>
              <a:t>helloWorldBean</a:t>
            </a:r>
            <a:r>
              <a:rPr lang="en-US" sz="1100" dirty="0" smtClean="0">
                <a:solidFill>
                  <a:srgbClr val="2A00FF"/>
                </a:solidFill>
                <a:latin typeface="Consolas"/>
              </a:rPr>
              <a:t>"</a:t>
            </a:r>
            <a:r>
              <a:rPr lang="en-US" sz="1100" dirty="0" smtClean="0">
                <a:solidFill>
                  <a:srgbClr val="000000"/>
                </a:solidFill>
                <a:latin typeface="Consolas"/>
              </a:rPr>
              <a:t>).</a:t>
            </a:r>
            <a:r>
              <a:rPr lang="en-US" sz="1100" dirty="0" err="1" smtClean="0">
                <a:solidFill>
                  <a:srgbClr val="000000"/>
                </a:solidFill>
                <a:latin typeface="Consolas"/>
              </a:rPr>
              <a:t>sayHelloWorld</a:t>
            </a:r>
            <a:r>
              <a:rPr lang="en-US" sz="1100" dirty="0" smtClean="0">
                <a:solidFill>
                  <a:srgbClr val="000000"/>
                </a:solidFill>
                <a:latin typeface="Consolas"/>
              </a:rPr>
              <a:t>(</a:t>
            </a:r>
            <a:r>
              <a:rPr lang="en-US" sz="1100" dirty="0" err="1" smtClean="0">
                <a:solidFill>
                  <a:srgbClr val="000000"/>
                </a:solidFill>
                <a:latin typeface="Consolas"/>
              </a:rPr>
              <a:t>sayHelloCallback</a:t>
            </a:r>
            <a:r>
              <a:rPr lang="en-US" sz="1100" dirty="0" smtClean="0">
                <a:solidFill>
                  <a:srgbClr val="000000"/>
                </a:solidFill>
                <a:latin typeface="Consolas"/>
              </a:rPr>
              <a:t>);</a:t>
            </a:r>
          </a:p>
          <a:p>
            <a:r>
              <a:rPr lang="en-US" sz="1100" dirty="0" smtClean="0">
                <a:solidFill>
                  <a:srgbClr val="000000"/>
                </a:solidFill>
                <a:latin typeface="Consolas"/>
              </a:rPr>
              <a:t>	}</a:t>
            </a:r>
          </a:p>
          <a:p>
            <a:r>
              <a:rPr lang="en-US" sz="1100" dirty="0" smtClean="0">
                <a:solidFill>
                  <a:srgbClr val="000000"/>
                </a:solidFill>
                <a:latin typeface="Consolas"/>
              </a:rPr>
              <a:t>	</a:t>
            </a:r>
            <a:r>
              <a:rPr lang="en-US" sz="1100" b="1" dirty="0" smtClean="0">
                <a:solidFill>
                  <a:srgbClr val="7F0055"/>
                </a:solidFill>
                <a:latin typeface="Consolas"/>
              </a:rPr>
              <a:t>function</a:t>
            </a:r>
            <a:r>
              <a:rPr lang="en-US" sz="1100" b="1" dirty="0" smtClean="0">
                <a:solidFill>
                  <a:srgbClr val="000000"/>
                </a:solidFill>
                <a:latin typeface="Consolas"/>
              </a:rPr>
              <a:t> </a:t>
            </a:r>
            <a:r>
              <a:rPr lang="en-US" sz="1100" b="1" dirty="0" err="1" smtClean="0">
                <a:solidFill>
                  <a:srgbClr val="000000"/>
                </a:solidFill>
                <a:latin typeface="Consolas"/>
              </a:rPr>
              <a:t>sayHelloCallback</a:t>
            </a:r>
            <a:r>
              <a:rPr lang="en-US" sz="1100" b="1" dirty="0" smtClean="0">
                <a:solidFill>
                  <a:srgbClr val="000000"/>
                </a:solidFill>
                <a:latin typeface="Consolas"/>
              </a:rPr>
              <a:t>(result) {</a:t>
            </a:r>
          </a:p>
          <a:p>
            <a:r>
              <a:rPr lang="en-US" sz="1100" dirty="0" smtClean="0">
                <a:solidFill>
                  <a:srgbClr val="000000"/>
                </a:solidFill>
                <a:latin typeface="Consolas"/>
              </a:rPr>
              <a:t>	    alert(result);</a:t>
            </a:r>
          </a:p>
          <a:p>
            <a:r>
              <a:rPr lang="en-US" sz="1100" dirty="0" smtClean="0">
                <a:solidFill>
                  <a:srgbClr val="000000"/>
                </a:solidFill>
                <a:latin typeface="Consolas"/>
              </a:rPr>
              <a:t>	}</a:t>
            </a:r>
          </a:p>
          <a:p>
            <a:r>
              <a:rPr lang="en-US" sz="1100" dirty="0">
                <a:solidFill>
                  <a:srgbClr val="008080"/>
                </a:solidFill>
                <a:latin typeface="Consolas"/>
              </a:rPr>
              <a:t> </a:t>
            </a:r>
            <a:r>
              <a:rPr lang="en-US" sz="1100" dirty="0" smtClean="0">
                <a:solidFill>
                  <a:srgbClr val="008080"/>
                </a:solidFill>
                <a:latin typeface="Consolas"/>
              </a:rPr>
              <a:t> &lt;/</a:t>
            </a:r>
            <a:r>
              <a:rPr lang="en-US" sz="1100" dirty="0" smtClean="0">
                <a:solidFill>
                  <a:srgbClr val="3F7F7F"/>
                </a:solidFill>
                <a:latin typeface="Consolas"/>
              </a:rPr>
              <a:t>script</a:t>
            </a:r>
            <a:r>
              <a:rPr lang="en-US" sz="1100" dirty="0" smtClean="0">
                <a:solidFill>
                  <a:srgbClr val="008080"/>
                </a:solidFill>
                <a:latin typeface="Consolas"/>
              </a:rPr>
              <a:t>&gt;</a:t>
            </a:r>
          </a:p>
          <a:p>
            <a:r>
              <a:rPr lang="en-US" sz="1100" i="1" dirty="0">
                <a:solidFill>
                  <a:srgbClr val="008080"/>
                </a:solidFill>
                <a:highlight>
                  <a:srgbClr val="E8F2FE"/>
                </a:highlight>
                <a:latin typeface="Consolas"/>
              </a:rPr>
              <a:t> </a:t>
            </a:r>
            <a:r>
              <a:rPr lang="en-US" sz="1100" i="1" dirty="0" smtClean="0">
                <a:solidFill>
                  <a:srgbClr val="008080"/>
                </a:solidFill>
                <a:highlight>
                  <a:srgbClr val="E8F2FE"/>
                </a:highlight>
                <a:latin typeface="Consolas"/>
              </a:rPr>
              <a:t> </a:t>
            </a:r>
            <a:r>
              <a:rPr lang="en-US" sz="1100" dirty="0" smtClean="0">
                <a:solidFill>
                  <a:srgbClr val="008080"/>
                </a:solidFill>
                <a:highlight>
                  <a:srgbClr val="E8F2FE"/>
                </a:highlight>
                <a:latin typeface="Consolas"/>
              </a:rPr>
              <a:t>&lt;</a:t>
            </a:r>
            <a:r>
              <a:rPr lang="en-US" sz="1100" dirty="0" smtClean="0">
                <a:solidFill>
                  <a:srgbClr val="3F7F7F"/>
                </a:solidFill>
                <a:highlight>
                  <a:srgbClr val="D4D4D4"/>
                </a:highlight>
                <a:latin typeface="Consolas"/>
              </a:rPr>
              <a:t>a</a:t>
            </a:r>
            <a:r>
              <a:rPr lang="en-US" sz="1100" dirty="0" smtClean="0">
                <a:solidFill>
                  <a:srgbClr val="3F7F7F"/>
                </a:solidFill>
                <a:highlight>
                  <a:srgbClr val="E8F2FE"/>
                </a:highlight>
                <a:latin typeface="Consolas"/>
              </a:rPr>
              <a:t> </a:t>
            </a:r>
            <a:r>
              <a:rPr lang="en-US" sz="1100" dirty="0" err="1" smtClean="0">
                <a:solidFill>
                  <a:srgbClr val="7F007F"/>
                </a:solidFill>
                <a:highlight>
                  <a:srgbClr val="E8F2FE"/>
                </a:highlight>
                <a:latin typeface="Consolas"/>
              </a:rPr>
              <a:t>href</a:t>
            </a:r>
            <a:r>
              <a:rPr lang="en-US" sz="1100" dirty="0" smtClean="0">
                <a:solidFill>
                  <a:srgbClr val="000000"/>
                </a:solidFill>
                <a:highlight>
                  <a:srgbClr val="E8F2FE"/>
                </a:highlight>
                <a:latin typeface="Consolas"/>
              </a:rPr>
              <a:t>=</a:t>
            </a:r>
            <a:r>
              <a:rPr lang="en-US" sz="1100" i="1" dirty="0" smtClean="0">
                <a:solidFill>
                  <a:srgbClr val="2A00FF"/>
                </a:solidFill>
                <a:highlight>
                  <a:srgbClr val="E8F2FE"/>
                </a:highlight>
                <a:latin typeface="Consolas"/>
              </a:rPr>
              <a:t>'#' </a:t>
            </a:r>
            <a:r>
              <a:rPr lang="en-US" sz="1100" i="1" dirty="0" err="1" smtClean="0">
                <a:solidFill>
                  <a:srgbClr val="7F007F"/>
                </a:solidFill>
                <a:highlight>
                  <a:srgbClr val="E8F2FE"/>
                </a:highlight>
                <a:latin typeface="Consolas"/>
              </a:rPr>
              <a:t>onclick</a:t>
            </a:r>
            <a:r>
              <a:rPr lang="en-US" sz="1100" i="1" dirty="0" smtClean="0">
                <a:solidFill>
                  <a:srgbClr val="000000"/>
                </a:solidFill>
                <a:highlight>
                  <a:srgbClr val="E8F2FE"/>
                </a:highlight>
                <a:latin typeface="Consolas"/>
              </a:rPr>
              <a:t>=</a:t>
            </a:r>
            <a:r>
              <a:rPr lang="en-US" sz="1100" i="1" dirty="0" smtClean="0">
                <a:solidFill>
                  <a:srgbClr val="2A00FF"/>
                </a:solidFill>
                <a:highlight>
                  <a:srgbClr val="E8F2FE"/>
                </a:highlight>
                <a:latin typeface="Consolas"/>
              </a:rPr>
              <a:t>"</a:t>
            </a:r>
            <a:r>
              <a:rPr lang="en-US" sz="1100" i="1" dirty="0" err="1" smtClean="0">
                <a:solidFill>
                  <a:srgbClr val="2A00FF"/>
                </a:solidFill>
                <a:highlight>
                  <a:srgbClr val="E8F2FE"/>
                </a:highlight>
                <a:latin typeface="Consolas"/>
              </a:rPr>
              <a:t>javascript:getHello</a:t>
            </a:r>
            <a:r>
              <a:rPr lang="en-US" sz="1100" i="1" dirty="0" smtClean="0">
                <a:solidFill>
                  <a:srgbClr val="2A00FF"/>
                </a:solidFill>
                <a:highlight>
                  <a:srgbClr val="E8F2FE"/>
                </a:highlight>
                <a:latin typeface="Consolas"/>
              </a:rPr>
              <a:t>()"</a:t>
            </a:r>
            <a:r>
              <a:rPr lang="en-US" sz="1100" i="1" dirty="0" smtClean="0">
                <a:solidFill>
                  <a:srgbClr val="008080"/>
                </a:solidFill>
                <a:highlight>
                  <a:srgbClr val="E8F2FE"/>
                </a:highlight>
                <a:latin typeface="Consolas"/>
              </a:rPr>
              <a:t>&gt;</a:t>
            </a:r>
            <a:r>
              <a:rPr lang="en-US" sz="1100" i="1" dirty="0" smtClean="0">
                <a:solidFill>
                  <a:srgbClr val="000000"/>
                </a:solidFill>
                <a:highlight>
                  <a:srgbClr val="E8F2FE"/>
                </a:highlight>
                <a:latin typeface="Consolas"/>
              </a:rPr>
              <a:t>Say Hello World</a:t>
            </a:r>
            <a:r>
              <a:rPr lang="en-US" sz="1100" i="1" dirty="0" smtClean="0">
                <a:solidFill>
                  <a:srgbClr val="008080"/>
                </a:solidFill>
                <a:highlight>
                  <a:srgbClr val="E8F2FE"/>
                </a:highlight>
                <a:latin typeface="Consolas"/>
              </a:rPr>
              <a:t>&lt;/</a:t>
            </a:r>
            <a:r>
              <a:rPr lang="en-US" sz="1100" i="1" dirty="0" smtClean="0">
                <a:solidFill>
                  <a:srgbClr val="3F7F7F"/>
                </a:solidFill>
                <a:highlight>
                  <a:srgbClr val="D4D4D4"/>
                </a:highlight>
                <a:latin typeface="Consolas"/>
              </a:rPr>
              <a:t>a</a:t>
            </a:r>
            <a:r>
              <a:rPr lang="en-US" sz="1100" i="1" dirty="0" smtClean="0">
                <a:solidFill>
                  <a:srgbClr val="008080"/>
                </a:solidFill>
                <a:highlight>
                  <a:srgbClr val="E8F2FE"/>
                </a:highlight>
                <a:latin typeface="Consolas"/>
              </a:rPr>
              <a:t>&gt;</a:t>
            </a:r>
          </a:p>
          <a:p>
            <a:endParaRPr lang="en-US" sz="1100" dirty="0"/>
          </a:p>
        </p:txBody>
      </p:sp>
    </p:spTree>
    <p:extLst>
      <p:ext uri="{BB962C8B-B14F-4D97-AF65-F5344CB8AC3E}">
        <p14:creationId xmlns:p14="http://schemas.microsoft.com/office/powerpoint/2010/main" val="35622274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en-US" dirty="0" smtClean="0"/>
              <a:t>Tying </a:t>
            </a:r>
            <a:r>
              <a:rPr lang="en-US" dirty="0" err="1" smtClean="0"/>
              <a:t>WebRemote</a:t>
            </a:r>
            <a:r>
              <a:rPr lang="en-US" dirty="0" smtClean="0"/>
              <a:t> and </a:t>
            </a:r>
            <a:r>
              <a:rPr lang="en-US" dirty="0" err="1" smtClean="0"/>
              <a:t>ExtJS</a:t>
            </a:r>
            <a:r>
              <a:rPr lang="en-US" dirty="0" smtClean="0"/>
              <a:t> Together</a:t>
            </a:r>
            <a:endParaRPr lang="en-US" dirty="0"/>
          </a:p>
        </p:txBody>
      </p:sp>
      <p:sp>
        <p:nvSpPr>
          <p:cNvPr id="3" name="Content Placeholder 2"/>
          <p:cNvSpPr>
            <a:spLocks noGrp="1"/>
          </p:cNvSpPr>
          <p:nvPr>
            <p:ph idx="1"/>
          </p:nvPr>
        </p:nvSpPr>
        <p:spPr>
          <a:xfrm>
            <a:off x="457200" y="2209800"/>
            <a:ext cx="8229600" cy="4114800"/>
          </a:xfrm>
        </p:spPr>
        <p:txBody>
          <a:bodyPr/>
          <a:lstStyle/>
          <a:p>
            <a:r>
              <a:rPr lang="en-US" dirty="0" smtClean="0"/>
              <a:t>Neither </a:t>
            </a:r>
            <a:r>
              <a:rPr lang="en-US" dirty="0" err="1" smtClean="0"/>
              <a:t>ExtJS</a:t>
            </a:r>
            <a:r>
              <a:rPr lang="en-US" dirty="0" smtClean="0"/>
              <a:t> nor Seam have built-in mechanisms to work with each other. </a:t>
            </a:r>
          </a:p>
          <a:p>
            <a:r>
              <a:rPr lang="en-US" dirty="0" smtClean="0"/>
              <a:t>Need to use the </a:t>
            </a:r>
            <a:r>
              <a:rPr lang="en-US" dirty="0" err="1" smtClean="0"/>
              <a:t>SeamWebRemoteProxy</a:t>
            </a:r>
            <a:r>
              <a:rPr lang="en-US" dirty="0" smtClean="0"/>
              <a:t> to give </a:t>
            </a:r>
            <a:r>
              <a:rPr lang="en-US" dirty="0" err="1" smtClean="0"/>
              <a:t>ExtJS</a:t>
            </a:r>
            <a:r>
              <a:rPr lang="en-US" dirty="0" smtClean="0"/>
              <a:t> ability to “reach back” and perform CRUD against Seam components. </a:t>
            </a:r>
          </a:p>
          <a:p>
            <a:r>
              <a:rPr lang="en-US" dirty="0" smtClean="0"/>
              <a:t>May also need to use a store to handle all the special cases surrounding workgroup objects (“delete” either reverts an object or removes it from the database depending on its status). </a:t>
            </a:r>
            <a:endParaRPr lang="en-US" dirty="0"/>
          </a:p>
        </p:txBody>
      </p:sp>
    </p:spTree>
    <p:extLst>
      <p:ext uri="{BB962C8B-B14F-4D97-AF65-F5344CB8AC3E}">
        <p14:creationId xmlns:p14="http://schemas.microsoft.com/office/powerpoint/2010/main" val="13788823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proxy</a:t>
            </a:r>
            <a:endParaRPr lang="en-US" dirty="0"/>
          </a:p>
        </p:txBody>
      </p:sp>
      <p:sp>
        <p:nvSpPr>
          <p:cNvPr id="3" name="Content Placeholder 2"/>
          <p:cNvSpPr>
            <a:spLocks noGrp="1"/>
          </p:cNvSpPr>
          <p:nvPr>
            <p:ph idx="1"/>
          </p:nvPr>
        </p:nvSpPr>
        <p:spPr>
          <a:xfrm>
            <a:off x="457200" y="1935480"/>
            <a:ext cx="8229600" cy="502920"/>
          </a:xfrm>
        </p:spPr>
        <p:txBody>
          <a:bodyPr>
            <a:noAutofit/>
          </a:bodyPr>
          <a:lstStyle/>
          <a:p>
            <a:r>
              <a:rPr lang="en-US" dirty="0" smtClean="0"/>
              <a:t>Previously we just had a store backed by an array</a:t>
            </a:r>
          </a:p>
          <a:p>
            <a:endParaRPr lang="en-US" dirty="0"/>
          </a:p>
          <a:p>
            <a:endParaRPr lang="en-US" dirty="0" smtClean="0"/>
          </a:p>
          <a:p>
            <a:endParaRPr lang="en-US" dirty="0"/>
          </a:p>
          <a:p>
            <a:r>
              <a:rPr lang="en-US" dirty="0" smtClean="0"/>
              <a:t>To use a proxy we simply pass one into our store (defined on the next page) </a:t>
            </a:r>
            <a:endParaRPr lang="en-US" dirty="0"/>
          </a:p>
        </p:txBody>
      </p:sp>
      <p:sp>
        <p:nvSpPr>
          <p:cNvPr id="4" name="TextBox 3"/>
          <p:cNvSpPr txBox="1"/>
          <p:nvPr/>
        </p:nvSpPr>
        <p:spPr>
          <a:xfrm>
            <a:off x="1005084" y="2514600"/>
            <a:ext cx="6781800" cy="1261884"/>
          </a:xfrm>
          <a:prstGeom prst="rect">
            <a:avLst/>
          </a:prstGeom>
          <a:solidFill>
            <a:schemeClr val="bg1">
              <a:lumMod val="95000"/>
            </a:schemeClr>
          </a:solidFill>
          <a:ln>
            <a:solidFill>
              <a:schemeClr val="tx1"/>
            </a:solidFill>
            <a:prstDash val="lgDash"/>
          </a:ln>
        </p:spPr>
        <p:txBody>
          <a:bodyPr wrap="square" rtlCol="0">
            <a:spAutoFit/>
          </a:bodyPr>
          <a:lstStyle/>
          <a:p>
            <a:r>
              <a:rPr lang="en-US" sz="1200" dirty="0" smtClean="0">
                <a:solidFill>
                  <a:srgbClr val="000000"/>
                </a:solidFill>
                <a:latin typeface="Consolas"/>
              </a:rPr>
              <a:t> </a:t>
            </a:r>
            <a:r>
              <a:rPr lang="en-US" sz="800" b="1" dirty="0" err="1" smtClean="0">
                <a:solidFill>
                  <a:srgbClr val="7F0055"/>
                </a:solidFill>
                <a:latin typeface="Consolas"/>
              </a:rPr>
              <a:t>var</a:t>
            </a:r>
            <a:r>
              <a:rPr lang="en-US" sz="800" b="1" dirty="0" smtClean="0">
                <a:solidFill>
                  <a:srgbClr val="000000"/>
                </a:solidFill>
                <a:latin typeface="Consolas"/>
              </a:rPr>
              <a:t> store = </a:t>
            </a:r>
            <a:r>
              <a:rPr lang="en-US" sz="800" b="1" dirty="0" smtClean="0">
                <a:solidFill>
                  <a:srgbClr val="7F0055"/>
                </a:solidFill>
                <a:latin typeface="Consolas"/>
              </a:rPr>
              <a:t>new</a:t>
            </a:r>
            <a:r>
              <a:rPr lang="en-US" sz="800" b="1" dirty="0" smtClean="0">
                <a:solidFill>
                  <a:srgbClr val="000000"/>
                </a:solidFill>
                <a:latin typeface="Consolas"/>
              </a:rPr>
              <a:t> </a:t>
            </a:r>
            <a:r>
              <a:rPr lang="en-US" sz="800" b="1" dirty="0" err="1" smtClean="0">
                <a:solidFill>
                  <a:srgbClr val="000000"/>
                </a:solidFill>
                <a:latin typeface="Consolas"/>
              </a:rPr>
              <a:t>Ext.data.ArrayStore</a:t>
            </a:r>
            <a:r>
              <a:rPr lang="en-US" sz="800" b="1" dirty="0" smtClean="0">
                <a:solidFill>
                  <a:srgbClr val="000000"/>
                </a:solidFill>
                <a:latin typeface="Consolas"/>
              </a:rPr>
              <a:t>({</a:t>
            </a:r>
          </a:p>
          <a:p>
            <a:r>
              <a:rPr lang="en-US" sz="800" dirty="0" smtClean="0">
                <a:solidFill>
                  <a:srgbClr val="000000"/>
                </a:solidFill>
                <a:latin typeface="Consolas"/>
              </a:rPr>
              <a:t>        fields: [</a:t>
            </a:r>
          </a:p>
          <a:p>
            <a:r>
              <a:rPr lang="en-US" sz="800" dirty="0" smtClean="0">
                <a:solidFill>
                  <a:srgbClr val="000000"/>
                </a:solidFill>
                <a:latin typeface="Consolas"/>
              </a:rPr>
              <a:t>           {name: </a:t>
            </a:r>
            <a:r>
              <a:rPr lang="en-US" sz="800" dirty="0" smtClean="0">
                <a:solidFill>
                  <a:srgbClr val="2A00FF"/>
                </a:solidFill>
                <a:latin typeface="Consolas"/>
              </a:rPr>
              <a:t>'company'</a:t>
            </a:r>
            <a:r>
              <a:rPr lang="en-US" sz="800" dirty="0" smtClean="0">
                <a:solidFill>
                  <a:srgbClr val="000000"/>
                </a:solidFill>
                <a:latin typeface="Consolas"/>
              </a:rPr>
              <a:t>},</a:t>
            </a:r>
          </a:p>
          <a:p>
            <a:r>
              <a:rPr lang="en-US" sz="800" dirty="0" smtClean="0">
                <a:solidFill>
                  <a:srgbClr val="000000"/>
                </a:solidFill>
                <a:latin typeface="Consolas"/>
              </a:rPr>
              <a:t>           {name: </a:t>
            </a:r>
            <a:r>
              <a:rPr lang="en-US" sz="800" dirty="0" smtClean="0">
                <a:solidFill>
                  <a:srgbClr val="2A00FF"/>
                </a:solidFill>
                <a:latin typeface="Consolas"/>
              </a:rPr>
              <a:t>'price'</a:t>
            </a:r>
            <a:r>
              <a:rPr lang="en-US" sz="800" dirty="0" smtClean="0">
                <a:solidFill>
                  <a:srgbClr val="000000"/>
                </a:solidFill>
                <a:latin typeface="Consolas"/>
              </a:rPr>
              <a:t>, type: </a:t>
            </a:r>
            <a:r>
              <a:rPr lang="en-US" sz="800" dirty="0" smtClean="0">
                <a:solidFill>
                  <a:srgbClr val="2A00FF"/>
                </a:solidFill>
                <a:latin typeface="Consolas"/>
              </a:rPr>
              <a:t>'float'</a:t>
            </a:r>
            <a:r>
              <a:rPr lang="en-US" sz="800" dirty="0" smtClean="0">
                <a:solidFill>
                  <a:srgbClr val="000000"/>
                </a:solidFill>
                <a:latin typeface="Consolas"/>
              </a:rPr>
              <a:t>},</a:t>
            </a:r>
          </a:p>
          <a:p>
            <a:r>
              <a:rPr lang="en-US" sz="800" dirty="0" smtClean="0">
                <a:solidFill>
                  <a:srgbClr val="000000"/>
                </a:solidFill>
                <a:latin typeface="Consolas"/>
              </a:rPr>
              <a:t>           {name: </a:t>
            </a:r>
            <a:r>
              <a:rPr lang="en-US" sz="800" dirty="0" smtClean="0">
                <a:solidFill>
                  <a:srgbClr val="2A00FF"/>
                </a:solidFill>
                <a:latin typeface="Consolas"/>
              </a:rPr>
              <a:t>'change'</a:t>
            </a:r>
            <a:r>
              <a:rPr lang="en-US" sz="800" dirty="0" smtClean="0">
                <a:solidFill>
                  <a:srgbClr val="000000"/>
                </a:solidFill>
                <a:latin typeface="Consolas"/>
              </a:rPr>
              <a:t>, type: </a:t>
            </a:r>
            <a:r>
              <a:rPr lang="en-US" sz="800" dirty="0" smtClean="0">
                <a:solidFill>
                  <a:srgbClr val="2A00FF"/>
                </a:solidFill>
                <a:latin typeface="Consolas"/>
              </a:rPr>
              <a:t>'float'</a:t>
            </a:r>
            <a:r>
              <a:rPr lang="en-US" sz="800" dirty="0" smtClean="0">
                <a:solidFill>
                  <a:srgbClr val="000000"/>
                </a:solidFill>
                <a:latin typeface="Consolas"/>
              </a:rPr>
              <a:t>},</a:t>
            </a:r>
          </a:p>
          <a:p>
            <a:r>
              <a:rPr lang="en-US" sz="800" dirty="0" smtClean="0">
                <a:solidFill>
                  <a:srgbClr val="000000"/>
                </a:solidFill>
                <a:latin typeface="Consolas"/>
              </a:rPr>
              <a:t>           {name: </a:t>
            </a:r>
            <a:r>
              <a:rPr lang="en-US" sz="800" dirty="0" smtClean="0">
                <a:solidFill>
                  <a:srgbClr val="2A00FF"/>
                </a:solidFill>
                <a:latin typeface="Consolas"/>
              </a:rPr>
              <a:t>'</a:t>
            </a:r>
            <a:r>
              <a:rPr lang="en-US" sz="800" dirty="0" err="1" smtClean="0">
                <a:solidFill>
                  <a:srgbClr val="2A00FF"/>
                </a:solidFill>
                <a:latin typeface="Consolas"/>
              </a:rPr>
              <a:t>pctChange</a:t>
            </a:r>
            <a:r>
              <a:rPr lang="en-US" sz="800" dirty="0" smtClean="0">
                <a:solidFill>
                  <a:srgbClr val="2A00FF"/>
                </a:solidFill>
                <a:latin typeface="Consolas"/>
              </a:rPr>
              <a:t>'</a:t>
            </a:r>
            <a:r>
              <a:rPr lang="en-US" sz="800" dirty="0" smtClean="0">
                <a:solidFill>
                  <a:srgbClr val="000000"/>
                </a:solidFill>
                <a:latin typeface="Consolas"/>
              </a:rPr>
              <a:t>, type: </a:t>
            </a:r>
            <a:r>
              <a:rPr lang="en-US" sz="800" dirty="0" smtClean="0">
                <a:solidFill>
                  <a:srgbClr val="2A00FF"/>
                </a:solidFill>
                <a:latin typeface="Consolas"/>
              </a:rPr>
              <a:t>'float'</a:t>
            </a:r>
            <a:r>
              <a:rPr lang="en-US" sz="800" dirty="0" smtClean="0">
                <a:solidFill>
                  <a:srgbClr val="000000"/>
                </a:solidFill>
                <a:latin typeface="Consolas"/>
              </a:rPr>
              <a:t>},</a:t>
            </a:r>
          </a:p>
          <a:p>
            <a:r>
              <a:rPr lang="en-US" sz="800" dirty="0" smtClean="0">
                <a:solidFill>
                  <a:srgbClr val="000000"/>
                </a:solidFill>
                <a:latin typeface="Consolas"/>
              </a:rPr>
              <a:t>           {name: </a:t>
            </a:r>
            <a:r>
              <a:rPr lang="en-US" sz="800" dirty="0" smtClean="0">
                <a:solidFill>
                  <a:srgbClr val="2A00FF"/>
                </a:solidFill>
                <a:latin typeface="Consolas"/>
              </a:rPr>
              <a:t>'</a:t>
            </a:r>
            <a:r>
              <a:rPr lang="en-US" sz="800" dirty="0" err="1" smtClean="0">
                <a:solidFill>
                  <a:srgbClr val="2A00FF"/>
                </a:solidFill>
                <a:latin typeface="Consolas"/>
              </a:rPr>
              <a:t>lastChange</a:t>
            </a:r>
            <a:r>
              <a:rPr lang="en-US" sz="800" dirty="0" smtClean="0">
                <a:solidFill>
                  <a:srgbClr val="2A00FF"/>
                </a:solidFill>
                <a:latin typeface="Consolas"/>
              </a:rPr>
              <a:t>'</a:t>
            </a:r>
            <a:r>
              <a:rPr lang="en-US" sz="800" dirty="0" smtClean="0">
                <a:solidFill>
                  <a:srgbClr val="000000"/>
                </a:solidFill>
                <a:latin typeface="Consolas"/>
              </a:rPr>
              <a:t>, type: </a:t>
            </a:r>
            <a:r>
              <a:rPr lang="en-US" sz="800" dirty="0" smtClean="0">
                <a:solidFill>
                  <a:srgbClr val="2A00FF"/>
                </a:solidFill>
                <a:latin typeface="Consolas"/>
              </a:rPr>
              <a:t>'date'</a:t>
            </a:r>
            <a:r>
              <a:rPr lang="en-US" sz="800" dirty="0" smtClean="0">
                <a:solidFill>
                  <a:srgbClr val="000000"/>
                </a:solidFill>
                <a:latin typeface="Consolas"/>
              </a:rPr>
              <a:t>, </a:t>
            </a:r>
            <a:r>
              <a:rPr lang="en-US" sz="800" dirty="0" err="1" smtClean="0">
                <a:solidFill>
                  <a:srgbClr val="000000"/>
                </a:solidFill>
                <a:latin typeface="Consolas"/>
              </a:rPr>
              <a:t>dateFormat</a:t>
            </a:r>
            <a:r>
              <a:rPr lang="en-US" sz="800" dirty="0" smtClean="0">
                <a:solidFill>
                  <a:srgbClr val="000000"/>
                </a:solidFill>
                <a:latin typeface="Consolas"/>
              </a:rPr>
              <a:t>: </a:t>
            </a:r>
            <a:r>
              <a:rPr lang="en-US" sz="800" dirty="0" smtClean="0">
                <a:solidFill>
                  <a:srgbClr val="2A00FF"/>
                </a:solidFill>
                <a:latin typeface="Consolas"/>
              </a:rPr>
              <a:t>'n/j h:ia'</a:t>
            </a:r>
            <a:r>
              <a:rPr lang="en-US" sz="800" dirty="0" smtClean="0">
                <a:solidFill>
                  <a:srgbClr val="000000"/>
                </a:solidFill>
                <a:latin typeface="Consolas"/>
              </a:rPr>
              <a:t>}</a:t>
            </a:r>
          </a:p>
          <a:p>
            <a:r>
              <a:rPr lang="en-US" sz="800" dirty="0" smtClean="0">
                <a:solidFill>
                  <a:srgbClr val="000000"/>
                </a:solidFill>
                <a:latin typeface="Consolas"/>
              </a:rPr>
              <a:t>        ]</a:t>
            </a:r>
          </a:p>
          <a:p>
            <a:r>
              <a:rPr lang="en-US" sz="800" dirty="0" smtClean="0">
                <a:solidFill>
                  <a:srgbClr val="000000"/>
                </a:solidFill>
                <a:latin typeface="Consolas"/>
              </a:rPr>
              <a:t>    });</a:t>
            </a:r>
            <a:endParaRPr lang="en-US" sz="800" dirty="0"/>
          </a:p>
        </p:txBody>
      </p:sp>
      <p:sp>
        <p:nvSpPr>
          <p:cNvPr id="6" name="TextBox 5"/>
          <p:cNvSpPr txBox="1"/>
          <p:nvPr/>
        </p:nvSpPr>
        <p:spPr>
          <a:xfrm>
            <a:off x="1005084" y="4876800"/>
            <a:ext cx="6781800" cy="1384995"/>
          </a:xfrm>
          <a:prstGeom prst="rect">
            <a:avLst/>
          </a:prstGeom>
          <a:solidFill>
            <a:schemeClr val="bg1">
              <a:lumMod val="95000"/>
            </a:schemeClr>
          </a:solidFill>
          <a:ln>
            <a:solidFill>
              <a:schemeClr val="tx1"/>
            </a:solidFill>
            <a:prstDash val="lgDash"/>
          </a:ln>
        </p:spPr>
        <p:txBody>
          <a:bodyPr wrap="square" rtlCol="0">
            <a:spAutoFit/>
          </a:bodyPr>
          <a:lstStyle/>
          <a:p>
            <a:r>
              <a:rPr lang="en-US" sz="1200" dirty="0" smtClean="0">
                <a:solidFill>
                  <a:srgbClr val="000000"/>
                </a:solidFill>
                <a:latin typeface="Consolas"/>
              </a:rPr>
              <a:t> </a:t>
            </a:r>
            <a:r>
              <a:rPr lang="en-US" sz="800" b="1" dirty="0" err="1" smtClean="0">
                <a:solidFill>
                  <a:srgbClr val="7F0055"/>
                </a:solidFill>
                <a:latin typeface="Consolas"/>
              </a:rPr>
              <a:t>var</a:t>
            </a:r>
            <a:r>
              <a:rPr lang="en-US" sz="800" b="1" dirty="0" smtClean="0">
                <a:solidFill>
                  <a:srgbClr val="000000"/>
                </a:solidFill>
                <a:latin typeface="Consolas"/>
              </a:rPr>
              <a:t> store = </a:t>
            </a:r>
            <a:r>
              <a:rPr lang="en-US" sz="800" b="1" dirty="0" smtClean="0">
                <a:solidFill>
                  <a:srgbClr val="7F0055"/>
                </a:solidFill>
                <a:latin typeface="Consolas"/>
              </a:rPr>
              <a:t>new</a:t>
            </a:r>
            <a:r>
              <a:rPr lang="en-US" sz="800" b="1" dirty="0" smtClean="0">
                <a:solidFill>
                  <a:srgbClr val="000000"/>
                </a:solidFill>
                <a:latin typeface="Consolas"/>
              </a:rPr>
              <a:t> </a:t>
            </a:r>
            <a:r>
              <a:rPr lang="en-US" sz="800" b="1" dirty="0" err="1" smtClean="0">
                <a:solidFill>
                  <a:srgbClr val="000000"/>
                </a:solidFill>
                <a:latin typeface="Consolas"/>
              </a:rPr>
              <a:t>Ext.data.ArrayStore</a:t>
            </a:r>
            <a:r>
              <a:rPr lang="en-US" sz="800" b="1" dirty="0" smtClean="0">
                <a:solidFill>
                  <a:srgbClr val="000000"/>
                </a:solidFill>
                <a:latin typeface="Consolas"/>
              </a:rPr>
              <a:t>({</a:t>
            </a:r>
          </a:p>
          <a:p>
            <a:r>
              <a:rPr lang="en-US" sz="800" dirty="0" smtClean="0">
                <a:solidFill>
                  <a:srgbClr val="000000"/>
                </a:solidFill>
                <a:latin typeface="Consolas"/>
              </a:rPr>
              <a:t>        fields: [</a:t>
            </a:r>
          </a:p>
          <a:p>
            <a:r>
              <a:rPr lang="en-US" sz="800" dirty="0" smtClean="0">
                <a:solidFill>
                  <a:srgbClr val="000000"/>
                </a:solidFill>
                <a:latin typeface="Consolas"/>
              </a:rPr>
              <a:t>           {name: </a:t>
            </a:r>
            <a:r>
              <a:rPr lang="en-US" sz="800" dirty="0" smtClean="0">
                <a:solidFill>
                  <a:srgbClr val="2A00FF"/>
                </a:solidFill>
                <a:latin typeface="Consolas"/>
              </a:rPr>
              <a:t>'company'</a:t>
            </a:r>
            <a:r>
              <a:rPr lang="en-US" sz="800" dirty="0" smtClean="0">
                <a:solidFill>
                  <a:srgbClr val="000000"/>
                </a:solidFill>
                <a:latin typeface="Consolas"/>
              </a:rPr>
              <a:t>},</a:t>
            </a:r>
          </a:p>
          <a:p>
            <a:r>
              <a:rPr lang="en-US" sz="800" dirty="0" smtClean="0">
                <a:solidFill>
                  <a:srgbClr val="000000"/>
                </a:solidFill>
                <a:latin typeface="Consolas"/>
              </a:rPr>
              <a:t>           {name: </a:t>
            </a:r>
            <a:r>
              <a:rPr lang="en-US" sz="800" dirty="0" smtClean="0">
                <a:solidFill>
                  <a:srgbClr val="2A00FF"/>
                </a:solidFill>
                <a:latin typeface="Consolas"/>
              </a:rPr>
              <a:t>'price'</a:t>
            </a:r>
            <a:r>
              <a:rPr lang="en-US" sz="800" dirty="0" smtClean="0">
                <a:solidFill>
                  <a:srgbClr val="000000"/>
                </a:solidFill>
                <a:latin typeface="Consolas"/>
              </a:rPr>
              <a:t>, type: </a:t>
            </a:r>
            <a:r>
              <a:rPr lang="en-US" sz="800" dirty="0" smtClean="0">
                <a:solidFill>
                  <a:srgbClr val="2A00FF"/>
                </a:solidFill>
                <a:latin typeface="Consolas"/>
              </a:rPr>
              <a:t>'float'</a:t>
            </a:r>
            <a:r>
              <a:rPr lang="en-US" sz="800" dirty="0" smtClean="0">
                <a:solidFill>
                  <a:srgbClr val="000000"/>
                </a:solidFill>
                <a:latin typeface="Consolas"/>
              </a:rPr>
              <a:t>},</a:t>
            </a:r>
          </a:p>
          <a:p>
            <a:r>
              <a:rPr lang="en-US" sz="800" dirty="0" smtClean="0">
                <a:solidFill>
                  <a:srgbClr val="000000"/>
                </a:solidFill>
                <a:latin typeface="Consolas"/>
              </a:rPr>
              <a:t>           {name: </a:t>
            </a:r>
            <a:r>
              <a:rPr lang="en-US" sz="800" dirty="0" smtClean="0">
                <a:solidFill>
                  <a:srgbClr val="2A00FF"/>
                </a:solidFill>
                <a:latin typeface="Consolas"/>
              </a:rPr>
              <a:t>'change'</a:t>
            </a:r>
            <a:r>
              <a:rPr lang="en-US" sz="800" dirty="0" smtClean="0">
                <a:solidFill>
                  <a:srgbClr val="000000"/>
                </a:solidFill>
                <a:latin typeface="Consolas"/>
              </a:rPr>
              <a:t>, type: </a:t>
            </a:r>
            <a:r>
              <a:rPr lang="en-US" sz="800" dirty="0" smtClean="0">
                <a:solidFill>
                  <a:srgbClr val="2A00FF"/>
                </a:solidFill>
                <a:latin typeface="Consolas"/>
              </a:rPr>
              <a:t>'float'</a:t>
            </a:r>
            <a:r>
              <a:rPr lang="en-US" sz="800" dirty="0" smtClean="0">
                <a:solidFill>
                  <a:srgbClr val="000000"/>
                </a:solidFill>
                <a:latin typeface="Consolas"/>
              </a:rPr>
              <a:t>},</a:t>
            </a:r>
          </a:p>
          <a:p>
            <a:r>
              <a:rPr lang="en-US" sz="800" dirty="0" smtClean="0">
                <a:solidFill>
                  <a:srgbClr val="000000"/>
                </a:solidFill>
                <a:latin typeface="Consolas"/>
              </a:rPr>
              <a:t>           {name: </a:t>
            </a:r>
            <a:r>
              <a:rPr lang="en-US" sz="800" dirty="0" smtClean="0">
                <a:solidFill>
                  <a:srgbClr val="2A00FF"/>
                </a:solidFill>
                <a:latin typeface="Consolas"/>
              </a:rPr>
              <a:t>'</a:t>
            </a:r>
            <a:r>
              <a:rPr lang="en-US" sz="800" dirty="0" err="1" smtClean="0">
                <a:solidFill>
                  <a:srgbClr val="2A00FF"/>
                </a:solidFill>
                <a:latin typeface="Consolas"/>
              </a:rPr>
              <a:t>pctChange</a:t>
            </a:r>
            <a:r>
              <a:rPr lang="en-US" sz="800" dirty="0" smtClean="0">
                <a:solidFill>
                  <a:srgbClr val="2A00FF"/>
                </a:solidFill>
                <a:latin typeface="Consolas"/>
              </a:rPr>
              <a:t>'</a:t>
            </a:r>
            <a:r>
              <a:rPr lang="en-US" sz="800" dirty="0" smtClean="0">
                <a:solidFill>
                  <a:srgbClr val="000000"/>
                </a:solidFill>
                <a:latin typeface="Consolas"/>
              </a:rPr>
              <a:t>, type: </a:t>
            </a:r>
            <a:r>
              <a:rPr lang="en-US" sz="800" dirty="0" smtClean="0">
                <a:solidFill>
                  <a:srgbClr val="2A00FF"/>
                </a:solidFill>
                <a:latin typeface="Consolas"/>
              </a:rPr>
              <a:t>'float'</a:t>
            </a:r>
            <a:r>
              <a:rPr lang="en-US" sz="800" dirty="0" smtClean="0">
                <a:solidFill>
                  <a:srgbClr val="000000"/>
                </a:solidFill>
                <a:latin typeface="Consolas"/>
              </a:rPr>
              <a:t>},</a:t>
            </a:r>
          </a:p>
          <a:p>
            <a:r>
              <a:rPr lang="en-US" sz="800" dirty="0" smtClean="0">
                <a:solidFill>
                  <a:srgbClr val="000000"/>
                </a:solidFill>
                <a:latin typeface="Consolas"/>
              </a:rPr>
              <a:t>           {name: </a:t>
            </a:r>
            <a:r>
              <a:rPr lang="en-US" sz="800" dirty="0" smtClean="0">
                <a:solidFill>
                  <a:srgbClr val="2A00FF"/>
                </a:solidFill>
                <a:latin typeface="Consolas"/>
              </a:rPr>
              <a:t>'</a:t>
            </a:r>
            <a:r>
              <a:rPr lang="en-US" sz="800" dirty="0" err="1" smtClean="0">
                <a:solidFill>
                  <a:srgbClr val="2A00FF"/>
                </a:solidFill>
                <a:latin typeface="Consolas"/>
              </a:rPr>
              <a:t>lastChange</a:t>
            </a:r>
            <a:r>
              <a:rPr lang="en-US" sz="800" dirty="0" smtClean="0">
                <a:solidFill>
                  <a:srgbClr val="2A00FF"/>
                </a:solidFill>
                <a:latin typeface="Consolas"/>
              </a:rPr>
              <a:t>'</a:t>
            </a:r>
            <a:r>
              <a:rPr lang="en-US" sz="800" dirty="0" smtClean="0">
                <a:solidFill>
                  <a:srgbClr val="000000"/>
                </a:solidFill>
                <a:latin typeface="Consolas"/>
              </a:rPr>
              <a:t>, type: </a:t>
            </a:r>
            <a:r>
              <a:rPr lang="en-US" sz="800" dirty="0" smtClean="0">
                <a:solidFill>
                  <a:srgbClr val="2A00FF"/>
                </a:solidFill>
                <a:latin typeface="Consolas"/>
              </a:rPr>
              <a:t>'date'</a:t>
            </a:r>
            <a:r>
              <a:rPr lang="en-US" sz="800" dirty="0" smtClean="0">
                <a:solidFill>
                  <a:srgbClr val="000000"/>
                </a:solidFill>
                <a:latin typeface="Consolas"/>
              </a:rPr>
              <a:t>, </a:t>
            </a:r>
            <a:r>
              <a:rPr lang="en-US" sz="800" dirty="0" err="1" smtClean="0">
                <a:solidFill>
                  <a:srgbClr val="000000"/>
                </a:solidFill>
                <a:latin typeface="Consolas"/>
              </a:rPr>
              <a:t>dateFormat</a:t>
            </a:r>
            <a:r>
              <a:rPr lang="en-US" sz="800" dirty="0" smtClean="0">
                <a:solidFill>
                  <a:srgbClr val="000000"/>
                </a:solidFill>
                <a:latin typeface="Consolas"/>
              </a:rPr>
              <a:t>: </a:t>
            </a:r>
            <a:r>
              <a:rPr lang="en-US" sz="800" dirty="0" smtClean="0">
                <a:solidFill>
                  <a:srgbClr val="2A00FF"/>
                </a:solidFill>
                <a:latin typeface="Consolas"/>
              </a:rPr>
              <a:t>'n/j h:ia'</a:t>
            </a:r>
            <a:r>
              <a:rPr lang="en-US" sz="800" dirty="0" smtClean="0">
                <a:solidFill>
                  <a:srgbClr val="000000"/>
                </a:solidFill>
                <a:latin typeface="Consolas"/>
              </a:rPr>
              <a:t>}</a:t>
            </a:r>
          </a:p>
          <a:p>
            <a:r>
              <a:rPr lang="en-US" sz="800" dirty="0" smtClean="0">
                <a:solidFill>
                  <a:srgbClr val="000000"/>
                </a:solidFill>
                <a:latin typeface="Consolas"/>
              </a:rPr>
              <a:t>        ],</a:t>
            </a:r>
          </a:p>
          <a:p>
            <a:r>
              <a:rPr lang="en-US" sz="800" dirty="0" smtClean="0">
                <a:solidFill>
                  <a:srgbClr val="000000"/>
                </a:solidFill>
                <a:latin typeface="Consolas"/>
              </a:rPr>
              <a:t> </a:t>
            </a:r>
            <a:r>
              <a:rPr lang="en-US" sz="800" dirty="0">
                <a:solidFill>
                  <a:srgbClr val="000000"/>
                </a:solidFill>
                <a:latin typeface="Consolas"/>
              </a:rPr>
              <a:t> </a:t>
            </a:r>
            <a:r>
              <a:rPr lang="en-US" sz="800" dirty="0" smtClean="0">
                <a:solidFill>
                  <a:srgbClr val="000000"/>
                </a:solidFill>
                <a:latin typeface="Consolas"/>
              </a:rPr>
              <a:t>      proxy: proxy</a:t>
            </a:r>
          </a:p>
          <a:p>
            <a:r>
              <a:rPr lang="en-US" sz="800" dirty="0" smtClean="0">
                <a:solidFill>
                  <a:srgbClr val="000000"/>
                </a:solidFill>
                <a:latin typeface="Consolas"/>
              </a:rPr>
              <a:t>    });</a:t>
            </a:r>
            <a:endParaRPr lang="en-US" sz="800" dirty="0"/>
          </a:p>
        </p:txBody>
      </p:sp>
    </p:spTree>
    <p:extLst>
      <p:ext uri="{BB962C8B-B14F-4D97-AF65-F5344CB8AC3E}">
        <p14:creationId xmlns:p14="http://schemas.microsoft.com/office/powerpoint/2010/main" val="37748000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Proxy</a:t>
            </a:r>
            <a:endParaRPr lang="en-US" dirty="0"/>
          </a:p>
        </p:txBody>
      </p:sp>
      <p:sp>
        <p:nvSpPr>
          <p:cNvPr id="5" name="TextBox 4"/>
          <p:cNvSpPr txBox="1"/>
          <p:nvPr/>
        </p:nvSpPr>
        <p:spPr>
          <a:xfrm>
            <a:off x="221766" y="1944975"/>
            <a:ext cx="8610600" cy="4339650"/>
          </a:xfrm>
          <a:prstGeom prst="rect">
            <a:avLst/>
          </a:prstGeom>
          <a:solidFill>
            <a:schemeClr val="bg1">
              <a:lumMod val="95000"/>
            </a:schemeClr>
          </a:solidFill>
          <a:ln>
            <a:solidFill>
              <a:schemeClr val="tx1"/>
            </a:solidFill>
            <a:prstDash val="lgDash"/>
          </a:ln>
        </p:spPr>
        <p:txBody>
          <a:bodyPr wrap="square" rtlCol="0">
            <a:spAutoFit/>
          </a:bodyPr>
          <a:lstStyle/>
          <a:p>
            <a:r>
              <a:rPr lang="en-US" sz="1200" b="1" dirty="0" err="1">
                <a:solidFill>
                  <a:srgbClr val="7F0055"/>
                </a:solidFill>
                <a:latin typeface="Consolas"/>
              </a:rPr>
              <a:t>v</a:t>
            </a:r>
            <a:r>
              <a:rPr lang="en-US" sz="1200" b="1" dirty="0" err="1" smtClean="0">
                <a:solidFill>
                  <a:srgbClr val="7F0055"/>
                </a:solidFill>
                <a:latin typeface="Consolas"/>
              </a:rPr>
              <a:t>ar</a:t>
            </a:r>
            <a:r>
              <a:rPr lang="en-US" sz="1200" b="1" dirty="0" smtClean="0">
                <a:solidFill>
                  <a:srgbClr val="7F0055"/>
                </a:solidFill>
                <a:latin typeface="Consolas"/>
              </a:rPr>
              <a:t> </a:t>
            </a:r>
            <a:r>
              <a:rPr lang="en-US" sz="1200" b="1" dirty="0" smtClean="0">
                <a:solidFill>
                  <a:srgbClr val="000000"/>
                </a:solidFill>
                <a:latin typeface="Consolas"/>
              </a:rPr>
              <a:t>proxy = </a:t>
            </a:r>
            <a:r>
              <a:rPr lang="en-US" sz="1200" b="1" dirty="0" smtClean="0">
                <a:solidFill>
                  <a:srgbClr val="7F0055"/>
                </a:solidFill>
                <a:latin typeface="Consolas"/>
              </a:rPr>
              <a:t>new</a:t>
            </a:r>
            <a:r>
              <a:rPr lang="en-US" sz="1200" b="1" dirty="0" smtClean="0">
                <a:solidFill>
                  <a:srgbClr val="000000"/>
                </a:solidFill>
                <a:latin typeface="Consolas"/>
              </a:rPr>
              <a:t> </a:t>
            </a:r>
            <a:r>
              <a:rPr lang="en-US" sz="1200" b="1" dirty="0" err="1" smtClean="0">
                <a:solidFill>
                  <a:srgbClr val="000000"/>
                </a:solidFill>
                <a:latin typeface="Consolas"/>
              </a:rPr>
              <a:t>Ext.ux.data.SeamWebRemoteProxy</a:t>
            </a:r>
            <a:r>
              <a:rPr lang="en-US" sz="1200" b="1" dirty="0" smtClean="0">
                <a:solidFill>
                  <a:srgbClr val="000000"/>
                </a:solidFill>
                <a:latin typeface="Consolas"/>
              </a:rPr>
              <a:t>({</a:t>
            </a:r>
          </a:p>
          <a:p>
            <a:r>
              <a:rPr lang="en-US" sz="1200" dirty="0" smtClean="0">
                <a:solidFill>
                  <a:srgbClr val="000000"/>
                </a:solidFill>
                <a:latin typeface="Consolas"/>
              </a:rPr>
              <a:t>	</a:t>
            </a:r>
            <a:r>
              <a:rPr lang="en-US" sz="1200" dirty="0" err="1" smtClean="0">
                <a:solidFill>
                  <a:srgbClr val="000000"/>
                </a:solidFill>
                <a:latin typeface="Consolas"/>
              </a:rPr>
              <a:t>apiActionToHandlerMap</a:t>
            </a:r>
            <a:r>
              <a:rPr lang="en-US" sz="1200" dirty="0" smtClean="0">
                <a:solidFill>
                  <a:srgbClr val="000000"/>
                </a:solidFill>
                <a:latin typeface="Consolas"/>
              </a:rPr>
              <a:t> : {</a:t>
            </a:r>
          </a:p>
          <a:p>
            <a:r>
              <a:rPr lang="en-US" sz="1200" dirty="0" smtClean="0">
                <a:solidFill>
                  <a:srgbClr val="000000"/>
                </a:solidFill>
                <a:latin typeface="Consolas"/>
              </a:rPr>
              <a:t>		read : {</a:t>
            </a:r>
          </a:p>
          <a:p>
            <a:r>
              <a:rPr lang="en-US" sz="1200" dirty="0" smtClean="0">
                <a:solidFill>
                  <a:srgbClr val="000000"/>
                </a:solidFill>
                <a:latin typeface="Consolas"/>
              </a:rPr>
              <a:t>			</a:t>
            </a:r>
            <a:r>
              <a:rPr lang="en-US" sz="1200" dirty="0" err="1" smtClean="0">
                <a:solidFill>
                  <a:srgbClr val="000000"/>
                </a:solidFill>
                <a:latin typeface="Consolas"/>
              </a:rPr>
              <a:t>seamComponentName</a:t>
            </a:r>
            <a:r>
              <a:rPr lang="en-US" sz="1200" dirty="0" smtClean="0">
                <a:solidFill>
                  <a:srgbClr val="000000"/>
                </a:solidFill>
                <a:latin typeface="Consolas"/>
              </a:rPr>
              <a:t> : </a:t>
            </a:r>
            <a:r>
              <a:rPr lang="en-US" sz="1200" dirty="0" smtClean="0">
                <a:solidFill>
                  <a:srgbClr val="2A00FF"/>
                </a:solidFill>
                <a:latin typeface="Consolas"/>
              </a:rPr>
              <a:t>“</a:t>
            </a:r>
            <a:r>
              <a:rPr lang="en-US" sz="1200" dirty="0" err="1" smtClean="0">
                <a:solidFill>
                  <a:srgbClr val="2A00FF"/>
                </a:solidFill>
                <a:latin typeface="Consolas"/>
              </a:rPr>
              <a:t>myCrudBean</a:t>
            </a:r>
            <a:r>
              <a:rPr lang="en-US" sz="1200" dirty="0" smtClean="0">
                <a:solidFill>
                  <a:srgbClr val="2A00FF"/>
                </a:solidFill>
                <a:latin typeface="Consolas"/>
              </a:rPr>
              <a:t>"</a:t>
            </a:r>
            <a:r>
              <a:rPr lang="en-US" sz="1200" dirty="0" smtClean="0">
                <a:solidFill>
                  <a:srgbClr val="000000"/>
                </a:solidFill>
                <a:latin typeface="Consolas"/>
              </a:rPr>
              <a:t>,</a:t>
            </a:r>
          </a:p>
          <a:p>
            <a:r>
              <a:rPr lang="en-US" sz="1200" dirty="0" smtClean="0">
                <a:solidFill>
                  <a:srgbClr val="000000"/>
                </a:solidFill>
                <a:latin typeface="Consolas"/>
              </a:rPr>
              <a:t>			</a:t>
            </a:r>
            <a:r>
              <a:rPr lang="en-US" sz="1200" dirty="0" err="1" smtClean="0">
                <a:solidFill>
                  <a:srgbClr val="000000"/>
                </a:solidFill>
                <a:latin typeface="Consolas"/>
              </a:rPr>
              <a:t>remoteMethod</a:t>
            </a:r>
            <a:r>
              <a:rPr lang="en-US" sz="1200" dirty="0" smtClean="0">
                <a:solidFill>
                  <a:srgbClr val="000000"/>
                </a:solidFill>
                <a:latin typeface="Consolas"/>
              </a:rPr>
              <a:t> : </a:t>
            </a:r>
            <a:r>
              <a:rPr lang="en-US" sz="1200" dirty="0" smtClean="0">
                <a:solidFill>
                  <a:srgbClr val="2A00FF"/>
                </a:solidFill>
                <a:latin typeface="Consolas"/>
              </a:rPr>
              <a:t>"</a:t>
            </a:r>
            <a:r>
              <a:rPr lang="en-US" sz="1200" dirty="0" err="1" smtClean="0">
                <a:solidFill>
                  <a:srgbClr val="2A00FF"/>
                </a:solidFill>
                <a:latin typeface="Consolas"/>
              </a:rPr>
              <a:t>getTasks</a:t>
            </a:r>
            <a:r>
              <a:rPr lang="en-US" sz="1200" dirty="0" smtClean="0">
                <a:solidFill>
                  <a:srgbClr val="2A00FF"/>
                </a:solidFill>
                <a:latin typeface="Consolas"/>
              </a:rPr>
              <a:t>"</a:t>
            </a:r>
          </a:p>
          <a:p>
            <a:r>
              <a:rPr lang="en-US" sz="1200" dirty="0" smtClean="0">
                <a:solidFill>
                  <a:srgbClr val="000000"/>
                </a:solidFill>
                <a:latin typeface="Consolas"/>
              </a:rPr>
              <a:t>		},</a:t>
            </a:r>
          </a:p>
          <a:p>
            <a:r>
              <a:rPr lang="en-US" sz="1200" dirty="0" smtClean="0">
                <a:solidFill>
                  <a:srgbClr val="000000"/>
                </a:solidFill>
                <a:latin typeface="Consolas"/>
              </a:rPr>
              <a:t>		update : {</a:t>
            </a:r>
          </a:p>
          <a:p>
            <a:r>
              <a:rPr lang="en-US" sz="1200" dirty="0" smtClean="0">
                <a:solidFill>
                  <a:srgbClr val="000000"/>
                </a:solidFill>
                <a:latin typeface="Consolas"/>
              </a:rPr>
              <a:t>			</a:t>
            </a:r>
            <a:r>
              <a:rPr lang="en-US" sz="1200" dirty="0" err="1" smtClean="0">
                <a:solidFill>
                  <a:srgbClr val="000000"/>
                </a:solidFill>
                <a:latin typeface="Consolas"/>
              </a:rPr>
              <a:t>seamComponentName</a:t>
            </a:r>
            <a:r>
              <a:rPr lang="en-US" sz="1200" dirty="0" smtClean="0">
                <a:solidFill>
                  <a:srgbClr val="000000"/>
                </a:solidFill>
                <a:latin typeface="Consolas"/>
              </a:rPr>
              <a:t> : </a:t>
            </a:r>
            <a:r>
              <a:rPr lang="en-US" sz="1200" dirty="0" smtClean="0">
                <a:solidFill>
                  <a:srgbClr val="2A00FF"/>
                </a:solidFill>
                <a:latin typeface="Consolas"/>
              </a:rPr>
              <a:t>“</a:t>
            </a:r>
            <a:r>
              <a:rPr lang="en-US" sz="1200" dirty="0" err="1" smtClean="0">
                <a:solidFill>
                  <a:srgbClr val="2A00FF"/>
                </a:solidFill>
                <a:latin typeface="Consolas"/>
              </a:rPr>
              <a:t>myCrudBean</a:t>
            </a:r>
            <a:r>
              <a:rPr lang="en-US" sz="1200" dirty="0" smtClean="0">
                <a:solidFill>
                  <a:srgbClr val="2A00FF"/>
                </a:solidFill>
                <a:latin typeface="Consolas"/>
              </a:rPr>
              <a:t>"</a:t>
            </a:r>
            <a:r>
              <a:rPr lang="en-US" sz="1200" dirty="0" smtClean="0">
                <a:solidFill>
                  <a:srgbClr val="000000"/>
                </a:solidFill>
                <a:latin typeface="Consolas"/>
              </a:rPr>
              <a:t>,</a:t>
            </a:r>
          </a:p>
          <a:p>
            <a:r>
              <a:rPr lang="en-US" sz="1200" dirty="0" smtClean="0">
                <a:solidFill>
                  <a:srgbClr val="000000"/>
                </a:solidFill>
                <a:latin typeface="Consolas"/>
              </a:rPr>
              <a:t>			</a:t>
            </a:r>
            <a:r>
              <a:rPr lang="en-US" sz="1200" dirty="0" err="1" smtClean="0">
                <a:solidFill>
                  <a:srgbClr val="000000"/>
                </a:solidFill>
                <a:latin typeface="Consolas"/>
              </a:rPr>
              <a:t>remoteMethod</a:t>
            </a:r>
            <a:r>
              <a:rPr lang="en-US" sz="1200" dirty="0" smtClean="0">
                <a:solidFill>
                  <a:srgbClr val="000000"/>
                </a:solidFill>
                <a:latin typeface="Consolas"/>
              </a:rPr>
              <a:t> : </a:t>
            </a:r>
            <a:r>
              <a:rPr lang="en-US" sz="1200" dirty="0" smtClean="0">
                <a:solidFill>
                  <a:srgbClr val="2A00FF"/>
                </a:solidFill>
                <a:latin typeface="Consolas"/>
              </a:rPr>
              <a:t>"</a:t>
            </a:r>
            <a:r>
              <a:rPr lang="en-US" sz="1200" dirty="0" err="1" smtClean="0">
                <a:solidFill>
                  <a:srgbClr val="2A00FF"/>
                </a:solidFill>
                <a:latin typeface="Consolas"/>
              </a:rPr>
              <a:t>updateTasks</a:t>
            </a:r>
            <a:r>
              <a:rPr lang="en-US" sz="1200" dirty="0" smtClean="0">
                <a:solidFill>
                  <a:srgbClr val="2A00FF"/>
                </a:solidFill>
                <a:latin typeface="Consolas"/>
              </a:rPr>
              <a:t>"</a:t>
            </a:r>
            <a:r>
              <a:rPr lang="en-US" sz="1200" dirty="0" smtClean="0">
                <a:solidFill>
                  <a:srgbClr val="000000"/>
                </a:solidFill>
                <a:latin typeface="Consolas"/>
              </a:rPr>
              <a:t>,</a:t>
            </a:r>
          </a:p>
          <a:p>
            <a:r>
              <a:rPr lang="en-US" sz="1200" dirty="0" smtClean="0">
                <a:solidFill>
                  <a:srgbClr val="000000"/>
                </a:solidFill>
                <a:latin typeface="Consolas"/>
              </a:rPr>
              <a:t>			</a:t>
            </a:r>
            <a:r>
              <a:rPr lang="en-US" sz="1200" dirty="0" err="1" smtClean="0">
                <a:solidFill>
                  <a:srgbClr val="000000"/>
                </a:solidFill>
                <a:latin typeface="Consolas"/>
              </a:rPr>
              <a:t>beanName</a:t>
            </a:r>
            <a:r>
              <a:rPr lang="en-US" sz="1200" dirty="0" smtClean="0">
                <a:solidFill>
                  <a:srgbClr val="000000"/>
                </a:solidFill>
                <a:latin typeface="Consolas"/>
              </a:rPr>
              <a:t> : </a:t>
            </a:r>
            <a:r>
              <a:rPr lang="en-US" sz="1200" dirty="0" smtClean="0">
                <a:solidFill>
                  <a:srgbClr val="2A00FF"/>
                </a:solidFill>
                <a:latin typeface="Consolas"/>
              </a:rPr>
              <a:t>“</a:t>
            </a:r>
            <a:r>
              <a:rPr lang="en-US" sz="1200" dirty="0" err="1" smtClean="0">
                <a:solidFill>
                  <a:srgbClr val="2A00FF"/>
                </a:solidFill>
                <a:latin typeface="Consolas"/>
              </a:rPr>
              <a:t>myTransferObject</a:t>
            </a:r>
            <a:r>
              <a:rPr lang="en-US" sz="1200" dirty="0" smtClean="0">
                <a:solidFill>
                  <a:srgbClr val="2A00FF"/>
                </a:solidFill>
                <a:latin typeface="Consolas"/>
              </a:rPr>
              <a:t>"</a:t>
            </a:r>
            <a:endParaRPr lang="en-US" sz="1200" dirty="0" smtClean="0">
              <a:solidFill>
                <a:srgbClr val="000000"/>
              </a:solidFill>
              <a:latin typeface="Consolas"/>
            </a:endParaRPr>
          </a:p>
          <a:p>
            <a:r>
              <a:rPr lang="en-US" sz="1200" dirty="0" smtClean="0">
                <a:solidFill>
                  <a:srgbClr val="000000"/>
                </a:solidFill>
                <a:latin typeface="Consolas"/>
              </a:rPr>
              <a:t>		},</a:t>
            </a:r>
          </a:p>
          <a:p>
            <a:r>
              <a:rPr lang="en-US" sz="1200" dirty="0" smtClean="0">
                <a:solidFill>
                  <a:srgbClr val="000000"/>
                </a:solidFill>
                <a:latin typeface="Consolas"/>
              </a:rPr>
              <a:t>		create : {</a:t>
            </a:r>
          </a:p>
          <a:p>
            <a:r>
              <a:rPr lang="en-US" sz="1200" dirty="0" smtClean="0">
                <a:solidFill>
                  <a:srgbClr val="000000"/>
                </a:solidFill>
                <a:latin typeface="Consolas"/>
              </a:rPr>
              <a:t>			</a:t>
            </a:r>
            <a:r>
              <a:rPr lang="en-US" sz="1200" dirty="0" err="1" smtClean="0">
                <a:solidFill>
                  <a:srgbClr val="000000"/>
                </a:solidFill>
                <a:latin typeface="Consolas"/>
              </a:rPr>
              <a:t>seamComponentName</a:t>
            </a:r>
            <a:r>
              <a:rPr lang="en-US" sz="1200" dirty="0" smtClean="0">
                <a:solidFill>
                  <a:srgbClr val="000000"/>
                </a:solidFill>
                <a:latin typeface="Consolas"/>
              </a:rPr>
              <a:t> : </a:t>
            </a:r>
            <a:r>
              <a:rPr lang="en-US" sz="1200" dirty="0" smtClean="0">
                <a:solidFill>
                  <a:srgbClr val="2A00FF"/>
                </a:solidFill>
                <a:latin typeface="Consolas"/>
              </a:rPr>
              <a:t>“</a:t>
            </a:r>
            <a:r>
              <a:rPr lang="en-US" sz="1200" dirty="0" err="1" smtClean="0">
                <a:solidFill>
                  <a:srgbClr val="2A00FF"/>
                </a:solidFill>
                <a:latin typeface="Consolas"/>
              </a:rPr>
              <a:t>myCrudBean</a:t>
            </a:r>
            <a:r>
              <a:rPr lang="en-US" sz="1200" dirty="0" smtClean="0">
                <a:solidFill>
                  <a:srgbClr val="2A00FF"/>
                </a:solidFill>
                <a:latin typeface="Consolas"/>
              </a:rPr>
              <a:t>"</a:t>
            </a:r>
            <a:r>
              <a:rPr lang="en-US" sz="1200" dirty="0" smtClean="0">
                <a:solidFill>
                  <a:srgbClr val="000000"/>
                </a:solidFill>
                <a:latin typeface="Consolas"/>
              </a:rPr>
              <a:t>,</a:t>
            </a:r>
          </a:p>
          <a:p>
            <a:r>
              <a:rPr lang="en-US" sz="1200" dirty="0" smtClean="0">
                <a:solidFill>
                  <a:srgbClr val="000000"/>
                </a:solidFill>
                <a:latin typeface="Consolas"/>
              </a:rPr>
              <a:t>			</a:t>
            </a:r>
            <a:r>
              <a:rPr lang="en-US" sz="1200" dirty="0" err="1" smtClean="0">
                <a:solidFill>
                  <a:srgbClr val="000000"/>
                </a:solidFill>
                <a:latin typeface="Consolas"/>
              </a:rPr>
              <a:t>remoteMethod</a:t>
            </a:r>
            <a:r>
              <a:rPr lang="en-US" sz="1200" dirty="0" smtClean="0">
                <a:solidFill>
                  <a:srgbClr val="000000"/>
                </a:solidFill>
                <a:latin typeface="Consolas"/>
              </a:rPr>
              <a:t> : </a:t>
            </a:r>
            <a:r>
              <a:rPr lang="en-US" sz="1200" dirty="0" smtClean="0">
                <a:solidFill>
                  <a:srgbClr val="2A00FF"/>
                </a:solidFill>
                <a:latin typeface="Consolas"/>
              </a:rPr>
              <a:t>"</a:t>
            </a:r>
            <a:r>
              <a:rPr lang="en-US" sz="1200" dirty="0" err="1" smtClean="0">
                <a:solidFill>
                  <a:srgbClr val="2A00FF"/>
                </a:solidFill>
                <a:latin typeface="Consolas"/>
              </a:rPr>
              <a:t>createTasks</a:t>
            </a:r>
            <a:r>
              <a:rPr lang="en-US" sz="1200" dirty="0" smtClean="0">
                <a:solidFill>
                  <a:srgbClr val="2A00FF"/>
                </a:solidFill>
                <a:latin typeface="Consolas"/>
              </a:rPr>
              <a:t>"</a:t>
            </a:r>
            <a:r>
              <a:rPr lang="en-US" sz="1200" dirty="0" smtClean="0">
                <a:solidFill>
                  <a:srgbClr val="000000"/>
                </a:solidFill>
                <a:latin typeface="Consolas"/>
              </a:rPr>
              <a:t>,</a:t>
            </a:r>
          </a:p>
          <a:p>
            <a:r>
              <a:rPr lang="en-US" sz="1200" dirty="0" smtClean="0">
                <a:solidFill>
                  <a:srgbClr val="000000"/>
                </a:solidFill>
                <a:latin typeface="Consolas"/>
              </a:rPr>
              <a:t>			</a:t>
            </a:r>
            <a:r>
              <a:rPr lang="en-US" sz="1200" dirty="0" err="1" smtClean="0">
                <a:solidFill>
                  <a:srgbClr val="000000"/>
                </a:solidFill>
                <a:latin typeface="Consolas"/>
              </a:rPr>
              <a:t>beanName</a:t>
            </a:r>
            <a:r>
              <a:rPr lang="en-US" sz="1200" dirty="0" smtClean="0">
                <a:solidFill>
                  <a:srgbClr val="000000"/>
                </a:solidFill>
                <a:latin typeface="Consolas"/>
              </a:rPr>
              <a:t> : </a:t>
            </a:r>
            <a:r>
              <a:rPr lang="en-US" sz="1200" dirty="0" smtClean="0">
                <a:solidFill>
                  <a:srgbClr val="2A00FF"/>
                </a:solidFill>
                <a:latin typeface="Consolas"/>
              </a:rPr>
              <a:t>“</a:t>
            </a:r>
            <a:r>
              <a:rPr lang="en-US" sz="1200" dirty="0" err="1" smtClean="0">
                <a:solidFill>
                  <a:srgbClr val="2A00FF"/>
                </a:solidFill>
                <a:latin typeface="Consolas"/>
              </a:rPr>
              <a:t>myTransferObject</a:t>
            </a:r>
            <a:r>
              <a:rPr lang="en-US" sz="1200" dirty="0" smtClean="0">
                <a:solidFill>
                  <a:srgbClr val="2A00FF"/>
                </a:solidFill>
                <a:latin typeface="Consolas"/>
              </a:rPr>
              <a:t>"</a:t>
            </a:r>
            <a:endParaRPr lang="en-US" sz="1200" dirty="0" smtClean="0">
              <a:solidFill>
                <a:srgbClr val="000000"/>
              </a:solidFill>
              <a:latin typeface="Consolas"/>
            </a:endParaRPr>
          </a:p>
          <a:p>
            <a:r>
              <a:rPr lang="en-US" sz="1200" dirty="0" smtClean="0">
                <a:solidFill>
                  <a:srgbClr val="000000"/>
                </a:solidFill>
                <a:latin typeface="Consolas"/>
              </a:rPr>
              <a:t>		},</a:t>
            </a:r>
          </a:p>
          <a:p>
            <a:r>
              <a:rPr lang="en-US" sz="1200" dirty="0" smtClean="0">
                <a:solidFill>
                  <a:srgbClr val="000000"/>
                </a:solidFill>
                <a:latin typeface="Consolas"/>
              </a:rPr>
              <a:t>		destroy : {</a:t>
            </a:r>
          </a:p>
          <a:p>
            <a:r>
              <a:rPr lang="en-US" sz="1200" dirty="0" smtClean="0">
                <a:solidFill>
                  <a:srgbClr val="000000"/>
                </a:solidFill>
                <a:latin typeface="Consolas"/>
              </a:rPr>
              <a:t>			</a:t>
            </a:r>
            <a:r>
              <a:rPr lang="en-US" sz="1200" dirty="0" err="1" smtClean="0">
                <a:solidFill>
                  <a:srgbClr val="000000"/>
                </a:solidFill>
                <a:latin typeface="Consolas"/>
              </a:rPr>
              <a:t>seamComponentName</a:t>
            </a:r>
            <a:r>
              <a:rPr lang="en-US" sz="1200" dirty="0" smtClean="0">
                <a:solidFill>
                  <a:srgbClr val="000000"/>
                </a:solidFill>
                <a:latin typeface="Consolas"/>
              </a:rPr>
              <a:t> : </a:t>
            </a:r>
            <a:r>
              <a:rPr lang="en-US" sz="1200" dirty="0" smtClean="0">
                <a:solidFill>
                  <a:srgbClr val="2A00FF"/>
                </a:solidFill>
                <a:latin typeface="Consolas"/>
              </a:rPr>
              <a:t>“</a:t>
            </a:r>
            <a:r>
              <a:rPr lang="en-US" sz="1200" dirty="0" err="1" smtClean="0">
                <a:solidFill>
                  <a:srgbClr val="2A00FF"/>
                </a:solidFill>
                <a:latin typeface="Consolas"/>
              </a:rPr>
              <a:t>myCrudBean</a:t>
            </a:r>
            <a:r>
              <a:rPr lang="en-US" sz="1200" dirty="0" smtClean="0">
                <a:solidFill>
                  <a:srgbClr val="2A00FF"/>
                </a:solidFill>
                <a:latin typeface="Consolas"/>
              </a:rPr>
              <a:t>"</a:t>
            </a:r>
            <a:r>
              <a:rPr lang="en-US" sz="1200" dirty="0" smtClean="0">
                <a:solidFill>
                  <a:srgbClr val="000000"/>
                </a:solidFill>
                <a:latin typeface="Consolas"/>
              </a:rPr>
              <a:t>,</a:t>
            </a:r>
          </a:p>
          <a:p>
            <a:r>
              <a:rPr lang="en-US" sz="1200" dirty="0" smtClean="0">
                <a:solidFill>
                  <a:srgbClr val="000000"/>
                </a:solidFill>
                <a:latin typeface="Consolas"/>
              </a:rPr>
              <a:t>			</a:t>
            </a:r>
            <a:r>
              <a:rPr lang="en-US" sz="1200" dirty="0" err="1" smtClean="0">
                <a:solidFill>
                  <a:srgbClr val="000000"/>
                </a:solidFill>
                <a:latin typeface="Consolas"/>
              </a:rPr>
              <a:t>remoteMethod</a:t>
            </a:r>
            <a:r>
              <a:rPr lang="en-US" sz="1200" dirty="0" smtClean="0">
                <a:solidFill>
                  <a:srgbClr val="000000"/>
                </a:solidFill>
                <a:latin typeface="Consolas"/>
              </a:rPr>
              <a:t> : </a:t>
            </a:r>
            <a:r>
              <a:rPr lang="en-US" sz="1200" dirty="0" smtClean="0">
                <a:solidFill>
                  <a:srgbClr val="2A00FF"/>
                </a:solidFill>
                <a:latin typeface="Consolas"/>
              </a:rPr>
              <a:t>"</a:t>
            </a:r>
            <a:r>
              <a:rPr lang="en-US" sz="1200" dirty="0" err="1" smtClean="0">
                <a:solidFill>
                  <a:srgbClr val="2A00FF"/>
                </a:solidFill>
                <a:latin typeface="Consolas"/>
              </a:rPr>
              <a:t>deleteTasks</a:t>
            </a:r>
            <a:r>
              <a:rPr lang="en-US" sz="1200" dirty="0" smtClean="0">
                <a:solidFill>
                  <a:srgbClr val="2A00FF"/>
                </a:solidFill>
                <a:latin typeface="Consolas"/>
              </a:rPr>
              <a:t>"</a:t>
            </a:r>
            <a:r>
              <a:rPr lang="en-US" sz="1200" dirty="0" smtClean="0">
                <a:solidFill>
                  <a:srgbClr val="000000"/>
                </a:solidFill>
                <a:latin typeface="Consolas"/>
              </a:rPr>
              <a:t>,</a:t>
            </a:r>
          </a:p>
          <a:p>
            <a:r>
              <a:rPr lang="en-US" sz="1200" dirty="0" smtClean="0">
                <a:solidFill>
                  <a:srgbClr val="000000"/>
                </a:solidFill>
                <a:latin typeface="Consolas"/>
              </a:rPr>
              <a:t>			</a:t>
            </a:r>
            <a:r>
              <a:rPr lang="en-US" sz="1200" dirty="0" err="1" smtClean="0">
                <a:solidFill>
                  <a:srgbClr val="000000"/>
                </a:solidFill>
                <a:latin typeface="Consolas"/>
              </a:rPr>
              <a:t>beanName</a:t>
            </a:r>
            <a:r>
              <a:rPr lang="en-US" sz="1200" dirty="0" smtClean="0">
                <a:solidFill>
                  <a:srgbClr val="000000"/>
                </a:solidFill>
                <a:latin typeface="Consolas"/>
              </a:rPr>
              <a:t> : </a:t>
            </a:r>
            <a:r>
              <a:rPr lang="en-US" sz="1200" dirty="0" smtClean="0">
                <a:solidFill>
                  <a:srgbClr val="2A00FF"/>
                </a:solidFill>
                <a:latin typeface="Consolas"/>
              </a:rPr>
              <a:t>“</a:t>
            </a:r>
            <a:r>
              <a:rPr lang="en-US" sz="1200" dirty="0" err="1" smtClean="0">
                <a:solidFill>
                  <a:srgbClr val="2A00FF"/>
                </a:solidFill>
                <a:latin typeface="Consolas"/>
              </a:rPr>
              <a:t>myTransferObject</a:t>
            </a:r>
            <a:r>
              <a:rPr lang="en-US" sz="1200" dirty="0" smtClean="0">
                <a:solidFill>
                  <a:srgbClr val="2A00FF"/>
                </a:solidFill>
                <a:latin typeface="Consolas"/>
              </a:rPr>
              <a:t>"</a:t>
            </a:r>
            <a:endParaRPr lang="en-US" sz="1200" dirty="0" smtClean="0">
              <a:solidFill>
                <a:srgbClr val="000000"/>
              </a:solidFill>
              <a:latin typeface="Consolas"/>
            </a:endParaRPr>
          </a:p>
          <a:p>
            <a:r>
              <a:rPr lang="en-US" sz="1200" dirty="0" smtClean="0">
                <a:solidFill>
                  <a:srgbClr val="000000"/>
                </a:solidFill>
                <a:latin typeface="Consolas"/>
              </a:rPr>
              <a:t>		}</a:t>
            </a:r>
          </a:p>
          <a:p>
            <a:r>
              <a:rPr lang="en-US" sz="1200" dirty="0" smtClean="0">
                <a:solidFill>
                  <a:srgbClr val="000000"/>
                </a:solidFill>
                <a:latin typeface="Consolas"/>
              </a:rPr>
              <a:t>	}</a:t>
            </a:r>
          </a:p>
          <a:p>
            <a:r>
              <a:rPr lang="en-US" sz="1200" dirty="0" smtClean="0">
                <a:solidFill>
                  <a:srgbClr val="000000"/>
                </a:solidFill>
                <a:latin typeface="Consolas"/>
              </a:rPr>
              <a:t>});</a:t>
            </a:r>
            <a:endParaRPr lang="en-US" sz="1100" dirty="0"/>
          </a:p>
        </p:txBody>
      </p:sp>
    </p:spTree>
    <p:extLst>
      <p:ext uri="{BB962C8B-B14F-4D97-AF65-F5344CB8AC3E}">
        <p14:creationId xmlns:p14="http://schemas.microsoft.com/office/powerpoint/2010/main" val="19643155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Reading</a:t>
            </a:r>
            <a:endParaRPr lang="en-US" dirty="0"/>
          </a:p>
        </p:txBody>
      </p:sp>
      <p:sp>
        <p:nvSpPr>
          <p:cNvPr id="3" name="Content Placeholder 2"/>
          <p:cNvSpPr>
            <a:spLocks noGrp="1"/>
          </p:cNvSpPr>
          <p:nvPr>
            <p:ph idx="1"/>
          </p:nvPr>
        </p:nvSpPr>
        <p:spPr/>
        <p:txBody>
          <a:bodyPr/>
          <a:lstStyle/>
          <a:p>
            <a:r>
              <a:rPr lang="en-US" dirty="0" smtClean="0"/>
              <a:t>Code Structure</a:t>
            </a:r>
          </a:p>
          <a:p>
            <a:pPr lvl="1"/>
            <a:r>
              <a:rPr lang="en-US" dirty="0">
                <a:hlinkClick r:id="rId2"/>
              </a:rPr>
              <a:t>http://</a:t>
            </a:r>
            <a:r>
              <a:rPr lang="en-US" dirty="0" smtClean="0">
                <a:hlinkClick r:id="rId2"/>
              </a:rPr>
              <a:t>www.sencha.com/forum/showthread.php?54537-code-structure&amp;p=259901</a:t>
            </a:r>
            <a:endParaRPr lang="en-US" dirty="0" smtClean="0"/>
          </a:p>
          <a:p>
            <a:r>
              <a:rPr lang="en-US" dirty="0" smtClean="0"/>
              <a:t>Scope</a:t>
            </a:r>
          </a:p>
          <a:p>
            <a:pPr lvl="1"/>
            <a:r>
              <a:rPr lang="en-US" dirty="0">
                <a:hlinkClick r:id="rId3"/>
              </a:rPr>
              <a:t>http://</a:t>
            </a:r>
            <a:r>
              <a:rPr lang="en-US" dirty="0" smtClean="0">
                <a:hlinkClick r:id="rId3"/>
              </a:rPr>
              <a:t>www.sencha.com/learn/Tutorial:What_is_that_Scope_all_about</a:t>
            </a:r>
            <a:endParaRPr lang="en-US" dirty="0" smtClean="0"/>
          </a:p>
          <a:p>
            <a:pPr lvl="1"/>
            <a:r>
              <a:rPr lang="en-US" dirty="0"/>
              <a:t>http://www.sencha.com/learn/Tutorial:What_is_that_Scope_all_about2</a:t>
            </a:r>
          </a:p>
        </p:txBody>
      </p:sp>
    </p:spTree>
    <p:extLst>
      <p:ext uri="{BB962C8B-B14F-4D97-AF65-F5344CB8AC3E}">
        <p14:creationId xmlns:p14="http://schemas.microsoft.com/office/powerpoint/2010/main" val="1811675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683" y="304800"/>
            <a:ext cx="8686800" cy="1143000"/>
          </a:xfrm>
        </p:spPr>
        <p:txBody>
          <a:bodyPr>
            <a:normAutofit fontScale="90000"/>
          </a:bodyPr>
          <a:lstStyle/>
          <a:p>
            <a:r>
              <a:rPr lang="en-US" sz="4400" dirty="0" smtClean="0"/>
              <a:t>1. It is Prototype-based Object-Oriented</a:t>
            </a:r>
            <a:endParaRPr lang="en-US" sz="4400" dirty="0"/>
          </a:p>
        </p:txBody>
      </p:sp>
      <p:sp>
        <p:nvSpPr>
          <p:cNvPr id="3" name="Content Placeholder 2"/>
          <p:cNvSpPr>
            <a:spLocks noGrp="1"/>
          </p:cNvSpPr>
          <p:nvPr>
            <p:ph idx="1"/>
          </p:nvPr>
        </p:nvSpPr>
        <p:spPr>
          <a:xfrm>
            <a:off x="457200" y="1600200"/>
            <a:ext cx="8229600" cy="4724400"/>
          </a:xfrm>
        </p:spPr>
        <p:txBody>
          <a:bodyPr/>
          <a:lstStyle/>
          <a:p>
            <a:pPr marL="342900" lvl="1" indent="-342900">
              <a:buFont typeface="Arial" pitchFamily="34" charset="0"/>
              <a:buChar char="•"/>
            </a:pPr>
            <a:r>
              <a:rPr lang="en-US" dirty="0" smtClean="0"/>
              <a:t>In Class-based OO programming behavior reuse happens through inheritance. </a:t>
            </a:r>
          </a:p>
          <a:p>
            <a:pPr marL="342900" lvl="1" indent="-342900">
              <a:buFont typeface="Arial" pitchFamily="34" charset="0"/>
              <a:buChar char="•"/>
            </a:pPr>
            <a:endParaRPr lang="en-US" dirty="0" smtClean="0"/>
          </a:p>
          <a:p>
            <a:pPr marL="342900" lvl="1" indent="-342900">
              <a:buFont typeface="Arial" pitchFamily="34" charset="0"/>
              <a:buChar char="•"/>
            </a:pPr>
            <a:endParaRPr lang="en-US" dirty="0" smtClean="0"/>
          </a:p>
          <a:p>
            <a:pPr marL="0" lvl="1" indent="0">
              <a:buNone/>
            </a:pPr>
            <a:endParaRPr lang="en-US" dirty="0"/>
          </a:p>
          <a:p>
            <a:pPr marL="342900" lvl="1" indent="-342900">
              <a:buFont typeface="Arial" pitchFamily="34" charset="0"/>
              <a:buChar char="•"/>
            </a:pPr>
            <a:r>
              <a:rPr lang="en-US" dirty="0" smtClean="0"/>
              <a:t>In Prototype-based languages “inheritance” happens by cloning existing objects that serve as prototypes. </a:t>
            </a:r>
          </a:p>
        </p:txBody>
      </p:sp>
      <p:sp>
        <p:nvSpPr>
          <p:cNvPr id="5" name="TextBox 4"/>
          <p:cNvSpPr txBox="1"/>
          <p:nvPr/>
        </p:nvSpPr>
        <p:spPr>
          <a:xfrm>
            <a:off x="1524000" y="4114800"/>
            <a:ext cx="5638800" cy="369332"/>
          </a:xfrm>
          <a:prstGeom prst="rect">
            <a:avLst/>
          </a:prstGeom>
          <a:noFill/>
        </p:spPr>
        <p:txBody>
          <a:bodyPr wrap="square" rtlCol="0">
            <a:spAutoFit/>
          </a:bodyPr>
          <a:lstStyle/>
          <a:p>
            <a:endParaRPr lang="en-US" dirty="0"/>
          </a:p>
        </p:txBody>
      </p:sp>
      <p:sp>
        <p:nvSpPr>
          <p:cNvPr id="6" name="TextBox 5"/>
          <p:cNvSpPr txBox="1"/>
          <p:nvPr/>
        </p:nvSpPr>
        <p:spPr>
          <a:xfrm>
            <a:off x="1207851" y="4800600"/>
            <a:ext cx="6781800" cy="923330"/>
          </a:xfrm>
          <a:prstGeom prst="rect">
            <a:avLst/>
          </a:prstGeom>
          <a:solidFill>
            <a:schemeClr val="bg1">
              <a:lumMod val="95000"/>
            </a:schemeClr>
          </a:solidFill>
          <a:ln>
            <a:solidFill>
              <a:schemeClr val="tx1"/>
            </a:solidFill>
            <a:prstDash val="lgDash"/>
          </a:ln>
        </p:spPr>
        <p:txBody>
          <a:bodyPr wrap="square" rtlCol="0">
            <a:spAutoFit/>
          </a:bodyPr>
          <a:lstStyle/>
          <a:p>
            <a:r>
              <a:rPr lang="en-US" dirty="0" smtClean="0">
                <a:solidFill>
                  <a:srgbClr val="3F7F5F"/>
                </a:solidFill>
                <a:latin typeface="Consolas"/>
              </a:rPr>
              <a:t>//the object notation is {}</a:t>
            </a:r>
          </a:p>
          <a:p>
            <a:r>
              <a:rPr lang="en-US" dirty="0" smtClean="0">
                <a:solidFill>
                  <a:srgbClr val="3F7F5F"/>
                </a:solidFill>
                <a:latin typeface="Consolas"/>
              </a:rPr>
              <a:t>//instantiate a copy of Object with two properties</a:t>
            </a:r>
          </a:p>
          <a:p>
            <a:r>
              <a:rPr lang="en-US" b="1" dirty="0" err="1" smtClean="0">
                <a:solidFill>
                  <a:srgbClr val="7F0055"/>
                </a:solidFill>
                <a:latin typeface="Consolas"/>
              </a:rPr>
              <a:t>var</a:t>
            </a:r>
            <a:r>
              <a:rPr lang="en-US" b="1" dirty="0" smtClean="0">
                <a:solidFill>
                  <a:srgbClr val="000000"/>
                </a:solidFill>
                <a:latin typeface="Consolas"/>
              </a:rPr>
              <a:t> foo = {one: 1, two: 2};</a:t>
            </a:r>
            <a:endParaRPr lang="en-US" dirty="0"/>
          </a:p>
        </p:txBody>
      </p:sp>
      <p:sp>
        <p:nvSpPr>
          <p:cNvPr id="8" name="TextBox 7"/>
          <p:cNvSpPr txBox="1"/>
          <p:nvPr/>
        </p:nvSpPr>
        <p:spPr>
          <a:xfrm>
            <a:off x="1172183" y="2590800"/>
            <a:ext cx="6781800" cy="830997"/>
          </a:xfrm>
          <a:prstGeom prst="rect">
            <a:avLst/>
          </a:prstGeom>
          <a:solidFill>
            <a:schemeClr val="bg1">
              <a:lumMod val="95000"/>
            </a:schemeClr>
          </a:solidFill>
          <a:ln>
            <a:solidFill>
              <a:schemeClr val="tx1"/>
            </a:solidFill>
            <a:prstDash val="lgDash"/>
          </a:ln>
        </p:spPr>
        <p:txBody>
          <a:bodyPr wrap="square" rtlCol="0">
            <a:spAutoFit/>
          </a:bodyPr>
          <a:lstStyle/>
          <a:p>
            <a:r>
              <a:rPr lang="en-US" sz="1200" b="1" dirty="0" smtClean="0">
                <a:solidFill>
                  <a:srgbClr val="7F0055"/>
                </a:solidFill>
                <a:highlight>
                  <a:srgbClr val="CECCF7"/>
                </a:highlight>
                <a:latin typeface="Consolas"/>
              </a:rPr>
              <a:t>public</a:t>
            </a:r>
            <a:r>
              <a:rPr lang="en-US" sz="1200" b="1" dirty="0" smtClean="0">
                <a:solidFill>
                  <a:srgbClr val="000000"/>
                </a:solidFill>
                <a:highlight>
                  <a:srgbClr val="CECCF7"/>
                </a:highlight>
                <a:latin typeface="Consolas"/>
              </a:rPr>
              <a:t> </a:t>
            </a:r>
            <a:r>
              <a:rPr lang="en-US" sz="1200" b="1" dirty="0" smtClean="0">
                <a:solidFill>
                  <a:srgbClr val="7F0055"/>
                </a:solidFill>
                <a:highlight>
                  <a:srgbClr val="CECCF7"/>
                </a:highlight>
                <a:latin typeface="Consolas"/>
              </a:rPr>
              <a:t>class</a:t>
            </a:r>
            <a:r>
              <a:rPr lang="en-US" sz="1200" b="1" dirty="0" smtClean="0">
                <a:solidFill>
                  <a:srgbClr val="000000"/>
                </a:solidFill>
                <a:highlight>
                  <a:srgbClr val="CECCF7"/>
                </a:highlight>
                <a:latin typeface="Consolas"/>
              </a:rPr>
              <a:t> </a:t>
            </a:r>
            <a:r>
              <a:rPr lang="en-US" sz="1200" b="1" dirty="0" err="1" smtClean="0">
                <a:solidFill>
                  <a:srgbClr val="000000"/>
                </a:solidFill>
                <a:highlight>
                  <a:srgbClr val="CECCF7"/>
                </a:highlight>
                <a:latin typeface="Consolas"/>
              </a:rPr>
              <a:t>MockForcingMechanismsGraphsBackingBean</a:t>
            </a:r>
            <a:r>
              <a:rPr lang="en-US" sz="1200" b="1" dirty="0" smtClean="0">
                <a:solidFill>
                  <a:srgbClr val="000000"/>
                </a:solidFill>
                <a:highlight>
                  <a:srgbClr val="CECCF7"/>
                </a:highlight>
                <a:latin typeface="Consolas"/>
              </a:rPr>
              <a:t> </a:t>
            </a:r>
            <a:r>
              <a:rPr lang="en-US" sz="1200" b="1" dirty="0" smtClean="0">
                <a:solidFill>
                  <a:srgbClr val="7F0055"/>
                </a:solidFill>
                <a:highlight>
                  <a:srgbClr val="CECCF7"/>
                </a:highlight>
                <a:latin typeface="Consolas"/>
              </a:rPr>
              <a:t>extends</a:t>
            </a:r>
            <a:r>
              <a:rPr lang="en-US" sz="1200" b="1" dirty="0" smtClean="0">
                <a:solidFill>
                  <a:srgbClr val="000000"/>
                </a:solidFill>
                <a:highlight>
                  <a:srgbClr val="CECCF7"/>
                </a:highlight>
                <a:latin typeface="Consolas"/>
              </a:rPr>
              <a:t> </a:t>
            </a:r>
            <a:r>
              <a:rPr lang="en-US" sz="1200" b="1" dirty="0" err="1" smtClean="0">
                <a:solidFill>
                  <a:srgbClr val="000000"/>
                </a:solidFill>
                <a:highlight>
                  <a:srgbClr val="CECCF7"/>
                </a:highlight>
                <a:latin typeface="Consolas"/>
              </a:rPr>
              <a:t>ForcingMechanismsGraphsBackingBean</a:t>
            </a:r>
            <a:r>
              <a:rPr lang="en-US" sz="1200" b="1" dirty="0" smtClean="0">
                <a:solidFill>
                  <a:srgbClr val="000000"/>
                </a:solidFill>
                <a:highlight>
                  <a:srgbClr val="CECCF7"/>
                </a:highlight>
                <a:latin typeface="Consolas"/>
              </a:rPr>
              <a:t> </a:t>
            </a:r>
            <a:r>
              <a:rPr lang="en-US" sz="1200" b="1" dirty="0" smtClean="0">
                <a:solidFill>
                  <a:srgbClr val="7F0055"/>
                </a:solidFill>
                <a:highlight>
                  <a:srgbClr val="CECCF7"/>
                </a:highlight>
                <a:latin typeface="Consolas"/>
              </a:rPr>
              <a:t>implements </a:t>
            </a:r>
            <a:r>
              <a:rPr lang="en-US" sz="1200" dirty="0" err="1" smtClean="0">
                <a:solidFill>
                  <a:srgbClr val="000000"/>
                </a:solidFill>
                <a:latin typeface="Consolas"/>
              </a:rPr>
              <a:t>Serializable</a:t>
            </a:r>
            <a:r>
              <a:rPr lang="en-US" sz="1200" dirty="0" smtClean="0">
                <a:solidFill>
                  <a:srgbClr val="000000"/>
                </a:solidFill>
                <a:latin typeface="Consolas"/>
              </a:rPr>
              <a:t> {</a:t>
            </a:r>
          </a:p>
          <a:p>
            <a:r>
              <a:rPr lang="en-US" sz="1200" dirty="0">
                <a:solidFill>
                  <a:srgbClr val="000000"/>
                </a:solidFill>
                <a:latin typeface="Consolas"/>
              </a:rPr>
              <a:t>	</a:t>
            </a:r>
            <a:r>
              <a:rPr lang="en-US" sz="1200" dirty="0" smtClean="0">
                <a:solidFill>
                  <a:srgbClr val="3F7F5F"/>
                </a:solidFill>
                <a:highlight>
                  <a:srgbClr val="E8F2FE"/>
                </a:highlight>
                <a:latin typeface="Consolas"/>
              </a:rPr>
              <a:t>//logic</a:t>
            </a:r>
          </a:p>
          <a:p>
            <a:r>
              <a:rPr lang="en-US" sz="1200" dirty="0" smtClean="0">
                <a:solidFill>
                  <a:srgbClr val="000000"/>
                </a:solidFill>
                <a:latin typeface="Consolas"/>
              </a:rPr>
              <a:t>}</a:t>
            </a:r>
            <a:endParaRPr lang="en-US" sz="1200" dirty="0"/>
          </a:p>
        </p:txBody>
      </p:sp>
    </p:spTree>
    <p:extLst>
      <p:ext uri="{BB962C8B-B14F-4D97-AF65-F5344CB8AC3E}">
        <p14:creationId xmlns:p14="http://schemas.microsoft.com/office/powerpoint/2010/main" val="1287602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Inheritance Cont.</a:t>
            </a:r>
            <a:endParaRPr lang="en-US" dirty="0"/>
          </a:p>
        </p:txBody>
      </p:sp>
      <p:sp>
        <p:nvSpPr>
          <p:cNvPr id="3" name="Content Placeholder 2"/>
          <p:cNvSpPr>
            <a:spLocks noGrp="1"/>
          </p:cNvSpPr>
          <p:nvPr>
            <p:ph idx="1"/>
          </p:nvPr>
        </p:nvSpPr>
        <p:spPr>
          <a:xfrm>
            <a:off x="457200" y="1935480"/>
            <a:ext cx="8229600" cy="4465320"/>
          </a:xfrm>
        </p:spPr>
        <p:txBody>
          <a:bodyPr>
            <a:normAutofit fontScale="92500" lnSpcReduction="10000"/>
          </a:bodyPr>
          <a:lstStyle/>
          <a:p>
            <a:r>
              <a:rPr lang="en-US" dirty="0" smtClean="0"/>
              <a:t>Every </a:t>
            </a:r>
            <a:r>
              <a:rPr lang="en-US" dirty="0" smtClean="0"/>
              <a:t>object </a:t>
            </a:r>
            <a:r>
              <a:rPr lang="en-US" dirty="0" smtClean="0"/>
              <a:t>implicitly </a:t>
            </a:r>
            <a:r>
              <a:rPr lang="en-US" dirty="0" smtClean="0"/>
              <a:t>extends Object, a base “template” object that you extend with your own logic. Object contains a child object called Prototype that is used to create properties and methods </a:t>
            </a:r>
            <a:r>
              <a:rPr lang="en-US" b="1" dirty="0" smtClean="0"/>
              <a:t>shared across all</a:t>
            </a:r>
            <a:r>
              <a:rPr lang="en-US" dirty="0" smtClean="0"/>
              <a:t> instances </a:t>
            </a:r>
            <a:r>
              <a:rPr lang="en-US" dirty="0" smtClean="0"/>
              <a:t>of an object. </a:t>
            </a:r>
            <a:endParaRPr lang="en-US" dirty="0" smtClean="0"/>
          </a:p>
          <a:p>
            <a:r>
              <a:rPr lang="en-US" dirty="0" smtClean="0"/>
              <a:t>Classes you implement can define their own prototype logic related to initialization. For </a:t>
            </a:r>
            <a:r>
              <a:rPr lang="en-US" dirty="0"/>
              <a:t>example </a:t>
            </a:r>
            <a:r>
              <a:rPr lang="en-US" dirty="0" smtClean="0"/>
              <a:t>you may want to define a class of objects called ‘tables’ that share some common rendering logic. </a:t>
            </a:r>
          </a:p>
          <a:p>
            <a:r>
              <a:rPr lang="en-US" dirty="0" smtClean="0"/>
              <a:t>By tying into object prototypes you can focus on the differences between components and generalize common functions into parent objects.</a:t>
            </a:r>
            <a:endParaRPr lang="en-US" dirty="0"/>
          </a:p>
        </p:txBody>
      </p:sp>
    </p:spTree>
    <p:extLst>
      <p:ext uri="{BB962C8B-B14F-4D97-AF65-F5344CB8AC3E}">
        <p14:creationId xmlns:p14="http://schemas.microsoft.com/office/powerpoint/2010/main" val="3344244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57200"/>
            <a:ext cx="8229600" cy="1143000"/>
          </a:xfrm>
        </p:spPr>
        <p:txBody>
          <a:bodyPr/>
          <a:lstStyle/>
          <a:p>
            <a:r>
              <a:rPr lang="en-US" dirty="0"/>
              <a:t>JavaScript Inheritance Cont.</a:t>
            </a:r>
            <a:endParaRPr lang="en-US" dirty="0"/>
          </a:p>
        </p:txBody>
      </p:sp>
      <p:sp>
        <p:nvSpPr>
          <p:cNvPr id="4" name="TextBox 3"/>
          <p:cNvSpPr txBox="1"/>
          <p:nvPr/>
        </p:nvSpPr>
        <p:spPr>
          <a:xfrm>
            <a:off x="381000" y="4114800"/>
            <a:ext cx="8610600" cy="2123658"/>
          </a:xfrm>
          <a:prstGeom prst="rect">
            <a:avLst/>
          </a:prstGeom>
          <a:solidFill>
            <a:schemeClr val="bg1">
              <a:lumMod val="95000"/>
            </a:schemeClr>
          </a:solidFill>
          <a:ln>
            <a:solidFill>
              <a:schemeClr val="tx1"/>
            </a:solidFill>
            <a:prstDash val="lgDash"/>
          </a:ln>
        </p:spPr>
        <p:txBody>
          <a:bodyPr wrap="square" rtlCol="0">
            <a:spAutoFit/>
          </a:bodyPr>
          <a:lstStyle/>
          <a:p>
            <a:r>
              <a:rPr lang="en-US" sz="1100" b="1" dirty="0">
                <a:solidFill>
                  <a:srgbClr val="7F0055"/>
                </a:solidFill>
                <a:latin typeface="Consolas"/>
              </a:rPr>
              <a:t>function</a:t>
            </a:r>
            <a:r>
              <a:rPr lang="en-US" sz="1100" b="1" dirty="0">
                <a:solidFill>
                  <a:srgbClr val="000000"/>
                </a:solidFill>
                <a:latin typeface="Consolas"/>
              </a:rPr>
              <a:t> Pet(name, species, hello</a:t>
            </a:r>
            <a:r>
              <a:rPr lang="en-US" sz="1100" b="1" dirty="0" smtClean="0">
                <a:solidFill>
                  <a:srgbClr val="000000"/>
                </a:solidFill>
                <a:latin typeface="Consolas"/>
              </a:rPr>
              <a:t>){</a:t>
            </a:r>
            <a:endParaRPr lang="en-US" sz="1100" dirty="0">
              <a:latin typeface="Consolas"/>
            </a:endParaRPr>
          </a:p>
          <a:p>
            <a:r>
              <a:rPr lang="en-US" sz="1100" b="1" dirty="0" smtClean="0">
                <a:solidFill>
                  <a:srgbClr val="7F0055"/>
                </a:solidFill>
                <a:latin typeface="Consolas"/>
              </a:rPr>
              <a:t>  this</a:t>
            </a:r>
            <a:r>
              <a:rPr lang="en-US" sz="1100" b="1" dirty="0" smtClean="0">
                <a:solidFill>
                  <a:srgbClr val="000000"/>
                </a:solidFill>
                <a:latin typeface="Consolas"/>
              </a:rPr>
              <a:t>.name </a:t>
            </a:r>
            <a:r>
              <a:rPr lang="en-US" sz="1100" b="1" dirty="0">
                <a:solidFill>
                  <a:srgbClr val="000000"/>
                </a:solidFill>
                <a:latin typeface="Consolas"/>
              </a:rPr>
              <a:t>= name;</a:t>
            </a:r>
          </a:p>
          <a:p>
            <a:r>
              <a:rPr lang="en-US" sz="1100" b="1" dirty="0" smtClean="0">
                <a:solidFill>
                  <a:srgbClr val="7F0055"/>
                </a:solidFill>
                <a:latin typeface="Consolas"/>
              </a:rPr>
              <a:t>  </a:t>
            </a:r>
            <a:r>
              <a:rPr lang="en-US" sz="1100" b="1" dirty="0" err="1" smtClean="0">
                <a:solidFill>
                  <a:srgbClr val="7F0055"/>
                </a:solidFill>
                <a:latin typeface="Consolas"/>
              </a:rPr>
              <a:t>this</a:t>
            </a:r>
            <a:r>
              <a:rPr lang="en-US" sz="1100" b="1" dirty="0" err="1" smtClean="0">
                <a:solidFill>
                  <a:srgbClr val="000000"/>
                </a:solidFill>
                <a:latin typeface="Consolas"/>
              </a:rPr>
              <a:t>.species</a:t>
            </a:r>
            <a:r>
              <a:rPr lang="en-US" sz="1100" b="1" dirty="0" smtClean="0">
                <a:solidFill>
                  <a:srgbClr val="000000"/>
                </a:solidFill>
                <a:latin typeface="Consolas"/>
              </a:rPr>
              <a:t> </a:t>
            </a:r>
            <a:r>
              <a:rPr lang="en-US" sz="1100" b="1" dirty="0">
                <a:solidFill>
                  <a:srgbClr val="000000"/>
                </a:solidFill>
                <a:latin typeface="Consolas"/>
              </a:rPr>
              <a:t>= species;</a:t>
            </a:r>
          </a:p>
          <a:p>
            <a:r>
              <a:rPr lang="en-US" sz="1100" b="1" dirty="0" smtClean="0">
                <a:solidFill>
                  <a:srgbClr val="7F0055"/>
                </a:solidFill>
                <a:latin typeface="Consolas"/>
              </a:rPr>
              <a:t>  </a:t>
            </a:r>
            <a:r>
              <a:rPr lang="en-US" sz="1100" b="1" dirty="0" err="1" smtClean="0">
                <a:solidFill>
                  <a:srgbClr val="7F0055"/>
                </a:solidFill>
                <a:latin typeface="Consolas"/>
              </a:rPr>
              <a:t>this</a:t>
            </a:r>
            <a:r>
              <a:rPr lang="en-US" sz="1100" b="1" dirty="0" err="1" smtClean="0">
                <a:solidFill>
                  <a:srgbClr val="000000"/>
                </a:solidFill>
                <a:latin typeface="Consolas"/>
              </a:rPr>
              <a:t>.hello</a:t>
            </a:r>
            <a:r>
              <a:rPr lang="en-US" sz="1100" b="1" dirty="0" smtClean="0">
                <a:solidFill>
                  <a:srgbClr val="000000"/>
                </a:solidFill>
                <a:latin typeface="Consolas"/>
              </a:rPr>
              <a:t> </a:t>
            </a:r>
            <a:r>
              <a:rPr lang="en-US" sz="1100" b="1" dirty="0">
                <a:solidFill>
                  <a:srgbClr val="000000"/>
                </a:solidFill>
                <a:latin typeface="Consolas"/>
              </a:rPr>
              <a:t>= hello;</a:t>
            </a:r>
          </a:p>
          <a:p>
            <a:r>
              <a:rPr lang="en-US" sz="1100" dirty="0">
                <a:solidFill>
                  <a:srgbClr val="000000"/>
                </a:solidFill>
                <a:latin typeface="Consolas"/>
              </a:rPr>
              <a:t>}</a:t>
            </a:r>
          </a:p>
          <a:p>
            <a:endParaRPr lang="en-US" sz="1100" dirty="0">
              <a:latin typeface="Consolas"/>
            </a:endParaRPr>
          </a:p>
          <a:p>
            <a:r>
              <a:rPr lang="en-US" sz="1100" dirty="0" err="1">
                <a:solidFill>
                  <a:srgbClr val="000000"/>
                </a:solidFill>
                <a:latin typeface="Consolas"/>
              </a:rPr>
              <a:t>Pet.prototype.sayHello</a:t>
            </a:r>
            <a:r>
              <a:rPr lang="en-US" sz="1100" dirty="0">
                <a:solidFill>
                  <a:srgbClr val="000000"/>
                </a:solidFill>
                <a:latin typeface="Consolas"/>
              </a:rPr>
              <a:t> = </a:t>
            </a:r>
            <a:r>
              <a:rPr lang="en-US" sz="1100" b="1" dirty="0">
                <a:solidFill>
                  <a:srgbClr val="7F0055"/>
                </a:solidFill>
                <a:latin typeface="Consolas"/>
              </a:rPr>
              <a:t>function</a:t>
            </a:r>
            <a:r>
              <a:rPr lang="en-US" sz="1100" b="1" dirty="0">
                <a:solidFill>
                  <a:srgbClr val="000000"/>
                </a:solidFill>
                <a:latin typeface="Consolas"/>
              </a:rPr>
              <a:t>(){</a:t>
            </a:r>
          </a:p>
          <a:p>
            <a:r>
              <a:rPr lang="en-US" sz="1100" dirty="0" smtClean="0">
                <a:solidFill>
                  <a:srgbClr val="000000"/>
                </a:solidFill>
                <a:latin typeface="Consolas"/>
              </a:rPr>
              <a:t>  alert(</a:t>
            </a:r>
            <a:r>
              <a:rPr lang="en-US" sz="1100" b="1" dirty="0" err="1" smtClean="0">
                <a:solidFill>
                  <a:srgbClr val="7F0055"/>
                </a:solidFill>
                <a:latin typeface="Consolas"/>
              </a:rPr>
              <a:t>this</a:t>
            </a:r>
            <a:r>
              <a:rPr lang="en-US" sz="1100" b="1" dirty="0" err="1" smtClean="0">
                <a:solidFill>
                  <a:srgbClr val="000000"/>
                </a:solidFill>
                <a:latin typeface="Consolas"/>
              </a:rPr>
              <a:t>.hello</a:t>
            </a:r>
            <a:r>
              <a:rPr lang="en-US" sz="1100" b="1" dirty="0">
                <a:solidFill>
                  <a:srgbClr val="000000"/>
                </a:solidFill>
                <a:latin typeface="Consolas"/>
              </a:rPr>
              <a:t>);</a:t>
            </a:r>
          </a:p>
          <a:p>
            <a:r>
              <a:rPr lang="en-US" sz="1100" dirty="0" smtClean="0">
                <a:solidFill>
                  <a:srgbClr val="000000"/>
                </a:solidFill>
                <a:latin typeface="Consolas"/>
              </a:rPr>
              <a:t>}</a:t>
            </a:r>
          </a:p>
          <a:p>
            <a:endParaRPr lang="en-US" sz="1100" dirty="0">
              <a:solidFill>
                <a:srgbClr val="000000"/>
              </a:solidFill>
              <a:latin typeface="Consolas"/>
            </a:endParaRPr>
          </a:p>
          <a:p>
            <a:r>
              <a:rPr lang="en-US" sz="1100" b="1" dirty="0" err="1">
                <a:solidFill>
                  <a:srgbClr val="7F0055"/>
                </a:solidFill>
                <a:latin typeface="Consolas"/>
              </a:rPr>
              <a:t>var</a:t>
            </a:r>
            <a:r>
              <a:rPr lang="en-US" sz="1100" b="1" dirty="0">
                <a:solidFill>
                  <a:srgbClr val="000000"/>
                </a:solidFill>
                <a:latin typeface="Consolas"/>
              </a:rPr>
              <a:t> </a:t>
            </a:r>
            <a:r>
              <a:rPr lang="en-US" sz="1100" b="1" dirty="0" err="1">
                <a:solidFill>
                  <a:srgbClr val="000000"/>
                </a:solidFill>
                <a:latin typeface="Consolas"/>
              </a:rPr>
              <a:t>rufus</a:t>
            </a:r>
            <a:r>
              <a:rPr lang="en-US" sz="1100" b="1" dirty="0">
                <a:solidFill>
                  <a:srgbClr val="000000"/>
                </a:solidFill>
                <a:latin typeface="Consolas"/>
              </a:rPr>
              <a:t> = </a:t>
            </a:r>
            <a:r>
              <a:rPr lang="en-US" sz="1100" b="1" dirty="0">
                <a:solidFill>
                  <a:srgbClr val="7F0055"/>
                </a:solidFill>
                <a:latin typeface="Consolas"/>
              </a:rPr>
              <a:t>new</a:t>
            </a:r>
            <a:r>
              <a:rPr lang="en-US" sz="1100" b="1" dirty="0">
                <a:solidFill>
                  <a:srgbClr val="000000"/>
                </a:solidFill>
                <a:latin typeface="Consolas"/>
              </a:rPr>
              <a:t> Pet(</a:t>
            </a:r>
            <a:r>
              <a:rPr lang="en-US" sz="1100" b="1" dirty="0">
                <a:solidFill>
                  <a:srgbClr val="2A00FF"/>
                </a:solidFill>
                <a:latin typeface="Consolas"/>
              </a:rPr>
              <a:t>"Rufus"</a:t>
            </a:r>
            <a:r>
              <a:rPr lang="en-US" sz="1100" b="1" dirty="0">
                <a:solidFill>
                  <a:srgbClr val="000000"/>
                </a:solidFill>
                <a:latin typeface="Consolas"/>
              </a:rPr>
              <a:t>, </a:t>
            </a:r>
            <a:r>
              <a:rPr lang="en-US" sz="1100" b="1" dirty="0">
                <a:solidFill>
                  <a:srgbClr val="2A00FF"/>
                </a:solidFill>
                <a:latin typeface="Consolas"/>
              </a:rPr>
              <a:t>"cat"</a:t>
            </a:r>
            <a:r>
              <a:rPr lang="en-US" sz="1100" b="1" dirty="0">
                <a:solidFill>
                  <a:srgbClr val="000000"/>
                </a:solidFill>
                <a:latin typeface="Consolas"/>
              </a:rPr>
              <a:t>, </a:t>
            </a:r>
            <a:r>
              <a:rPr lang="en-US" sz="1100" b="1" dirty="0">
                <a:solidFill>
                  <a:srgbClr val="2A00FF"/>
                </a:solidFill>
                <a:latin typeface="Consolas"/>
              </a:rPr>
              <a:t>"</a:t>
            </a:r>
            <a:r>
              <a:rPr lang="en-US" sz="1100" b="1" dirty="0" err="1">
                <a:solidFill>
                  <a:srgbClr val="2A00FF"/>
                </a:solidFill>
                <a:latin typeface="Consolas"/>
              </a:rPr>
              <a:t>miaow</a:t>
            </a:r>
            <a:r>
              <a:rPr lang="en-US" sz="1100" b="1" dirty="0">
                <a:solidFill>
                  <a:srgbClr val="2A00FF"/>
                </a:solidFill>
                <a:latin typeface="Consolas"/>
              </a:rPr>
              <a:t>"</a:t>
            </a:r>
            <a:r>
              <a:rPr lang="en-US" sz="1100" b="1" dirty="0">
                <a:solidFill>
                  <a:srgbClr val="000000"/>
                </a:solidFill>
                <a:latin typeface="Consolas"/>
              </a:rPr>
              <a:t>);</a:t>
            </a:r>
          </a:p>
          <a:p>
            <a:r>
              <a:rPr lang="en-US" sz="1100" dirty="0" err="1">
                <a:solidFill>
                  <a:srgbClr val="000000"/>
                </a:solidFill>
                <a:latin typeface="Consolas"/>
              </a:rPr>
              <a:t>rufus.sayHello</a:t>
            </a:r>
            <a:r>
              <a:rPr lang="en-US" sz="1100" dirty="0">
                <a:solidFill>
                  <a:srgbClr val="000000"/>
                </a:solidFill>
                <a:latin typeface="Consolas"/>
              </a:rPr>
              <a:t>();</a:t>
            </a:r>
          </a:p>
        </p:txBody>
      </p:sp>
      <p:sp>
        <p:nvSpPr>
          <p:cNvPr id="6" name="Content Placeholder 2"/>
          <p:cNvSpPr>
            <a:spLocks noGrp="1"/>
          </p:cNvSpPr>
          <p:nvPr>
            <p:ph idx="1"/>
          </p:nvPr>
        </p:nvSpPr>
        <p:spPr>
          <a:xfrm>
            <a:off x="457200" y="1935480"/>
            <a:ext cx="8229600" cy="2026920"/>
          </a:xfrm>
        </p:spPr>
        <p:txBody>
          <a:bodyPr>
            <a:normAutofit lnSpcReduction="10000"/>
          </a:bodyPr>
          <a:lstStyle/>
          <a:p>
            <a:r>
              <a:rPr lang="en-US" dirty="0" smtClean="0"/>
              <a:t>Here’s a basic prototype example. </a:t>
            </a:r>
            <a:r>
              <a:rPr lang="en-US" dirty="0" smtClean="0"/>
              <a:t>We have added a method to the pet prototype called ‘</a:t>
            </a:r>
            <a:r>
              <a:rPr lang="en-US" dirty="0" err="1" smtClean="0"/>
              <a:t>sayHello</a:t>
            </a:r>
            <a:r>
              <a:rPr lang="en-US" dirty="0" smtClean="0"/>
              <a:t>.’ The method will be shared with all instances of Pet. </a:t>
            </a:r>
            <a:r>
              <a:rPr lang="en-US" b="1" dirty="0" smtClean="0"/>
              <a:t>As such you should not put any instance-specific information in a prototype.</a:t>
            </a:r>
            <a:endParaRPr lang="en-US" dirty="0" smtClean="0"/>
          </a:p>
        </p:txBody>
      </p:sp>
    </p:spTree>
    <p:extLst>
      <p:ext uri="{BB962C8B-B14F-4D97-AF65-F5344CB8AC3E}">
        <p14:creationId xmlns:p14="http://schemas.microsoft.com/office/powerpoint/2010/main" val="496894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Inheritance Cont. </a:t>
            </a:r>
            <a:endParaRPr lang="en-US" dirty="0"/>
          </a:p>
        </p:txBody>
      </p:sp>
      <p:sp>
        <p:nvSpPr>
          <p:cNvPr id="3" name="Content Placeholder 2"/>
          <p:cNvSpPr>
            <a:spLocks noGrp="1"/>
          </p:cNvSpPr>
          <p:nvPr>
            <p:ph idx="1"/>
          </p:nvPr>
        </p:nvSpPr>
        <p:spPr/>
        <p:txBody>
          <a:bodyPr/>
          <a:lstStyle/>
          <a:p>
            <a:r>
              <a:rPr lang="en-US" dirty="0" smtClean="0"/>
              <a:t>There’s more to </a:t>
            </a:r>
            <a:r>
              <a:rPr lang="en-US" dirty="0" err="1" smtClean="0"/>
              <a:t>ECMAScript</a:t>
            </a:r>
            <a:r>
              <a:rPr lang="en-US" dirty="0" smtClean="0"/>
              <a:t>–based inheritance, but fortunately a deeper discussion is not necessary since </a:t>
            </a:r>
            <a:r>
              <a:rPr lang="en-US" dirty="0" err="1" smtClean="0"/>
              <a:t>ExtJS</a:t>
            </a:r>
            <a:r>
              <a:rPr lang="en-US" dirty="0" smtClean="0"/>
              <a:t> </a:t>
            </a:r>
            <a:r>
              <a:rPr lang="en-US" dirty="0" smtClean="0"/>
              <a:t>provides its </a:t>
            </a:r>
            <a:r>
              <a:rPr lang="en-US" dirty="0" smtClean="0"/>
              <a:t>own inheritance </a:t>
            </a:r>
            <a:r>
              <a:rPr lang="en-US" dirty="0" smtClean="0"/>
              <a:t>mechanisms.</a:t>
            </a:r>
            <a:endParaRPr lang="en-US" dirty="0" smtClean="0"/>
          </a:p>
          <a:p>
            <a:r>
              <a:rPr lang="en-US" dirty="0" smtClean="0"/>
              <a:t>In </a:t>
            </a:r>
            <a:r>
              <a:rPr lang="en-US" dirty="0" err="1" smtClean="0"/>
              <a:t>ExtJS</a:t>
            </a:r>
            <a:r>
              <a:rPr lang="en-US" dirty="0" smtClean="0"/>
              <a:t>-based inheritance you </a:t>
            </a:r>
            <a:r>
              <a:rPr lang="en-US" b="1" dirty="0" smtClean="0"/>
              <a:t>extend</a:t>
            </a:r>
            <a:r>
              <a:rPr lang="en-US" dirty="0" smtClean="0"/>
              <a:t> an existing Object with your own code. </a:t>
            </a:r>
            <a:endParaRPr lang="en-US" dirty="0"/>
          </a:p>
        </p:txBody>
      </p:sp>
    </p:spTree>
    <p:extLst>
      <p:ext uri="{BB962C8B-B14F-4D97-AF65-F5344CB8AC3E}">
        <p14:creationId xmlns:p14="http://schemas.microsoft.com/office/powerpoint/2010/main" val="1046820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986</TotalTime>
  <Words>3963</Words>
  <Application>Microsoft Office PowerPoint</Application>
  <PresentationFormat>On-screen Show (4:3)</PresentationFormat>
  <Paragraphs>474</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Flow</vt:lpstr>
      <vt:lpstr>ExtJS and Seam Part One</vt:lpstr>
      <vt:lpstr>Outline</vt:lpstr>
      <vt:lpstr>Javascript Background</vt:lpstr>
      <vt:lpstr>JavaScript Background</vt:lpstr>
      <vt:lpstr>What is ExtJS</vt:lpstr>
      <vt:lpstr>1. It is Prototype-based Object-Oriented</vt:lpstr>
      <vt:lpstr>JavaScript Inheritance Cont.</vt:lpstr>
      <vt:lpstr>JavaScript Inheritance Cont.</vt:lpstr>
      <vt:lpstr>JavaScript Inheritance Cont. </vt:lpstr>
      <vt:lpstr>Extending Classes</vt:lpstr>
      <vt:lpstr>Extending Classes (cont)</vt:lpstr>
      <vt:lpstr>2. It is Dynamic</vt:lpstr>
      <vt:lpstr>How to leverage dynamic code with ExtJS Override</vt:lpstr>
      <vt:lpstr>Ext.override  (cont)</vt:lpstr>
      <vt:lpstr>Ext.override  (cont)</vt:lpstr>
      <vt:lpstr>Overriding Classes (cont)</vt:lpstr>
      <vt:lpstr>Overriding Classes (cont)</vt:lpstr>
      <vt:lpstr>3. It is weakly typed</vt:lpstr>
      <vt:lpstr>Weak typing (cont)</vt:lpstr>
      <vt:lpstr>4. It has First Class Functions</vt:lpstr>
      <vt:lpstr>ExtJS Hierarchy</vt:lpstr>
      <vt:lpstr>ExtJS Hierarchy</vt:lpstr>
      <vt:lpstr>ExtJS Hierarchy</vt:lpstr>
      <vt:lpstr>ExtJS Hierarchy Explained</vt:lpstr>
      <vt:lpstr>ExtJS Hierarchy Explained (cont)</vt:lpstr>
      <vt:lpstr>What does a real component look like?</vt:lpstr>
      <vt:lpstr>That looked pretty complicated</vt:lpstr>
      <vt:lpstr>Simple ExtJS Grid Example</vt:lpstr>
      <vt:lpstr>Basic Array Grid</vt:lpstr>
      <vt:lpstr>The Data</vt:lpstr>
      <vt:lpstr>The Store</vt:lpstr>
      <vt:lpstr>The Grid</vt:lpstr>
      <vt:lpstr>Basic Grid Summary</vt:lpstr>
      <vt:lpstr>Some More Advanced JS Topics</vt:lpstr>
      <vt:lpstr>ExtJS Events</vt:lpstr>
      <vt:lpstr>DOM Events</vt:lpstr>
      <vt:lpstr>JavaScript Event Sources</vt:lpstr>
      <vt:lpstr>JavaScript Event Listeners</vt:lpstr>
      <vt:lpstr>XTemplates</vt:lpstr>
      <vt:lpstr>XTemplate Example</vt:lpstr>
      <vt:lpstr>XTemplates Conclusion</vt:lpstr>
      <vt:lpstr>XTypes</vt:lpstr>
      <vt:lpstr>Managing Scope In ExtJS</vt:lpstr>
      <vt:lpstr>More on scope</vt:lpstr>
      <vt:lpstr>Basic Scope Example</vt:lpstr>
      <vt:lpstr>Result?</vt:lpstr>
      <vt:lpstr>Ext Scope Convention</vt:lpstr>
      <vt:lpstr>createDelegate()</vt:lpstr>
      <vt:lpstr>Seam WebRemoting</vt:lpstr>
      <vt:lpstr>WebRemote JavaBean</vt:lpstr>
      <vt:lpstr>WebRemote XHTML</vt:lpstr>
      <vt:lpstr>Tying WebRemote and ExtJS Together</vt:lpstr>
      <vt:lpstr>Using a proxy</vt:lpstr>
      <vt:lpstr>Defining a Proxy</vt:lpstr>
      <vt:lpstr>Additional 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ExtJS and Seam</dc:title>
  <dc:creator>taymana</dc:creator>
  <cp:lastModifiedBy>taymana</cp:lastModifiedBy>
  <cp:revision>60</cp:revision>
  <dcterms:created xsi:type="dcterms:W3CDTF">2011-04-19T12:35:22Z</dcterms:created>
  <dcterms:modified xsi:type="dcterms:W3CDTF">2011-05-09T14:59:02Z</dcterms:modified>
</cp:coreProperties>
</file>