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70" r:id="rId6"/>
    <p:sldId id="271" r:id="rId7"/>
    <p:sldId id="265" r:id="rId8"/>
    <p:sldId id="259"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6F3EC50E-89E1-4C0A-A21B-15522EF43AAD}" type="datetimeFigureOut">
              <a:rPr lang="en-US" smtClean="0"/>
              <a:t>12/14/2020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354666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6F3EC50E-89E1-4C0A-A21B-15522EF43AAD}" type="datetimeFigureOut">
              <a:rPr lang="en-US" smtClean="0"/>
              <a:t>12/14/2020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82192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6F3EC50E-89E1-4C0A-A21B-15522EF43AAD}" type="datetimeFigureOut">
              <a:rPr lang="en-US" smtClean="0"/>
              <a:t>12/14/2020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387184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6F3EC50E-89E1-4C0A-A21B-15522EF43AAD}" type="datetimeFigureOut">
              <a:rPr lang="en-US" smtClean="0"/>
              <a:t>12/14/2020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37063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F3EC50E-89E1-4C0A-A21B-15522EF43AAD}" type="datetimeFigureOut">
              <a:rPr lang="en-US" smtClean="0"/>
              <a:t>12/14/2020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36914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6F3EC50E-89E1-4C0A-A21B-15522EF43AAD}" type="datetimeFigureOut">
              <a:rPr lang="en-US" smtClean="0"/>
              <a:t>12/14/2020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162166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6F3EC50E-89E1-4C0A-A21B-15522EF43AAD}" type="datetimeFigureOut">
              <a:rPr lang="en-US" smtClean="0"/>
              <a:t>12/14/2020</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137704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6F3EC50E-89E1-4C0A-A21B-15522EF43AAD}" type="datetimeFigureOut">
              <a:rPr lang="en-US" smtClean="0"/>
              <a:t>12/14/2020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16830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3EC50E-89E1-4C0A-A21B-15522EF43AAD}" type="datetimeFigureOut">
              <a:rPr lang="en-US" smtClean="0"/>
              <a:t>12/14/2020</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357537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3EC50E-89E1-4C0A-A21B-15522EF43AAD}" type="datetimeFigureOut">
              <a:rPr lang="en-US" smtClean="0"/>
              <a:t>12/14/2020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384936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3EC50E-89E1-4C0A-A21B-15522EF43AAD}" type="datetimeFigureOut">
              <a:rPr lang="en-US" smtClean="0"/>
              <a:t>12/14/2020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A5B3F1D-CDF1-4FF2-8B15-EDB7A42A18FA}" type="slidenum">
              <a:rPr lang="en-US" smtClean="0"/>
              <a:t>‹#›</a:t>
            </a:fld>
            <a:endParaRPr lang="en-US"/>
          </a:p>
        </p:txBody>
      </p:sp>
    </p:spTree>
    <p:extLst>
      <p:ext uri="{BB962C8B-B14F-4D97-AF65-F5344CB8AC3E}">
        <p14:creationId xmlns:p14="http://schemas.microsoft.com/office/powerpoint/2010/main" val="215491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EC50E-89E1-4C0A-A21B-15522EF43AAD}" type="datetimeFigureOut">
              <a:rPr lang="en-US" smtClean="0"/>
              <a:t>12/14/2020</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B3F1D-CDF1-4FF2-8B15-EDB7A42A18FA}" type="slidenum">
              <a:rPr lang="en-US" smtClean="0"/>
              <a:t>‹#›</a:t>
            </a:fld>
            <a:endParaRPr lang="en-US"/>
          </a:p>
        </p:txBody>
      </p:sp>
    </p:spTree>
    <p:extLst>
      <p:ext uri="{BB962C8B-B14F-4D97-AF65-F5344CB8AC3E}">
        <p14:creationId xmlns:p14="http://schemas.microsoft.com/office/powerpoint/2010/main" val="3202939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s-ES" sz="4800" dirty="0" smtClean="0"/>
              <a:t>Multivariate Analysis Final Project</a:t>
            </a:r>
            <a:endParaRPr lang="en-US" sz="4800" dirty="0"/>
          </a:p>
        </p:txBody>
      </p:sp>
      <p:sp>
        <p:nvSpPr>
          <p:cNvPr id="3" name="副标题 2"/>
          <p:cNvSpPr>
            <a:spLocks noGrp="1"/>
          </p:cNvSpPr>
          <p:nvPr>
            <p:ph type="subTitle" idx="1"/>
          </p:nvPr>
        </p:nvSpPr>
        <p:spPr/>
        <p:txBody>
          <a:bodyPr/>
          <a:lstStyle/>
          <a:p>
            <a:r>
              <a:rPr lang="es-ES" dirty="0" smtClean="0"/>
              <a:t>Daniel Alonso, Limingrui Wan &amp; Danyu Zhang</a:t>
            </a:r>
            <a:endParaRPr lang="en-US" dirty="0"/>
          </a:p>
        </p:txBody>
      </p:sp>
    </p:spTree>
    <p:extLst>
      <p:ext uri="{BB962C8B-B14F-4D97-AF65-F5344CB8AC3E}">
        <p14:creationId xmlns:p14="http://schemas.microsoft.com/office/powerpoint/2010/main" val="2816664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3. Principal Component Analysis: By Continent</a:t>
            </a:r>
            <a:endParaRPr lang="en-US" dirty="0"/>
          </a:p>
        </p:txBody>
      </p:sp>
      <p:sp>
        <p:nvSpPr>
          <p:cNvPr id="3" name="内容占位符 2"/>
          <p:cNvSpPr>
            <a:spLocks noGrp="1"/>
          </p:cNvSpPr>
          <p:nvPr>
            <p:ph idx="1"/>
          </p:nvPr>
        </p:nvSpPr>
        <p:spPr>
          <a:xfrm>
            <a:off x="1191586" y="4634353"/>
            <a:ext cx="4744996" cy="1849395"/>
          </a:xfrm>
        </p:spPr>
        <p:txBody>
          <a:bodyPr>
            <a:normAutofit fontScale="47500" lnSpcReduction="20000"/>
          </a:bodyPr>
          <a:lstStyle/>
          <a:p>
            <a:pPr marL="0" indent="0">
              <a:buNone/>
            </a:pPr>
            <a:r>
              <a:rPr lang="es-ES" sz="3600" dirty="0" smtClean="0"/>
              <a:t>We can </a:t>
            </a:r>
            <a:r>
              <a:rPr lang="es-ES" sz="3600" dirty="0"/>
              <a:t>observe here the PCs don’t differentiate perfectly all 6 continents, but it classifies very well between Europe (seagreen) and Africa (blueviolet), just as what we had hypothesised on the first part. </a:t>
            </a:r>
            <a:endParaRPr lang="en-US" sz="3600" dirty="0"/>
          </a:p>
          <a:p>
            <a:pPr marL="0" indent="0">
              <a:buNone/>
            </a:pPr>
            <a:r>
              <a:rPr lang="es-ES" sz="3600" dirty="0"/>
              <a:t>And we cannot comfortably conclude anything about Oceania as we only have 6 observations for it. </a:t>
            </a:r>
            <a:endParaRPr lang="en-US" sz="3600" dirty="0"/>
          </a:p>
        </p:txBody>
      </p:sp>
      <p:sp>
        <p:nvSpPr>
          <p:cNvPr id="8" name="内容占位符 2"/>
          <p:cNvSpPr txBox="1">
            <a:spLocks/>
          </p:cNvSpPr>
          <p:nvPr/>
        </p:nvSpPr>
        <p:spPr>
          <a:xfrm>
            <a:off x="6180439" y="4621426"/>
            <a:ext cx="4744996" cy="184939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t>The conclusions that we can get from this plot are very similar to the other one. </a:t>
            </a:r>
            <a:endParaRPr lang="en-US" sz="2000" dirty="0"/>
          </a:p>
          <a:p>
            <a:pPr marL="0" indent="0">
              <a:buNone/>
            </a:pPr>
            <a:r>
              <a:rPr lang="es-ES" sz="2000" dirty="0"/>
              <a:t>Largest values in magnitude of first PC are associated with less developed countries because of the high values of the variable extreme poverty and high rate of cardiovascular death rate. </a:t>
            </a:r>
            <a:endParaRPr lang="en-US" sz="2000" dirty="0"/>
          </a:p>
          <a:p>
            <a:pPr marL="0" indent="0">
              <a:buNone/>
            </a:pPr>
            <a:r>
              <a:rPr lang="es-ES" sz="2000" dirty="0"/>
              <a:t>Largest values in magnitude of second PC are associated with more developed countries because of the high values of HDI, </a:t>
            </a:r>
            <a:r>
              <a:rPr lang="es-ES" sz="2000" dirty="0" smtClean="0"/>
              <a:t>GDP per capita, </a:t>
            </a:r>
            <a:r>
              <a:rPr lang="es-ES" sz="2000" dirty="0"/>
              <a:t>life expectancy and hospital beds per thousand. </a:t>
            </a:r>
            <a:endParaRPr lang="en-US" sz="2000" dirty="0"/>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1191586" y="1776614"/>
            <a:ext cx="4268884" cy="2758886"/>
          </a:xfrm>
          <a:prstGeom prst="rect">
            <a:avLst/>
          </a:prstGeom>
        </p:spPr>
      </p:pic>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6180439" y="1583596"/>
            <a:ext cx="4316627" cy="2844812"/>
          </a:xfrm>
          <a:prstGeom prst="rect">
            <a:avLst/>
          </a:prstGeom>
        </p:spPr>
      </p:pic>
    </p:spTree>
    <p:extLst>
      <p:ext uri="{BB962C8B-B14F-4D97-AF65-F5344CB8AC3E}">
        <p14:creationId xmlns:p14="http://schemas.microsoft.com/office/powerpoint/2010/main" val="1477177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3. Principal Component Analysis: By Continent</a:t>
            </a:r>
            <a:endParaRPr lang="en-US" dirty="0"/>
          </a:p>
        </p:txBody>
      </p:sp>
      <p:sp>
        <p:nvSpPr>
          <p:cNvPr id="3" name="内容占位符 2"/>
          <p:cNvSpPr>
            <a:spLocks noGrp="1"/>
          </p:cNvSpPr>
          <p:nvPr>
            <p:ph idx="1"/>
          </p:nvPr>
        </p:nvSpPr>
        <p:spPr>
          <a:xfrm>
            <a:off x="1052383" y="4911475"/>
            <a:ext cx="4744996" cy="1849395"/>
          </a:xfrm>
        </p:spPr>
        <p:txBody>
          <a:bodyPr>
            <a:normAutofit/>
          </a:bodyPr>
          <a:lstStyle/>
          <a:p>
            <a:r>
              <a:rPr lang="es-ES" sz="1800" dirty="0" smtClean="0"/>
              <a:t>First </a:t>
            </a:r>
            <a:r>
              <a:rPr lang="es-ES" sz="1800" dirty="0"/>
              <a:t>five PC </a:t>
            </a:r>
            <a:r>
              <a:rPr lang="es-ES" sz="1800" dirty="0" smtClean="0"/>
              <a:t>scores, </a:t>
            </a:r>
            <a:r>
              <a:rPr lang="es-ES" sz="1800" dirty="0"/>
              <a:t>and it shows that the first principal component is the key to show the the difference between Europe and Africa. </a:t>
            </a:r>
            <a:endParaRPr lang="en-US" sz="1800" dirty="0"/>
          </a:p>
        </p:txBody>
      </p:sp>
      <p:sp>
        <p:nvSpPr>
          <p:cNvPr id="8" name="内容占位符 2"/>
          <p:cNvSpPr txBox="1">
            <a:spLocks/>
          </p:cNvSpPr>
          <p:nvPr/>
        </p:nvSpPr>
        <p:spPr>
          <a:xfrm>
            <a:off x="6180439" y="4621426"/>
            <a:ext cx="4744996" cy="184939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t>plot of correlation between the </a:t>
            </a:r>
            <a:r>
              <a:rPr lang="es-ES" sz="2000" dirty="0" smtClean="0"/>
              <a:t>original variables and </a:t>
            </a:r>
            <a:r>
              <a:rPr lang="es-ES" sz="2000" dirty="0"/>
              <a:t>the PCs. </a:t>
            </a:r>
            <a:endParaRPr lang="en-US" sz="2000" dirty="0"/>
          </a:p>
          <a:p>
            <a:pPr marL="0" indent="0">
              <a:buNone/>
            </a:pPr>
            <a:r>
              <a:rPr lang="es-ES" sz="2000" dirty="0"/>
              <a:t>The variables that are important for the first PCs are the same with the addition of HDI with a negative correlation. The higher the 1st PC is, the higher the probability that the country belongs to Africa and that it is not in Europe, but we cannot say anything about the other continents as there are not enough differences between them for us to classify. </a:t>
            </a:r>
            <a:endParaRPr lang="en-US" sz="2000" dirty="0"/>
          </a:p>
          <a:p>
            <a:pPr marL="0" indent="0">
              <a:buNone/>
            </a:pPr>
            <a:r>
              <a:rPr lang="es-ES" sz="2000" dirty="0"/>
              <a:t>On the other hand, the second PC is also very similar to our first PCA, </a:t>
            </a:r>
            <a:r>
              <a:rPr lang="es-ES" sz="2000" dirty="0" smtClean="0"/>
              <a:t>which </a:t>
            </a:r>
            <a:r>
              <a:rPr lang="es-ES" sz="2000" dirty="0"/>
              <a:t>probably </a:t>
            </a:r>
            <a:r>
              <a:rPr lang="es-ES" sz="2000" dirty="0" smtClean="0"/>
              <a:t>means </a:t>
            </a:r>
            <a:r>
              <a:rPr lang="es-ES" sz="2000" dirty="0"/>
              <a:t>that, the higher the value of PC2, the more likely it becomes that it </a:t>
            </a:r>
            <a:r>
              <a:rPr lang="es-ES" sz="2000" dirty="0" smtClean="0"/>
              <a:t>is </a:t>
            </a:r>
            <a:r>
              <a:rPr lang="es-ES" sz="2000" dirty="0"/>
              <a:t>located in Europe.  </a:t>
            </a:r>
            <a:endParaRPr lang="en-US" sz="2000" dirty="0"/>
          </a:p>
          <a:p>
            <a:pPr marL="0" indent="0">
              <a:buNone/>
            </a:pPr>
            <a:endParaRPr lang="en-US" sz="2000" dirty="0"/>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1499287" y="1469554"/>
            <a:ext cx="3657600" cy="3373007"/>
          </a:xfrm>
          <a:prstGeom prst="rect">
            <a:avLst/>
          </a:prstGeom>
        </p:spPr>
      </p:pic>
      <p:pic>
        <p:nvPicPr>
          <p:cNvPr id="11" name="图片 10"/>
          <p:cNvPicPr/>
          <p:nvPr/>
        </p:nvPicPr>
        <p:blipFill>
          <a:blip r:embed="rId3">
            <a:extLst>
              <a:ext uri="{28A0092B-C50C-407E-A947-70E740481C1C}">
                <a14:useLocalDpi xmlns:a14="http://schemas.microsoft.com/office/drawing/2010/main" val="0"/>
              </a:ext>
            </a:extLst>
          </a:blip>
          <a:stretch>
            <a:fillRect/>
          </a:stretch>
        </p:blipFill>
        <p:spPr>
          <a:xfrm>
            <a:off x="6425771" y="1690688"/>
            <a:ext cx="4019550" cy="2794635"/>
          </a:xfrm>
          <a:prstGeom prst="rect">
            <a:avLst/>
          </a:prstGeom>
        </p:spPr>
      </p:pic>
    </p:spTree>
    <p:extLst>
      <p:ext uri="{BB962C8B-B14F-4D97-AF65-F5344CB8AC3E}">
        <p14:creationId xmlns:p14="http://schemas.microsoft.com/office/powerpoint/2010/main" val="226367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7919" y="2805928"/>
            <a:ext cx="4672914" cy="456256"/>
          </a:xfrm>
        </p:spPr>
        <p:txBody>
          <a:bodyPr>
            <a:normAutofit lnSpcReduction="10000"/>
          </a:bodyPr>
          <a:lstStyle/>
          <a:p>
            <a:pPr marL="0" indent="0">
              <a:buNone/>
            </a:pPr>
            <a:r>
              <a:rPr lang="es-ES" dirty="0" smtClean="0"/>
              <a:t>Thank you for your attention! </a:t>
            </a:r>
            <a:endParaRPr lang="en-US" dirty="0"/>
          </a:p>
        </p:txBody>
      </p:sp>
    </p:spTree>
    <p:extLst>
      <p:ext uri="{BB962C8B-B14F-4D97-AF65-F5344CB8AC3E}">
        <p14:creationId xmlns:p14="http://schemas.microsoft.com/office/powerpoint/2010/main" val="296138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1. Visualization of Our Data Set</a:t>
            </a:r>
            <a:endParaRPr lang="en-US" dirty="0"/>
          </a:p>
        </p:txBody>
      </p:sp>
      <p:sp>
        <p:nvSpPr>
          <p:cNvPr id="3" name="内容占位符 2"/>
          <p:cNvSpPr>
            <a:spLocks noGrp="1"/>
          </p:cNvSpPr>
          <p:nvPr>
            <p:ph idx="1"/>
          </p:nvPr>
        </p:nvSpPr>
        <p:spPr>
          <a:xfrm>
            <a:off x="8086426" y="1740466"/>
            <a:ext cx="3593757" cy="3268490"/>
          </a:xfrm>
        </p:spPr>
        <p:txBody>
          <a:bodyPr>
            <a:normAutofit fontScale="85000" lnSpcReduction="20000"/>
          </a:bodyPr>
          <a:lstStyle/>
          <a:p>
            <a:pPr marL="0" indent="0">
              <a:buNone/>
            </a:pPr>
            <a:r>
              <a:rPr lang="en-US" sz="2200" dirty="0"/>
              <a:t>T</a:t>
            </a:r>
            <a:r>
              <a:rPr lang="en-US" sz="2200" dirty="0" smtClean="0"/>
              <a:t>he </a:t>
            </a:r>
            <a:r>
              <a:rPr lang="en-US" sz="2200" dirty="0"/>
              <a:t>amount of </a:t>
            </a:r>
            <a:r>
              <a:rPr lang="en-US" sz="2200" b="1" dirty="0"/>
              <a:t>hospital beds per thousand inhabitants, the life expectancy, </a:t>
            </a:r>
            <a:r>
              <a:rPr lang="en-US" sz="2200" b="1" dirty="0" smtClean="0"/>
              <a:t>GDP per </a:t>
            </a:r>
            <a:r>
              <a:rPr lang="en-US" sz="2200" b="1" dirty="0"/>
              <a:t>capita, median age, percentage of population above 65 </a:t>
            </a:r>
            <a:r>
              <a:rPr lang="en-US" sz="2200" b="1" dirty="0" smtClean="0"/>
              <a:t>years </a:t>
            </a:r>
            <a:r>
              <a:rPr lang="en-US" sz="2200" dirty="0"/>
              <a:t>of age all tend to be lower the lower the HDI</a:t>
            </a:r>
            <a:r>
              <a:rPr lang="en-US" sz="2200" dirty="0" smtClean="0"/>
              <a:t>. </a:t>
            </a:r>
            <a:endParaRPr lang="en-US" sz="2200" dirty="0"/>
          </a:p>
          <a:p>
            <a:pPr marL="0" indent="0">
              <a:buNone/>
            </a:pPr>
            <a:r>
              <a:rPr lang="en-US" sz="2200" dirty="0"/>
              <a:t>Life expectancy itself is a component of HDI, but it is clear that all these measures are in one way or another measures of quality of life and development, therefore the higher they are, the higher HDI will also </a:t>
            </a:r>
            <a:r>
              <a:rPr lang="en-US" sz="2200" dirty="0" smtClean="0"/>
              <a:t>be.</a:t>
            </a:r>
          </a:p>
          <a:p>
            <a:pPr marL="0" indent="0">
              <a:buNone/>
            </a:pPr>
            <a:endParaRPr lang="en-US" sz="2200" dirty="0"/>
          </a:p>
        </p:txBody>
      </p:sp>
      <p:pic>
        <p:nvPicPr>
          <p:cNvPr id="5" name="Image1"/>
          <p:cNvPicPr/>
          <p:nvPr/>
        </p:nvPicPr>
        <p:blipFill>
          <a:blip r:embed="rId2"/>
          <a:stretch>
            <a:fillRect/>
          </a:stretch>
        </p:blipFill>
        <p:spPr bwMode="auto">
          <a:xfrm>
            <a:off x="747584" y="1756590"/>
            <a:ext cx="3402742" cy="2851429"/>
          </a:xfrm>
          <a:prstGeom prst="rect">
            <a:avLst/>
          </a:prstGeom>
        </p:spPr>
      </p:pic>
      <p:sp>
        <p:nvSpPr>
          <p:cNvPr id="4" name="矩形 3"/>
          <p:cNvSpPr/>
          <p:nvPr/>
        </p:nvSpPr>
        <p:spPr>
          <a:xfrm>
            <a:off x="747584" y="4868603"/>
            <a:ext cx="7022758" cy="1477328"/>
          </a:xfrm>
          <a:prstGeom prst="rect">
            <a:avLst/>
          </a:prstGeom>
        </p:spPr>
        <p:txBody>
          <a:bodyPr wrap="square">
            <a:spAutoFit/>
          </a:bodyPr>
          <a:lstStyle/>
          <a:p>
            <a:pPr marL="285750" indent="-285750">
              <a:buFontTx/>
              <a:buChar char="-"/>
            </a:pPr>
            <a:r>
              <a:rPr lang="en-US" dirty="0" smtClean="0"/>
              <a:t>There </a:t>
            </a:r>
            <a:r>
              <a:rPr lang="en-US" dirty="0"/>
              <a:t>is a clear relationship between extreme poverty and very low HDI</a:t>
            </a:r>
            <a:r>
              <a:rPr lang="en-US" dirty="0" smtClean="0"/>
              <a:t>. </a:t>
            </a:r>
          </a:p>
          <a:p>
            <a:pPr marL="285750" indent="-285750">
              <a:buFontTx/>
              <a:buChar char="-"/>
            </a:pPr>
            <a:r>
              <a:rPr lang="en-US" dirty="0"/>
              <a:t>The relationship between </a:t>
            </a:r>
            <a:r>
              <a:rPr lang="en-US" b="1" dirty="0"/>
              <a:t>extreme poverty </a:t>
            </a:r>
            <a:r>
              <a:rPr lang="en-US" dirty="0"/>
              <a:t>and HDI is the opposite, so the lower the HDI, the higher the percentage of the population living in extreme poverty conditions. </a:t>
            </a:r>
          </a:p>
        </p:txBody>
      </p:sp>
      <p:pic>
        <p:nvPicPr>
          <p:cNvPr id="8" name="Image4"/>
          <p:cNvPicPr/>
          <p:nvPr/>
        </p:nvPicPr>
        <p:blipFill>
          <a:blip r:embed="rId3"/>
          <a:stretch>
            <a:fillRect/>
          </a:stretch>
        </p:blipFill>
        <p:spPr bwMode="auto">
          <a:xfrm>
            <a:off x="4185852" y="1756590"/>
            <a:ext cx="3584490" cy="2851429"/>
          </a:xfrm>
          <a:prstGeom prst="rect">
            <a:avLst/>
          </a:prstGeom>
        </p:spPr>
      </p:pic>
    </p:spTree>
    <p:extLst>
      <p:ext uri="{BB962C8B-B14F-4D97-AF65-F5344CB8AC3E}">
        <p14:creationId xmlns:p14="http://schemas.microsoft.com/office/powerpoint/2010/main" val="1101415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1. Visualization of Our Data Set</a:t>
            </a:r>
            <a:endParaRPr lang="en-US" dirty="0"/>
          </a:p>
        </p:txBody>
      </p:sp>
      <p:sp>
        <p:nvSpPr>
          <p:cNvPr id="3" name="内容占位符 2"/>
          <p:cNvSpPr>
            <a:spLocks noGrp="1"/>
          </p:cNvSpPr>
          <p:nvPr>
            <p:ph idx="1"/>
          </p:nvPr>
        </p:nvSpPr>
        <p:spPr>
          <a:xfrm>
            <a:off x="7170868" y="1690688"/>
            <a:ext cx="4744996" cy="2425099"/>
          </a:xfrm>
        </p:spPr>
        <p:txBody>
          <a:bodyPr>
            <a:noAutofit/>
          </a:bodyPr>
          <a:lstStyle/>
          <a:p>
            <a:r>
              <a:rPr lang="es-ES" sz="2400" dirty="0" smtClean="0"/>
              <a:t>Correlation Plot between </a:t>
            </a:r>
            <a:r>
              <a:rPr lang="es-ES" sz="2400" b="1" dirty="0" smtClean="0"/>
              <a:t>all the </a:t>
            </a:r>
            <a:r>
              <a:rPr lang="es-ES" sz="2400" b="1" dirty="0" smtClean="0"/>
              <a:t>variables</a:t>
            </a:r>
          </a:p>
          <a:p>
            <a:pPr marL="0" indent="0">
              <a:buNone/>
            </a:pPr>
            <a:endParaRPr lang="es-ES" sz="800" b="1" dirty="0" smtClean="0"/>
          </a:p>
          <a:p>
            <a:pPr marL="0" indent="0">
              <a:buNone/>
            </a:pPr>
            <a:r>
              <a:rPr lang="en-US" sz="1800" dirty="0"/>
              <a:t>We found that interestingly, many highly developed countries seem to be doing worse than less developed countries when it comes to handling the pandemic. </a:t>
            </a:r>
            <a:endParaRPr lang="en-US" sz="1800" dirty="0" smtClean="0"/>
          </a:p>
          <a:p>
            <a:pPr marL="0" indent="0">
              <a:buNone/>
            </a:pPr>
            <a:r>
              <a:rPr lang="en-US" sz="1800" dirty="0" smtClean="0"/>
              <a:t>However</a:t>
            </a:r>
            <a:r>
              <a:rPr lang="en-US" sz="1800" dirty="0"/>
              <a:t>, this could be in a way countered by stating that it could all be due to less widespread testing along with how common movement of people is in more developed countries vs less developed countries.</a:t>
            </a:r>
          </a:p>
        </p:txBody>
      </p:sp>
      <p:pic>
        <p:nvPicPr>
          <p:cNvPr id="5" name="Image2"/>
          <p:cNvPicPr/>
          <p:nvPr/>
        </p:nvPicPr>
        <p:blipFill>
          <a:blip r:embed="rId2"/>
          <a:stretch>
            <a:fillRect/>
          </a:stretch>
        </p:blipFill>
        <p:spPr bwMode="auto">
          <a:xfrm>
            <a:off x="838200" y="1690688"/>
            <a:ext cx="6120130" cy="3870960"/>
          </a:xfrm>
          <a:prstGeom prst="rect">
            <a:avLst/>
          </a:prstGeom>
        </p:spPr>
      </p:pic>
    </p:spTree>
    <p:extLst>
      <p:ext uri="{BB962C8B-B14F-4D97-AF65-F5344CB8AC3E}">
        <p14:creationId xmlns:p14="http://schemas.microsoft.com/office/powerpoint/2010/main" val="460420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1. Visualization of Our Data Set</a:t>
            </a:r>
            <a:endParaRPr lang="en-US" dirty="0"/>
          </a:p>
        </p:txBody>
      </p:sp>
      <p:sp>
        <p:nvSpPr>
          <p:cNvPr id="3" name="内容占位符 2"/>
          <p:cNvSpPr>
            <a:spLocks noGrp="1"/>
          </p:cNvSpPr>
          <p:nvPr>
            <p:ph idx="1"/>
          </p:nvPr>
        </p:nvSpPr>
        <p:spPr>
          <a:xfrm>
            <a:off x="7175157" y="1832663"/>
            <a:ext cx="4744996" cy="3581528"/>
          </a:xfrm>
        </p:spPr>
        <p:txBody>
          <a:bodyPr>
            <a:normAutofit fontScale="47500" lnSpcReduction="20000"/>
          </a:bodyPr>
          <a:lstStyle/>
          <a:p>
            <a:r>
              <a:rPr lang="es-ES" sz="3500" dirty="0" smtClean="0"/>
              <a:t>Correlation Plot between </a:t>
            </a:r>
            <a:r>
              <a:rPr lang="es-ES" sz="3500" b="1" dirty="0" smtClean="0"/>
              <a:t>all the </a:t>
            </a:r>
            <a:r>
              <a:rPr lang="es-ES" sz="3500" b="1" dirty="0" smtClean="0"/>
              <a:t>variables grouped by continents</a:t>
            </a:r>
            <a:endParaRPr lang="es-ES" sz="3500" b="1" dirty="0" smtClean="0"/>
          </a:p>
          <a:p>
            <a:pPr marL="0" indent="0">
              <a:buNone/>
            </a:pPr>
            <a:r>
              <a:rPr lang="en-US" dirty="0"/>
              <a:t>Usually, whenever there’s a tendency for highly developed nations to have a specifically higher metric, like </a:t>
            </a:r>
            <a:r>
              <a:rPr lang="en-US" dirty="0" smtClean="0"/>
              <a:t>GDP </a:t>
            </a:r>
            <a:r>
              <a:rPr lang="en-US" dirty="0" smtClean="0"/>
              <a:t>per capita, there’s </a:t>
            </a:r>
            <a:r>
              <a:rPr lang="en-US" dirty="0"/>
              <a:t>a tendency for Europe and a few other nations in other continents to be at the top, while African countries tend to be at the </a:t>
            </a:r>
            <a:r>
              <a:rPr lang="en-US" dirty="0" smtClean="0"/>
              <a:t>bottom. </a:t>
            </a:r>
          </a:p>
          <a:p>
            <a:pPr marL="0" indent="0">
              <a:buNone/>
            </a:pPr>
            <a:r>
              <a:rPr lang="en-US" dirty="0" smtClean="0"/>
              <a:t>Here </a:t>
            </a:r>
            <a:r>
              <a:rPr lang="en-US" dirty="0"/>
              <a:t>we clearly see Europe (green) topping most charts (with the exception of extreme poverty) and Africa at the bottom of most charts (with again the exception of extreme poverty</a:t>
            </a:r>
            <a:r>
              <a:rPr lang="en-US" dirty="0" smtClean="0"/>
              <a:t>).</a:t>
            </a:r>
            <a:endParaRPr lang="en-US" dirty="0"/>
          </a:p>
          <a:p>
            <a:pPr marL="0" indent="0">
              <a:buNone/>
            </a:pPr>
            <a:r>
              <a:rPr lang="en-US" dirty="0" smtClean="0"/>
              <a:t>We </a:t>
            </a:r>
            <a:r>
              <a:rPr lang="en-US" dirty="0"/>
              <a:t>could not directly identify any clear correlation between how poor a country is and how much the pandemic has affected it in terms of </a:t>
            </a:r>
            <a:r>
              <a:rPr lang="en-US" dirty="0" smtClean="0"/>
              <a:t>total cases </a:t>
            </a:r>
            <a:r>
              <a:rPr lang="en-US" dirty="0"/>
              <a:t>or death numbers. However, the </a:t>
            </a:r>
            <a:r>
              <a:rPr lang="en-US" dirty="0" smtClean="0"/>
              <a:t>minimal </a:t>
            </a:r>
            <a:r>
              <a:rPr lang="en-US" dirty="0"/>
              <a:t>value we got for its correlation coefficient was negative, therefore maybe hinting that less developed nations could, perhaps, have a slight tendency to be less affected by the pandemic in terms of case/death numbers.</a:t>
            </a:r>
          </a:p>
          <a:p>
            <a:pPr marL="0" indent="0">
              <a:buNone/>
            </a:pPr>
            <a:r>
              <a:rPr lang="en-US" dirty="0" smtClean="0"/>
              <a:t>We </a:t>
            </a:r>
            <a:r>
              <a:rPr lang="en-US" dirty="0"/>
              <a:t>did however find that the restrictions in extremely poor nations tended to </a:t>
            </a:r>
            <a:r>
              <a:rPr lang="en-US" dirty="0" smtClean="0"/>
              <a:t>be </a:t>
            </a:r>
            <a:r>
              <a:rPr lang="en-US" dirty="0"/>
              <a:t>less strict</a:t>
            </a:r>
            <a:r>
              <a:rPr lang="en-US" dirty="0" smtClean="0"/>
              <a:t>.</a:t>
            </a:r>
            <a:endParaRPr lang="en-US" dirty="0"/>
          </a:p>
        </p:txBody>
      </p:sp>
      <p:pic>
        <p:nvPicPr>
          <p:cNvPr id="6" name="Image3"/>
          <p:cNvPicPr/>
          <p:nvPr/>
        </p:nvPicPr>
        <p:blipFill>
          <a:blip r:embed="rId2"/>
          <a:stretch>
            <a:fillRect/>
          </a:stretch>
        </p:blipFill>
        <p:spPr bwMode="auto">
          <a:xfrm>
            <a:off x="928816" y="1624786"/>
            <a:ext cx="6246341" cy="4298219"/>
          </a:xfrm>
          <a:prstGeom prst="rect">
            <a:avLst/>
          </a:prstGeom>
        </p:spPr>
      </p:pic>
    </p:spTree>
    <p:extLst>
      <p:ext uri="{BB962C8B-B14F-4D97-AF65-F5344CB8AC3E}">
        <p14:creationId xmlns:p14="http://schemas.microsoft.com/office/powerpoint/2010/main" val="2446376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2. Mean Vector, Covariance Matrix</a:t>
            </a:r>
            <a:endParaRPr lang="en-US" dirty="0"/>
          </a:p>
        </p:txBody>
      </p:sp>
      <p:sp>
        <p:nvSpPr>
          <p:cNvPr id="5" name="矩形 4"/>
          <p:cNvSpPr/>
          <p:nvPr/>
        </p:nvSpPr>
        <p:spPr>
          <a:xfrm>
            <a:off x="6232742" y="2842577"/>
            <a:ext cx="5487444" cy="1754326"/>
          </a:xfrm>
          <a:prstGeom prst="rect">
            <a:avLst/>
          </a:prstGeom>
        </p:spPr>
        <p:txBody>
          <a:bodyPr wrap="square">
            <a:spAutoFit/>
          </a:bodyPr>
          <a:lstStyle/>
          <a:p>
            <a:r>
              <a:rPr lang="es-ES" b="1" dirty="0"/>
              <a:t>Correlation plot for high level of HDI:</a:t>
            </a:r>
            <a:endParaRPr lang="en-US" b="1" dirty="0"/>
          </a:p>
          <a:p>
            <a:endParaRPr lang="en-US" dirty="0" smtClean="0"/>
          </a:p>
          <a:p>
            <a:r>
              <a:rPr lang="en-US" dirty="0" smtClean="0"/>
              <a:t>For </a:t>
            </a:r>
            <a:r>
              <a:rPr lang="en-US" dirty="0"/>
              <a:t>those countries with very high development index, diabetes prevalence has a negative linear relationship with proportion of population over 65 years old.</a:t>
            </a:r>
            <a:endParaRPr lang="en-US" dirty="0" smtClean="0"/>
          </a:p>
          <a:p>
            <a:endParaRPr lang="en-US" dirty="0"/>
          </a:p>
        </p:txBody>
      </p:sp>
      <p:pic>
        <p:nvPicPr>
          <p:cNvPr id="6" name="图片 5" descr="屏幕剪辑"/>
          <p:cNvPicPr>
            <a:picLocks noChangeAspect="1"/>
          </p:cNvPicPr>
          <p:nvPr/>
        </p:nvPicPr>
        <p:blipFill rotWithShape="1">
          <a:blip r:embed="rId2">
            <a:extLst>
              <a:ext uri="{28A0092B-C50C-407E-A947-70E740481C1C}">
                <a14:useLocalDpi xmlns:a14="http://schemas.microsoft.com/office/drawing/2010/main" val="0"/>
              </a:ext>
            </a:extLst>
          </a:blip>
          <a:srcRect t="2300"/>
          <a:stretch/>
        </p:blipFill>
        <p:spPr>
          <a:xfrm>
            <a:off x="838200" y="1659209"/>
            <a:ext cx="5054187" cy="4121063"/>
          </a:xfrm>
          <a:prstGeom prst="rect">
            <a:avLst/>
          </a:prstGeom>
        </p:spPr>
      </p:pic>
    </p:spTree>
    <p:extLst>
      <p:ext uri="{BB962C8B-B14F-4D97-AF65-F5344CB8AC3E}">
        <p14:creationId xmlns:p14="http://schemas.microsoft.com/office/powerpoint/2010/main" val="636162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2. Mean Vector, Covariance Matrix</a:t>
            </a:r>
            <a:endParaRPr lang="en-US"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92375"/>
            <a:ext cx="4234200" cy="3700477"/>
          </a:xfrm>
          <a:prstGeom prst="rect">
            <a:avLst/>
          </a:prstGeom>
        </p:spPr>
      </p:pic>
      <p:sp>
        <p:nvSpPr>
          <p:cNvPr id="8" name="矩形 7"/>
          <p:cNvSpPr/>
          <p:nvPr/>
        </p:nvSpPr>
        <p:spPr>
          <a:xfrm>
            <a:off x="309499" y="5281666"/>
            <a:ext cx="4224923" cy="1200329"/>
          </a:xfrm>
          <a:prstGeom prst="rect">
            <a:avLst/>
          </a:prstGeom>
        </p:spPr>
        <p:txBody>
          <a:bodyPr wrap="square">
            <a:spAutoFit/>
          </a:bodyPr>
          <a:lstStyle/>
          <a:p>
            <a:r>
              <a:rPr lang="en-US" dirty="0"/>
              <a:t>For </a:t>
            </a:r>
            <a:r>
              <a:rPr lang="en-US" b="1" dirty="0"/>
              <a:t>Asia</a:t>
            </a:r>
            <a:r>
              <a:rPr lang="en-US" dirty="0"/>
              <a:t>, there exists a linear relationship between total cases and </a:t>
            </a:r>
            <a:r>
              <a:rPr lang="en-US" dirty="0" smtClean="0"/>
              <a:t>population, </a:t>
            </a:r>
            <a:r>
              <a:rPr lang="en-US" dirty="0"/>
              <a:t>this relationship could be significantly skewed by </a:t>
            </a:r>
            <a:r>
              <a:rPr lang="en-US" b="1" dirty="0" smtClean="0"/>
              <a:t>India</a:t>
            </a:r>
            <a:r>
              <a:rPr lang="en-US" dirty="0" smtClean="0"/>
              <a:t>. </a:t>
            </a:r>
            <a:endParaRPr lang="en-US" dirty="0"/>
          </a:p>
        </p:txBody>
      </p:sp>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202" y="1879986"/>
            <a:ext cx="3810148" cy="3321857"/>
          </a:xfrm>
          <a:prstGeom prst="rect">
            <a:avLst/>
          </a:prstGeom>
        </p:spPr>
      </p:pic>
      <p:sp>
        <p:nvSpPr>
          <p:cNvPr id="10" name="矩形 9"/>
          <p:cNvSpPr/>
          <p:nvPr/>
        </p:nvSpPr>
        <p:spPr>
          <a:xfrm>
            <a:off x="4455082" y="5295143"/>
            <a:ext cx="3979102" cy="1200329"/>
          </a:xfrm>
          <a:prstGeom prst="rect">
            <a:avLst/>
          </a:prstGeom>
        </p:spPr>
        <p:txBody>
          <a:bodyPr wrap="square">
            <a:spAutoFit/>
          </a:bodyPr>
          <a:lstStyle/>
          <a:p>
            <a:r>
              <a:rPr lang="en-US" dirty="0" smtClean="0"/>
              <a:t>For </a:t>
            </a:r>
            <a:r>
              <a:rPr lang="en-US" b="1" dirty="0"/>
              <a:t>Africa</a:t>
            </a:r>
            <a:r>
              <a:rPr lang="en-US" dirty="0"/>
              <a:t>, median age is negatively correlated with </a:t>
            </a:r>
            <a:r>
              <a:rPr lang="en-US" dirty="0" smtClean="0"/>
              <a:t>GDP per capita, </a:t>
            </a:r>
            <a:r>
              <a:rPr lang="en-US" dirty="0"/>
              <a:t>life expectancy and human development index. </a:t>
            </a:r>
          </a:p>
        </p:txBody>
      </p:sp>
      <p:pic>
        <p:nvPicPr>
          <p:cNvPr id="11" name="图片 10" descr="屏幕剪辑"/>
          <p:cNvPicPr>
            <a:picLocks noChangeAspect="1"/>
          </p:cNvPicPr>
          <p:nvPr/>
        </p:nvPicPr>
        <p:blipFill rotWithShape="1">
          <a:blip r:embed="rId4">
            <a:extLst>
              <a:ext uri="{28A0092B-C50C-407E-A947-70E740481C1C}">
                <a14:useLocalDpi xmlns:a14="http://schemas.microsoft.com/office/drawing/2010/main" val="0"/>
              </a:ext>
            </a:extLst>
          </a:blip>
          <a:srcRect l="4270"/>
          <a:stretch/>
        </p:blipFill>
        <p:spPr>
          <a:xfrm>
            <a:off x="8129392" y="1579380"/>
            <a:ext cx="3920646" cy="3526465"/>
          </a:xfrm>
          <a:prstGeom prst="rect">
            <a:avLst/>
          </a:prstGeom>
        </p:spPr>
      </p:pic>
      <p:sp>
        <p:nvSpPr>
          <p:cNvPr id="12" name="矩形 11"/>
          <p:cNvSpPr/>
          <p:nvPr/>
        </p:nvSpPr>
        <p:spPr>
          <a:xfrm>
            <a:off x="8129392" y="5253247"/>
            <a:ext cx="3949858" cy="1200329"/>
          </a:xfrm>
          <a:prstGeom prst="rect">
            <a:avLst/>
          </a:prstGeom>
        </p:spPr>
        <p:txBody>
          <a:bodyPr wrap="square">
            <a:spAutoFit/>
          </a:bodyPr>
          <a:lstStyle/>
          <a:p>
            <a:r>
              <a:rPr lang="en-US" dirty="0"/>
              <a:t>In </a:t>
            </a:r>
            <a:r>
              <a:rPr lang="en-US" b="1" dirty="0"/>
              <a:t>Europe</a:t>
            </a:r>
            <a:r>
              <a:rPr lang="en-US" dirty="0"/>
              <a:t>, cardiovascular death rate has negative linear relationship with life expectancy and human development index. </a:t>
            </a:r>
          </a:p>
        </p:txBody>
      </p:sp>
    </p:spTree>
    <p:extLst>
      <p:ext uri="{BB962C8B-B14F-4D97-AF65-F5344CB8AC3E}">
        <p14:creationId xmlns:p14="http://schemas.microsoft.com/office/powerpoint/2010/main" val="3274390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3. Principal Component Analysis: By HDI</a:t>
            </a:r>
            <a:endParaRPr lang="en-US" dirty="0"/>
          </a:p>
        </p:txBody>
      </p:sp>
      <p:sp>
        <p:nvSpPr>
          <p:cNvPr id="3" name="内容占位符 2"/>
          <p:cNvSpPr>
            <a:spLocks noGrp="1"/>
          </p:cNvSpPr>
          <p:nvPr>
            <p:ph idx="1"/>
          </p:nvPr>
        </p:nvSpPr>
        <p:spPr>
          <a:xfrm>
            <a:off x="928817" y="4797500"/>
            <a:ext cx="4744996" cy="1849395"/>
          </a:xfrm>
        </p:spPr>
        <p:txBody>
          <a:bodyPr>
            <a:normAutofit/>
          </a:bodyPr>
          <a:lstStyle/>
          <a:p>
            <a:r>
              <a:rPr lang="es-ES" sz="2400" dirty="0"/>
              <a:t>PC differentiate almost perfectly the different levels of HDI.</a:t>
            </a:r>
            <a:endParaRPr lang="en-US" sz="2400" dirty="0"/>
          </a:p>
        </p:txBody>
      </p:sp>
      <p:pic>
        <p:nvPicPr>
          <p:cNvPr id="5" name="图片 4"/>
          <p:cNvPicPr/>
          <p:nvPr/>
        </p:nvPicPr>
        <p:blipFill rotWithShape="1">
          <a:blip r:embed="rId2" cstate="print">
            <a:extLst>
              <a:ext uri="{28A0092B-C50C-407E-A947-70E740481C1C}">
                <a14:useLocalDpi xmlns:a14="http://schemas.microsoft.com/office/drawing/2010/main" val="0"/>
              </a:ext>
            </a:extLst>
          </a:blip>
          <a:srcRect t="2578" b="1381"/>
          <a:stretch/>
        </p:blipFill>
        <p:spPr bwMode="auto">
          <a:xfrm>
            <a:off x="838200" y="1591834"/>
            <a:ext cx="4491681" cy="3029593"/>
          </a:xfrm>
          <a:prstGeom prst="rect">
            <a:avLst/>
          </a:prstGeom>
          <a:ln>
            <a:noFill/>
          </a:ln>
          <a:extLst>
            <a:ext uri="{53640926-AAD7-44D8-BBD7-CCE9431645EC}">
              <a14:shadowObscured xmlns:a14="http://schemas.microsoft.com/office/drawing/2010/main"/>
            </a:ext>
          </a:extLst>
        </p:spPr>
      </p:pic>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6192965" y="1690688"/>
            <a:ext cx="4488493" cy="2705948"/>
          </a:xfrm>
          <a:prstGeom prst="rect">
            <a:avLst/>
          </a:prstGeom>
        </p:spPr>
      </p:pic>
      <p:sp>
        <p:nvSpPr>
          <p:cNvPr id="8" name="内容占位符 2"/>
          <p:cNvSpPr txBox="1">
            <a:spLocks/>
          </p:cNvSpPr>
          <p:nvPr/>
        </p:nvSpPr>
        <p:spPr>
          <a:xfrm>
            <a:off x="6192965" y="4797501"/>
            <a:ext cx="4744996" cy="184939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600" dirty="0" smtClean="0"/>
              <a:t>Variance </a:t>
            </a:r>
            <a:r>
              <a:rPr lang="es-ES" sz="3600" dirty="0"/>
              <a:t>explained by each principal component by using scree plot</a:t>
            </a:r>
            <a:r>
              <a:rPr lang="es-ES" sz="3600" dirty="0" smtClean="0"/>
              <a:t>, we </a:t>
            </a:r>
            <a:r>
              <a:rPr lang="es-ES" sz="3600" dirty="0"/>
              <a:t>have decided to take the first 5 PCs, we will be using the 33% of the total variables and will be keeping the 82% of the total information. </a:t>
            </a:r>
            <a:endParaRPr lang="en-US" sz="3600" dirty="0"/>
          </a:p>
        </p:txBody>
      </p:sp>
    </p:spTree>
    <p:extLst>
      <p:ext uri="{BB962C8B-B14F-4D97-AF65-F5344CB8AC3E}">
        <p14:creationId xmlns:p14="http://schemas.microsoft.com/office/powerpoint/2010/main" val="395826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3. Principal Component Analysis: By HDI</a:t>
            </a:r>
            <a:endParaRPr lang="en-US" dirty="0"/>
          </a:p>
        </p:txBody>
      </p:sp>
      <p:sp>
        <p:nvSpPr>
          <p:cNvPr id="3" name="内容占位符 2"/>
          <p:cNvSpPr>
            <a:spLocks noGrp="1"/>
          </p:cNvSpPr>
          <p:nvPr>
            <p:ph idx="1"/>
          </p:nvPr>
        </p:nvSpPr>
        <p:spPr>
          <a:xfrm>
            <a:off x="6318420" y="2084528"/>
            <a:ext cx="5344189" cy="4091683"/>
          </a:xfrm>
        </p:spPr>
        <p:txBody>
          <a:bodyPr>
            <a:normAutofit fontScale="70000" lnSpcReduction="20000"/>
          </a:bodyPr>
          <a:lstStyle/>
          <a:p>
            <a:pPr marL="0" indent="0">
              <a:lnSpc>
                <a:spcPct val="107000"/>
              </a:lnSpc>
              <a:spcAft>
                <a:spcPts val="800"/>
              </a:spcAft>
              <a:buNone/>
            </a:pPr>
            <a:r>
              <a:rPr lang="es-ES" dirty="0">
                <a:latin typeface="Calibri" panose="020F0502020204030204" pitchFamily="34" charset="0"/>
                <a:ea typeface="SimSun" panose="02010600030101010101" pitchFamily="2" charset="-122"/>
                <a:cs typeface="Times New Roman" panose="02020603050405020304" pitchFamily="18" charset="0"/>
              </a:rPr>
              <a:t>W</a:t>
            </a:r>
            <a:r>
              <a:rPr lang="es-ES" dirty="0" smtClean="0">
                <a:effectLst/>
                <a:latin typeface="Calibri" panose="020F0502020204030204" pitchFamily="34" charset="0"/>
                <a:ea typeface="SimSun" panose="02010600030101010101" pitchFamily="2" charset="-122"/>
                <a:cs typeface="Times New Roman" panose="02020603050405020304" pitchFamily="18" charset="0"/>
              </a:rPr>
              <a:t>eights </a:t>
            </a:r>
            <a:r>
              <a:rPr lang="es-ES" dirty="0" smtClean="0">
                <a:effectLst/>
                <a:latin typeface="Calibri" panose="020F0502020204030204" pitchFamily="34" charset="0"/>
                <a:ea typeface="SimSun" panose="02010600030101010101" pitchFamily="2" charset="-122"/>
                <a:cs typeface="Times New Roman" panose="02020603050405020304" pitchFamily="18" charset="0"/>
              </a:rPr>
              <a:t>for the first PCs, the largest values in magnitude of first principal component are associated with developing countriess because of the high values of the variable extreme poverty and high rate of cardiovascular death rate. </a:t>
            </a:r>
            <a:endParaRPr lang="en-US" dirty="0" smtClean="0">
              <a:effectLst/>
              <a:latin typeface="Calibri" panose="020F0502020204030204" pitchFamily="34" charset="0"/>
              <a:ea typeface="SimSun" panose="02010600030101010101" pitchFamily="2" charset="-122"/>
              <a:cs typeface="Times New Roman" panose="02020603050405020304" pitchFamily="18" charset="0"/>
            </a:endParaRPr>
          </a:p>
          <a:p>
            <a:pPr marL="0" indent="0">
              <a:lnSpc>
                <a:spcPct val="107000"/>
              </a:lnSpc>
              <a:spcAft>
                <a:spcPts val="800"/>
              </a:spcAft>
              <a:buNone/>
            </a:pPr>
            <a:r>
              <a:rPr lang="es-ES" dirty="0" smtClean="0">
                <a:effectLst/>
                <a:latin typeface="Calibri" panose="020F0502020204030204" pitchFamily="34" charset="0"/>
                <a:ea typeface="SimSun" panose="02010600030101010101" pitchFamily="2" charset="-122"/>
                <a:cs typeface="Times New Roman" panose="02020603050405020304" pitchFamily="18" charset="0"/>
              </a:rPr>
              <a:t>The largest values in magnitude of second PC are associated with developed countries because of the high values of the variable GDP per capita, life expectancy and hospital beds per thousands. </a:t>
            </a:r>
          </a:p>
          <a:p>
            <a:pPr marL="0" indent="0">
              <a:lnSpc>
                <a:spcPct val="107000"/>
              </a:lnSpc>
              <a:spcAft>
                <a:spcPts val="800"/>
              </a:spcAft>
              <a:buNone/>
            </a:pPr>
            <a:r>
              <a:rPr lang="es-ES" dirty="0" smtClean="0">
                <a:effectLst/>
                <a:latin typeface="Calibri" panose="020F0502020204030204" pitchFamily="34" charset="0"/>
                <a:ea typeface="SimSun" panose="02010600030101010101" pitchFamily="2" charset="-122"/>
                <a:cs typeface="Times New Roman" panose="02020603050405020304" pitchFamily="18" charset="0"/>
              </a:rPr>
              <a:t>On the other hand, there is something interesting here, it may tell us that the people from highly developed countries may be more prone to develop diabetes. </a:t>
            </a:r>
            <a:endParaRPr lang="en-US" dirty="0" smtClean="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838200" y="2084528"/>
            <a:ext cx="5480220" cy="3499171"/>
          </a:xfrm>
          <a:prstGeom prst="rect">
            <a:avLst/>
          </a:prstGeom>
        </p:spPr>
      </p:pic>
    </p:spTree>
    <p:extLst>
      <p:ext uri="{BB962C8B-B14F-4D97-AF65-F5344CB8AC3E}">
        <p14:creationId xmlns:p14="http://schemas.microsoft.com/office/powerpoint/2010/main" val="1369378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3. Principal Component Analysis: By HDI</a:t>
            </a:r>
            <a:endParaRPr lang="en-US" dirty="0"/>
          </a:p>
        </p:txBody>
      </p:sp>
      <p:sp>
        <p:nvSpPr>
          <p:cNvPr id="3" name="内容占位符 2"/>
          <p:cNvSpPr>
            <a:spLocks noGrp="1"/>
          </p:cNvSpPr>
          <p:nvPr>
            <p:ph idx="1"/>
          </p:nvPr>
        </p:nvSpPr>
        <p:spPr>
          <a:xfrm>
            <a:off x="984717" y="4827373"/>
            <a:ext cx="4744996" cy="1849395"/>
          </a:xfrm>
        </p:spPr>
        <p:txBody>
          <a:bodyPr>
            <a:noAutofit/>
          </a:bodyPr>
          <a:lstStyle/>
          <a:p>
            <a:r>
              <a:rPr lang="es-ES" sz="2000" dirty="0" smtClean="0"/>
              <a:t>First five </a:t>
            </a:r>
            <a:r>
              <a:rPr lang="es-ES" sz="2000" dirty="0"/>
              <a:t>PC scores here, and it shows that the first principal component is the key to show the 4 groups of development. </a:t>
            </a:r>
            <a:endParaRPr lang="en-US" sz="2000" dirty="0"/>
          </a:p>
        </p:txBody>
      </p:sp>
      <p:sp>
        <p:nvSpPr>
          <p:cNvPr id="8" name="内容占位符 2"/>
          <p:cNvSpPr txBox="1">
            <a:spLocks/>
          </p:cNvSpPr>
          <p:nvPr/>
        </p:nvSpPr>
        <p:spPr>
          <a:xfrm>
            <a:off x="6205152" y="4702863"/>
            <a:ext cx="5280995" cy="184939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b="1" dirty="0" smtClean="0"/>
              <a:t>Correlation </a:t>
            </a:r>
            <a:r>
              <a:rPr lang="es-ES" sz="2000" b="1" dirty="0"/>
              <a:t>between the original </a:t>
            </a:r>
            <a:r>
              <a:rPr lang="es-ES" sz="2000" b="1" dirty="0" smtClean="0"/>
              <a:t>variables and </a:t>
            </a:r>
            <a:r>
              <a:rPr lang="es-ES" sz="2000" b="1" dirty="0"/>
              <a:t>the </a:t>
            </a:r>
            <a:r>
              <a:rPr lang="es-ES" sz="2000" b="1" dirty="0" smtClean="0"/>
              <a:t>PCs. </a:t>
            </a:r>
            <a:endParaRPr lang="en-US" sz="2000" b="1" dirty="0"/>
          </a:p>
          <a:p>
            <a:pPr marL="0" indent="0">
              <a:buNone/>
            </a:pPr>
            <a:r>
              <a:rPr lang="es-ES" sz="2000" dirty="0"/>
              <a:t>The variables that are important for the 1st PC are median age, life expectancy, percentage of aged 65 and older with a negative correlation, and extreme poverty, cardiovascular death rate with a positive correlation. The higher the first pincipal component is, the lower the </a:t>
            </a:r>
            <a:r>
              <a:rPr lang="es-ES" sz="2000" dirty="0" smtClean="0"/>
              <a:t>HDI </a:t>
            </a:r>
            <a:r>
              <a:rPr lang="es-ES" sz="2000" dirty="0"/>
              <a:t>a country will most likely be, and the other way around. </a:t>
            </a:r>
            <a:endParaRPr lang="en-US" sz="2000" dirty="0"/>
          </a:p>
          <a:p>
            <a:pPr marL="0" indent="0">
              <a:buNone/>
            </a:pPr>
            <a:r>
              <a:rPr lang="es-ES" sz="2000" dirty="0"/>
              <a:t>On the contrary, the second principal component is positively correlated to GDP per capita, and negatively correlated to total deaths and total cases of COVID-19. Which probably </a:t>
            </a:r>
            <a:r>
              <a:rPr lang="es-ES" sz="2000" dirty="0" smtClean="0"/>
              <a:t>means </a:t>
            </a:r>
            <a:r>
              <a:rPr lang="es-ES" sz="2000" dirty="0"/>
              <a:t>that, the higher value of PC2, the more developed a country is (higher HDI).</a:t>
            </a:r>
            <a:endParaRPr lang="en-US" sz="2000" dirty="0"/>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1359922" y="1502463"/>
            <a:ext cx="3769995" cy="3200400"/>
          </a:xfrm>
          <a:prstGeom prst="rect">
            <a:avLst/>
          </a:prstGeom>
        </p:spPr>
      </p:pic>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6205152" y="1502463"/>
            <a:ext cx="4414722" cy="2925158"/>
          </a:xfrm>
          <a:prstGeom prst="rect">
            <a:avLst/>
          </a:prstGeom>
        </p:spPr>
      </p:pic>
    </p:spTree>
    <p:extLst>
      <p:ext uri="{BB962C8B-B14F-4D97-AF65-F5344CB8AC3E}">
        <p14:creationId xmlns:p14="http://schemas.microsoft.com/office/powerpoint/2010/main" val="2813668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1154</Words>
  <Application>Microsoft Office PowerPoint</Application>
  <PresentationFormat>宽屏</PresentationFormat>
  <Paragraphs>50</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SimSun</vt:lpstr>
      <vt:lpstr>SimSun</vt:lpstr>
      <vt:lpstr>Arial</vt:lpstr>
      <vt:lpstr>Calibri</vt:lpstr>
      <vt:lpstr>Calibri Light</vt:lpstr>
      <vt:lpstr>Times New Roman</vt:lpstr>
      <vt:lpstr>Office 主题</vt:lpstr>
      <vt:lpstr>Multivariate Analysis Final Project</vt:lpstr>
      <vt:lpstr>1. Visualization of Our Data Set</vt:lpstr>
      <vt:lpstr>1. Visualization of Our Data Set</vt:lpstr>
      <vt:lpstr>1. Visualization of Our Data Set</vt:lpstr>
      <vt:lpstr>2. Mean Vector, Covariance Matrix</vt:lpstr>
      <vt:lpstr>2. Mean Vector, Covariance Matrix</vt:lpstr>
      <vt:lpstr>3. Principal Component Analysis: By HDI</vt:lpstr>
      <vt:lpstr>3. Principal Component Analysis: By HDI</vt:lpstr>
      <vt:lpstr>3. Principal Component Analysis: By HDI</vt:lpstr>
      <vt:lpstr>3. Principal Component Analysis: By Continent</vt:lpstr>
      <vt:lpstr>3. Principal Component Analysis: By Continent</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Analysis Final Project</dc:title>
  <dc:creator>ZhangDanyu</dc:creator>
  <cp:lastModifiedBy>ZhangDanyu</cp:lastModifiedBy>
  <cp:revision>18</cp:revision>
  <dcterms:created xsi:type="dcterms:W3CDTF">2020-12-14T12:28:07Z</dcterms:created>
  <dcterms:modified xsi:type="dcterms:W3CDTF">2020-12-14T17:06:49Z</dcterms:modified>
</cp:coreProperties>
</file>