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14"/>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6" autoAdjust="0"/>
    <p:restoredTop sz="58085" autoAdjust="0"/>
  </p:normalViewPr>
  <p:slideViewPr>
    <p:cSldViewPr snapToGrid="0">
      <p:cViewPr varScale="1">
        <p:scale>
          <a:sx n="59" d="100"/>
          <a:sy n="59" d="100"/>
        </p:scale>
        <p:origin x="7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A33137-27EF-40D9-BF4B-BF46E9D4039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5CD8DB0-30CF-4500-97B5-E1C99B2692F3}">
      <dgm:prSet/>
      <dgm:spPr/>
      <dgm:t>
        <a:bodyPr/>
        <a:lstStyle/>
        <a:p>
          <a:r>
            <a:rPr lang="en-US" b="0" i="0"/>
            <a:t>Year</a:t>
          </a:r>
          <a:endParaRPr lang="en-US"/>
        </a:p>
      </dgm:t>
    </dgm:pt>
    <dgm:pt modelId="{457F55A8-3E87-48A4-BBD6-2551D4315020}" type="parTrans" cxnId="{D40D5732-FEA5-452E-ACC4-C8CEBC14A7B5}">
      <dgm:prSet/>
      <dgm:spPr/>
      <dgm:t>
        <a:bodyPr/>
        <a:lstStyle/>
        <a:p>
          <a:endParaRPr lang="en-US"/>
        </a:p>
      </dgm:t>
    </dgm:pt>
    <dgm:pt modelId="{474E3957-167E-4BAC-BC87-FAAEB88B136F}" type="sibTrans" cxnId="{D40D5732-FEA5-452E-ACC4-C8CEBC14A7B5}">
      <dgm:prSet/>
      <dgm:spPr/>
      <dgm:t>
        <a:bodyPr/>
        <a:lstStyle/>
        <a:p>
          <a:endParaRPr lang="en-US"/>
        </a:p>
      </dgm:t>
    </dgm:pt>
    <dgm:pt modelId="{2A599B5F-EDBD-4286-A3AD-AD2AE0891352}">
      <dgm:prSet/>
      <dgm:spPr/>
      <dgm:t>
        <a:bodyPr/>
        <a:lstStyle/>
        <a:p>
          <a:r>
            <a:rPr lang="en-US" b="0" i="0"/>
            <a:t>Average # Sunspots</a:t>
          </a:r>
          <a:endParaRPr lang="en-US"/>
        </a:p>
      </dgm:t>
    </dgm:pt>
    <dgm:pt modelId="{6ED1ED33-94F6-4B22-9C5D-1B188A90E5B8}" type="parTrans" cxnId="{BB5EEA8B-2322-4802-B5DA-4F9CB252BC4D}">
      <dgm:prSet/>
      <dgm:spPr/>
      <dgm:t>
        <a:bodyPr/>
        <a:lstStyle/>
        <a:p>
          <a:endParaRPr lang="en-US"/>
        </a:p>
      </dgm:t>
    </dgm:pt>
    <dgm:pt modelId="{88F303D5-B332-4CFD-B964-0B90A0F0C674}" type="sibTrans" cxnId="{BB5EEA8B-2322-4802-B5DA-4F9CB252BC4D}">
      <dgm:prSet/>
      <dgm:spPr/>
      <dgm:t>
        <a:bodyPr/>
        <a:lstStyle/>
        <a:p>
          <a:endParaRPr lang="en-US"/>
        </a:p>
      </dgm:t>
    </dgm:pt>
    <dgm:pt modelId="{697348CF-A577-4D5D-B1ED-BBEE5185EBE2}">
      <dgm:prSet/>
      <dgm:spPr/>
      <dgm:t>
        <a:bodyPr/>
        <a:lstStyle/>
        <a:p>
          <a:r>
            <a:rPr lang="en-US" b="0" i="0"/>
            <a:t>Average Temp (F)</a:t>
          </a:r>
          <a:endParaRPr lang="en-US"/>
        </a:p>
      </dgm:t>
    </dgm:pt>
    <dgm:pt modelId="{FE9F5A3C-74E7-44A2-A1F6-A9CE25C87AA2}" type="parTrans" cxnId="{4ABB3EDD-5AB2-40DF-B79F-427A2232E024}">
      <dgm:prSet/>
      <dgm:spPr/>
      <dgm:t>
        <a:bodyPr/>
        <a:lstStyle/>
        <a:p>
          <a:endParaRPr lang="en-US"/>
        </a:p>
      </dgm:t>
    </dgm:pt>
    <dgm:pt modelId="{943BE374-BBED-4278-B951-2AC9DDDC3603}" type="sibTrans" cxnId="{4ABB3EDD-5AB2-40DF-B79F-427A2232E024}">
      <dgm:prSet/>
      <dgm:spPr/>
      <dgm:t>
        <a:bodyPr/>
        <a:lstStyle/>
        <a:p>
          <a:endParaRPr lang="en-US"/>
        </a:p>
      </dgm:t>
    </dgm:pt>
    <dgm:pt modelId="{D47A5E23-13C0-46DC-B8D6-A57754242A04}">
      <dgm:prSet/>
      <dgm:spPr/>
      <dgm:t>
        <a:bodyPr/>
        <a:lstStyle/>
        <a:p>
          <a:r>
            <a:rPr lang="en-US" b="0" i="0"/>
            <a:t>Average Kilometers</a:t>
          </a:r>
          <a:endParaRPr lang="en-US"/>
        </a:p>
      </dgm:t>
    </dgm:pt>
    <dgm:pt modelId="{F3CAA309-112E-4A96-8268-AA99A8AA5C8F}" type="parTrans" cxnId="{BE9F4CFF-C980-4448-ABF9-3C30DB3CF500}">
      <dgm:prSet/>
      <dgm:spPr/>
      <dgm:t>
        <a:bodyPr/>
        <a:lstStyle/>
        <a:p>
          <a:endParaRPr lang="en-US"/>
        </a:p>
      </dgm:t>
    </dgm:pt>
    <dgm:pt modelId="{162874F0-7149-41BE-8ADF-116A0CCC3BFC}" type="sibTrans" cxnId="{BE9F4CFF-C980-4448-ABF9-3C30DB3CF500}">
      <dgm:prSet/>
      <dgm:spPr/>
      <dgm:t>
        <a:bodyPr/>
        <a:lstStyle/>
        <a:p>
          <a:endParaRPr lang="en-US"/>
        </a:p>
      </dgm:t>
    </dgm:pt>
    <dgm:pt modelId="{E07A1F2E-9254-4362-9E78-4531EFA28D89}">
      <dgm:prSet/>
      <dgm:spPr/>
      <dgm:t>
        <a:bodyPr/>
        <a:lstStyle/>
        <a:p>
          <a:r>
            <a:rPr lang="en-US" b="0" i="0"/>
            <a:t>CO2</a:t>
          </a:r>
          <a:endParaRPr lang="en-US"/>
        </a:p>
      </dgm:t>
    </dgm:pt>
    <dgm:pt modelId="{B9755A7B-943C-4FF8-9B5B-FB71EAF7B142}" type="parTrans" cxnId="{031D5A4E-3B6C-45D1-8D37-A7A932F888B8}">
      <dgm:prSet/>
      <dgm:spPr/>
      <dgm:t>
        <a:bodyPr/>
        <a:lstStyle/>
        <a:p>
          <a:endParaRPr lang="en-US"/>
        </a:p>
      </dgm:t>
    </dgm:pt>
    <dgm:pt modelId="{4A4D3C42-CBB1-4240-BD73-DF67FBB90113}" type="sibTrans" cxnId="{031D5A4E-3B6C-45D1-8D37-A7A932F888B8}">
      <dgm:prSet/>
      <dgm:spPr/>
      <dgm:t>
        <a:bodyPr/>
        <a:lstStyle/>
        <a:p>
          <a:endParaRPr lang="en-US"/>
        </a:p>
      </dgm:t>
    </dgm:pt>
    <dgm:pt modelId="{CCE09E6D-46B8-4587-B5E5-B54507F8E767}" type="pres">
      <dgm:prSet presAssocID="{72A33137-27EF-40D9-BF4B-BF46E9D40398}" presName="linear" presStyleCnt="0">
        <dgm:presLayoutVars>
          <dgm:animLvl val="lvl"/>
          <dgm:resizeHandles val="exact"/>
        </dgm:presLayoutVars>
      </dgm:prSet>
      <dgm:spPr/>
    </dgm:pt>
    <dgm:pt modelId="{4AE178E9-261D-4388-A997-8E126A5F44AD}" type="pres">
      <dgm:prSet presAssocID="{B5CD8DB0-30CF-4500-97B5-E1C99B2692F3}" presName="parentText" presStyleLbl="node1" presStyleIdx="0" presStyleCnt="5">
        <dgm:presLayoutVars>
          <dgm:chMax val="0"/>
          <dgm:bulletEnabled val="1"/>
        </dgm:presLayoutVars>
      </dgm:prSet>
      <dgm:spPr/>
    </dgm:pt>
    <dgm:pt modelId="{99FBBC68-7F60-4C0D-8FB0-45C00B803B13}" type="pres">
      <dgm:prSet presAssocID="{474E3957-167E-4BAC-BC87-FAAEB88B136F}" presName="spacer" presStyleCnt="0"/>
      <dgm:spPr/>
    </dgm:pt>
    <dgm:pt modelId="{8FE5725A-5E86-4A49-BB55-7811223E1912}" type="pres">
      <dgm:prSet presAssocID="{2A599B5F-EDBD-4286-A3AD-AD2AE0891352}" presName="parentText" presStyleLbl="node1" presStyleIdx="1" presStyleCnt="5">
        <dgm:presLayoutVars>
          <dgm:chMax val="0"/>
          <dgm:bulletEnabled val="1"/>
        </dgm:presLayoutVars>
      </dgm:prSet>
      <dgm:spPr/>
    </dgm:pt>
    <dgm:pt modelId="{20A132F9-422E-4585-B819-13E044E3C278}" type="pres">
      <dgm:prSet presAssocID="{88F303D5-B332-4CFD-B964-0B90A0F0C674}" presName="spacer" presStyleCnt="0"/>
      <dgm:spPr/>
    </dgm:pt>
    <dgm:pt modelId="{99DE1C7E-2480-44F7-A8C6-EBB11386D368}" type="pres">
      <dgm:prSet presAssocID="{697348CF-A577-4D5D-B1ED-BBEE5185EBE2}" presName="parentText" presStyleLbl="node1" presStyleIdx="2" presStyleCnt="5">
        <dgm:presLayoutVars>
          <dgm:chMax val="0"/>
          <dgm:bulletEnabled val="1"/>
        </dgm:presLayoutVars>
      </dgm:prSet>
      <dgm:spPr/>
    </dgm:pt>
    <dgm:pt modelId="{C191F293-9BFC-40E2-AAC9-5DEF8DEF055B}" type="pres">
      <dgm:prSet presAssocID="{943BE374-BBED-4278-B951-2AC9DDDC3603}" presName="spacer" presStyleCnt="0"/>
      <dgm:spPr/>
    </dgm:pt>
    <dgm:pt modelId="{81475F25-1507-4DAD-AABF-B9A8729E5DB5}" type="pres">
      <dgm:prSet presAssocID="{D47A5E23-13C0-46DC-B8D6-A57754242A04}" presName="parentText" presStyleLbl="node1" presStyleIdx="3" presStyleCnt="5">
        <dgm:presLayoutVars>
          <dgm:chMax val="0"/>
          <dgm:bulletEnabled val="1"/>
        </dgm:presLayoutVars>
      </dgm:prSet>
      <dgm:spPr/>
    </dgm:pt>
    <dgm:pt modelId="{CEA3D371-65F0-4EA6-BD83-58C113B37F00}" type="pres">
      <dgm:prSet presAssocID="{162874F0-7149-41BE-8ADF-116A0CCC3BFC}" presName="spacer" presStyleCnt="0"/>
      <dgm:spPr/>
    </dgm:pt>
    <dgm:pt modelId="{41287D78-E987-402E-8265-32CE3496B45E}" type="pres">
      <dgm:prSet presAssocID="{E07A1F2E-9254-4362-9E78-4531EFA28D89}" presName="parentText" presStyleLbl="node1" presStyleIdx="4" presStyleCnt="5">
        <dgm:presLayoutVars>
          <dgm:chMax val="0"/>
          <dgm:bulletEnabled val="1"/>
        </dgm:presLayoutVars>
      </dgm:prSet>
      <dgm:spPr/>
    </dgm:pt>
  </dgm:ptLst>
  <dgm:cxnLst>
    <dgm:cxn modelId="{67A2A105-5CCF-461C-9357-F3FF21A8AD76}" type="presOf" srcId="{2A599B5F-EDBD-4286-A3AD-AD2AE0891352}" destId="{8FE5725A-5E86-4A49-BB55-7811223E1912}" srcOrd="0" destOrd="0" presId="urn:microsoft.com/office/officeart/2005/8/layout/vList2"/>
    <dgm:cxn modelId="{0C40A805-F778-4464-8FBA-C8B0DC4B8C73}" type="presOf" srcId="{72A33137-27EF-40D9-BF4B-BF46E9D40398}" destId="{CCE09E6D-46B8-4587-B5E5-B54507F8E767}" srcOrd="0" destOrd="0" presId="urn:microsoft.com/office/officeart/2005/8/layout/vList2"/>
    <dgm:cxn modelId="{8FA1DF21-4289-4C8F-BAA1-2B1AC82BF680}" type="presOf" srcId="{B5CD8DB0-30CF-4500-97B5-E1C99B2692F3}" destId="{4AE178E9-261D-4388-A997-8E126A5F44AD}" srcOrd="0" destOrd="0" presId="urn:microsoft.com/office/officeart/2005/8/layout/vList2"/>
    <dgm:cxn modelId="{D40D5732-FEA5-452E-ACC4-C8CEBC14A7B5}" srcId="{72A33137-27EF-40D9-BF4B-BF46E9D40398}" destId="{B5CD8DB0-30CF-4500-97B5-E1C99B2692F3}" srcOrd="0" destOrd="0" parTransId="{457F55A8-3E87-48A4-BBD6-2551D4315020}" sibTransId="{474E3957-167E-4BAC-BC87-FAAEB88B136F}"/>
    <dgm:cxn modelId="{031D5A4E-3B6C-45D1-8D37-A7A932F888B8}" srcId="{72A33137-27EF-40D9-BF4B-BF46E9D40398}" destId="{E07A1F2E-9254-4362-9E78-4531EFA28D89}" srcOrd="4" destOrd="0" parTransId="{B9755A7B-943C-4FF8-9B5B-FB71EAF7B142}" sibTransId="{4A4D3C42-CBB1-4240-BD73-DF67FBB90113}"/>
    <dgm:cxn modelId="{9D87B070-5553-4297-AC4D-707A1C09452D}" type="presOf" srcId="{D47A5E23-13C0-46DC-B8D6-A57754242A04}" destId="{81475F25-1507-4DAD-AABF-B9A8729E5DB5}" srcOrd="0" destOrd="0" presId="urn:microsoft.com/office/officeart/2005/8/layout/vList2"/>
    <dgm:cxn modelId="{BB5EEA8B-2322-4802-B5DA-4F9CB252BC4D}" srcId="{72A33137-27EF-40D9-BF4B-BF46E9D40398}" destId="{2A599B5F-EDBD-4286-A3AD-AD2AE0891352}" srcOrd="1" destOrd="0" parTransId="{6ED1ED33-94F6-4B22-9C5D-1B188A90E5B8}" sibTransId="{88F303D5-B332-4CFD-B964-0B90A0F0C674}"/>
    <dgm:cxn modelId="{CD8299BA-D439-4BB2-9A45-12B9BD584B23}" type="presOf" srcId="{E07A1F2E-9254-4362-9E78-4531EFA28D89}" destId="{41287D78-E987-402E-8265-32CE3496B45E}" srcOrd="0" destOrd="0" presId="urn:microsoft.com/office/officeart/2005/8/layout/vList2"/>
    <dgm:cxn modelId="{4ABB3EDD-5AB2-40DF-B79F-427A2232E024}" srcId="{72A33137-27EF-40D9-BF4B-BF46E9D40398}" destId="{697348CF-A577-4D5D-B1ED-BBEE5185EBE2}" srcOrd="2" destOrd="0" parTransId="{FE9F5A3C-74E7-44A2-A1F6-A9CE25C87AA2}" sibTransId="{943BE374-BBED-4278-B951-2AC9DDDC3603}"/>
    <dgm:cxn modelId="{8667BCFD-E222-480E-97B4-44CC5C5ED014}" type="presOf" srcId="{697348CF-A577-4D5D-B1ED-BBEE5185EBE2}" destId="{99DE1C7E-2480-44F7-A8C6-EBB11386D368}" srcOrd="0" destOrd="0" presId="urn:microsoft.com/office/officeart/2005/8/layout/vList2"/>
    <dgm:cxn modelId="{BE9F4CFF-C980-4448-ABF9-3C30DB3CF500}" srcId="{72A33137-27EF-40D9-BF4B-BF46E9D40398}" destId="{D47A5E23-13C0-46DC-B8D6-A57754242A04}" srcOrd="3" destOrd="0" parTransId="{F3CAA309-112E-4A96-8268-AA99A8AA5C8F}" sibTransId="{162874F0-7149-41BE-8ADF-116A0CCC3BFC}"/>
    <dgm:cxn modelId="{2BC6DF98-3A1E-4D6E-9BD2-0469FF4C2CCB}" type="presParOf" srcId="{CCE09E6D-46B8-4587-B5E5-B54507F8E767}" destId="{4AE178E9-261D-4388-A997-8E126A5F44AD}" srcOrd="0" destOrd="0" presId="urn:microsoft.com/office/officeart/2005/8/layout/vList2"/>
    <dgm:cxn modelId="{B795743F-5EA2-4D8A-A2A8-8AF45EE7E25F}" type="presParOf" srcId="{CCE09E6D-46B8-4587-B5E5-B54507F8E767}" destId="{99FBBC68-7F60-4C0D-8FB0-45C00B803B13}" srcOrd="1" destOrd="0" presId="urn:microsoft.com/office/officeart/2005/8/layout/vList2"/>
    <dgm:cxn modelId="{FB67B4C8-BA24-4D1A-B94A-ADEDA4EE25C1}" type="presParOf" srcId="{CCE09E6D-46B8-4587-B5E5-B54507F8E767}" destId="{8FE5725A-5E86-4A49-BB55-7811223E1912}" srcOrd="2" destOrd="0" presId="urn:microsoft.com/office/officeart/2005/8/layout/vList2"/>
    <dgm:cxn modelId="{C0865E1B-BF92-4161-937B-89501D165AA1}" type="presParOf" srcId="{CCE09E6D-46B8-4587-B5E5-B54507F8E767}" destId="{20A132F9-422E-4585-B819-13E044E3C278}" srcOrd="3" destOrd="0" presId="urn:microsoft.com/office/officeart/2005/8/layout/vList2"/>
    <dgm:cxn modelId="{CD3EBE6C-B33B-43E3-9DEB-1CC8AEB60E36}" type="presParOf" srcId="{CCE09E6D-46B8-4587-B5E5-B54507F8E767}" destId="{99DE1C7E-2480-44F7-A8C6-EBB11386D368}" srcOrd="4" destOrd="0" presId="urn:microsoft.com/office/officeart/2005/8/layout/vList2"/>
    <dgm:cxn modelId="{75AC6080-0680-493B-8137-F513944C6D21}" type="presParOf" srcId="{CCE09E6D-46B8-4587-B5E5-B54507F8E767}" destId="{C191F293-9BFC-40E2-AAC9-5DEF8DEF055B}" srcOrd="5" destOrd="0" presId="urn:microsoft.com/office/officeart/2005/8/layout/vList2"/>
    <dgm:cxn modelId="{376191B4-27A9-4657-827A-00AB69CBD662}" type="presParOf" srcId="{CCE09E6D-46B8-4587-B5E5-B54507F8E767}" destId="{81475F25-1507-4DAD-AABF-B9A8729E5DB5}" srcOrd="6" destOrd="0" presId="urn:microsoft.com/office/officeart/2005/8/layout/vList2"/>
    <dgm:cxn modelId="{85D587DA-16DB-4EEE-84E3-AA54E5D57309}" type="presParOf" srcId="{CCE09E6D-46B8-4587-B5E5-B54507F8E767}" destId="{CEA3D371-65F0-4EA6-BD83-58C113B37F00}" srcOrd="7" destOrd="0" presId="urn:microsoft.com/office/officeart/2005/8/layout/vList2"/>
    <dgm:cxn modelId="{C4F48EE4-A116-4F40-9CD4-EF5297A0DD2F}" type="presParOf" srcId="{CCE09E6D-46B8-4587-B5E5-B54507F8E767}" destId="{41287D78-E987-402E-8265-32CE3496B45E}"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A33137-27EF-40D9-BF4B-BF46E9D40398}"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B5CD8DB0-30CF-4500-97B5-E1C99B2692F3}">
      <dgm:prSet/>
      <dgm:spPr/>
      <dgm:t>
        <a:bodyPr/>
        <a:lstStyle/>
        <a:p>
          <a:r>
            <a:rPr lang="en-US" b="0" i="0" dirty="0"/>
            <a:t>Mean</a:t>
          </a:r>
          <a:endParaRPr lang="en-US" dirty="0"/>
        </a:p>
      </dgm:t>
    </dgm:pt>
    <dgm:pt modelId="{457F55A8-3E87-48A4-BBD6-2551D4315020}" type="parTrans" cxnId="{D40D5732-FEA5-452E-ACC4-C8CEBC14A7B5}">
      <dgm:prSet/>
      <dgm:spPr/>
      <dgm:t>
        <a:bodyPr/>
        <a:lstStyle/>
        <a:p>
          <a:endParaRPr lang="en-US"/>
        </a:p>
      </dgm:t>
    </dgm:pt>
    <dgm:pt modelId="{474E3957-167E-4BAC-BC87-FAAEB88B136F}" type="sibTrans" cxnId="{D40D5732-FEA5-452E-ACC4-C8CEBC14A7B5}">
      <dgm:prSet/>
      <dgm:spPr/>
      <dgm:t>
        <a:bodyPr/>
        <a:lstStyle/>
        <a:p>
          <a:endParaRPr lang="en-US"/>
        </a:p>
      </dgm:t>
    </dgm:pt>
    <dgm:pt modelId="{2A599B5F-EDBD-4286-A3AD-AD2AE0891352}">
      <dgm:prSet/>
      <dgm:spPr/>
      <dgm:t>
        <a:bodyPr/>
        <a:lstStyle/>
        <a:p>
          <a:r>
            <a:rPr lang="en-US" b="0" i="0" dirty="0"/>
            <a:t>Mode</a:t>
          </a:r>
          <a:endParaRPr lang="en-US" dirty="0"/>
        </a:p>
      </dgm:t>
    </dgm:pt>
    <dgm:pt modelId="{6ED1ED33-94F6-4B22-9C5D-1B188A90E5B8}" type="parTrans" cxnId="{BB5EEA8B-2322-4802-B5DA-4F9CB252BC4D}">
      <dgm:prSet/>
      <dgm:spPr/>
      <dgm:t>
        <a:bodyPr/>
        <a:lstStyle/>
        <a:p>
          <a:endParaRPr lang="en-US"/>
        </a:p>
      </dgm:t>
    </dgm:pt>
    <dgm:pt modelId="{88F303D5-B332-4CFD-B964-0B90A0F0C674}" type="sibTrans" cxnId="{BB5EEA8B-2322-4802-B5DA-4F9CB252BC4D}">
      <dgm:prSet/>
      <dgm:spPr/>
      <dgm:t>
        <a:bodyPr/>
        <a:lstStyle/>
        <a:p>
          <a:endParaRPr lang="en-US"/>
        </a:p>
      </dgm:t>
    </dgm:pt>
    <dgm:pt modelId="{697348CF-A577-4D5D-B1ED-BBEE5185EBE2}">
      <dgm:prSet/>
      <dgm:spPr/>
      <dgm:t>
        <a:bodyPr/>
        <a:lstStyle/>
        <a:p>
          <a:r>
            <a:rPr lang="en-US" dirty="0"/>
            <a:t>Spread</a:t>
          </a:r>
        </a:p>
      </dgm:t>
    </dgm:pt>
    <dgm:pt modelId="{FE9F5A3C-74E7-44A2-A1F6-A9CE25C87AA2}" type="parTrans" cxnId="{4ABB3EDD-5AB2-40DF-B79F-427A2232E024}">
      <dgm:prSet/>
      <dgm:spPr/>
      <dgm:t>
        <a:bodyPr/>
        <a:lstStyle/>
        <a:p>
          <a:endParaRPr lang="en-US"/>
        </a:p>
      </dgm:t>
    </dgm:pt>
    <dgm:pt modelId="{943BE374-BBED-4278-B951-2AC9DDDC3603}" type="sibTrans" cxnId="{4ABB3EDD-5AB2-40DF-B79F-427A2232E024}">
      <dgm:prSet/>
      <dgm:spPr/>
      <dgm:t>
        <a:bodyPr/>
        <a:lstStyle/>
        <a:p>
          <a:endParaRPr lang="en-US"/>
        </a:p>
      </dgm:t>
    </dgm:pt>
    <dgm:pt modelId="{D47A5E23-13C0-46DC-B8D6-A57754242A04}">
      <dgm:prSet/>
      <dgm:spPr/>
      <dgm:t>
        <a:bodyPr/>
        <a:lstStyle/>
        <a:p>
          <a:r>
            <a:rPr lang="en-US" b="0" i="0" dirty="0"/>
            <a:t>Tails</a:t>
          </a:r>
          <a:endParaRPr lang="en-US" dirty="0"/>
        </a:p>
      </dgm:t>
    </dgm:pt>
    <dgm:pt modelId="{F3CAA309-112E-4A96-8268-AA99A8AA5C8F}" type="parTrans" cxnId="{BE9F4CFF-C980-4448-ABF9-3C30DB3CF500}">
      <dgm:prSet/>
      <dgm:spPr/>
      <dgm:t>
        <a:bodyPr/>
        <a:lstStyle/>
        <a:p>
          <a:endParaRPr lang="en-US"/>
        </a:p>
      </dgm:t>
    </dgm:pt>
    <dgm:pt modelId="{162874F0-7149-41BE-8ADF-116A0CCC3BFC}" type="sibTrans" cxnId="{BE9F4CFF-C980-4448-ABF9-3C30DB3CF500}">
      <dgm:prSet/>
      <dgm:spPr/>
      <dgm:t>
        <a:bodyPr/>
        <a:lstStyle/>
        <a:p>
          <a:endParaRPr lang="en-US"/>
        </a:p>
      </dgm:t>
    </dgm:pt>
    <dgm:pt modelId="{52D1842D-F19F-4789-B5BE-9487B3C258CE}" type="pres">
      <dgm:prSet presAssocID="{72A33137-27EF-40D9-BF4B-BF46E9D40398}" presName="linear" presStyleCnt="0">
        <dgm:presLayoutVars>
          <dgm:animLvl val="lvl"/>
          <dgm:resizeHandles val="exact"/>
        </dgm:presLayoutVars>
      </dgm:prSet>
      <dgm:spPr/>
    </dgm:pt>
    <dgm:pt modelId="{31326C7A-2CB7-414D-B512-CC07E81B515F}" type="pres">
      <dgm:prSet presAssocID="{B5CD8DB0-30CF-4500-97B5-E1C99B2692F3}" presName="parentText" presStyleLbl="node1" presStyleIdx="0" presStyleCnt="4">
        <dgm:presLayoutVars>
          <dgm:chMax val="0"/>
          <dgm:bulletEnabled val="1"/>
        </dgm:presLayoutVars>
      </dgm:prSet>
      <dgm:spPr/>
    </dgm:pt>
    <dgm:pt modelId="{9DDB8C9D-5167-446D-98AF-EF751BA18C49}" type="pres">
      <dgm:prSet presAssocID="{474E3957-167E-4BAC-BC87-FAAEB88B136F}" presName="spacer" presStyleCnt="0"/>
      <dgm:spPr/>
    </dgm:pt>
    <dgm:pt modelId="{A1478F08-374E-422B-A4B9-C80A1B03B210}" type="pres">
      <dgm:prSet presAssocID="{2A599B5F-EDBD-4286-A3AD-AD2AE0891352}" presName="parentText" presStyleLbl="node1" presStyleIdx="1" presStyleCnt="4">
        <dgm:presLayoutVars>
          <dgm:chMax val="0"/>
          <dgm:bulletEnabled val="1"/>
        </dgm:presLayoutVars>
      </dgm:prSet>
      <dgm:spPr/>
    </dgm:pt>
    <dgm:pt modelId="{4B469A7A-5306-4BF4-8232-6ABE1C6F7DFE}" type="pres">
      <dgm:prSet presAssocID="{88F303D5-B332-4CFD-B964-0B90A0F0C674}" presName="spacer" presStyleCnt="0"/>
      <dgm:spPr/>
    </dgm:pt>
    <dgm:pt modelId="{6B21B9D2-E2D6-4B0A-9B45-B51955501528}" type="pres">
      <dgm:prSet presAssocID="{697348CF-A577-4D5D-B1ED-BBEE5185EBE2}" presName="parentText" presStyleLbl="node1" presStyleIdx="2" presStyleCnt="4">
        <dgm:presLayoutVars>
          <dgm:chMax val="0"/>
          <dgm:bulletEnabled val="1"/>
        </dgm:presLayoutVars>
      </dgm:prSet>
      <dgm:spPr/>
    </dgm:pt>
    <dgm:pt modelId="{6B4D554A-FDB3-4D4B-B78F-AAC9C9422B69}" type="pres">
      <dgm:prSet presAssocID="{943BE374-BBED-4278-B951-2AC9DDDC3603}" presName="spacer" presStyleCnt="0"/>
      <dgm:spPr/>
    </dgm:pt>
    <dgm:pt modelId="{DB6F7D77-D6B8-4577-BC39-A78769D12C9B}" type="pres">
      <dgm:prSet presAssocID="{D47A5E23-13C0-46DC-B8D6-A57754242A04}" presName="parentText" presStyleLbl="node1" presStyleIdx="3" presStyleCnt="4">
        <dgm:presLayoutVars>
          <dgm:chMax val="0"/>
          <dgm:bulletEnabled val="1"/>
        </dgm:presLayoutVars>
      </dgm:prSet>
      <dgm:spPr/>
    </dgm:pt>
  </dgm:ptLst>
  <dgm:cxnLst>
    <dgm:cxn modelId="{D40D5732-FEA5-452E-ACC4-C8CEBC14A7B5}" srcId="{72A33137-27EF-40D9-BF4B-BF46E9D40398}" destId="{B5CD8DB0-30CF-4500-97B5-E1C99B2692F3}" srcOrd="0" destOrd="0" parTransId="{457F55A8-3E87-48A4-BBD6-2551D4315020}" sibTransId="{474E3957-167E-4BAC-BC87-FAAEB88B136F}"/>
    <dgm:cxn modelId="{BB5EEA8B-2322-4802-B5DA-4F9CB252BC4D}" srcId="{72A33137-27EF-40D9-BF4B-BF46E9D40398}" destId="{2A599B5F-EDBD-4286-A3AD-AD2AE0891352}" srcOrd="1" destOrd="0" parTransId="{6ED1ED33-94F6-4B22-9C5D-1B188A90E5B8}" sibTransId="{88F303D5-B332-4CFD-B964-0B90A0F0C674}"/>
    <dgm:cxn modelId="{CB202FBF-EE6E-493D-9E85-02B4E5BDF7EC}" type="presOf" srcId="{72A33137-27EF-40D9-BF4B-BF46E9D40398}" destId="{52D1842D-F19F-4789-B5BE-9487B3C258CE}" srcOrd="0" destOrd="0" presId="urn:microsoft.com/office/officeart/2005/8/layout/vList2"/>
    <dgm:cxn modelId="{05910CD8-F6C5-4A1C-AE43-66953DD27F0B}" type="presOf" srcId="{D47A5E23-13C0-46DC-B8D6-A57754242A04}" destId="{DB6F7D77-D6B8-4577-BC39-A78769D12C9B}" srcOrd="0" destOrd="0" presId="urn:microsoft.com/office/officeart/2005/8/layout/vList2"/>
    <dgm:cxn modelId="{425123DA-4215-4309-98FA-EE57A338E2D5}" type="presOf" srcId="{2A599B5F-EDBD-4286-A3AD-AD2AE0891352}" destId="{A1478F08-374E-422B-A4B9-C80A1B03B210}" srcOrd="0" destOrd="0" presId="urn:microsoft.com/office/officeart/2005/8/layout/vList2"/>
    <dgm:cxn modelId="{4ABB3EDD-5AB2-40DF-B79F-427A2232E024}" srcId="{72A33137-27EF-40D9-BF4B-BF46E9D40398}" destId="{697348CF-A577-4D5D-B1ED-BBEE5185EBE2}" srcOrd="2" destOrd="0" parTransId="{FE9F5A3C-74E7-44A2-A1F6-A9CE25C87AA2}" sibTransId="{943BE374-BBED-4278-B951-2AC9DDDC3603}"/>
    <dgm:cxn modelId="{73B9D4EE-203C-4D9E-8BEC-DFC9AD795EAC}" type="presOf" srcId="{B5CD8DB0-30CF-4500-97B5-E1C99B2692F3}" destId="{31326C7A-2CB7-414D-B512-CC07E81B515F}" srcOrd="0" destOrd="0" presId="urn:microsoft.com/office/officeart/2005/8/layout/vList2"/>
    <dgm:cxn modelId="{CDFB7BFC-492C-416E-9385-F324658C59F0}" type="presOf" srcId="{697348CF-A577-4D5D-B1ED-BBEE5185EBE2}" destId="{6B21B9D2-E2D6-4B0A-9B45-B51955501528}" srcOrd="0" destOrd="0" presId="urn:microsoft.com/office/officeart/2005/8/layout/vList2"/>
    <dgm:cxn modelId="{BE9F4CFF-C980-4448-ABF9-3C30DB3CF500}" srcId="{72A33137-27EF-40D9-BF4B-BF46E9D40398}" destId="{D47A5E23-13C0-46DC-B8D6-A57754242A04}" srcOrd="3" destOrd="0" parTransId="{F3CAA309-112E-4A96-8268-AA99A8AA5C8F}" sibTransId="{162874F0-7149-41BE-8ADF-116A0CCC3BFC}"/>
    <dgm:cxn modelId="{D9B5D7B5-03FD-4825-88F5-9A23D3F491DF}" type="presParOf" srcId="{52D1842D-F19F-4789-B5BE-9487B3C258CE}" destId="{31326C7A-2CB7-414D-B512-CC07E81B515F}" srcOrd="0" destOrd="0" presId="urn:microsoft.com/office/officeart/2005/8/layout/vList2"/>
    <dgm:cxn modelId="{31A01116-B3CA-488E-89AB-8505FC5DC27B}" type="presParOf" srcId="{52D1842D-F19F-4789-B5BE-9487B3C258CE}" destId="{9DDB8C9D-5167-446D-98AF-EF751BA18C49}" srcOrd="1" destOrd="0" presId="urn:microsoft.com/office/officeart/2005/8/layout/vList2"/>
    <dgm:cxn modelId="{C4A79367-6066-44B8-93C2-C06E8F526617}" type="presParOf" srcId="{52D1842D-F19F-4789-B5BE-9487B3C258CE}" destId="{A1478F08-374E-422B-A4B9-C80A1B03B210}" srcOrd="2" destOrd="0" presId="urn:microsoft.com/office/officeart/2005/8/layout/vList2"/>
    <dgm:cxn modelId="{E2864612-E841-43A2-AE2A-760C6F18D636}" type="presParOf" srcId="{52D1842D-F19F-4789-B5BE-9487B3C258CE}" destId="{4B469A7A-5306-4BF4-8232-6ABE1C6F7DFE}" srcOrd="3" destOrd="0" presId="urn:microsoft.com/office/officeart/2005/8/layout/vList2"/>
    <dgm:cxn modelId="{4C45ABE2-25AC-4B6D-B8C9-9AD5FE55E1F1}" type="presParOf" srcId="{52D1842D-F19F-4789-B5BE-9487B3C258CE}" destId="{6B21B9D2-E2D6-4B0A-9B45-B51955501528}" srcOrd="4" destOrd="0" presId="urn:microsoft.com/office/officeart/2005/8/layout/vList2"/>
    <dgm:cxn modelId="{201D95A6-5A27-4C10-96DD-CA066661BA55}" type="presParOf" srcId="{52D1842D-F19F-4789-B5BE-9487B3C258CE}" destId="{6B4D554A-FDB3-4D4B-B78F-AAC9C9422B69}" srcOrd="5" destOrd="0" presId="urn:microsoft.com/office/officeart/2005/8/layout/vList2"/>
    <dgm:cxn modelId="{A8BBEA82-7BCC-483C-973D-785C1B8BAB2A}" type="presParOf" srcId="{52D1842D-F19F-4789-B5BE-9487B3C258CE}" destId="{DB6F7D77-D6B8-4577-BC39-A78769D12C9B}"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E178E9-261D-4388-A997-8E126A5F44AD}">
      <dsp:nvSpPr>
        <dsp:cNvPr id="0" name=""/>
        <dsp:cNvSpPr/>
      </dsp:nvSpPr>
      <dsp:spPr>
        <a:xfrm>
          <a:off x="0" y="60165"/>
          <a:ext cx="6391275" cy="935415"/>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b="0" i="0" kern="1200"/>
            <a:t>Year</a:t>
          </a:r>
          <a:endParaRPr lang="en-US" sz="3900" kern="1200"/>
        </a:p>
      </dsp:txBody>
      <dsp:txXfrm>
        <a:off x="45663" y="105828"/>
        <a:ext cx="6299949" cy="844089"/>
      </dsp:txXfrm>
    </dsp:sp>
    <dsp:sp modelId="{8FE5725A-5E86-4A49-BB55-7811223E1912}">
      <dsp:nvSpPr>
        <dsp:cNvPr id="0" name=""/>
        <dsp:cNvSpPr/>
      </dsp:nvSpPr>
      <dsp:spPr>
        <a:xfrm>
          <a:off x="0" y="1107901"/>
          <a:ext cx="6391275" cy="935415"/>
        </a:xfrm>
        <a:prstGeom prst="roundRect">
          <a:avLst/>
        </a:prstGeom>
        <a:solidFill>
          <a:schemeClr val="accent2">
            <a:hueOff val="-332684"/>
            <a:satOff val="2054"/>
            <a:lumOff val="-29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b="0" i="0" kern="1200"/>
            <a:t>Average # Sunspots</a:t>
          </a:r>
          <a:endParaRPr lang="en-US" sz="3900" kern="1200"/>
        </a:p>
      </dsp:txBody>
      <dsp:txXfrm>
        <a:off x="45663" y="1153564"/>
        <a:ext cx="6299949" cy="844089"/>
      </dsp:txXfrm>
    </dsp:sp>
    <dsp:sp modelId="{99DE1C7E-2480-44F7-A8C6-EBB11386D368}">
      <dsp:nvSpPr>
        <dsp:cNvPr id="0" name=""/>
        <dsp:cNvSpPr/>
      </dsp:nvSpPr>
      <dsp:spPr>
        <a:xfrm>
          <a:off x="0" y="2155636"/>
          <a:ext cx="6391275" cy="935415"/>
        </a:xfrm>
        <a:prstGeom prst="roundRect">
          <a:avLst/>
        </a:prstGeom>
        <a:solidFill>
          <a:schemeClr val="accent2">
            <a:hueOff val="-665368"/>
            <a:satOff val="4108"/>
            <a:lumOff val="-58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b="0" i="0" kern="1200"/>
            <a:t>Average Temp (F)</a:t>
          </a:r>
          <a:endParaRPr lang="en-US" sz="3900" kern="1200"/>
        </a:p>
      </dsp:txBody>
      <dsp:txXfrm>
        <a:off x="45663" y="2201299"/>
        <a:ext cx="6299949" cy="844089"/>
      </dsp:txXfrm>
    </dsp:sp>
    <dsp:sp modelId="{81475F25-1507-4DAD-AABF-B9A8729E5DB5}">
      <dsp:nvSpPr>
        <dsp:cNvPr id="0" name=""/>
        <dsp:cNvSpPr/>
      </dsp:nvSpPr>
      <dsp:spPr>
        <a:xfrm>
          <a:off x="0" y="3203371"/>
          <a:ext cx="6391275" cy="935415"/>
        </a:xfrm>
        <a:prstGeom prst="roundRect">
          <a:avLst/>
        </a:prstGeom>
        <a:solidFill>
          <a:schemeClr val="accent2">
            <a:hueOff val="-998051"/>
            <a:satOff val="6162"/>
            <a:lumOff val="-88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b="0" i="0" kern="1200"/>
            <a:t>Average Kilometers</a:t>
          </a:r>
          <a:endParaRPr lang="en-US" sz="3900" kern="1200"/>
        </a:p>
      </dsp:txBody>
      <dsp:txXfrm>
        <a:off x="45663" y="3249034"/>
        <a:ext cx="6299949" cy="844089"/>
      </dsp:txXfrm>
    </dsp:sp>
    <dsp:sp modelId="{41287D78-E987-402E-8265-32CE3496B45E}">
      <dsp:nvSpPr>
        <dsp:cNvPr id="0" name=""/>
        <dsp:cNvSpPr/>
      </dsp:nvSpPr>
      <dsp:spPr>
        <a:xfrm>
          <a:off x="0" y="4251106"/>
          <a:ext cx="6391275" cy="935415"/>
        </a:xfrm>
        <a:prstGeom prst="roundRect">
          <a:avLst/>
        </a:prstGeom>
        <a:solidFill>
          <a:schemeClr val="accent2">
            <a:hueOff val="-1330735"/>
            <a:satOff val="8216"/>
            <a:lumOff val="-117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b="0" i="0" kern="1200"/>
            <a:t>CO2</a:t>
          </a:r>
          <a:endParaRPr lang="en-US" sz="3900" kern="1200"/>
        </a:p>
      </dsp:txBody>
      <dsp:txXfrm>
        <a:off x="45663" y="4296769"/>
        <a:ext cx="6299949" cy="8440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326C7A-2CB7-414D-B512-CC07E81B515F}">
      <dsp:nvSpPr>
        <dsp:cNvPr id="0" name=""/>
        <dsp:cNvSpPr/>
      </dsp:nvSpPr>
      <dsp:spPr>
        <a:xfrm>
          <a:off x="0" y="8843"/>
          <a:ext cx="6391275" cy="119925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b="0" i="0" kern="1200" dirty="0"/>
            <a:t>Mean</a:t>
          </a:r>
          <a:endParaRPr lang="en-US" sz="5000" kern="1200" dirty="0"/>
        </a:p>
      </dsp:txBody>
      <dsp:txXfrm>
        <a:off x="58543" y="67386"/>
        <a:ext cx="6274189" cy="1082164"/>
      </dsp:txXfrm>
    </dsp:sp>
    <dsp:sp modelId="{A1478F08-374E-422B-A4B9-C80A1B03B210}">
      <dsp:nvSpPr>
        <dsp:cNvPr id="0" name=""/>
        <dsp:cNvSpPr/>
      </dsp:nvSpPr>
      <dsp:spPr>
        <a:xfrm>
          <a:off x="0" y="1352093"/>
          <a:ext cx="6391275" cy="1199250"/>
        </a:xfrm>
        <a:prstGeom prst="roundRect">
          <a:avLst/>
        </a:prstGeom>
        <a:solidFill>
          <a:schemeClr val="accent5">
            <a:hueOff val="-875979"/>
            <a:satOff val="-5949"/>
            <a:lumOff val="-248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b="0" i="0" kern="1200" dirty="0"/>
            <a:t>Mode</a:t>
          </a:r>
          <a:endParaRPr lang="en-US" sz="5000" kern="1200" dirty="0"/>
        </a:p>
      </dsp:txBody>
      <dsp:txXfrm>
        <a:off x="58543" y="1410636"/>
        <a:ext cx="6274189" cy="1082164"/>
      </dsp:txXfrm>
    </dsp:sp>
    <dsp:sp modelId="{6B21B9D2-E2D6-4B0A-9B45-B51955501528}">
      <dsp:nvSpPr>
        <dsp:cNvPr id="0" name=""/>
        <dsp:cNvSpPr/>
      </dsp:nvSpPr>
      <dsp:spPr>
        <a:xfrm>
          <a:off x="0" y="2695343"/>
          <a:ext cx="6391275" cy="1199250"/>
        </a:xfrm>
        <a:prstGeom prst="roundRect">
          <a:avLst/>
        </a:prstGeom>
        <a:solidFill>
          <a:schemeClr val="accent5">
            <a:hueOff val="-1751958"/>
            <a:satOff val="-11899"/>
            <a:lumOff val="-496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dirty="0"/>
            <a:t>Spread</a:t>
          </a:r>
        </a:p>
      </dsp:txBody>
      <dsp:txXfrm>
        <a:off x="58543" y="2753886"/>
        <a:ext cx="6274189" cy="1082164"/>
      </dsp:txXfrm>
    </dsp:sp>
    <dsp:sp modelId="{DB6F7D77-D6B8-4577-BC39-A78769D12C9B}">
      <dsp:nvSpPr>
        <dsp:cNvPr id="0" name=""/>
        <dsp:cNvSpPr/>
      </dsp:nvSpPr>
      <dsp:spPr>
        <a:xfrm>
          <a:off x="0" y="4038593"/>
          <a:ext cx="6391275" cy="1199250"/>
        </a:xfrm>
        <a:prstGeom prst="roundRect">
          <a:avLst/>
        </a:prstGeom>
        <a:solidFill>
          <a:schemeClr val="accent5">
            <a:hueOff val="-2627937"/>
            <a:satOff val="-17848"/>
            <a:lumOff val="-745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b="0" i="0" kern="1200" dirty="0"/>
            <a:t>Tails</a:t>
          </a:r>
          <a:endParaRPr lang="en-US" sz="5000" kern="1200" dirty="0"/>
        </a:p>
      </dsp:txBody>
      <dsp:txXfrm>
        <a:off x="58543" y="4097136"/>
        <a:ext cx="6274189" cy="108216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9F2FA7-BCC8-4B89-8DA7-611B4FCB5635}" type="datetimeFigureOut">
              <a:rPr lang="en-US" smtClean="0"/>
              <a:t>3/2/2024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105B1F-4D39-4B4B-B557-625645732B6B}" type="slidenum">
              <a:rPr lang="en-US" smtClean="0"/>
              <a:t>‹#›</a:t>
            </a:fld>
            <a:endParaRPr lang="en-US"/>
          </a:p>
        </p:txBody>
      </p:sp>
    </p:spTree>
    <p:extLst>
      <p:ext uri="{BB962C8B-B14F-4D97-AF65-F5344CB8AC3E}">
        <p14:creationId xmlns:p14="http://schemas.microsoft.com/office/powerpoint/2010/main" val="3500325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Term Project presented by Reuben Decker.</a:t>
            </a:r>
          </a:p>
        </p:txBody>
      </p:sp>
      <p:sp>
        <p:nvSpPr>
          <p:cNvPr id="4" name="Slide Number Placeholder 3"/>
          <p:cNvSpPr>
            <a:spLocks noGrp="1"/>
          </p:cNvSpPr>
          <p:nvPr>
            <p:ph type="sldNum" sz="quarter" idx="5"/>
          </p:nvPr>
        </p:nvSpPr>
        <p:spPr/>
        <p:txBody>
          <a:bodyPr/>
          <a:lstStyle/>
          <a:p>
            <a:fld id="{1E105B1F-4D39-4B4B-B557-625645732B6B}" type="slidenum">
              <a:rPr lang="en-US" smtClean="0"/>
              <a:t>1</a:t>
            </a:fld>
            <a:endParaRPr lang="en-US"/>
          </a:p>
        </p:txBody>
      </p:sp>
    </p:spTree>
    <p:extLst>
      <p:ext uri="{BB962C8B-B14F-4D97-AF65-F5344CB8AC3E}">
        <p14:creationId xmlns:p14="http://schemas.microsoft.com/office/powerpoint/2010/main" val="87450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C29D0A-DECF-79B8-52E6-BE42A05DDC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81BBE5-299E-A52C-A439-1AE2F2B639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A513AF-1527-621F-E632-E898DA92CB21}"/>
              </a:ext>
            </a:extLst>
          </p:cNvPr>
          <p:cNvSpPr>
            <a:spLocks noGrp="1"/>
          </p:cNvSpPr>
          <p:nvPr>
            <p:ph type="body" idx="1"/>
          </p:nvPr>
        </p:nvSpPr>
        <p:spPr/>
        <p:txBody>
          <a:bodyPr/>
          <a:lstStyle/>
          <a:p>
            <a:r>
              <a:rPr lang="en-US" dirty="0"/>
              <a:t>Scatter Plots: </a:t>
            </a:r>
          </a:p>
          <a:p>
            <a:endParaRPr lang="en-US" dirty="0"/>
          </a:p>
          <a:p>
            <a:pPr algn="l"/>
            <a:r>
              <a:rPr lang="en-US" b="0" i="0" dirty="0">
                <a:solidFill>
                  <a:srgbClr val="0D0D0D"/>
                </a:solidFill>
                <a:effectLst/>
                <a:latin typeface="Söhne"/>
              </a:rPr>
              <a:t>The scatter plot depicting the relationship between 'Average # Sunspots' and 'Average Temp (F)' appears to exhibit a strong positive correlation, as indicated by the Pearson’s correlation coefficient of 1.0. The scatter points predominantly cluster towards the bottom of the graph, with a few peaks going upwards. This pattern suggests a non-linear relationship between the variables, where higher values of 'Average # Sunspots' correspond to slightly higher temperatures on average. The covariance between the two variables is 756.4, further supporting the presence of a positive linear association. Additionally, the polynomial regression model shows a positive slope of 2.4, indicating that for every unit increase in 'Average # Sunspots', there is a corresponding increase of 2.4 units in 'Average Temp (F)'.</a:t>
            </a:r>
          </a:p>
          <a:p>
            <a:pPr algn="l"/>
            <a:r>
              <a:rPr lang="en-US" b="0" i="0" dirty="0">
                <a:solidFill>
                  <a:srgbClr val="0D0D0D"/>
                </a:solidFill>
                <a:effectLst/>
                <a:latin typeface="Söhne"/>
              </a:rPr>
              <a:t>Similarly, the scatter plot illustrating the relationship between 'Average Kilometers' and 'Average Temp (F)' also demonstrates a strong positive correlation, with a Pearson’s correlation coefficient of 1.0. However, unlike the first scatter plot, this one appears to be right-skewed, indicating a non-linear relationship between the variables. The scatter points are concentrated towards the lower end of the x-axis, with fewer points extending towards the higher values. The covariance between 'Average Kilometers' and 'Average Temp (F)' is 1058.96, suggesting a positive linear relationship. The polynomial regression model exhibits a positive slope of 1.714, indicating that for every unit increase in 'Average Kilometers', there is a corresponding increase of 1.714 units in 'Average Temp (F)'.</a:t>
            </a:r>
          </a:p>
          <a:p>
            <a:pPr algn="l"/>
            <a:r>
              <a:rPr lang="en-US" b="0" i="0" dirty="0">
                <a:solidFill>
                  <a:srgbClr val="0D0D0D"/>
                </a:solidFill>
                <a:effectLst/>
                <a:latin typeface="Söhne"/>
              </a:rPr>
              <a:t>In summary, both scatter plots demonstrate a positive correlation between the independent variables and the dependent variable 'Average Temp (F)'. However, the first scatter plot suggests a slightly stronger linear relationship compared to the second, which exhibits a right-skewed distribution. Overall, the analysis suggests that both 'Average # Sunspots' and 'Average Kilometers' play a role in influencing variations in 'Average Temp (F)', with the former exhibiting a more pronounced effect.</a:t>
            </a:r>
          </a:p>
          <a:p>
            <a:endParaRPr lang="en-US" dirty="0"/>
          </a:p>
        </p:txBody>
      </p:sp>
      <p:sp>
        <p:nvSpPr>
          <p:cNvPr id="4" name="Slide Number Placeholder 3">
            <a:extLst>
              <a:ext uri="{FF2B5EF4-FFF2-40B4-BE49-F238E27FC236}">
                <a16:creationId xmlns:a16="http://schemas.microsoft.com/office/drawing/2014/main" id="{29792717-AD5B-A031-8C86-5C580F18C563}"/>
              </a:ext>
            </a:extLst>
          </p:cNvPr>
          <p:cNvSpPr>
            <a:spLocks noGrp="1"/>
          </p:cNvSpPr>
          <p:nvPr>
            <p:ph type="sldNum" sz="quarter" idx="5"/>
          </p:nvPr>
        </p:nvSpPr>
        <p:spPr/>
        <p:txBody>
          <a:bodyPr/>
          <a:lstStyle/>
          <a:p>
            <a:fld id="{1E105B1F-4D39-4B4B-B557-625645732B6B}" type="slidenum">
              <a:rPr lang="en-US" smtClean="0"/>
              <a:t>10</a:t>
            </a:fld>
            <a:endParaRPr lang="en-US"/>
          </a:p>
        </p:txBody>
      </p:sp>
    </p:spTree>
    <p:extLst>
      <p:ext uri="{BB962C8B-B14F-4D97-AF65-F5344CB8AC3E}">
        <p14:creationId xmlns:p14="http://schemas.microsoft.com/office/powerpoint/2010/main" val="709593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1A2979-4941-39DE-C902-E9D775C013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85B855-5210-45F3-626E-B22C819074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C693BC-09AD-0ED2-A486-4B813E757603}"/>
              </a:ext>
            </a:extLst>
          </p:cNvPr>
          <p:cNvSpPr>
            <a:spLocks noGrp="1"/>
          </p:cNvSpPr>
          <p:nvPr>
            <p:ph type="body" idx="1"/>
          </p:nvPr>
        </p:nvSpPr>
        <p:spPr/>
        <p:txBody>
          <a:bodyPr/>
          <a:lstStyle/>
          <a:p>
            <a:r>
              <a:rPr lang="en-US" b="0" i="0" dirty="0">
                <a:solidFill>
                  <a:srgbClr val="0D0D0D"/>
                </a:solidFill>
                <a:effectLst/>
                <a:latin typeface="Söhne"/>
              </a:rPr>
              <a:t>T-statistic: 141.83111265208714</a:t>
            </a:r>
          </a:p>
          <a:p>
            <a:r>
              <a:rPr lang="en-US" b="0" i="0" dirty="0">
                <a:solidFill>
                  <a:srgbClr val="0D0D0D"/>
                </a:solidFill>
                <a:effectLst/>
                <a:latin typeface="Söhne"/>
              </a:rPr>
              <a:t>P-value: 1.9993985007236713e-236 </a:t>
            </a:r>
          </a:p>
          <a:p>
            <a:r>
              <a:rPr lang="en-US" b="0" i="0" dirty="0">
                <a:solidFill>
                  <a:srgbClr val="0D0D0D"/>
                </a:solidFill>
                <a:effectLst/>
                <a:latin typeface="Söhne"/>
              </a:rPr>
              <a:t>Reject the null hypothesis: There is a significant difference in the means.</a:t>
            </a:r>
          </a:p>
          <a:p>
            <a:endParaRPr lang="en-US" b="0" i="0" dirty="0">
              <a:solidFill>
                <a:srgbClr val="0D0D0D"/>
              </a:solidFill>
              <a:effectLst/>
              <a:latin typeface="Söhne"/>
            </a:endParaRPr>
          </a:p>
          <a:p>
            <a:r>
              <a:rPr lang="en-US" b="0" i="0" dirty="0">
                <a:solidFill>
                  <a:srgbClr val="0D0D0D"/>
                </a:solidFill>
                <a:effectLst/>
                <a:latin typeface="Söhne"/>
              </a:rPr>
              <a:t>The obtained t-statistic value of 141.83 indicates a substantial difference in the means between the 'Average Kilometers' and 'Average # Sunspots' variables. Additionally, the p-value, which is extremely small (approximately 1.999 x 10^-236), suggests strong evidence against the null hypothesis. Therefore, we reject the null hypothesis and conclude that there is indeed a significant difference in the means of the two variables. In simpler terms, the observed difference in the means is unlikely to have occurred by random chance alone, indicating a meaningful distinction between the two groups.</a:t>
            </a:r>
            <a:endParaRPr lang="en-US" dirty="0"/>
          </a:p>
        </p:txBody>
      </p:sp>
      <p:sp>
        <p:nvSpPr>
          <p:cNvPr id="4" name="Slide Number Placeholder 3">
            <a:extLst>
              <a:ext uri="{FF2B5EF4-FFF2-40B4-BE49-F238E27FC236}">
                <a16:creationId xmlns:a16="http://schemas.microsoft.com/office/drawing/2014/main" id="{C23176C7-7E9A-3103-A315-1A73C63F3AD8}"/>
              </a:ext>
            </a:extLst>
          </p:cNvPr>
          <p:cNvSpPr>
            <a:spLocks noGrp="1"/>
          </p:cNvSpPr>
          <p:nvPr>
            <p:ph type="sldNum" sz="quarter" idx="5"/>
          </p:nvPr>
        </p:nvSpPr>
        <p:spPr/>
        <p:txBody>
          <a:bodyPr/>
          <a:lstStyle/>
          <a:p>
            <a:fld id="{1E105B1F-4D39-4B4B-B557-625645732B6B}" type="slidenum">
              <a:rPr lang="en-US" smtClean="0"/>
              <a:t>11</a:t>
            </a:fld>
            <a:endParaRPr lang="en-US"/>
          </a:p>
        </p:txBody>
      </p:sp>
    </p:spTree>
    <p:extLst>
      <p:ext uri="{BB962C8B-B14F-4D97-AF65-F5344CB8AC3E}">
        <p14:creationId xmlns:p14="http://schemas.microsoft.com/office/powerpoint/2010/main" val="1440018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8AC9D-F7CD-6F47-4941-5DA6E1D7A6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548EA2-820F-404E-E621-F3DF565C10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61595B-A864-8AD2-7849-E26E5D1C97BB}"/>
              </a:ext>
            </a:extLst>
          </p:cNvPr>
          <p:cNvSpPr>
            <a:spLocks noGrp="1"/>
          </p:cNvSpPr>
          <p:nvPr>
            <p:ph type="body" idx="1"/>
          </p:nvPr>
        </p:nvSpPr>
        <p:spPr/>
        <p:txBody>
          <a:bodyPr/>
          <a:lstStyle/>
          <a:p>
            <a:r>
              <a:rPr lang="en-US" dirty="0"/>
              <a:t>Regression Analysis:</a:t>
            </a:r>
          </a:p>
          <a:p>
            <a:pPr algn="l"/>
            <a:br>
              <a:rPr lang="en-US" b="0" i="0" dirty="0">
                <a:solidFill>
                  <a:srgbClr val="0D0D0D"/>
                </a:solidFill>
                <a:effectLst/>
                <a:latin typeface="Söhne"/>
              </a:rPr>
            </a:br>
            <a:r>
              <a:rPr lang="en-US" b="0" i="0" dirty="0">
                <a:solidFill>
                  <a:srgbClr val="0D0D0D"/>
                </a:solidFill>
                <a:effectLst/>
                <a:latin typeface="Söhne"/>
              </a:rPr>
              <a:t>This regression analysis suggests that the model explains the variation in the dependent variable ('Average Temp (F)') very well, as indicated by the extremely high R-squared value of 1.000. This means that the independent variables ('Year', 'Average # Sunspots', 'Average Kilometers', 'CO2') collectively account for all the variability in the average temperature.</a:t>
            </a:r>
          </a:p>
          <a:p>
            <a:pPr algn="l"/>
            <a:r>
              <a:rPr lang="en-US" b="0" i="0" dirty="0">
                <a:solidFill>
                  <a:srgbClr val="0D0D0D"/>
                </a:solidFill>
                <a:effectLst/>
                <a:latin typeface="Söhne"/>
              </a:rPr>
              <a:t>Each coefficient in the model represents the change in the dependent variable for a one-unit change in the corresponding independent variable, holding all other variables constant. Here, all coefficients have extremely small p-values, indicating that they are statistically significant predictors of the average temperature.</a:t>
            </a:r>
          </a:p>
          <a:p>
            <a:pPr algn="l"/>
            <a:r>
              <a:rPr lang="en-US" b="0" i="0" dirty="0">
                <a:solidFill>
                  <a:srgbClr val="0D0D0D"/>
                </a:solidFill>
                <a:effectLst/>
                <a:latin typeface="Söhne"/>
              </a:rPr>
              <a:t>However, it's important to note that the coefficient for the 'Year' variable is notably different from the other coefficients, with a value of 0.4380. This suggests a unique relationship between the year and the average temperature, which might need further investigation or interpretation. Additionally, the extremely large standard errors and t-values for all variables indicate potential issues with the model's fit or multicollinearity.</a:t>
            </a:r>
          </a:p>
          <a:p>
            <a:pPr algn="l"/>
            <a:r>
              <a:rPr lang="en-US" b="0" i="0">
                <a:solidFill>
                  <a:srgbClr val="0D0D0D"/>
                </a:solidFill>
                <a:effectLst/>
                <a:latin typeface="Söhne"/>
              </a:rPr>
              <a:t>Overall, while the model appears to have a perfect fit based on the R-squared value, the interpretation of the coefficients and the overall model should be approached with caution, considering the unusual values and potential issues highlighted by the statistical output.</a:t>
            </a:r>
          </a:p>
          <a:p>
            <a:endParaRPr lang="en-US" dirty="0"/>
          </a:p>
        </p:txBody>
      </p:sp>
      <p:sp>
        <p:nvSpPr>
          <p:cNvPr id="4" name="Slide Number Placeholder 3">
            <a:extLst>
              <a:ext uri="{FF2B5EF4-FFF2-40B4-BE49-F238E27FC236}">
                <a16:creationId xmlns:a16="http://schemas.microsoft.com/office/drawing/2014/main" id="{1B38DF1C-4DF7-8439-A9BC-99011590D6EB}"/>
              </a:ext>
            </a:extLst>
          </p:cNvPr>
          <p:cNvSpPr>
            <a:spLocks noGrp="1"/>
          </p:cNvSpPr>
          <p:nvPr>
            <p:ph type="sldNum" sz="quarter" idx="5"/>
          </p:nvPr>
        </p:nvSpPr>
        <p:spPr/>
        <p:txBody>
          <a:bodyPr/>
          <a:lstStyle/>
          <a:p>
            <a:fld id="{1E105B1F-4D39-4B4B-B557-625645732B6B}" type="slidenum">
              <a:rPr lang="en-US" smtClean="0"/>
              <a:t>12</a:t>
            </a:fld>
            <a:endParaRPr lang="en-US"/>
          </a:p>
        </p:txBody>
      </p:sp>
    </p:spTree>
    <p:extLst>
      <p:ext uri="{BB962C8B-B14F-4D97-AF65-F5344CB8AC3E}">
        <p14:creationId xmlns:p14="http://schemas.microsoft.com/office/powerpoint/2010/main" val="2713086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F721CF-DF16-70D8-AAB8-8EBFEC54EB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4E8B42-C653-E93D-EE4E-B489D8E13C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3808A7-F203-0E6C-2CEE-C01AE1C15F5D}"/>
              </a:ext>
            </a:extLst>
          </p:cNvPr>
          <p:cNvSpPr>
            <a:spLocks noGrp="1"/>
          </p:cNvSpPr>
          <p:nvPr>
            <p:ph type="body" idx="1"/>
          </p:nvPr>
        </p:nvSpPr>
        <p:spPr/>
        <p:txBody>
          <a:bodyPr/>
          <a:lstStyle/>
          <a:p>
            <a:pPr algn="l">
              <a:buFont typeface="Arial" panose="020B0604020202020204" pitchFamily="34" charset="0"/>
              <a:buChar char="•"/>
            </a:pPr>
            <a:r>
              <a:rPr lang="en-US" b="0" i="0" dirty="0">
                <a:solidFill>
                  <a:srgbClr val="0D0D0D"/>
                </a:solidFill>
                <a:effectLst/>
                <a:latin typeface="Söhne"/>
              </a:rPr>
              <a:t>I'm exploring natural climate change factors alongside human-induced ones to deepen my understanding of climate dynamics.</a:t>
            </a:r>
          </a:p>
          <a:p>
            <a:pPr algn="l">
              <a:buFont typeface="Arial" panose="020B0604020202020204" pitchFamily="34" charset="0"/>
              <a:buChar char="•"/>
            </a:pPr>
            <a:r>
              <a:rPr lang="en-US" b="0" i="0" dirty="0">
                <a:solidFill>
                  <a:srgbClr val="0D0D0D"/>
                </a:solidFill>
                <a:effectLst/>
                <a:latin typeface="Söhne"/>
              </a:rPr>
              <a:t>Distinguishing between natural and human-induced factors is crucial for me to accurately model and predict climate patterns.</a:t>
            </a:r>
          </a:p>
          <a:p>
            <a:pPr algn="l">
              <a:buFont typeface="Arial" panose="020B0604020202020204" pitchFamily="34" charset="0"/>
              <a:buChar char="•"/>
            </a:pPr>
            <a:r>
              <a:rPr lang="en-US" b="0" i="0" dirty="0">
                <a:solidFill>
                  <a:srgbClr val="0D0D0D"/>
                </a:solidFill>
                <a:effectLst/>
                <a:latin typeface="Söhne"/>
              </a:rPr>
              <a:t>I'm leveraging data science to analyze large datasets containing variables like temperature, precipitation, and CO2 levels, extracting insights to inform climate policies.</a:t>
            </a:r>
          </a:p>
          <a:p>
            <a:pPr algn="l">
              <a:buFont typeface="Arial" panose="020B0604020202020204" pitchFamily="34" charset="0"/>
              <a:buChar char="•"/>
            </a:pPr>
            <a:r>
              <a:rPr lang="en-US" b="0" i="0" dirty="0">
                <a:solidFill>
                  <a:srgbClr val="0D0D0D"/>
                </a:solidFill>
                <a:effectLst/>
                <a:latin typeface="Söhne"/>
              </a:rPr>
              <a:t>My exploration of natural forces such as pole movement, sunspot activity, CO2 emissions, and temperature trends empowers me to contribute to proactive climate change mitigation strategies.</a:t>
            </a:r>
          </a:p>
          <a:p>
            <a:pPr algn="l">
              <a:buFont typeface="Arial" panose="020B0604020202020204" pitchFamily="34" charset="0"/>
              <a:buChar char="•"/>
            </a:pPr>
            <a:r>
              <a:rPr lang="en-US" b="0" i="0" dirty="0">
                <a:solidFill>
                  <a:srgbClr val="0D0D0D"/>
                </a:solidFill>
                <a:effectLst/>
                <a:latin typeface="Söhne"/>
              </a:rPr>
              <a:t>I'm passionate about integrating data science into climate research, recognizing its pivotal role in effective policy-making and the pursuit of sustainable practices.</a:t>
            </a:r>
          </a:p>
          <a:p>
            <a:endParaRPr lang="en-US" dirty="0"/>
          </a:p>
        </p:txBody>
      </p:sp>
      <p:sp>
        <p:nvSpPr>
          <p:cNvPr id="4" name="Slide Number Placeholder 3">
            <a:extLst>
              <a:ext uri="{FF2B5EF4-FFF2-40B4-BE49-F238E27FC236}">
                <a16:creationId xmlns:a16="http://schemas.microsoft.com/office/drawing/2014/main" id="{9237235F-CEA3-7239-4F33-0B72F94E7297}"/>
              </a:ext>
            </a:extLst>
          </p:cNvPr>
          <p:cNvSpPr>
            <a:spLocks noGrp="1"/>
          </p:cNvSpPr>
          <p:nvPr>
            <p:ph type="sldNum" sz="quarter" idx="5"/>
          </p:nvPr>
        </p:nvSpPr>
        <p:spPr/>
        <p:txBody>
          <a:bodyPr/>
          <a:lstStyle/>
          <a:p>
            <a:fld id="{1E105B1F-4D39-4B4B-B557-625645732B6B}" type="slidenum">
              <a:rPr lang="en-US" smtClean="0"/>
              <a:t>2</a:t>
            </a:fld>
            <a:endParaRPr lang="en-US"/>
          </a:p>
        </p:txBody>
      </p:sp>
    </p:spTree>
    <p:extLst>
      <p:ext uri="{BB962C8B-B14F-4D97-AF65-F5344CB8AC3E}">
        <p14:creationId xmlns:p14="http://schemas.microsoft.com/office/powerpoint/2010/main" val="4122020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these variables?</a:t>
            </a:r>
          </a:p>
          <a:p>
            <a:br>
              <a:rPr lang="en-US" dirty="0"/>
            </a:br>
            <a:r>
              <a:rPr lang="en-US" dirty="0"/>
              <a:t>I'm curious about how Earth's pole positions over time might be linked to changes in our climate.</a:t>
            </a:r>
          </a:p>
          <a:p>
            <a:r>
              <a:rPr lang="en-US" dirty="0"/>
              <a:t>Exploring any patterns or cycles in Earth's pole positions could help me anticipate future movements and understand their potential impact on climate, especially considering variables like Year and Average Kilometers.</a:t>
            </a:r>
          </a:p>
          <a:p>
            <a:r>
              <a:rPr lang="en-US" dirty="0"/>
              <a:t>I wonder if there's evidence supporting a correlation between variations in solar sunspots and shifts in Earth's climate over long periods. It's intriguing to think about how variables like Year and Average # Sunspots might interact in this context.</a:t>
            </a:r>
          </a:p>
          <a:p>
            <a:r>
              <a:rPr lang="en-US" dirty="0"/>
              <a:t>I'd like to delve into how historical variations in solar activity have shaped climate patterns and what that means for our ability to predict future climate trends, considering variables like Year and Average Temp (F).I'm interested in understanding the key natural variables that drive Earth's climate and how they interact with each other. </a:t>
            </a:r>
          </a:p>
          <a:p>
            <a:r>
              <a:rPr lang="en-US" dirty="0"/>
              <a:t>Exploring variables such as Year, Average # Sunspots, Average Temp (F), Average Kilometers, and CO2 could provide valuable insights into these complex dynamics.</a:t>
            </a:r>
          </a:p>
        </p:txBody>
      </p:sp>
      <p:sp>
        <p:nvSpPr>
          <p:cNvPr id="4" name="Slide Number Placeholder 3"/>
          <p:cNvSpPr>
            <a:spLocks noGrp="1"/>
          </p:cNvSpPr>
          <p:nvPr>
            <p:ph type="sldNum" sz="quarter" idx="5"/>
          </p:nvPr>
        </p:nvSpPr>
        <p:spPr/>
        <p:txBody>
          <a:bodyPr/>
          <a:lstStyle/>
          <a:p>
            <a:fld id="{1E105B1F-4D39-4B4B-B557-625645732B6B}" type="slidenum">
              <a:rPr lang="en-US" smtClean="0"/>
              <a:t>3</a:t>
            </a:fld>
            <a:endParaRPr lang="en-US"/>
          </a:p>
        </p:txBody>
      </p:sp>
    </p:spTree>
    <p:extLst>
      <p:ext uri="{BB962C8B-B14F-4D97-AF65-F5344CB8AC3E}">
        <p14:creationId xmlns:p14="http://schemas.microsoft.com/office/powerpoint/2010/main" val="3263736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86EF8D-0DE8-F92F-EEB2-725E2E0C08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D7DDD3-EFE3-D89A-B360-9A8A7BCCFC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282F9E-0B3B-A6C0-1229-462699E016C0}"/>
              </a:ext>
            </a:extLst>
          </p:cNvPr>
          <p:cNvSpPr>
            <a:spLocks noGrp="1"/>
          </p:cNvSpPr>
          <p:nvPr>
            <p:ph type="body" idx="1"/>
          </p:nvPr>
        </p:nvSpPr>
        <p:spPr/>
        <p:txBody>
          <a:bodyPr/>
          <a:lstStyle/>
          <a:p>
            <a:r>
              <a:rPr lang="en-US" dirty="0"/>
              <a:t>Histograms:</a:t>
            </a:r>
          </a:p>
          <a:p>
            <a:br>
              <a:rPr lang="en-US" dirty="0"/>
            </a:br>
            <a:r>
              <a:rPr lang="en-US" dirty="0"/>
              <a:t>CO2: </a:t>
            </a:r>
            <a:r>
              <a:rPr lang="en-US" b="0" i="0" dirty="0">
                <a:solidFill>
                  <a:srgbClr val="0D0D0D"/>
                </a:solidFill>
                <a:effectLst/>
                <a:latin typeface="Söhne"/>
              </a:rPr>
              <a:t>This histogram exhibits a skewed distribution, with a sharp increase in frequency observed on the left side of the graph. The majority of data points are concentrated towards the lower end of the range, resulting in a long tail extending towards the right. This pattern suggests that the data is positively skewed, indicating a higher frequency of lower values compared to higher values. Possible interpretations include a dataset with a significant number of low outliers or a positively skewed distribution of values.</a:t>
            </a:r>
          </a:p>
          <a:p>
            <a:endParaRPr lang="en-US" b="0" i="0" dirty="0">
              <a:solidFill>
                <a:srgbClr val="0D0D0D"/>
              </a:solidFill>
              <a:effectLst/>
              <a:latin typeface="Söhne"/>
            </a:endParaRPr>
          </a:p>
          <a:p>
            <a:r>
              <a:rPr lang="en-US" b="0" i="0" dirty="0">
                <a:solidFill>
                  <a:srgbClr val="0D0D0D"/>
                </a:solidFill>
                <a:effectLst/>
                <a:latin typeface="Söhne"/>
              </a:rPr>
              <a:t>Average # Sunspots: In contrast, this histogram depicts a distribution where the frequency of data points gradually increases towards the left side of the graph. The shape of the histogram is relatively uniform or symmetric, suggesting that the data is evenly distributed across the range of values. There are no prominent peaks or troughs, indicating a lack of pronounced skewness or outliers. This pattern suggests a dataset with consistent frequency across the observed values, potentially indicating a random or evenly distributed dataset.</a:t>
            </a:r>
          </a:p>
        </p:txBody>
      </p:sp>
      <p:sp>
        <p:nvSpPr>
          <p:cNvPr id="4" name="Slide Number Placeholder 3">
            <a:extLst>
              <a:ext uri="{FF2B5EF4-FFF2-40B4-BE49-F238E27FC236}">
                <a16:creationId xmlns:a16="http://schemas.microsoft.com/office/drawing/2014/main" id="{5D74B703-E9E0-3971-2C08-2DAF7DEC58FE}"/>
              </a:ext>
            </a:extLst>
          </p:cNvPr>
          <p:cNvSpPr>
            <a:spLocks noGrp="1"/>
          </p:cNvSpPr>
          <p:nvPr>
            <p:ph type="sldNum" sz="quarter" idx="5"/>
          </p:nvPr>
        </p:nvSpPr>
        <p:spPr/>
        <p:txBody>
          <a:bodyPr/>
          <a:lstStyle/>
          <a:p>
            <a:fld id="{1E105B1F-4D39-4B4B-B557-625645732B6B}" type="slidenum">
              <a:rPr lang="en-US" smtClean="0"/>
              <a:t>4</a:t>
            </a:fld>
            <a:endParaRPr lang="en-US"/>
          </a:p>
        </p:txBody>
      </p:sp>
    </p:spTree>
    <p:extLst>
      <p:ext uri="{BB962C8B-B14F-4D97-AF65-F5344CB8AC3E}">
        <p14:creationId xmlns:p14="http://schemas.microsoft.com/office/powerpoint/2010/main" val="3973539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51317-37F4-0C2C-E236-B159277265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6C4B47-E5D5-B94B-F9AC-68ACF2012C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1613D7-9669-288B-50D3-15CB672B78C6}"/>
              </a:ext>
            </a:extLst>
          </p:cNvPr>
          <p:cNvSpPr>
            <a:spLocks noGrp="1"/>
          </p:cNvSpPr>
          <p:nvPr>
            <p:ph type="body" idx="1"/>
          </p:nvPr>
        </p:nvSpPr>
        <p:spPr/>
        <p:txBody>
          <a:bodyPr/>
          <a:lstStyle/>
          <a:p>
            <a:r>
              <a:rPr lang="en-US" dirty="0"/>
              <a:t>Histograms:</a:t>
            </a:r>
          </a:p>
          <a:p>
            <a:endParaRPr lang="en-US" dirty="0"/>
          </a:p>
          <a:p>
            <a:r>
              <a:rPr lang="en-US" dirty="0"/>
              <a:t>Average Temp (F): </a:t>
            </a:r>
            <a:r>
              <a:rPr lang="en-US" b="0" i="0" dirty="0">
                <a:solidFill>
                  <a:srgbClr val="0D0D0D"/>
                </a:solidFill>
                <a:effectLst/>
                <a:latin typeface="Söhne"/>
              </a:rPr>
              <a:t>This histogram displays a bell-shaped distribution, commonly known as a normal distribution, with a few missing data points observed on both ends of the distribution. The majority of the data is concentrated around the center, forming the characteristic bell curve shape. However, the absence of data points on the left and right ends suggests that some values may be underrepresented or missing from the dataset. This pattern could indicate potential data collection issues or outliers that are not accounted for in the histogram.</a:t>
            </a:r>
          </a:p>
          <a:p>
            <a:endParaRPr lang="en-US" b="0" i="0" dirty="0">
              <a:solidFill>
                <a:srgbClr val="0D0D0D"/>
              </a:solidFill>
              <a:effectLst/>
              <a:latin typeface="Söhne"/>
            </a:endParaRPr>
          </a:p>
          <a:p>
            <a:r>
              <a:rPr lang="en-US" b="0" i="0" dirty="0">
                <a:solidFill>
                  <a:srgbClr val="0D0D0D"/>
                </a:solidFill>
                <a:effectLst/>
                <a:latin typeface="Söhne"/>
              </a:rPr>
              <a:t>North Pole Distance: In contrast, this histogram exhibits a U-shaped distribution, where the frequency of data points is higher at the ends compared to the middle. The shape resembles an inverted U or a valley, with missing data points observed towards the right side of the U. This pattern suggests that there is a significant drop-off in frequency towards the right end of the distribution, indicating a potential truncation or censoring of data in that range. Possible reasons for this could include data collection limitations, sampling biases, or specific characteristics of the dataset that result in fewer observations towards the right side of the distribution.</a:t>
            </a:r>
            <a:endParaRPr lang="en-US" dirty="0"/>
          </a:p>
        </p:txBody>
      </p:sp>
      <p:sp>
        <p:nvSpPr>
          <p:cNvPr id="4" name="Slide Number Placeholder 3">
            <a:extLst>
              <a:ext uri="{FF2B5EF4-FFF2-40B4-BE49-F238E27FC236}">
                <a16:creationId xmlns:a16="http://schemas.microsoft.com/office/drawing/2014/main" id="{D21B4969-5F39-424E-1A36-4927B1191874}"/>
              </a:ext>
            </a:extLst>
          </p:cNvPr>
          <p:cNvSpPr>
            <a:spLocks noGrp="1"/>
          </p:cNvSpPr>
          <p:nvPr>
            <p:ph type="sldNum" sz="quarter" idx="5"/>
          </p:nvPr>
        </p:nvSpPr>
        <p:spPr/>
        <p:txBody>
          <a:bodyPr/>
          <a:lstStyle/>
          <a:p>
            <a:fld id="{1E105B1F-4D39-4B4B-B557-625645732B6B}" type="slidenum">
              <a:rPr lang="en-US" smtClean="0"/>
              <a:t>5</a:t>
            </a:fld>
            <a:endParaRPr lang="en-US"/>
          </a:p>
        </p:txBody>
      </p:sp>
    </p:spTree>
    <p:extLst>
      <p:ext uri="{BB962C8B-B14F-4D97-AF65-F5344CB8AC3E}">
        <p14:creationId xmlns:p14="http://schemas.microsoft.com/office/powerpoint/2010/main" val="3481681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CB31B9-9586-EE8B-7B5D-B5FA746D96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647234-8CF7-8026-95E8-AF99CE965E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D8884B-89CB-BE09-E293-3821078E67A1}"/>
              </a:ext>
            </a:extLst>
          </p:cNvPr>
          <p:cNvSpPr>
            <a:spLocks noGrp="1"/>
          </p:cNvSpPr>
          <p:nvPr>
            <p:ph type="body" idx="1"/>
          </p:nvPr>
        </p:nvSpPr>
        <p:spPr/>
        <p:txBody>
          <a:bodyPr/>
          <a:lstStyle/>
          <a:p>
            <a:r>
              <a:rPr lang="en-US" dirty="0"/>
              <a:t>Histograms:</a:t>
            </a:r>
          </a:p>
          <a:p>
            <a:endParaRPr lang="en-US" dirty="0"/>
          </a:p>
          <a:p>
            <a:r>
              <a:rPr lang="en-US" dirty="0"/>
              <a:t>Year: </a:t>
            </a:r>
            <a:r>
              <a:rPr lang="en-US" b="0" i="0" dirty="0">
                <a:solidFill>
                  <a:srgbClr val="0D0D0D"/>
                </a:solidFill>
                <a:effectLst/>
                <a:latin typeface="Söhne"/>
              </a:rPr>
              <a:t>The histogram of the 'Year' variable displays a gradual increase in frequency towards the right side, indicating a higher number of observations occurring in more recent years. However, this pattern may be attributed to the way the histogram bins are defined rather than a true distribution characteristic. Histograms are sensitive to the number and width of bins used for data visualization, and increasing the number of bins can lead to a finer resolution of the data but may also result in spurious fluctuations. Therefore, while the histogram suggests a trend of increasing frequency over time, it is essential to interpret this pattern with caution and consider the impact of binning choices on the visualization outcome.</a:t>
            </a:r>
            <a:endParaRPr lang="en-US" dirty="0"/>
          </a:p>
        </p:txBody>
      </p:sp>
      <p:sp>
        <p:nvSpPr>
          <p:cNvPr id="4" name="Slide Number Placeholder 3">
            <a:extLst>
              <a:ext uri="{FF2B5EF4-FFF2-40B4-BE49-F238E27FC236}">
                <a16:creationId xmlns:a16="http://schemas.microsoft.com/office/drawing/2014/main" id="{F63066DB-69F3-8755-102C-5928217E044A}"/>
              </a:ext>
            </a:extLst>
          </p:cNvPr>
          <p:cNvSpPr>
            <a:spLocks noGrp="1"/>
          </p:cNvSpPr>
          <p:nvPr>
            <p:ph type="sldNum" sz="quarter" idx="5"/>
          </p:nvPr>
        </p:nvSpPr>
        <p:spPr/>
        <p:txBody>
          <a:bodyPr/>
          <a:lstStyle/>
          <a:p>
            <a:fld id="{1E105B1F-4D39-4B4B-B557-625645732B6B}" type="slidenum">
              <a:rPr lang="en-US" smtClean="0"/>
              <a:t>6</a:t>
            </a:fld>
            <a:endParaRPr lang="en-US"/>
          </a:p>
        </p:txBody>
      </p:sp>
    </p:spTree>
    <p:extLst>
      <p:ext uri="{BB962C8B-B14F-4D97-AF65-F5344CB8AC3E}">
        <p14:creationId xmlns:p14="http://schemas.microsoft.com/office/powerpoint/2010/main" val="2460599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EAD89A-E4CE-CF11-E8F2-7BCDE07E43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CB5AA3-1D7A-29E1-26B8-4D19E93B42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6EE235-9839-FBB8-ED7C-E246BA94C220}"/>
              </a:ext>
            </a:extLst>
          </p:cNvPr>
          <p:cNvSpPr>
            <a:spLocks noGrp="1"/>
          </p:cNvSpPr>
          <p:nvPr>
            <p:ph type="body" idx="1"/>
          </p:nvPr>
        </p:nvSpPr>
        <p:spPr/>
        <p:txBody>
          <a:bodyPr/>
          <a:lstStyle/>
          <a:p>
            <a:r>
              <a:rPr lang="en-US" dirty="0"/>
              <a:t>Characteristics of the Variables?</a:t>
            </a:r>
          </a:p>
          <a:p>
            <a:pPr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Year:</a:t>
            </a:r>
          </a:p>
          <a:p>
            <a:pPr marL="742950" lvl="1" indent="-28575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Mean: The average year in the dataset is approximately 1898.</a:t>
            </a:r>
          </a:p>
          <a:p>
            <a:pPr marL="742950" lvl="1" indent="-28575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Mode: The most common year in the dataset is 1900.</a:t>
            </a:r>
          </a:p>
          <a:p>
            <a:pPr marL="742950" lvl="1" indent="-28575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Spread (Variance): The spread or variance of the years is approximately 7247, indicating a wide range of years in the dataset.</a:t>
            </a:r>
          </a:p>
          <a:p>
            <a:pPr marL="742950" lvl="1" indent="-28575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Tails: The dataset has 4 tails, suggesting that there are 4 unique years with the highest frequency of occurrence.</a:t>
            </a:r>
          </a:p>
          <a:p>
            <a:pPr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Average # Sunspots:</a:t>
            </a:r>
          </a:p>
          <a:p>
            <a:pPr marL="742950" lvl="1" indent="-28575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Mean: The average number of sunspots is about 78.38.</a:t>
            </a:r>
          </a:p>
          <a:p>
            <a:pPr marL="742950" lvl="1" indent="-28575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Mode: The mode of the dataset is 18.3, indicating a recurring value with the highest frequency.</a:t>
            </a:r>
          </a:p>
          <a:p>
            <a:pPr marL="742950" lvl="1" indent="-28575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Spread (Variance): The variance of sunspot counts is approximately 3838.89, indicating variability in the data points.</a:t>
            </a:r>
          </a:p>
          <a:p>
            <a:pPr marL="742950" lvl="1" indent="-28575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Tails: The dataset has 5 tails, suggesting that there are 5 unique values with the highest frequency of occurrence.</a:t>
            </a:r>
          </a:p>
          <a:p>
            <a:pPr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Average Temp (F):</a:t>
            </a:r>
          </a:p>
          <a:p>
            <a:pPr marL="742950" lvl="1" indent="-28575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Mean: The average temperature is around 52.17 degrees Fahrenheit.</a:t>
            </a:r>
          </a:p>
          <a:p>
            <a:pPr marL="742950" lvl="1" indent="-28575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Mode: The mode of the temperature dataset is 52.0, indicating a recurring temperature value.</a:t>
            </a:r>
          </a:p>
          <a:p>
            <a:pPr marL="742950" lvl="1" indent="-28575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Spread (Variance): The variance of temperatures is approximately 2.84, suggesting relatively low variability in temperature data.</a:t>
            </a:r>
          </a:p>
          <a:p>
            <a:pPr marL="742950" lvl="1" indent="-28575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Tails: The dataset has 6 tails, indicating that there are 6 unique temperature values with the highest frequency of occurrence.</a:t>
            </a:r>
          </a:p>
          <a:p>
            <a:pPr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Average Kilometers:</a:t>
            </a:r>
          </a:p>
          <a:p>
            <a:pPr marL="742950" lvl="1" indent="-28575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Mean: The average distance traveled in kilometers is approximately 19.06.</a:t>
            </a:r>
          </a:p>
          <a:p>
            <a:pPr marL="742950" lvl="1" indent="-28575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Mode: The mode of the dataset is 4.97 kilometers, suggesting a frequently occurring distance.</a:t>
            </a:r>
          </a:p>
          <a:p>
            <a:pPr marL="742950" lvl="1" indent="-28575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Spread (Variance): The variance of kilometers traveled is approximately 287.35, indicating variability in travel distances.</a:t>
            </a:r>
          </a:p>
          <a:p>
            <a:pPr marL="742950" lvl="1" indent="-28575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Tails: The dataset has 6 tails, indicating that there are 6 unique distance values with the highest frequency of occurrence.</a:t>
            </a:r>
          </a:p>
          <a:p>
            <a:pPr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CO2:</a:t>
            </a:r>
          </a:p>
          <a:p>
            <a:pPr marL="742950" lvl="1" indent="-28575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Mean: The average CO2 emissions value is approximately 6.49 billion metric tons.</a:t>
            </a:r>
          </a:p>
          <a:p>
            <a:pPr marL="742950" lvl="1" indent="-28575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Mode: The mode of the CO2 emissions dataset is 9.31 million metric tons, suggesting a frequently occurring emission value.</a:t>
            </a:r>
          </a:p>
          <a:p>
            <a:pPr marL="742950" lvl="1" indent="-28575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Spread (Variance): The variance of CO2 emissions is exceptionally high, approximately 1.05 x 10^20, indicating significant variability in emission levels.</a:t>
            </a:r>
          </a:p>
          <a:p>
            <a:pPr marL="742950" lvl="1" indent="-28575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Tails: The dataset has 1 tail, suggesting a single unique CO2 emissions value with the highest frequency of occurrence.</a:t>
            </a:r>
          </a:p>
        </p:txBody>
      </p:sp>
      <p:sp>
        <p:nvSpPr>
          <p:cNvPr id="4" name="Slide Number Placeholder 3">
            <a:extLst>
              <a:ext uri="{FF2B5EF4-FFF2-40B4-BE49-F238E27FC236}">
                <a16:creationId xmlns:a16="http://schemas.microsoft.com/office/drawing/2014/main" id="{2421B22A-446F-E136-1A5A-A07835A400A6}"/>
              </a:ext>
            </a:extLst>
          </p:cNvPr>
          <p:cNvSpPr>
            <a:spLocks noGrp="1"/>
          </p:cNvSpPr>
          <p:nvPr>
            <p:ph type="sldNum" sz="quarter" idx="5"/>
          </p:nvPr>
        </p:nvSpPr>
        <p:spPr/>
        <p:txBody>
          <a:bodyPr/>
          <a:lstStyle/>
          <a:p>
            <a:fld id="{1E105B1F-4D39-4B4B-B557-625645732B6B}" type="slidenum">
              <a:rPr lang="en-US" smtClean="0"/>
              <a:t>7</a:t>
            </a:fld>
            <a:endParaRPr lang="en-US"/>
          </a:p>
        </p:txBody>
      </p:sp>
    </p:spTree>
    <p:extLst>
      <p:ext uri="{BB962C8B-B14F-4D97-AF65-F5344CB8AC3E}">
        <p14:creationId xmlns:p14="http://schemas.microsoft.com/office/powerpoint/2010/main" val="3772249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5C80C-C09D-DB4E-A236-208C5D9B3F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0CCA01-3513-8334-CA5E-C1A0A9A9F2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F852CC-56B8-D299-ED81-E8AC1483D79C}"/>
              </a:ext>
            </a:extLst>
          </p:cNvPr>
          <p:cNvSpPr>
            <a:spLocks noGrp="1"/>
          </p:cNvSpPr>
          <p:nvPr>
            <p:ph type="body" idx="1"/>
          </p:nvPr>
        </p:nvSpPr>
        <p:spPr/>
        <p:txBody>
          <a:bodyPr/>
          <a:lstStyle/>
          <a:p>
            <a:r>
              <a:rPr lang="en-US" dirty="0"/>
              <a:t>Creating one CDF:</a:t>
            </a:r>
            <a:br>
              <a:rPr lang="en-US" dirty="0"/>
            </a:br>
            <a:r>
              <a:rPr lang="en-US" b="0" i="0" dirty="0">
                <a:solidFill>
                  <a:srgbClr val="0D0D0D"/>
                </a:solidFill>
                <a:effectLst/>
                <a:latin typeface="Söhne"/>
              </a:rPr>
              <a:t>The cumulative distribution function (CDF) generated from the 'Average Kilometers' variable displays a characteristic upward-sloping curve from the bottom left to the upper right, reflecting the increasing cumulative probability as distance traveled from the North Pole increases. Initially, the CDF rises steadily as kilometers increase from 0 to 40, reaching a plateau at approximately 0.8, indicating that 80% of the observations fall below this distance threshold. Beyond 40 kilometers, the CDF continues to ascend towards 1, albeit at a slower rate, suggesting a diminishing probability of observing distances greater than 40 kilometers. This CDF provides valuable insights into the distribution of distances traveled from the North Pole, highlighting the likelihood of different travel distances and aiding in understanding the geographical patterns associated with polar exploration or migration.</a:t>
            </a:r>
            <a:endParaRPr lang="en-US" dirty="0"/>
          </a:p>
        </p:txBody>
      </p:sp>
      <p:sp>
        <p:nvSpPr>
          <p:cNvPr id="4" name="Slide Number Placeholder 3">
            <a:extLst>
              <a:ext uri="{FF2B5EF4-FFF2-40B4-BE49-F238E27FC236}">
                <a16:creationId xmlns:a16="http://schemas.microsoft.com/office/drawing/2014/main" id="{4AC5212D-5896-A4B9-8F3B-C491806F3F2C}"/>
              </a:ext>
            </a:extLst>
          </p:cNvPr>
          <p:cNvSpPr>
            <a:spLocks noGrp="1"/>
          </p:cNvSpPr>
          <p:nvPr>
            <p:ph type="sldNum" sz="quarter" idx="5"/>
          </p:nvPr>
        </p:nvSpPr>
        <p:spPr/>
        <p:txBody>
          <a:bodyPr/>
          <a:lstStyle/>
          <a:p>
            <a:fld id="{1E105B1F-4D39-4B4B-B557-625645732B6B}" type="slidenum">
              <a:rPr lang="en-US" smtClean="0"/>
              <a:t>8</a:t>
            </a:fld>
            <a:endParaRPr lang="en-US"/>
          </a:p>
        </p:txBody>
      </p:sp>
    </p:spTree>
    <p:extLst>
      <p:ext uri="{BB962C8B-B14F-4D97-AF65-F5344CB8AC3E}">
        <p14:creationId xmlns:p14="http://schemas.microsoft.com/office/powerpoint/2010/main" val="1516833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E19811-CBB6-F3A8-AF0F-979A13B27E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E18CB4-FD05-ACEB-ADF4-AEB8D4B2AD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B491C2-7767-3054-3C40-D21B96AF8114}"/>
              </a:ext>
            </a:extLst>
          </p:cNvPr>
          <p:cNvSpPr>
            <a:spLocks noGrp="1"/>
          </p:cNvSpPr>
          <p:nvPr>
            <p:ph type="body" idx="1"/>
          </p:nvPr>
        </p:nvSpPr>
        <p:spPr/>
        <p:txBody>
          <a:bodyPr/>
          <a:lstStyle/>
          <a:p>
            <a:r>
              <a:rPr lang="en-US" dirty="0"/>
              <a:t>Plot one Analytical Distribution:  </a:t>
            </a:r>
            <a:br>
              <a:rPr lang="en-US" dirty="0"/>
            </a:br>
            <a:r>
              <a:rPr lang="en-US" b="0" i="0" dirty="0">
                <a:solidFill>
                  <a:srgbClr val="0D0D0D"/>
                </a:solidFill>
                <a:effectLst/>
                <a:latin typeface="Söhne"/>
              </a:rPr>
              <a:t>The Normal Probability Plot for the variable CO2 exhibits an initial linear trend, with the plotted points gradually curving upwards from left to right. Initially, the curve begins to deviate from linearity around the midpoint, between -.5 and 1 on the x-axis, where the curvature becomes more pronounced. This deviation suggests a departure from normality in the distribution of CO2 concentrations. As the plot progresses towards higher theoretical quantiles, the curvature levels off, indicating a convergence towards a more linear relationship. This observation implies that while the CO2 data may not perfectly follow a normal distribution, it exhibits some degree of normality at the extremes. Analyzing the Normal Probability Plot provides valuable insights into the distributional characteristics of CO2 concentrations, aiding in assessing the assumptions underlying statistical analyses and modeling approaches applied to the dataset.</a:t>
            </a:r>
            <a:endParaRPr lang="en-US" dirty="0"/>
          </a:p>
        </p:txBody>
      </p:sp>
      <p:sp>
        <p:nvSpPr>
          <p:cNvPr id="4" name="Slide Number Placeholder 3">
            <a:extLst>
              <a:ext uri="{FF2B5EF4-FFF2-40B4-BE49-F238E27FC236}">
                <a16:creationId xmlns:a16="http://schemas.microsoft.com/office/drawing/2014/main" id="{44869776-DE9B-17FA-59DC-C5361841DAED}"/>
              </a:ext>
            </a:extLst>
          </p:cNvPr>
          <p:cNvSpPr>
            <a:spLocks noGrp="1"/>
          </p:cNvSpPr>
          <p:nvPr>
            <p:ph type="sldNum" sz="quarter" idx="5"/>
          </p:nvPr>
        </p:nvSpPr>
        <p:spPr/>
        <p:txBody>
          <a:bodyPr/>
          <a:lstStyle/>
          <a:p>
            <a:fld id="{1E105B1F-4D39-4B4B-B557-625645732B6B}" type="slidenum">
              <a:rPr lang="en-US" smtClean="0"/>
              <a:t>9</a:t>
            </a:fld>
            <a:endParaRPr lang="en-US"/>
          </a:p>
        </p:txBody>
      </p:sp>
    </p:spTree>
    <p:extLst>
      <p:ext uri="{BB962C8B-B14F-4D97-AF65-F5344CB8AC3E}">
        <p14:creationId xmlns:p14="http://schemas.microsoft.com/office/powerpoint/2010/main" val="22171273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9A20BBEE-F49C-421E-8D69-01D678C2645F}" type="datetime1">
              <a:rPr lang="en-US" smtClean="0"/>
              <a:t>3/2/2024</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a:t>Sample Footer Text</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FDF98CC-160E-494C-8C3C-8CDC5FA257DE}" type="slidenum">
              <a:rPr lang="en-US" smtClean="0"/>
              <a:t>‹#›</a:t>
            </a:fld>
            <a:endParaRPr lang="en-US"/>
          </a:p>
        </p:txBody>
      </p:sp>
    </p:spTree>
    <p:extLst>
      <p:ext uri="{BB962C8B-B14F-4D97-AF65-F5344CB8AC3E}">
        <p14:creationId xmlns:p14="http://schemas.microsoft.com/office/powerpoint/2010/main" val="4228016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3223F2-9184-454A-B4F4-C56DD77B6351}" type="datetime1">
              <a:rPr lang="en-US" smtClean="0"/>
              <a:t>3/2/2024</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694264868"/>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F3223F2-9184-454A-B4F4-C56DD77B6351}" type="datetime1">
              <a:rPr lang="en-US" smtClean="0"/>
              <a:t>3/2/2024</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261249155"/>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F3223F2-9184-454A-B4F4-C56DD77B6351}" type="datetime1">
              <a:rPr lang="en-US" smtClean="0"/>
              <a:t>3/2/2024</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44385506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3223F2-9184-454A-B4F4-C56DD77B6351}" type="datetime1">
              <a:rPr lang="en-US" smtClean="0"/>
              <a:t>3/2/2024</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937979332"/>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F3223F2-9184-454A-B4F4-C56DD77B6351}" type="datetime1">
              <a:rPr lang="en-US" smtClean="0"/>
              <a:t>3/2/2024</a:t>
            </a:fld>
            <a:endParaRPr lang="en-US"/>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400075282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F3223F2-9184-454A-B4F4-C56DD77B6351}" type="datetime1">
              <a:rPr lang="en-US" smtClean="0"/>
              <a:t>3/2/2024</a:t>
            </a:fld>
            <a:endParaRPr lang="en-US"/>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214009099"/>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65A31-3E87-468A-B148-5C666447EC69}" type="datetime1">
              <a:rPr lang="en-US" smtClean="0"/>
              <a:t>3/2/2024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3901708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F7212-621B-48DA-ADA4-5ADD472264E8}" type="datetime1">
              <a:rPr lang="en-US" smtClean="0"/>
              <a:t>3/2/2024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920905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D44673-3D7D-4DA4-8694-3884C26BCA78}" type="datetime1">
              <a:rPr lang="en-US" smtClean="0"/>
              <a:t>3/2/2024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975967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0429FD-4554-41E0-B4CE-5E66F1069EE1}" type="datetime1">
              <a:rPr lang="en-US" smtClean="0"/>
              <a:t>3/2/2024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803550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B80AF1-98AE-4BE5-B730-B3F94EBFAF6B}" type="datetime1">
              <a:rPr lang="en-US" smtClean="0"/>
              <a:t>3/2/2024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291632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BD241F-3391-4EBE-A8C5-7CBF4570F37E}" type="datetime1">
              <a:rPr lang="en-US" smtClean="0"/>
              <a:t>3/2/2024</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854297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ED5603-DD09-4201-9B85-01E017332964}" type="datetime1">
              <a:rPr lang="en-US" smtClean="0"/>
              <a:t>3/2/2024</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364479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763CD9-D698-4CA1-B27A-F3D4C2BCE197}" type="datetime1">
              <a:rPr lang="en-US" smtClean="0"/>
              <a:t>3/2/2024</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647262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C4FE42-FC27-4BF8-9CF6-3CCDE72249E1}" type="datetime1">
              <a:rPr lang="en-US" smtClean="0"/>
              <a:t>3/2/2024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809016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5C9139-9C44-484A-9C8C-A9A029484308}" type="datetime1">
              <a:rPr lang="en-US" smtClean="0"/>
              <a:t>3/2/2024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72579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BF3223F2-9184-454A-B4F4-C56DD77B6351}" type="datetime1">
              <a:rPr lang="en-US" smtClean="0"/>
              <a:t>3/2/2024</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a:t>Sample Footer Text</a:t>
            </a:r>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797304660"/>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hf hd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web of dots connected">
            <a:extLst>
              <a:ext uri="{FF2B5EF4-FFF2-40B4-BE49-F238E27FC236}">
                <a16:creationId xmlns:a16="http://schemas.microsoft.com/office/drawing/2014/main" id="{2F8412C5-C2CB-B320-C39B-F4D2BD1E7F26}"/>
              </a:ext>
            </a:extLst>
          </p:cNvPr>
          <p:cNvPicPr>
            <a:picLocks noChangeAspect="1"/>
          </p:cNvPicPr>
          <p:nvPr/>
        </p:nvPicPr>
        <p:blipFill rotWithShape="1">
          <a:blip r:embed="rId3">
            <a:alphaModFix amt="35000"/>
          </a:blip>
          <a:srcRect l="14860" r="-1" b="-1"/>
          <a:stretch/>
        </p:blipFill>
        <p:spPr>
          <a:xfrm>
            <a:off x="474133" y="474133"/>
            <a:ext cx="11243734" cy="5909733"/>
          </a:xfrm>
          <a:prstGeom prst="rect">
            <a:avLst/>
          </a:prstGeom>
        </p:spPr>
      </p:pic>
      <p:sp>
        <p:nvSpPr>
          <p:cNvPr id="2" name="Title 1">
            <a:extLst>
              <a:ext uri="{FF2B5EF4-FFF2-40B4-BE49-F238E27FC236}">
                <a16:creationId xmlns:a16="http://schemas.microsoft.com/office/drawing/2014/main" id="{84ADE14A-AF8D-A7EE-55F3-D81FB17D140A}"/>
              </a:ext>
            </a:extLst>
          </p:cNvPr>
          <p:cNvSpPr>
            <a:spLocks noGrp="1"/>
          </p:cNvSpPr>
          <p:nvPr>
            <p:ph type="ctrTitle"/>
          </p:nvPr>
        </p:nvSpPr>
        <p:spPr>
          <a:xfrm>
            <a:off x="1154954" y="2099733"/>
            <a:ext cx="8827245" cy="2677648"/>
          </a:xfrm>
        </p:spPr>
        <p:txBody>
          <a:bodyPr>
            <a:normAutofit/>
          </a:bodyPr>
          <a:lstStyle/>
          <a:p>
            <a:r>
              <a:rPr lang="en-US" dirty="0">
                <a:solidFill>
                  <a:srgbClr val="FFFFFF"/>
                </a:solidFill>
              </a:rPr>
              <a:t>12.2 Assignment: Term Project</a:t>
            </a:r>
          </a:p>
        </p:txBody>
      </p:sp>
      <p:sp>
        <p:nvSpPr>
          <p:cNvPr id="3" name="Subtitle 2">
            <a:extLst>
              <a:ext uri="{FF2B5EF4-FFF2-40B4-BE49-F238E27FC236}">
                <a16:creationId xmlns:a16="http://schemas.microsoft.com/office/drawing/2014/main" id="{DAAB5AA3-0580-9918-BE9D-C31CFE8C3E81}"/>
              </a:ext>
            </a:extLst>
          </p:cNvPr>
          <p:cNvSpPr>
            <a:spLocks noGrp="1"/>
          </p:cNvSpPr>
          <p:nvPr>
            <p:ph type="subTitle" idx="1"/>
          </p:nvPr>
        </p:nvSpPr>
        <p:spPr>
          <a:xfrm>
            <a:off x="1154954" y="4777380"/>
            <a:ext cx="8827245" cy="861420"/>
          </a:xfrm>
        </p:spPr>
        <p:txBody>
          <a:bodyPr>
            <a:normAutofit/>
          </a:bodyPr>
          <a:lstStyle/>
          <a:p>
            <a:r>
              <a:rPr lang="en-US" dirty="0">
                <a:solidFill>
                  <a:srgbClr val="FFFFFF"/>
                </a:solidFill>
              </a:rPr>
              <a:t>DSC530-T301 Exploration and analysis</a:t>
            </a:r>
          </a:p>
          <a:p>
            <a:r>
              <a:rPr lang="en-US" dirty="0">
                <a:solidFill>
                  <a:srgbClr val="FFFFFF"/>
                </a:solidFill>
              </a:rPr>
              <a:t>By: </a:t>
            </a:r>
            <a:r>
              <a:rPr lang="en-US" dirty="0" err="1">
                <a:solidFill>
                  <a:srgbClr val="FFFFFF"/>
                </a:solidFill>
              </a:rPr>
              <a:t>reuben</a:t>
            </a:r>
            <a:r>
              <a:rPr lang="en-US" dirty="0">
                <a:solidFill>
                  <a:srgbClr val="FFFFFF"/>
                </a:solidFill>
              </a:rPr>
              <a:t> decker</a:t>
            </a:r>
          </a:p>
        </p:txBody>
      </p:sp>
    </p:spTree>
    <p:extLst>
      <p:ext uri="{BB962C8B-B14F-4D97-AF65-F5344CB8AC3E}">
        <p14:creationId xmlns:p14="http://schemas.microsoft.com/office/powerpoint/2010/main" val="22387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F80AEBD-0F65-CE37-F525-91BFA25F7224}"/>
            </a:ext>
          </a:extLst>
        </p:cNvPr>
        <p:cNvGrpSpPr/>
        <p:nvPr/>
      </p:nvGrpSpPr>
      <p:grpSpPr>
        <a:xfrm>
          <a:off x="0" y="0"/>
          <a:ext cx="0" cy="0"/>
          <a:chOff x="0" y="0"/>
          <a:chExt cx="0" cy="0"/>
        </a:xfrm>
      </p:grpSpPr>
      <p:sp>
        <p:nvSpPr>
          <p:cNvPr id="31" name="Rectangle 30">
            <a:extLst>
              <a:ext uri="{FF2B5EF4-FFF2-40B4-BE49-F238E27FC236}">
                <a16:creationId xmlns:a16="http://schemas.microsoft.com/office/drawing/2014/main" id="{6511F1B3-2FE3-C858-0E4D-4EF003FCE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3" name="Freeform 5">
            <a:extLst>
              <a:ext uri="{FF2B5EF4-FFF2-40B4-BE49-F238E27FC236}">
                <a16:creationId xmlns:a16="http://schemas.microsoft.com/office/drawing/2014/main" id="{DC770F3F-E531-B0E5-902E-65E989B84F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sp>
        <p:nvSpPr>
          <p:cNvPr id="2" name="Title 1">
            <a:extLst>
              <a:ext uri="{FF2B5EF4-FFF2-40B4-BE49-F238E27FC236}">
                <a16:creationId xmlns:a16="http://schemas.microsoft.com/office/drawing/2014/main" id="{C6317BF4-A3D9-74C5-856D-486F3180E5C2}"/>
              </a:ext>
            </a:extLst>
          </p:cNvPr>
          <p:cNvSpPr>
            <a:spLocks noGrp="1"/>
          </p:cNvSpPr>
          <p:nvPr>
            <p:ph type="title"/>
          </p:nvPr>
        </p:nvSpPr>
        <p:spPr>
          <a:xfrm>
            <a:off x="1154954" y="973669"/>
            <a:ext cx="8825659" cy="706964"/>
          </a:xfrm>
        </p:spPr>
        <p:txBody>
          <a:bodyPr>
            <a:normAutofit/>
          </a:bodyPr>
          <a:lstStyle/>
          <a:p>
            <a:r>
              <a:rPr lang="en-US" dirty="0">
                <a:solidFill>
                  <a:srgbClr val="FFFFFF"/>
                </a:solidFill>
              </a:rPr>
              <a:t>Scatter Plots</a:t>
            </a:r>
          </a:p>
        </p:txBody>
      </p:sp>
      <p:sp>
        <p:nvSpPr>
          <p:cNvPr id="35" name="Rectangle 34">
            <a:extLst>
              <a:ext uri="{FF2B5EF4-FFF2-40B4-BE49-F238E27FC236}">
                <a16:creationId xmlns:a16="http://schemas.microsoft.com/office/drawing/2014/main" id="{6AB5C6AE-FFF8-54F4-18A7-EB0117F4A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Date Placeholder 3">
            <a:extLst>
              <a:ext uri="{FF2B5EF4-FFF2-40B4-BE49-F238E27FC236}">
                <a16:creationId xmlns:a16="http://schemas.microsoft.com/office/drawing/2014/main" id="{59BC4507-F5B6-5967-51A8-4F58004961B5}"/>
              </a:ext>
            </a:extLst>
          </p:cNvPr>
          <p:cNvSpPr>
            <a:spLocks noGrp="1"/>
          </p:cNvSpPr>
          <p:nvPr>
            <p:ph type="dt" sz="half" idx="10"/>
          </p:nvPr>
        </p:nvSpPr>
        <p:spPr>
          <a:xfrm>
            <a:off x="10652760" y="6391656"/>
            <a:ext cx="990599" cy="304799"/>
          </a:xfrm>
        </p:spPr>
        <p:txBody>
          <a:bodyPr>
            <a:normAutofit/>
          </a:bodyPr>
          <a:lstStyle/>
          <a:p>
            <a:pPr>
              <a:spcAft>
                <a:spcPts val="600"/>
              </a:spcAft>
            </a:pPr>
            <a:fld id="{79D44673-3D7D-4DA4-8694-3884C26BCA78}" type="datetime1">
              <a:rPr lang="en-US" smtClean="0"/>
              <a:pPr>
                <a:spcAft>
                  <a:spcPts val="600"/>
                </a:spcAft>
              </a:pPr>
              <a:t>3/2/2024</a:t>
            </a:fld>
            <a:endParaRPr lang="en-US"/>
          </a:p>
        </p:txBody>
      </p:sp>
      <p:pic>
        <p:nvPicPr>
          <p:cNvPr id="5" name="Picture 4">
            <a:extLst>
              <a:ext uri="{FF2B5EF4-FFF2-40B4-BE49-F238E27FC236}">
                <a16:creationId xmlns:a16="http://schemas.microsoft.com/office/drawing/2014/main" id="{C7BC6D0C-1762-D8B9-C5C2-30F9E2C30036}"/>
              </a:ext>
            </a:extLst>
          </p:cNvPr>
          <p:cNvPicPr>
            <a:picLocks noChangeAspect="1"/>
          </p:cNvPicPr>
          <p:nvPr/>
        </p:nvPicPr>
        <p:blipFill>
          <a:blip r:embed="rId4"/>
          <a:stretch>
            <a:fillRect/>
          </a:stretch>
        </p:blipFill>
        <p:spPr>
          <a:xfrm>
            <a:off x="608834" y="1864889"/>
            <a:ext cx="5487166" cy="4086795"/>
          </a:xfrm>
          <a:prstGeom prst="rect">
            <a:avLst/>
          </a:prstGeom>
        </p:spPr>
      </p:pic>
      <p:pic>
        <p:nvPicPr>
          <p:cNvPr id="8" name="Picture 7">
            <a:extLst>
              <a:ext uri="{FF2B5EF4-FFF2-40B4-BE49-F238E27FC236}">
                <a16:creationId xmlns:a16="http://schemas.microsoft.com/office/drawing/2014/main" id="{3057E6FA-E451-83B7-DBB7-88A3FB049F9F}"/>
              </a:ext>
            </a:extLst>
          </p:cNvPr>
          <p:cNvPicPr>
            <a:picLocks noChangeAspect="1"/>
          </p:cNvPicPr>
          <p:nvPr/>
        </p:nvPicPr>
        <p:blipFill>
          <a:blip r:embed="rId5"/>
          <a:stretch>
            <a:fillRect/>
          </a:stretch>
        </p:blipFill>
        <p:spPr>
          <a:xfrm>
            <a:off x="6156193" y="1835074"/>
            <a:ext cx="5487167" cy="4116610"/>
          </a:xfrm>
          <a:prstGeom prst="rect">
            <a:avLst/>
          </a:prstGeom>
        </p:spPr>
      </p:pic>
    </p:spTree>
    <p:extLst>
      <p:ext uri="{BB962C8B-B14F-4D97-AF65-F5344CB8AC3E}">
        <p14:creationId xmlns:p14="http://schemas.microsoft.com/office/powerpoint/2010/main" val="29301255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6284D84-7432-B065-EA56-B5037BCB58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2D90A9-B040-EA80-8479-2F597ECE400C}"/>
              </a:ext>
            </a:extLst>
          </p:cNvPr>
          <p:cNvSpPr>
            <a:spLocks noGrp="1"/>
          </p:cNvSpPr>
          <p:nvPr>
            <p:ph type="ctrTitle"/>
          </p:nvPr>
        </p:nvSpPr>
        <p:spPr>
          <a:xfrm>
            <a:off x="8382055" y="1241266"/>
            <a:ext cx="3161016" cy="3153753"/>
          </a:xfrm>
        </p:spPr>
        <p:txBody>
          <a:bodyPr>
            <a:normAutofit/>
          </a:bodyPr>
          <a:lstStyle/>
          <a:p>
            <a:r>
              <a:rPr lang="en-US" sz="3000" b="1" dirty="0"/>
              <a:t>Testing the </a:t>
            </a:r>
            <a:r>
              <a:rPr lang="en-US" sz="3000" b="1" dirty="0" err="1"/>
              <a:t>hypothese</a:t>
            </a:r>
            <a:endParaRPr lang="en-US" sz="3000" b="1" dirty="0"/>
          </a:p>
        </p:txBody>
      </p:sp>
      <p:sp>
        <p:nvSpPr>
          <p:cNvPr id="3" name="Subtitle 2">
            <a:extLst>
              <a:ext uri="{FF2B5EF4-FFF2-40B4-BE49-F238E27FC236}">
                <a16:creationId xmlns:a16="http://schemas.microsoft.com/office/drawing/2014/main" id="{59F8C8FD-CD6F-D60B-A09E-84F5516044DF}"/>
              </a:ext>
            </a:extLst>
          </p:cNvPr>
          <p:cNvSpPr>
            <a:spLocks noGrp="1"/>
          </p:cNvSpPr>
          <p:nvPr>
            <p:ph type="subTitle" idx="1"/>
          </p:nvPr>
        </p:nvSpPr>
        <p:spPr>
          <a:xfrm>
            <a:off x="8382055" y="4591665"/>
            <a:ext cx="3161016" cy="1622322"/>
          </a:xfrm>
        </p:spPr>
        <p:txBody>
          <a:bodyPr>
            <a:normAutofit lnSpcReduction="10000"/>
          </a:bodyPr>
          <a:lstStyle/>
          <a:p>
            <a:r>
              <a:rPr lang="en-US" b="1" dirty="0"/>
              <a:t>Two-sample independent test for the difference of means between, the Average kilometers and average # sunspots</a:t>
            </a:r>
          </a:p>
        </p:txBody>
      </p:sp>
      <p:grpSp>
        <p:nvGrpSpPr>
          <p:cNvPr id="9" name="Group 8">
            <a:extLst>
              <a:ext uri="{FF2B5EF4-FFF2-40B4-BE49-F238E27FC236}">
                <a16:creationId xmlns:a16="http://schemas.microsoft.com/office/drawing/2014/main" id="{37DE5DA2-4313-C9CB-3837-79150916BF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0" name="Rectangle 9">
              <a:extLst>
                <a:ext uri="{FF2B5EF4-FFF2-40B4-BE49-F238E27FC236}">
                  <a16:creationId xmlns:a16="http://schemas.microsoft.com/office/drawing/2014/main" id="{5425AE86-3A37-92A8-2692-FB4C0EC0A3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Freeform 5">
              <a:extLst>
                <a:ext uri="{FF2B5EF4-FFF2-40B4-BE49-F238E27FC236}">
                  <a16:creationId xmlns:a16="http://schemas.microsoft.com/office/drawing/2014/main" id="{ACEAA757-1656-E44A-6B34-F00082F3C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12" name="Freeform 5">
              <a:extLst>
                <a:ext uri="{FF2B5EF4-FFF2-40B4-BE49-F238E27FC236}">
                  <a16:creationId xmlns:a16="http://schemas.microsoft.com/office/drawing/2014/main" id="{262A4402-37C7-3760-1C10-38EF8BAB7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grpSp>
      <p:pic>
        <p:nvPicPr>
          <p:cNvPr id="4" name="Picture 3" descr="A web of dots connected">
            <a:extLst>
              <a:ext uri="{FF2B5EF4-FFF2-40B4-BE49-F238E27FC236}">
                <a16:creationId xmlns:a16="http://schemas.microsoft.com/office/drawing/2014/main" id="{821AE1C6-26EC-2B44-8A4C-CEACE06610BA}"/>
              </a:ext>
            </a:extLst>
          </p:cNvPr>
          <p:cNvPicPr>
            <a:picLocks noChangeAspect="1"/>
          </p:cNvPicPr>
          <p:nvPr/>
        </p:nvPicPr>
        <p:blipFill rotWithShape="1">
          <a:blip r:embed="rId3"/>
          <a:srcRect l="3903" r="-1" b="-1"/>
          <a:stretch/>
        </p:blipFill>
        <p:spPr>
          <a:xfrm>
            <a:off x="1109763" y="1928786"/>
            <a:ext cx="6443180" cy="3000428"/>
          </a:xfrm>
          <a:prstGeom prst="rect">
            <a:avLst/>
          </a:prstGeom>
        </p:spPr>
      </p:pic>
    </p:spTree>
    <p:extLst>
      <p:ext uri="{BB962C8B-B14F-4D97-AF65-F5344CB8AC3E}">
        <p14:creationId xmlns:p14="http://schemas.microsoft.com/office/powerpoint/2010/main" val="2955402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8EE1B9C-6CDA-A8B6-1DDC-EF87659D8D95}"/>
            </a:ext>
          </a:extLst>
        </p:cNvPr>
        <p:cNvGrpSpPr/>
        <p:nvPr/>
      </p:nvGrpSpPr>
      <p:grpSpPr>
        <a:xfrm>
          <a:off x="0" y="0"/>
          <a:ext cx="0" cy="0"/>
          <a:chOff x="0" y="0"/>
          <a:chExt cx="0" cy="0"/>
        </a:xfrm>
      </p:grpSpPr>
      <p:sp>
        <p:nvSpPr>
          <p:cNvPr id="17" name="Rectangle 16">
            <a:extLst>
              <a:ext uri="{FF2B5EF4-FFF2-40B4-BE49-F238E27FC236}">
                <a16:creationId xmlns:a16="http://schemas.microsoft.com/office/drawing/2014/main" id="{2668F1A4-6DBB-4F0B-A679-6EE548363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pic>
        <p:nvPicPr>
          <p:cNvPr id="4" name="Picture 3" descr="A web of dots connected">
            <a:extLst>
              <a:ext uri="{FF2B5EF4-FFF2-40B4-BE49-F238E27FC236}">
                <a16:creationId xmlns:a16="http://schemas.microsoft.com/office/drawing/2014/main" id="{DB09EE9D-A136-80C6-39BB-7FE7437606EC}"/>
              </a:ext>
            </a:extLst>
          </p:cNvPr>
          <p:cNvPicPr>
            <a:picLocks noChangeAspect="1"/>
          </p:cNvPicPr>
          <p:nvPr/>
        </p:nvPicPr>
        <p:blipFill rotWithShape="1">
          <a:blip r:embed="rId3">
            <a:alphaModFix amt="35000"/>
          </a:blip>
          <a:srcRect l="14860" r="-1" b="-1"/>
          <a:stretch/>
        </p:blipFill>
        <p:spPr>
          <a:xfrm>
            <a:off x="474133" y="474133"/>
            <a:ext cx="11243734" cy="5909733"/>
          </a:xfrm>
          <a:prstGeom prst="rect">
            <a:avLst/>
          </a:prstGeom>
        </p:spPr>
      </p:pic>
      <p:sp>
        <p:nvSpPr>
          <p:cNvPr id="2" name="Title 1">
            <a:extLst>
              <a:ext uri="{FF2B5EF4-FFF2-40B4-BE49-F238E27FC236}">
                <a16:creationId xmlns:a16="http://schemas.microsoft.com/office/drawing/2014/main" id="{ED941B16-073A-D2B8-1AB8-FE3A56C6C4D8}"/>
              </a:ext>
            </a:extLst>
          </p:cNvPr>
          <p:cNvSpPr>
            <a:spLocks noGrp="1"/>
          </p:cNvSpPr>
          <p:nvPr>
            <p:ph type="ctrTitle"/>
          </p:nvPr>
        </p:nvSpPr>
        <p:spPr>
          <a:xfrm>
            <a:off x="1154954" y="2099733"/>
            <a:ext cx="8827245" cy="2677648"/>
          </a:xfrm>
        </p:spPr>
        <p:txBody>
          <a:bodyPr>
            <a:normAutofit/>
          </a:bodyPr>
          <a:lstStyle/>
          <a:p>
            <a:r>
              <a:rPr lang="en-US" b="1" dirty="0">
                <a:solidFill>
                  <a:srgbClr val="FFFFFF"/>
                </a:solidFill>
              </a:rPr>
              <a:t>Regression Analysis</a:t>
            </a:r>
          </a:p>
        </p:txBody>
      </p:sp>
      <p:sp>
        <p:nvSpPr>
          <p:cNvPr id="3" name="Subtitle 2">
            <a:extLst>
              <a:ext uri="{FF2B5EF4-FFF2-40B4-BE49-F238E27FC236}">
                <a16:creationId xmlns:a16="http://schemas.microsoft.com/office/drawing/2014/main" id="{E1FA34C2-1D8B-2CFD-492D-C91AD9C8565F}"/>
              </a:ext>
            </a:extLst>
          </p:cNvPr>
          <p:cNvSpPr>
            <a:spLocks noGrp="1"/>
          </p:cNvSpPr>
          <p:nvPr>
            <p:ph type="subTitle" idx="1"/>
          </p:nvPr>
        </p:nvSpPr>
        <p:spPr>
          <a:xfrm>
            <a:off x="1154954" y="4777380"/>
            <a:ext cx="8827245" cy="861420"/>
          </a:xfrm>
        </p:spPr>
        <p:txBody>
          <a:bodyPr>
            <a:normAutofit/>
          </a:bodyPr>
          <a:lstStyle/>
          <a:p>
            <a:r>
              <a:rPr lang="en-US" b="1" dirty="0">
                <a:solidFill>
                  <a:srgbClr val="FFFFFF"/>
                </a:solidFill>
              </a:rPr>
              <a:t>Multiple linear regression analysis</a:t>
            </a:r>
          </a:p>
        </p:txBody>
      </p:sp>
      <p:sp>
        <p:nvSpPr>
          <p:cNvPr id="21" name="Rectangle 20">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672405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FD6AAB4-C091-4C34-B51F-B44897DC41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A70C3F-E783-54DE-C10C-26BA10607507}"/>
              </a:ext>
            </a:extLst>
          </p:cNvPr>
          <p:cNvSpPr>
            <a:spLocks noGrp="1"/>
          </p:cNvSpPr>
          <p:nvPr>
            <p:ph type="ctrTitle"/>
          </p:nvPr>
        </p:nvSpPr>
        <p:spPr>
          <a:xfrm>
            <a:off x="8382055" y="1241266"/>
            <a:ext cx="3161016" cy="3153753"/>
          </a:xfrm>
        </p:spPr>
        <p:txBody>
          <a:bodyPr>
            <a:normAutofit/>
          </a:bodyPr>
          <a:lstStyle/>
          <a:p>
            <a:r>
              <a:rPr lang="en-US" sz="3000" b="1" dirty="0"/>
              <a:t>“Unraveling Natural Forces: Climate Change Factors Beyond Human Influence”</a:t>
            </a:r>
          </a:p>
        </p:txBody>
      </p:sp>
      <p:sp>
        <p:nvSpPr>
          <p:cNvPr id="3" name="Subtitle 2">
            <a:extLst>
              <a:ext uri="{FF2B5EF4-FFF2-40B4-BE49-F238E27FC236}">
                <a16:creationId xmlns:a16="http://schemas.microsoft.com/office/drawing/2014/main" id="{CAF1EE3A-2047-0FE3-826E-2E60DAB55FF4}"/>
              </a:ext>
            </a:extLst>
          </p:cNvPr>
          <p:cNvSpPr>
            <a:spLocks noGrp="1"/>
          </p:cNvSpPr>
          <p:nvPr>
            <p:ph type="subTitle" idx="1"/>
          </p:nvPr>
        </p:nvSpPr>
        <p:spPr>
          <a:xfrm>
            <a:off x="8382055" y="4591665"/>
            <a:ext cx="3161016" cy="1622322"/>
          </a:xfrm>
        </p:spPr>
        <p:txBody>
          <a:bodyPr>
            <a:normAutofit/>
          </a:bodyPr>
          <a:lstStyle/>
          <a:p>
            <a:r>
              <a:rPr lang="en-US" b="1" dirty="0"/>
              <a:t>Hypothesis: Could there be natural forces that are factors to climate change?</a:t>
            </a:r>
          </a:p>
        </p:txBody>
      </p:sp>
      <p:grpSp>
        <p:nvGrpSpPr>
          <p:cNvPr id="9" name="Group 8">
            <a:extLst>
              <a:ext uri="{FF2B5EF4-FFF2-40B4-BE49-F238E27FC236}">
                <a16:creationId xmlns:a16="http://schemas.microsoft.com/office/drawing/2014/main" id="{68B27BBA-AE99-4D00-A26E-0B49DA4B37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0" name="Rectangle 9">
              <a:extLst>
                <a:ext uri="{FF2B5EF4-FFF2-40B4-BE49-F238E27FC236}">
                  <a16:creationId xmlns:a16="http://schemas.microsoft.com/office/drawing/2014/main" id="{E898DFFC-9C98-4276-B117-1EECD56D16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Freeform 5">
              <a:extLst>
                <a:ext uri="{FF2B5EF4-FFF2-40B4-BE49-F238E27FC236}">
                  <a16:creationId xmlns:a16="http://schemas.microsoft.com/office/drawing/2014/main" id="{D9DF6785-2B9D-478C-AB08-3A6258EF7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12" name="Freeform 5">
              <a:extLst>
                <a:ext uri="{FF2B5EF4-FFF2-40B4-BE49-F238E27FC236}">
                  <a16:creationId xmlns:a16="http://schemas.microsoft.com/office/drawing/2014/main" id="{A9C1FA5F-1069-410C-ACE0-A24989171C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grpSp>
      <p:pic>
        <p:nvPicPr>
          <p:cNvPr id="4" name="Picture 3" descr="A web of dots connected">
            <a:extLst>
              <a:ext uri="{FF2B5EF4-FFF2-40B4-BE49-F238E27FC236}">
                <a16:creationId xmlns:a16="http://schemas.microsoft.com/office/drawing/2014/main" id="{A239F634-1A6B-8D68-163C-EB810E439291}"/>
              </a:ext>
            </a:extLst>
          </p:cNvPr>
          <p:cNvPicPr>
            <a:picLocks noChangeAspect="1"/>
          </p:cNvPicPr>
          <p:nvPr/>
        </p:nvPicPr>
        <p:blipFill rotWithShape="1">
          <a:blip r:embed="rId3"/>
          <a:srcRect l="3903" r="-1" b="-1"/>
          <a:stretch/>
        </p:blipFill>
        <p:spPr>
          <a:xfrm>
            <a:off x="1109763" y="1928786"/>
            <a:ext cx="6443180" cy="3000428"/>
          </a:xfrm>
          <a:prstGeom prst="rect">
            <a:avLst/>
          </a:prstGeom>
        </p:spPr>
      </p:pic>
    </p:spTree>
    <p:extLst>
      <p:ext uri="{BB962C8B-B14F-4D97-AF65-F5344CB8AC3E}">
        <p14:creationId xmlns:p14="http://schemas.microsoft.com/office/powerpoint/2010/main" val="126804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82CCCE-534D-4FC6-BF2B-9BEA2F2BB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Oval 13">
            <a:extLst>
              <a:ext uri="{FF2B5EF4-FFF2-40B4-BE49-F238E27FC236}">
                <a16:creationId xmlns:a16="http://schemas.microsoft.com/office/drawing/2014/main" id="{BC664B74-EEBB-416C-9D86-AE1FECC02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Oval 15">
            <a:extLst>
              <a:ext uri="{FF2B5EF4-FFF2-40B4-BE49-F238E27FC236}">
                <a16:creationId xmlns:a16="http://schemas.microsoft.com/office/drawing/2014/main" id="{52000483-C30E-42A1-8569-E1DE1F55B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Freeform 5">
            <a:extLst>
              <a:ext uri="{FF2B5EF4-FFF2-40B4-BE49-F238E27FC236}">
                <a16:creationId xmlns:a16="http://schemas.microsoft.com/office/drawing/2014/main" id="{A5ACD7E0-6D9A-4803-8B9B-D4602DC48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20" name="Rectangle 19">
            <a:extLst>
              <a:ext uri="{FF2B5EF4-FFF2-40B4-BE49-F238E27FC236}">
                <a16:creationId xmlns:a16="http://schemas.microsoft.com/office/drawing/2014/main" id="{C238E92D-87E7-4B27-AD36-0E133005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Freeform 5">
            <a:extLst>
              <a:ext uri="{FF2B5EF4-FFF2-40B4-BE49-F238E27FC236}">
                <a16:creationId xmlns:a16="http://schemas.microsoft.com/office/drawing/2014/main" id="{6D0B958C-B82E-4F4B-945B-6B038D6556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24" name="Freeform 5">
            <a:extLst>
              <a:ext uri="{FF2B5EF4-FFF2-40B4-BE49-F238E27FC236}">
                <a16:creationId xmlns:a16="http://schemas.microsoft.com/office/drawing/2014/main" id="{E18F3B2A-BB9B-4FB6-B8A5-2A8E5DB93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sp>
        <p:nvSpPr>
          <p:cNvPr id="2" name="Title 1">
            <a:extLst>
              <a:ext uri="{FF2B5EF4-FFF2-40B4-BE49-F238E27FC236}">
                <a16:creationId xmlns:a16="http://schemas.microsoft.com/office/drawing/2014/main" id="{6FC5185B-0FC1-535A-D9DD-D89B14D6D25C}"/>
              </a:ext>
            </a:extLst>
          </p:cNvPr>
          <p:cNvSpPr>
            <a:spLocks noGrp="1"/>
          </p:cNvSpPr>
          <p:nvPr>
            <p:ph type="title"/>
          </p:nvPr>
        </p:nvSpPr>
        <p:spPr>
          <a:xfrm>
            <a:off x="1154955" y="973667"/>
            <a:ext cx="2942210" cy="4833745"/>
          </a:xfrm>
        </p:spPr>
        <p:txBody>
          <a:bodyPr>
            <a:normAutofit/>
          </a:bodyPr>
          <a:lstStyle/>
          <a:p>
            <a:r>
              <a:rPr lang="en-US">
                <a:solidFill>
                  <a:srgbClr val="EBEBEB"/>
                </a:solidFill>
              </a:rPr>
              <a:t>Variables</a:t>
            </a:r>
          </a:p>
        </p:txBody>
      </p:sp>
      <p:sp>
        <p:nvSpPr>
          <p:cNvPr id="26" name="Rectangle 25">
            <a:extLst>
              <a:ext uri="{FF2B5EF4-FFF2-40B4-BE49-F238E27FC236}">
                <a16:creationId xmlns:a16="http://schemas.microsoft.com/office/drawing/2014/main" id="{C4164AEF-861B-41D1-9ED5-B81051DA7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Date Placeholder 3">
            <a:extLst>
              <a:ext uri="{FF2B5EF4-FFF2-40B4-BE49-F238E27FC236}">
                <a16:creationId xmlns:a16="http://schemas.microsoft.com/office/drawing/2014/main" id="{332B8528-F64C-26E4-739E-2DE56CD8680B}"/>
              </a:ext>
            </a:extLst>
          </p:cNvPr>
          <p:cNvSpPr>
            <a:spLocks noGrp="1"/>
          </p:cNvSpPr>
          <p:nvPr>
            <p:ph type="dt" sz="half" idx="10"/>
          </p:nvPr>
        </p:nvSpPr>
        <p:spPr>
          <a:xfrm>
            <a:off x="10652760" y="6391656"/>
            <a:ext cx="990599" cy="304799"/>
          </a:xfrm>
        </p:spPr>
        <p:txBody>
          <a:bodyPr>
            <a:normAutofit/>
          </a:bodyPr>
          <a:lstStyle/>
          <a:p>
            <a:pPr>
              <a:spcAft>
                <a:spcPts val="600"/>
              </a:spcAft>
            </a:pPr>
            <a:fld id="{79D44673-3D7D-4DA4-8694-3884C26BCA78}" type="datetime1">
              <a:rPr lang="en-US" smtClean="0"/>
              <a:pPr>
                <a:spcAft>
                  <a:spcPts val="600"/>
                </a:spcAft>
              </a:pPr>
              <a:t>3/2/2024</a:t>
            </a:fld>
            <a:endParaRPr lang="en-US"/>
          </a:p>
        </p:txBody>
      </p:sp>
      <p:graphicFrame>
        <p:nvGraphicFramePr>
          <p:cNvPr id="8" name="Content Placeholder 2">
            <a:extLst>
              <a:ext uri="{FF2B5EF4-FFF2-40B4-BE49-F238E27FC236}">
                <a16:creationId xmlns:a16="http://schemas.microsoft.com/office/drawing/2014/main" id="{C07547E0-5300-7339-63DF-A3A994D5C574}"/>
              </a:ext>
            </a:extLst>
          </p:cNvPr>
          <p:cNvGraphicFramePr>
            <a:graphicFrameLocks noGrp="1"/>
          </p:cNvGraphicFramePr>
          <p:nvPr>
            <p:ph idx="1"/>
            <p:extLst>
              <p:ext uri="{D42A27DB-BD31-4B8C-83A1-F6EECF244321}">
                <p14:modId xmlns:p14="http://schemas.microsoft.com/office/powerpoint/2010/main" val="2138157509"/>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87984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3137236-DB59-1DF3-E674-8762C5E2092C}"/>
            </a:ext>
          </a:extLst>
        </p:cNvPr>
        <p:cNvGrpSpPr/>
        <p:nvPr/>
      </p:nvGrpSpPr>
      <p:grpSpPr>
        <a:xfrm>
          <a:off x="0" y="0"/>
          <a:ext cx="0" cy="0"/>
          <a:chOff x="0" y="0"/>
          <a:chExt cx="0" cy="0"/>
        </a:xfrm>
      </p:grpSpPr>
      <p:sp>
        <p:nvSpPr>
          <p:cNvPr id="31" name="Rectangle 30">
            <a:extLst>
              <a:ext uri="{FF2B5EF4-FFF2-40B4-BE49-F238E27FC236}">
                <a16:creationId xmlns:a16="http://schemas.microsoft.com/office/drawing/2014/main" id="{E98CD42C-2E98-437C-AF0D-ADB770381D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3" name="Freeform 5">
            <a:extLst>
              <a:ext uri="{FF2B5EF4-FFF2-40B4-BE49-F238E27FC236}">
                <a16:creationId xmlns:a16="http://schemas.microsoft.com/office/drawing/2014/main" id="{3AA7B5C7-7348-4EFC-BEE4-5AA469D57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sp>
        <p:nvSpPr>
          <p:cNvPr id="2" name="Title 1">
            <a:extLst>
              <a:ext uri="{FF2B5EF4-FFF2-40B4-BE49-F238E27FC236}">
                <a16:creationId xmlns:a16="http://schemas.microsoft.com/office/drawing/2014/main" id="{D7474443-6B9B-851B-C680-2AAA10218F03}"/>
              </a:ext>
            </a:extLst>
          </p:cNvPr>
          <p:cNvSpPr>
            <a:spLocks noGrp="1"/>
          </p:cNvSpPr>
          <p:nvPr>
            <p:ph type="title"/>
          </p:nvPr>
        </p:nvSpPr>
        <p:spPr>
          <a:xfrm>
            <a:off x="1154954" y="973669"/>
            <a:ext cx="8825659" cy="706964"/>
          </a:xfrm>
        </p:spPr>
        <p:txBody>
          <a:bodyPr>
            <a:normAutofit/>
          </a:bodyPr>
          <a:lstStyle/>
          <a:p>
            <a:r>
              <a:rPr lang="en-US" dirty="0">
                <a:solidFill>
                  <a:srgbClr val="FFFFFF"/>
                </a:solidFill>
              </a:rPr>
              <a:t>Histograms</a:t>
            </a:r>
          </a:p>
        </p:txBody>
      </p:sp>
      <p:sp>
        <p:nvSpPr>
          <p:cNvPr id="35" name="Rectangle 34">
            <a:extLst>
              <a:ext uri="{FF2B5EF4-FFF2-40B4-BE49-F238E27FC236}">
                <a16:creationId xmlns:a16="http://schemas.microsoft.com/office/drawing/2014/main" id="{A76BBD40-26F7-4779-A7E1-17EADF3488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Date Placeholder 3">
            <a:extLst>
              <a:ext uri="{FF2B5EF4-FFF2-40B4-BE49-F238E27FC236}">
                <a16:creationId xmlns:a16="http://schemas.microsoft.com/office/drawing/2014/main" id="{5B4CE687-C149-7AB8-B476-B9E0C32EEC35}"/>
              </a:ext>
            </a:extLst>
          </p:cNvPr>
          <p:cNvSpPr>
            <a:spLocks noGrp="1"/>
          </p:cNvSpPr>
          <p:nvPr>
            <p:ph type="dt" sz="half" idx="10"/>
          </p:nvPr>
        </p:nvSpPr>
        <p:spPr>
          <a:xfrm>
            <a:off x="10652760" y="6391656"/>
            <a:ext cx="990599" cy="304799"/>
          </a:xfrm>
        </p:spPr>
        <p:txBody>
          <a:bodyPr>
            <a:normAutofit/>
          </a:bodyPr>
          <a:lstStyle/>
          <a:p>
            <a:pPr>
              <a:spcAft>
                <a:spcPts val="600"/>
              </a:spcAft>
            </a:pPr>
            <a:fld id="{79D44673-3D7D-4DA4-8694-3884C26BCA78}" type="datetime1">
              <a:rPr lang="en-US" smtClean="0"/>
              <a:pPr>
                <a:spcAft>
                  <a:spcPts val="600"/>
                </a:spcAft>
              </a:pPr>
              <a:t>3/2/2024</a:t>
            </a:fld>
            <a:endParaRPr lang="en-US"/>
          </a:p>
        </p:txBody>
      </p:sp>
      <p:pic>
        <p:nvPicPr>
          <p:cNvPr id="10" name="Content Placeholder 9">
            <a:extLst>
              <a:ext uri="{FF2B5EF4-FFF2-40B4-BE49-F238E27FC236}">
                <a16:creationId xmlns:a16="http://schemas.microsoft.com/office/drawing/2014/main" id="{84440103-8A8D-9A8D-D309-0DB1B121D8F4}"/>
              </a:ext>
            </a:extLst>
          </p:cNvPr>
          <p:cNvPicPr>
            <a:picLocks noGrp="1" noChangeAspect="1"/>
          </p:cNvPicPr>
          <p:nvPr>
            <p:ph idx="1"/>
          </p:nvPr>
        </p:nvPicPr>
        <p:blipFill>
          <a:blip r:embed="rId4"/>
          <a:stretch>
            <a:fillRect/>
          </a:stretch>
        </p:blipFill>
        <p:spPr>
          <a:xfrm>
            <a:off x="912062" y="2214393"/>
            <a:ext cx="5183938" cy="3416300"/>
          </a:xfrm>
        </p:spPr>
      </p:pic>
      <p:pic>
        <p:nvPicPr>
          <p:cNvPr id="13" name="Picture 12">
            <a:extLst>
              <a:ext uri="{FF2B5EF4-FFF2-40B4-BE49-F238E27FC236}">
                <a16:creationId xmlns:a16="http://schemas.microsoft.com/office/drawing/2014/main" id="{C5CB94BF-58C0-01AA-F9C3-C83587CFADB4}"/>
              </a:ext>
            </a:extLst>
          </p:cNvPr>
          <p:cNvPicPr>
            <a:picLocks noChangeAspect="1"/>
          </p:cNvPicPr>
          <p:nvPr/>
        </p:nvPicPr>
        <p:blipFill>
          <a:blip r:embed="rId5"/>
          <a:stretch>
            <a:fillRect/>
          </a:stretch>
        </p:blipFill>
        <p:spPr>
          <a:xfrm>
            <a:off x="6421836" y="2214393"/>
            <a:ext cx="5221523" cy="3416301"/>
          </a:xfrm>
          <a:prstGeom prst="rect">
            <a:avLst/>
          </a:prstGeom>
        </p:spPr>
      </p:pic>
    </p:spTree>
    <p:extLst>
      <p:ext uri="{BB962C8B-B14F-4D97-AF65-F5344CB8AC3E}">
        <p14:creationId xmlns:p14="http://schemas.microsoft.com/office/powerpoint/2010/main" val="219066881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441FE12A-1CDA-7B08-BD11-476C4D324AF2}"/>
            </a:ext>
          </a:extLst>
        </p:cNvPr>
        <p:cNvGrpSpPr/>
        <p:nvPr/>
      </p:nvGrpSpPr>
      <p:grpSpPr>
        <a:xfrm>
          <a:off x="0" y="0"/>
          <a:ext cx="0" cy="0"/>
          <a:chOff x="0" y="0"/>
          <a:chExt cx="0" cy="0"/>
        </a:xfrm>
      </p:grpSpPr>
      <p:sp>
        <p:nvSpPr>
          <p:cNvPr id="31" name="Rectangle 30">
            <a:extLst>
              <a:ext uri="{FF2B5EF4-FFF2-40B4-BE49-F238E27FC236}">
                <a16:creationId xmlns:a16="http://schemas.microsoft.com/office/drawing/2014/main" id="{77E4ED4F-E697-D607-6E84-3C6CBA77E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3" name="Freeform 5">
            <a:extLst>
              <a:ext uri="{FF2B5EF4-FFF2-40B4-BE49-F238E27FC236}">
                <a16:creationId xmlns:a16="http://schemas.microsoft.com/office/drawing/2014/main" id="{634D1636-2AC5-7A67-4F83-464930A85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sp>
        <p:nvSpPr>
          <p:cNvPr id="2" name="Title 1">
            <a:extLst>
              <a:ext uri="{FF2B5EF4-FFF2-40B4-BE49-F238E27FC236}">
                <a16:creationId xmlns:a16="http://schemas.microsoft.com/office/drawing/2014/main" id="{67A794D1-7D0F-ABDA-5447-63E5D368A40E}"/>
              </a:ext>
            </a:extLst>
          </p:cNvPr>
          <p:cNvSpPr>
            <a:spLocks noGrp="1"/>
          </p:cNvSpPr>
          <p:nvPr>
            <p:ph type="title"/>
          </p:nvPr>
        </p:nvSpPr>
        <p:spPr>
          <a:xfrm>
            <a:off x="1154954" y="973669"/>
            <a:ext cx="8825659" cy="706964"/>
          </a:xfrm>
        </p:spPr>
        <p:txBody>
          <a:bodyPr>
            <a:normAutofit/>
          </a:bodyPr>
          <a:lstStyle/>
          <a:p>
            <a:r>
              <a:rPr lang="en-US" dirty="0">
                <a:solidFill>
                  <a:srgbClr val="FFFFFF"/>
                </a:solidFill>
              </a:rPr>
              <a:t>Histograms</a:t>
            </a:r>
          </a:p>
        </p:txBody>
      </p:sp>
      <p:sp>
        <p:nvSpPr>
          <p:cNvPr id="35" name="Rectangle 34">
            <a:extLst>
              <a:ext uri="{FF2B5EF4-FFF2-40B4-BE49-F238E27FC236}">
                <a16:creationId xmlns:a16="http://schemas.microsoft.com/office/drawing/2014/main" id="{59D0C734-4539-08D0-573A-278FCE15D3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Date Placeholder 3">
            <a:extLst>
              <a:ext uri="{FF2B5EF4-FFF2-40B4-BE49-F238E27FC236}">
                <a16:creationId xmlns:a16="http://schemas.microsoft.com/office/drawing/2014/main" id="{A5414D47-756E-1FA1-E95B-35D8FD01F128}"/>
              </a:ext>
            </a:extLst>
          </p:cNvPr>
          <p:cNvSpPr>
            <a:spLocks noGrp="1"/>
          </p:cNvSpPr>
          <p:nvPr>
            <p:ph type="dt" sz="half" idx="10"/>
          </p:nvPr>
        </p:nvSpPr>
        <p:spPr>
          <a:xfrm>
            <a:off x="10652760" y="6391656"/>
            <a:ext cx="990599" cy="304799"/>
          </a:xfrm>
        </p:spPr>
        <p:txBody>
          <a:bodyPr>
            <a:normAutofit/>
          </a:bodyPr>
          <a:lstStyle/>
          <a:p>
            <a:pPr>
              <a:spcAft>
                <a:spcPts val="600"/>
              </a:spcAft>
            </a:pPr>
            <a:fld id="{79D44673-3D7D-4DA4-8694-3884C26BCA78}" type="datetime1">
              <a:rPr lang="en-US" smtClean="0"/>
              <a:pPr>
                <a:spcAft>
                  <a:spcPts val="600"/>
                </a:spcAft>
              </a:pPr>
              <a:t>3/2/2024</a:t>
            </a:fld>
            <a:endParaRPr lang="en-US"/>
          </a:p>
        </p:txBody>
      </p:sp>
      <p:pic>
        <p:nvPicPr>
          <p:cNvPr id="7" name="Picture 6">
            <a:extLst>
              <a:ext uri="{FF2B5EF4-FFF2-40B4-BE49-F238E27FC236}">
                <a16:creationId xmlns:a16="http://schemas.microsoft.com/office/drawing/2014/main" id="{8D462457-4B4B-17C9-4886-7E2AF7D5CDE0}"/>
              </a:ext>
            </a:extLst>
          </p:cNvPr>
          <p:cNvPicPr>
            <a:picLocks noChangeAspect="1"/>
          </p:cNvPicPr>
          <p:nvPr/>
        </p:nvPicPr>
        <p:blipFill>
          <a:blip r:embed="rId4"/>
          <a:stretch>
            <a:fillRect/>
          </a:stretch>
        </p:blipFill>
        <p:spPr>
          <a:xfrm>
            <a:off x="650544" y="2371216"/>
            <a:ext cx="5147141" cy="3648584"/>
          </a:xfrm>
          <a:prstGeom prst="rect">
            <a:avLst/>
          </a:prstGeom>
        </p:spPr>
      </p:pic>
      <p:pic>
        <p:nvPicPr>
          <p:cNvPr id="9" name="Picture 8">
            <a:extLst>
              <a:ext uri="{FF2B5EF4-FFF2-40B4-BE49-F238E27FC236}">
                <a16:creationId xmlns:a16="http://schemas.microsoft.com/office/drawing/2014/main" id="{A976D402-A9C6-CE46-474B-F29DBD85532B}"/>
              </a:ext>
            </a:extLst>
          </p:cNvPr>
          <p:cNvPicPr>
            <a:picLocks noChangeAspect="1"/>
          </p:cNvPicPr>
          <p:nvPr/>
        </p:nvPicPr>
        <p:blipFill>
          <a:blip r:embed="rId5"/>
          <a:stretch>
            <a:fillRect/>
          </a:stretch>
        </p:blipFill>
        <p:spPr>
          <a:xfrm>
            <a:off x="5937089" y="2370423"/>
            <a:ext cx="5186524" cy="3648584"/>
          </a:xfrm>
          <a:prstGeom prst="rect">
            <a:avLst/>
          </a:prstGeom>
        </p:spPr>
      </p:pic>
    </p:spTree>
    <p:extLst>
      <p:ext uri="{BB962C8B-B14F-4D97-AF65-F5344CB8AC3E}">
        <p14:creationId xmlns:p14="http://schemas.microsoft.com/office/powerpoint/2010/main" val="291392753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CF2E23D1-90E0-C81F-DAE5-580DA2ED2018}"/>
            </a:ext>
          </a:extLst>
        </p:cNvPr>
        <p:cNvGrpSpPr/>
        <p:nvPr/>
      </p:nvGrpSpPr>
      <p:grpSpPr>
        <a:xfrm>
          <a:off x="0" y="0"/>
          <a:ext cx="0" cy="0"/>
          <a:chOff x="0" y="0"/>
          <a:chExt cx="0" cy="0"/>
        </a:xfrm>
      </p:grpSpPr>
      <p:sp>
        <p:nvSpPr>
          <p:cNvPr id="31" name="Rectangle 30">
            <a:extLst>
              <a:ext uri="{FF2B5EF4-FFF2-40B4-BE49-F238E27FC236}">
                <a16:creationId xmlns:a16="http://schemas.microsoft.com/office/drawing/2014/main" id="{7E840F12-92B1-AEDF-27E3-FD5EE2B5C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3" name="Freeform 5">
            <a:extLst>
              <a:ext uri="{FF2B5EF4-FFF2-40B4-BE49-F238E27FC236}">
                <a16:creationId xmlns:a16="http://schemas.microsoft.com/office/drawing/2014/main" id="{3779F4D5-A79A-C4F5-D1E3-B9486B679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sp>
        <p:nvSpPr>
          <p:cNvPr id="2" name="Title 1">
            <a:extLst>
              <a:ext uri="{FF2B5EF4-FFF2-40B4-BE49-F238E27FC236}">
                <a16:creationId xmlns:a16="http://schemas.microsoft.com/office/drawing/2014/main" id="{EFF47619-3D38-4190-E788-43466A169867}"/>
              </a:ext>
            </a:extLst>
          </p:cNvPr>
          <p:cNvSpPr>
            <a:spLocks noGrp="1"/>
          </p:cNvSpPr>
          <p:nvPr>
            <p:ph type="title"/>
          </p:nvPr>
        </p:nvSpPr>
        <p:spPr>
          <a:xfrm>
            <a:off x="1154954" y="973669"/>
            <a:ext cx="8825659" cy="706964"/>
          </a:xfrm>
        </p:spPr>
        <p:txBody>
          <a:bodyPr>
            <a:normAutofit/>
          </a:bodyPr>
          <a:lstStyle/>
          <a:p>
            <a:r>
              <a:rPr lang="en-US" dirty="0">
                <a:solidFill>
                  <a:srgbClr val="FFFFFF"/>
                </a:solidFill>
              </a:rPr>
              <a:t>Histograms</a:t>
            </a:r>
          </a:p>
        </p:txBody>
      </p:sp>
      <p:sp>
        <p:nvSpPr>
          <p:cNvPr id="35" name="Rectangle 34">
            <a:extLst>
              <a:ext uri="{FF2B5EF4-FFF2-40B4-BE49-F238E27FC236}">
                <a16:creationId xmlns:a16="http://schemas.microsoft.com/office/drawing/2014/main" id="{F9C73C1F-FCB7-ACE7-7A2A-11B1BB977C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Date Placeholder 3">
            <a:extLst>
              <a:ext uri="{FF2B5EF4-FFF2-40B4-BE49-F238E27FC236}">
                <a16:creationId xmlns:a16="http://schemas.microsoft.com/office/drawing/2014/main" id="{E2CE6827-B597-B643-191F-40FD7948AD00}"/>
              </a:ext>
            </a:extLst>
          </p:cNvPr>
          <p:cNvSpPr>
            <a:spLocks noGrp="1"/>
          </p:cNvSpPr>
          <p:nvPr>
            <p:ph type="dt" sz="half" idx="10"/>
          </p:nvPr>
        </p:nvSpPr>
        <p:spPr>
          <a:xfrm>
            <a:off x="10652760" y="6391656"/>
            <a:ext cx="990599" cy="304799"/>
          </a:xfrm>
        </p:spPr>
        <p:txBody>
          <a:bodyPr>
            <a:normAutofit/>
          </a:bodyPr>
          <a:lstStyle/>
          <a:p>
            <a:pPr>
              <a:spcAft>
                <a:spcPts val="600"/>
              </a:spcAft>
            </a:pPr>
            <a:fld id="{79D44673-3D7D-4DA4-8694-3884C26BCA78}" type="datetime1">
              <a:rPr lang="en-US" smtClean="0"/>
              <a:pPr>
                <a:spcAft>
                  <a:spcPts val="600"/>
                </a:spcAft>
              </a:pPr>
              <a:t>3/2/2024</a:t>
            </a:fld>
            <a:endParaRPr lang="en-US"/>
          </a:p>
        </p:txBody>
      </p:sp>
      <p:pic>
        <p:nvPicPr>
          <p:cNvPr id="5" name="Picture 4">
            <a:extLst>
              <a:ext uri="{FF2B5EF4-FFF2-40B4-BE49-F238E27FC236}">
                <a16:creationId xmlns:a16="http://schemas.microsoft.com/office/drawing/2014/main" id="{07D05AE0-3B9C-2A9B-5066-5CDF39EA7857}"/>
              </a:ext>
            </a:extLst>
          </p:cNvPr>
          <p:cNvPicPr>
            <a:picLocks noChangeAspect="1"/>
          </p:cNvPicPr>
          <p:nvPr/>
        </p:nvPicPr>
        <p:blipFill>
          <a:blip r:embed="rId4"/>
          <a:stretch>
            <a:fillRect/>
          </a:stretch>
        </p:blipFill>
        <p:spPr>
          <a:xfrm>
            <a:off x="4586625" y="1680633"/>
            <a:ext cx="5622587" cy="4060757"/>
          </a:xfrm>
          <a:prstGeom prst="rect">
            <a:avLst/>
          </a:prstGeom>
        </p:spPr>
      </p:pic>
    </p:spTree>
    <p:extLst>
      <p:ext uri="{BB962C8B-B14F-4D97-AF65-F5344CB8AC3E}">
        <p14:creationId xmlns:p14="http://schemas.microsoft.com/office/powerpoint/2010/main" val="358454613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67B056A-730D-2150-8D8D-E7ED42AC8F3C}"/>
            </a:ext>
          </a:extLst>
        </p:cNvPr>
        <p:cNvGrpSpPr/>
        <p:nvPr/>
      </p:nvGrpSpPr>
      <p:grpSpPr>
        <a:xfrm>
          <a:off x="0" y="0"/>
          <a:ext cx="0" cy="0"/>
          <a:chOff x="0" y="0"/>
          <a:chExt cx="0" cy="0"/>
        </a:xfrm>
      </p:grpSpPr>
      <p:sp>
        <p:nvSpPr>
          <p:cNvPr id="66" name="Rectangle 65">
            <a:extLst>
              <a:ext uri="{FF2B5EF4-FFF2-40B4-BE49-F238E27FC236}">
                <a16:creationId xmlns:a16="http://schemas.microsoft.com/office/drawing/2014/main" id="{8682CCCE-534D-4FC6-BF2B-9BEA2F2BB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7" name="Oval 66">
            <a:extLst>
              <a:ext uri="{FF2B5EF4-FFF2-40B4-BE49-F238E27FC236}">
                <a16:creationId xmlns:a16="http://schemas.microsoft.com/office/drawing/2014/main" id="{BC664B74-EEBB-416C-9D86-AE1FECC02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8" name="Oval 67">
            <a:extLst>
              <a:ext uri="{FF2B5EF4-FFF2-40B4-BE49-F238E27FC236}">
                <a16:creationId xmlns:a16="http://schemas.microsoft.com/office/drawing/2014/main" id="{52000483-C30E-42A1-8569-E1DE1F55B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9" name="Freeform 5">
            <a:extLst>
              <a:ext uri="{FF2B5EF4-FFF2-40B4-BE49-F238E27FC236}">
                <a16:creationId xmlns:a16="http://schemas.microsoft.com/office/drawing/2014/main" id="{A5ACD7E0-6D9A-4803-8B9B-D4602DC48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70" name="Rectangle 69">
            <a:extLst>
              <a:ext uri="{FF2B5EF4-FFF2-40B4-BE49-F238E27FC236}">
                <a16:creationId xmlns:a16="http://schemas.microsoft.com/office/drawing/2014/main" id="{C238E92D-87E7-4B27-AD36-0E133005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1" name="Freeform 5">
            <a:extLst>
              <a:ext uri="{FF2B5EF4-FFF2-40B4-BE49-F238E27FC236}">
                <a16:creationId xmlns:a16="http://schemas.microsoft.com/office/drawing/2014/main" id="{6D0B958C-B82E-4F4B-945B-6B038D6556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72" name="Freeform 5">
            <a:extLst>
              <a:ext uri="{FF2B5EF4-FFF2-40B4-BE49-F238E27FC236}">
                <a16:creationId xmlns:a16="http://schemas.microsoft.com/office/drawing/2014/main" id="{E18F3B2A-BB9B-4FB6-B8A5-2A8E5DB93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sp>
        <p:nvSpPr>
          <p:cNvPr id="2" name="Title 1">
            <a:extLst>
              <a:ext uri="{FF2B5EF4-FFF2-40B4-BE49-F238E27FC236}">
                <a16:creationId xmlns:a16="http://schemas.microsoft.com/office/drawing/2014/main" id="{EBDE5F75-1C0D-4482-265F-DDFFD1EB5723}"/>
              </a:ext>
            </a:extLst>
          </p:cNvPr>
          <p:cNvSpPr>
            <a:spLocks noGrp="1"/>
          </p:cNvSpPr>
          <p:nvPr>
            <p:ph type="title"/>
          </p:nvPr>
        </p:nvSpPr>
        <p:spPr>
          <a:xfrm>
            <a:off x="1154955" y="973667"/>
            <a:ext cx="2942210" cy="4833745"/>
          </a:xfrm>
        </p:spPr>
        <p:txBody>
          <a:bodyPr>
            <a:normAutofit/>
          </a:bodyPr>
          <a:lstStyle/>
          <a:p>
            <a:r>
              <a:rPr lang="en-US" sz="2800">
                <a:solidFill>
                  <a:srgbClr val="EBEBEB"/>
                </a:solidFill>
              </a:rPr>
              <a:t>Characteristics</a:t>
            </a:r>
            <a:br>
              <a:rPr lang="en-US" sz="2800">
                <a:solidFill>
                  <a:srgbClr val="EBEBEB"/>
                </a:solidFill>
              </a:rPr>
            </a:br>
            <a:r>
              <a:rPr lang="en-US" sz="2800">
                <a:solidFill>
                  <a:srgbClr val="EBEBEB"/>
                </a:solidFill>
              </a:rPr>
              <a:t>of the Variables </a:t>
            </a:r>
          </a:p>
        </p:txBody>
      </p:sp>
      <p:sp>
        <p:nvSpPr>
          <p:cNvPr id="73" name="Rectangle 72">
            <a:extLst>
              <a:ext uri="{FF2B5EF4-FFF2-40B4-BE49-F238E27FC236}">
                <a16:creationId xmlns:a16="http://schemas.microsoft.com/office/drawing/2014/main" id="{C4164AEF-861B-41D1-9ED5-B81051DA7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Date Placeholder 3">
            <a:extLst>
              <a:ext uri="{FF2B5EF4-FFF2-40B4-BE49-F238E27FC236}">
                <a16:creationId xmlns:a16="http://schemas.microsoft.com/office/drawing/2014/main" id="{1E521CFC-5688-1412-CA11-92134618DDCB}"/>
              </a:ext>
            </a:extLst>
          </p:cNvPr>
          <p:cNvSpPr>
            <a:spLocks noGrp="1"/>
          </p:cNvSpPr>
          <p:nvPr>
            <p:ph type="dt" sz="half" idx="10"/>
          </p:nvPr>
        </p:nvSpPr>
        <p:spPr>
          <a:xfrm>
            <a:off x="10652760" y="6391656"/>
            <a:ext cx="990599" cy="304799"/>
          </a:xfrm>
        </p:spPr>
        <p:txBody>
          <a:bodyPr>
            <a:normAutofit/>
          </a:bodyPr>
          <a:lstStyle/>
          <a:p>
            <a:pPr>
              <a:spcAft>
                <a:spcPts val="600"/>
              </a:spcAft>
            </a:pPr>
            <a:fld id="{79D44673-3D7D-4DA4-8694-3884C26BCA78}" type="datetime1">
              <a:rPr lang="en-US" smtClean="0"/>
              <a:pPr>
                <a:spcAft>
                  <a:spcPts val="600"/>
                </a:spcAft>
              </a:pPr>
              <a:t>3/2/2024</a:t>
            </a:fld>
            <a:endParaRPr lang="en-US"/>
          </a:p>
        </p:txBody>
      </p:sp>
      <p:graphicFrame>
        <p:nvGraphicFramePr>
          <p:cNvPr id="8" name="Content Placeholder 2">
            <a:extLst>
              <a:ext uri="{FF2B5EF4-FFF2-40B4-BE49-F238E27FC236}">
                <a16:creationId xmlns:a16="http://schemas.microsoft.com/office/drawing/2014/main" id="{25600CF2-740A-F2E6-C275-C127A7A386D0}"/>
              </a:ext>
            </a:extLst>
          </p:cNvPr>
          <p:cNvGraphicFramePr>
            <a:graphicFrameLocks noGrp="1"/>
          </p:cNvGraphicFramePr>
          <p:nvPr>
            <p:ph idx="1"/>
            <p:extLst>
              <p:ext uri="{D42A27DB-BD31-4B8C-83A1-F6EECF244321}">
                <p14:modId xmlns:p14="http://schemas.microsoft.com/office/powerpoint/2010/main" val="4118475549"/>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24829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A0FF0F9-0C30-74DE-EC2C-03B8D3075011}"/>
            </a:ext>
          </a:extLst>
        </p:cNvPr>
        <p:cNvGrpSpPr/>
        <p:nvPr/>
      </p:nvGrpSpPr>
      <p:grpSpPr>
        <a:xfrm>
          <a:off x="0" y="0"/>
          <a:ext cx="0" cy="0"/>
          <a:chOff x="0" y="0"/>
          <a:chExt cx="0" cy="0"/>
        </a:xfrm>
      </p:grpSpPr>
      <p:grpSp>
        <p:nvGrpSpPr>
          <p:cNvPr id="59" name="Group 58">
            <a:extLst>
              <a:ext uri="{FF2B5EF4-FFF2-40B4-BE49-F238E27FC236}">
                <a16:creationId xmlns:a16="http://schemas.microsoft.com/office/drawing/2014/main" id="{FEEA6B06-37BF-43FC-9986-67E8966764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60" name="Rectangle 59">
              <a:extLst>
                <a:ext uri="{FF2B5EF4-FFF2-40B4-BE49-F238E27FC236}">
                  <a16:creationId xmlns:a16="http://schemas.microsoft.com/office/drawing/2014/main" id="{D932D0FE-76FF-4860-ACE3-458B2BB90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1" name="Oval 60">
              <a:extLst>
                <a:ext uri="{FF2B5EF4-FFF2-40B4-BE49-F238E27FC236}">
                  <a16:creationId xmlns:a16="http://schemas.microsoft.com/office/drawing/2014/main" id="{E5D4D113-E6B9-4BCC-8EE7-ABFD7E942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2" name="Oval 61">
              <a:extLst>
                <a:ext uri="{FF2B5EF4-FFF2-40B4-BE49-F238E27FC236}">
                  <a16:creationId xmlns:a16="http://schemas.microsoft.com/office/drawing/2014/main" id="{909219B5-F7D1-4ED7-8DC1-CE442F43E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3" name="Oval 62">
              <a:extLst>
                <a:ext uri="{FF2B5EF4-FFF2-40B4-BE49-F238E27FC236}">
                  <a16:creationId xmlns:a16="http://schemas.microsoft.com/office/drawing/2014/main" id="{A0E47095-D247-457B-8082-990F3184C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4" name="Oval 63">
              <a:extLst>
                <a:ext uri="{FF2B5EF4-FFF2-40B4-BE49-F238E27FC236}">
                  <a16:creationId xmlns:a16="http://schemas.microsoft.com/office/drawing/2014/main" id="{E2DAA052-A50D-47AE-87C9-AAAB2A38F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5" name="Oval 64">
              <a:extLst>
                <a:ext uri="{FF2B5EF4-FFF2-40B4-BE49-F238E27FC236}">
                  <a16:creationId xmlns:a16="http://schemas.microsoft.com/office/drawing/2014/main" id="{3053F849-6CC2-45B1-B2CA-CCD77F862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6" name="Freeform 5">
              <a:extLst>
                <a:ext uri="{FF2B5EF4-FFF2-40B4-BE49-F238E27FC236}">
                  <a16:creationId xmlns:a16="http://schemas.microsoft.com/office/drawing/2014/main" id="{86B102DE-9EA5-422F-910A-E4E2F0A594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68" name="Rectangle 67">
            <a:extLst>
              <a:ext uri="{FF2B5EF4-FFF2-40B4-BE49-F238E27FC236}">
                <a16:creationId xmlns:a16="http://schemas.microsoft.com/office/drawing/2014/main" id="{23D9DFF9-99E4-4FE6-9EAC-F1D7A7DFA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0" name="Freeform 5">
            <a:extLst>
              <a:ext uri="{FF2B5EF4-FFF2-40B4-BE49-F238E27FC236}">
                <a16:creationId xmlns:a16="http://schemas.microsoft.com/office/drawing/2014/main" id="{920AC4FA-4EC5-423C-A57F-CC9FBC0C8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sp>
        <p:nvSpPr>
          <p:cNvPr id="2" name="Title 1">
            <a:extLst>
              <a:ext uri="{FF2B5EF4-FFF2-40B4-BE49-F238E27FC236}">
                <a16:creationId xmlns:a16="http://schemas.microsoft.com/office/drawing/2014/main" id="{D70D26D3-2C5A-43D9-972C-DA9C42B3C795}"/>
              </a:ext>
            </a:extLst>
          </p:cNvPr>
          <p:cNvSpPr>
            <a:spLocks noGrp="1"/>
          </p:cNvSpPr>
          <p:nvPr>
            <p:ph type="title"/>
          </p:nvPr>
        </p:nvSpPr>
        <p:spPr>
          <a:xfrm>
            <a:off x="1154955" y="1295400"/>
            <a:ext cx="3961794" cy="3481981"/>
          </a:xfrm>
        </p:spPr>
        <p:txBody>
          <a:bodyPr vert="horz" lIns="91440" tIns="45720" rIns="91440" bIns="45720" rtlCol="0" anchor="b">
            <a:normAutofit/>
          </a:bodyPr>
          <a:lstStyle/>
          <a:p>
            <a:r>
              <a:rPr lang="en-US" sz="4800" dirty="0"/>
              <a:t>Creating one CDF</a:t>
            </a:r>
          </a:p>
        </p:txBody>
      </p:sp>
      <p:sp>
        <p:nvSpPr>
          <p:cNvPr id="72" name="Rectangle 71">
            <a:extLst>
              <a:ext uri="{FF2B5EF4-FFF2-40B4-BE49-F238E27FC236}">
                <a16:creationId xmlns:a16="http://schemas.microsoft.com/office/drawing/2014/main" id="{3E7F71C0-4296-46AB-AE10-3CA63679A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Date Placeholder 3">
            <a:extLst>
              <a:ext uri="{FF2B5EF4-FFF2-40B4-BE49-F238E27FC236}">
                <a16:creationId xmlns:a16="http://schemas.microsoft.com/office/drawing/2014/main" id="{5D7633E4-9A48-F3A9-F0AB-0AA469BF30DC}"/>
              </a:ext>
            </a:extLst>
          </p:cNvPr>
          <p:cNvSpPr>
            <a:spLocks noGrp="1"/>
          </p:cNvSpPr>
          <p:nvPr>
            <p:ph type="dt" sz="half" idx="10"/>
          </p:nvPr>
        </p:nvSpPr>
        <p:spPr>
          <a:xfrm rot="5400000">
            <a:off x="10089390" y="1792223"/>
            <a:ext cx="990599" cy="304799"/>
          </a:xfrm>
        </p:spPr>
        <p:txBody>
          <a:bodyPr vert="horz" lIns="91440" tIns="45720" rIns="91440" bIns="45720" rtlCol="0" anchor="t">
            <a:normAutofit/>
          </a:bodyPr>
          <a:lstStyle/>
          <a:p>
            <a:pPr algn="l" defTabSz="914400">
              <a:spcAft>
                <a:spcPts val="600"/>
              </a:spcAft>
            </a:pPr>
            <a:fld id="{79D44673-3D7D-4DA4-8694-3884C26BCA78}" type="datetime1">
              <a:rPr lang="en-US" b="0">
                <a:solidFill>
                  <a:schemeClr val="bg1"/>
                </a:solidFill>
              </a:rPr>
              <a:pPr algn="l" defTabSz="914400">
                <a:spcAft>
                  <a:spcPts val="600"/>
                </a:spcAft>
              </a:pPr>
              <a:t>3/2/2024</a:t>
            </a:fld>
            <a:endParaRPr lang="en-US" b="0">
              <a:solidFill>
                <a:schemeClr val="bg1"/>
              </a:solidFill>
            </a:endParaRPr>
          </a:p>
        </p:txBody>
      </p:sp>
      <p:pic>
        <p:nvPicPr>
          <p:cNvPr id="5" name="Picture 4">
            <a:extLst>
              <a:ext uri="{FF2B5EF4-FFF2-40B4-BE49-F238E27FC236}">
                <a16:creationId xmlns:a16="http://schemas.microsoft.com/office/drawing/2014/main" id="{0D09E1B4-6F0C-EE86-F60D-A124622653C9}"/>
              </a:ext>
            </a:extLst>
          </p:cNvPr>
          <p:cNvPicPr>
            <a:picLocks noChangeAspect="1"/>
          </p:cNvPicPr>
          <p:nvPr/>
        </p:nvPicPr>
        <p:blipFill>
          <a:blip r:embed="rId4"/>
          <a:stretch>
            <a:fillRect/>
          </a:stretch>
        </p:blipFill>
        <p:spPr>
          <a:xfrm>
            <a:off x="4194221" y="958903"/>
            <a:ext cx="7338222" cy="5017748"/>
          </a:xfrm>
          <a:prstGeom prst="rect">
            <a:avLst/>
          </a:prstGeom>
        </p:spPr>
      </p:pic>
    </p:spTree>
    <p:extLst>
      <p:ext uri="{BB962C8B-B14F-4D97-AF65-F5344CB8AC3E}">
        <p14:creationId xmlns:p14="http://schemas.microsoft.com/office/powerpoint/2010/main" val="3122166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C6D19A7-FEDB-78C8-74ED-68592C8C62EE}"/>
            </a:ext>
          </a:extLst>
        </p:cNvPr>
        <p:cNvGrpSpPr/>
        <p:nvPr/>
      </p:nvGrpSpPr>
      <p:grpSpPr>
        <a:xfrm>
          <a:off x="0" y="0"/>
          <a:ext cx="0" cy="0"/>
          <a:chOff x="0" y="0"/>
          <a:chExt cx="0" cy="0"/>
        </a:xfrm>
      </p:grpSpPr>
      <p:grpSp>
        <p:nvGrpSpPr>
          <p:cNvPr id="59" name="Group 58">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60" name="Rectangle 59">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1" name="Oval 60">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2" name="Oval 61">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3" name="Oval 62">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4" name="Oval 63">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5" name="Oval 64">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6"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68" name="Rectangle 67">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1AF6869-6170-875D-793B-6F376592F59F}"/>
              </a:ext>
            </a:extLst>
          </p:cNvPr>
          <p:cNvSpPr>
            <a:spLocks noGrp="1"/>
          </p:cNvSpPr>
          <p:nvPr>
            <p:ph type="title"/>
          </p:nvPr>
        </p:nvSpPr>
        <p:spPr>
          <a:xfrm>
            <a:off x="7537179" y="-48986"/>
            <a:ext cx="2268349" cy="4343105"/>
          </a:xfrm>
        </p:spPr>
        <p:txBody>
          <a:bodyPr vert="horz" lIns="91440" tIns="45720" rIns="91440" bIns="45720" rtlCol="0" anchor="b">
            <a:normAutofit/>
          </a:bodyPr>
          <a:lstStyle/>
          <a:p>
            <a:r>
              <a:rPr lang="en-US" sz="3200" kern="1200" dirty="0">
                <a:solidFill>
                  <a:srgbClr val="000000"/>
                </a:solidFill>
                <a:latin typeface="arial" panose="020B0604020202020204" pitchFamily="34" charset="0"/>
                <a:ea typeface="+mj-ea"/>
                <a:cs typeface="+mj-cs"/>
              </a:rPr>
              <a:t>Plot one Analytical Distribution</a:t>
            </a:r>
            <a:endParaRPr lang="en-US" sz="5400" b="0" i="0" kern="1200" dirty="0">
              <a:solidFill>
                <a:schemeClr val="bg2"/>
              </a:solidFill>
              <a:latin typeface="+mj-lt"/>
              <a:ea typeface="+mj-ea"/>
              <a:cs typeface="+mj-cs"/>
            </a:endParaRPr>
          </a:p>
        </p:txBody>
      </p:sp>
      <p:grpSp>
        <p:nvGrpSpPr>
          <p:cNvPr id="70" name="Group 69">
            <a:extLst>
              <a:ext uri="{FF2B5EF4-FFF2-40B4-BE49-F238E27FC236}">
                <a16:creationId xmlns:a16="http://schemas.microsoft.com/office/drawing/2014/main" id="{0C5EAE72-3D24-4A03-9BDF-FBE8C100AF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5" y="396836"/>
            <a:ext cx="4992158" cy="6058999"/>
            <a:chOff x="423335" y="396836"/>
            <a:chExt cx="4992158" cy="6058999"/>
          </a:xfrm>
        </p:grpSpPr>
        <p:sp>
          <p:nvSpPr>
            <p:cNvPr id="71" name="Rectangle 70">
              <a:extLst>
                <a:ext uri="{FF2B5EF4-FFF2-40B4-BE49-F238E27FC236}">
                  <a16:creationId xmlns:a16="http://schemas.microsoft.com/office/drawing/2014/main" id="{B76F2A6D-EB50-477B-BD17-230CCC88F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5"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2" name="Freeform 5">
              <a:extLst>
                <a:ext uri="{FF2B5EF4-FFF2-40B4-BE49-F238E27FC236}">
                  <a16:creationId xmlns:a16="http://schemas.microsoft.com/office/drawing/2014/main" id="{8FBA8B6C-1D72-481E-A101-FBBBF888B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170217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73" name="Freeform 5">
              <a:extLst>
                <a:ext uri="{FF2B5EF4-FFF2-40B4-BE49-F238E27FC236}">
                  <a16:creationId xmlns:a16="http://schemas.microsoft.com/office/drawing/2014/main" id="{46FCD9A8-07DA-4FCE-B3CC-44762A40BD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3545327"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grpSp>
      <p:sp>
        <p:nvSpPr>
          <p:cNvPr id="4" name="Date Placeholder 3">
            <a:extLst>
              <a:ext uri="{FF2B5EF4-FFF2-40B4-BE49-F238E27FC236}">
                <a16:creationId xmlns:a16="http://schemas.microsoft.com/office/drawing/2014/main" id="{3DD0152F-A2BD-3832-6D9C-61D177AA60F3}"/>
              </a:ext>
            </a:extLst>
          </p:cNvPr>
          <p:cNvSpPr>
            <a:spLocks noGrp="1"/>
          </p:cNvSpPr>
          <p:nvPr>
            <p:ph type="dt" sz="half" idx="10"/>
          </p:nvPr>
        </p:nvSpPr>
        <p:spPr>
          <a:xfrm>
            <a:off x="10652760" y="6391656"/>
            <a:ext cx="990599" cy="304799"/>
          </a:xfrm>
        </p:spPr>
        <p:txBody>
          <a:bodyPr vert="horz" lIns="91440" tIns="45720" rIns="91440" bIns="45720" rtlCol="0" anchor="t">
            <a:normAutofit/>
          </a:bodyPr>
          <a:lstStyle/>
          <a:p>
            <a:pPr algn="l" defTabSz="914400">
              <a:spcAft>
                <a:spcPts val="600"/>
              </a:spcAft>
            </a:pPr>
            <a:fld id="{79D44673-3D7D-4DA4-8694-3884C26BCA78}" type="datetime1">
              <a:rPr lang="en-US" b="0">
                <a:solidFill>
                  <a:schemeClr val="accent1">
                    <a:alpha val="60000"/>
                  </a:schemeClr>
                </a:solidFill>
              </a:rPr>
              <a:pPr algn="l" defTabSz="914400">
                <a:spcAft>
                  <a:spcPts val="600"/>
                </a:spcAft>
              </a:pPr>
              <a:t>3/2/2024</a:t>
            </a:fld>
            <a:endParaRPr lang="en-US" b="0">
              <a:solidFill>
                <a:schemeClr val="accent1">
                  <a:alpha val="60000"/>
                </a:schemeClr>
              </a:solidFill>
            </a:endParaRPr>
          </a:p>
        </p:txBody>
      </p:sp>
      <p:pic>
        <p:nvPicPr>
          <p:cNvPr id="8" name="Picture 7">
            <a:extLst>
              <a:ext uri="{FF2B5EF4-FFF2-40B4-BE49-F238E27FC236}">
                <a16:creationId xmlns:a16="http://schemas.microsoft.com/office/drawing/2014/main" id="{AC0C20BE-53CA-0112-DD19-B85603AA06CF}"/>
              </a:ext>
            </a:extLst>
          </p:cNvPr>
          <p:cNvPicPr>
            <a:picLocks noChangeAspect="1"/>
          </p:cNvPicPr>
          <p:nvPr/>
        </p:nvPicPr>
        <p:blipFill>
          <a:blip r:embed="rId4"/>
          <a:stretch>
            <a:fillRect/>
          </a:stretch>
        </p:blipFill>
        <p:spPr>
          <a:xfrm>
            <a:off x="490492" y="1113080"/>
            <a:ext cx="6345224" cy="4858568"/>
          </a:xfrm>
          <a:prstGeom prst="rect">
            <a:avLst/>
          </a:prstGeom>
        </p:spPr>
      </p:pic>
    </p:spTree>
    <p:extLst>
      <p:ext uri="{BB962C8B-B14F-4D97-AF65-F5344CB8AC3E}">
        <p14:creationId xmlns:p14="http://schemas.microsoft.com/office/powerpoint/2010/main" val="22682364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74</TotalTime>
  <Words>2359</Words>
  <Application>Microsoft Office PowerPoint</Application>
  <PresentationFormat>Widescreen</PresentationFormat>
  <Paragraphs>113</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vt:lpstr>
      <vt:lpstr>Arial</vt:lpstr>
      <vt:lpstr>Arial</vt:lpstr>
      <vt:lpstr>Century Gothic</vt:lpstr>
      <vt:lpstr>Söhne</vt:lpstr>
      <vt:lpstr>Times New Roman</vt:lpstr>
      <vt:lpstr>Wingdings 3</vt:lpstr>
      <vt:lpstr>Ion Boardroom</vt:lpstr>
      <vt:lpstr>12.2 Assignment: Term Project</vt:lpstr>
      <vt:lpstr>“Unraveling Natural Forces: Climate Change Factors Beyond Human Influence”</vt:lpstr>
      <vt:lpstr>Variables</vt:lpstr>
      <vt:lpstr>Histograms</vt:lpstr>
      <vt:lpstr>Histograms</vt:lpstr>
      <vt:lpstr>Histograms</vt:lpstr>
      <vt:lpstr>Characteristics of the Variables </vt:lpstr>
      <vt:lpstr>Creating one CDF</vt:lpstr>
      <vt:lpstr>Plot one Analytical Distribution</vt:lpstr>
      <vt:lpstr>Scatter Plots</vt:lpstr>
      <vt:lpstr>Testing the hypothese</vt:lpstr>
      <vt:lpstr>Regression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12.2 Assignment: Term Project</dc:title>
  <dc:creator>Reuben Decker</dc:creator>
  <cp:lastModifiedBy>Reuben Decker</cp:lastModifiedBy>
  <cp:revision>8</cp:revision>
  <dcterms:created xsi:type="dcterms:W3CDTF">2024-03-03T04:10:57Z</dcterms:created>
  <dcterms:modified xsi:type="dcterms:W3CDTF">2024-03-03T05:25:30Z</dcterms:modified>
</cp:coreProperties>
</file>