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6" r:id="rId2"/>
    <p:sldId id="382" r:id="rId3"/>
    <p:sldId id="257" r:id="rId4"/>
    <p:sldId id="291" r:id="rId5"/>
    <p:sldId id="262" r:id="rId6"/>
    <p:sldId id="264" r:id="rId7"/>
    <p:sldId id="266" r:id="rId8"/>
    <p:sldId id="265" r:id="rId9"/>
    <p:sldId id="267" r:id="rId10"/>
    <p:sldId id="260" r:id="rId11"/>
    <p:sldId id="295" r:id="rId12"/>
    <p:sldId id="278" r:id="rId13"/>
    <p:sldId id="303" r:id="rId14"/>
    <p:sldId id="296" r:id="rId15"/>
    <p:sldId id="331" r:id="rId16"/>
    <p:sldId id="288" r:id="rId17"/>
    <p:sldId id="363" r:id="rId18"/>
    <p:sldId id="364" r:id="rId19"/>
    <p:sldId id="304" r:id="rId20"/>
    <p:sldId id="284" r:id="rId21"/>
    <p:sldId id="298" r:id="rId22"/>
    <p:sldId id="299" r:id="rId23"/>
    <p:sldId id="301" r:id="rId24"/>
    <p:sldId id="305" r:id="rId25"/>
    <p:sldId id="306" r:id="rId26"/>
    <p:sldId id="307" r:id="rId27"/>
    <p:sldId id="308" r:id="rId28"/>
    <p:sldId id="309" r:id="rId29"/>
    <p:sldId id="310" r:id="rId30"/>
    <p:sldId id="312" r:id="rId31"/>
    <p:sldId id="311" r:id="rId32"/>
    <p:sldId id="313" r:id="rId33"/>
    <p:sldId id="314" r:id="rId34"/>
    <p:sldId id="315" r:id="rId35"/>
    <p:sldId id="322" r:id="rId36"/>
    <p:sldId id="287" r:id="rId37"/>
    <p:sldId id="323" r:id="rId38"/>
    <p:sldId id="325" r:id="rId39"/>
    <p:sldId id="326" r:id="rId40"/>
    <p:sldId id="324" r:id="rId41"/>
    <p:sldId id="327" r:id="rId42"/>
    <p:sldId id="328" r:id="rId43"/>
    <p:sldId id="329" r:id="rId44"/>
    <p:sldId id="330" r:id="rId45"/>
    <p:sldId id="332" r:id="rId46"/>
    <p:sldId id="258" r:id="rId47"/>
    <p:sldId id="302" r:id="rId48"/>
    <p:sldId id="367" r:id="rId49"/>
    <p:sldId id="268" r:id="rId50"/>
    <p:sldId id="269" r:id="rId51"/>
    <p:sldId id="270" r:id="rId52"/>
    <p:sldId id="271" r:id="rId53"/>
    <p:sldId id="368" r:id="rId54"/>
    <p:sldId id="272" r:id="rId55"/>
    <p:sldId id="334" r:id="rId56"/>
    <p:sldId id="259" r:id="rId57"/>
    <p:sldId id="292" r:id="rId58"/>
    <p:sldId id="293" r:id="rId59"/>
    <p:sldId id="274" r:id="rId60"/>
    <p:sldId id="290" r:id="rId61"/>
    <p:sldId id="294" r:id="rId62"/>
    <p:sldId id="276" r:id="rId63"/>
    <p:sldId id="275" r:id="rId64"/>
    <p:sldId id="277" r:id="rId65"/>
    <p:sldId id="333" r:id="rId66"/>
    <p:sldId id="261" r:id="rId67"/>
    <p:sldId id="316" r:id="rId68"/>
    <p:sldId id="369" r:id="rId69"/>
    <p:sldId id="370" r:id="rId70"/>
    <p:sldId id="317" r:id="rId71"/>
    <p:sldId id="365" r:id="rId72"/>
    <p:sldId id="321" r:id="rId73"/>
    <p:sldId id="320" r:id="rId74"/>
    <p:sldId id="319" r:id="rId75"/>
    <p:sldId id="353" r:id="rId76"/>
    <p:sldId id="336" r:id="rId77"/>
    <p:sldId id="339" r:id="rId78"/>
    <p:sldId id="371" r:id="rId79"/>
    <p:sldId id="335" r:id="rId80"/>
    <p:sldId id="337" r:id="rId81"/>
    <p:sldId id="338"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72" r:id="rId95"/>
    <p:sldId id="373" r:id="rId96"/>
    <p:sldId id="352" r:id="rId97"/>
    <p:sldId id="354" r:id="rId98"/>
    <p:sldId id="355" r:id="rId99"/>
    <p:sldId id="357" r:id="rId100"/>
    <p:sldId id="356" r:id="rId101"/>
    <p:sldId id="359" r:id="rId102"/>
    <p:sldId id="358" r:id="rId103"/>
    <p:sldId id="360" r:id="rId104"/>
    <p:sldId id="361" r:id="rId105"/>
    <p:sldId id="362" r:id="rId106"/>
    <p:sldId id="366" r:id="rId107"/>
    <p:sldId id="374" r:id="rId108"/>
    <p:sldId id="375" r:id="rId109"/>
    <p:sldId id="376" r:id="rId110"/>
    <p:sldId id="377" r:id="rId111"/>
    <p:sldId id="378" r:id="rId112"/>
    <p:sldId id="379" r:id="rId113"/>
    <p:sldId id="380"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94" autoAdjust="0"/>
  </p:normalViewPr>
  <p:slideViewPr>
    <p:cSldViewPr>
      <p:cViewPr varScale="1">
        <p:scale>
          <a:sx n="90" d="100"/>
          <a:sy n="90" d="100"/>
        </p:scale>
        <p:origin x="84" y="6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5A73D3-CF9F-472B-BE49-2677B8246EAD}" type="datetimeFigureOut">
              <a:rPr lang="en-GB" smtClean="0"/>
              <a:t>23/08/2023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5B8047-4DBE-4D08-925D-E49847F6EC2C}" type="slidenum">
              <a:rPr lang="en-GB" smtClean="0"/>
              <a:t>‹#›</a:t>
            </a:fld>
            <a:endParaRPr lang="en-GB"/>
          </a:p>
        </p:txBody>
      </p:sp>
    </p:spTree>
    <p:extLst>
      <p:ext uri="{BB962C8B-B14F-4D97-AF65-F5344CB8AC3E}">
        <p14:creationId xmlns:p14="http://schemas.microsoft.com/office/powerpoint/2010/main" val="3140155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5B8047-4DBE-4D08-925D-E49847F6EC2C}" type="slidenum">
              <a:rPr lang="en-GB" smtClean="0"/>
              <a:t>17</a:t>
            </a:fld>
            <a:endParaRPr lang="en-GB"/>
          </a:p>
        </p:txBody>
      </p:sp>
    </p:spTree>
    <p:extLst>
      <p:ext uri="{BB962C8B-B14F-4D97-AF65-F5344CB8AC3E}">
        <p14:creationId xmlns:p14="http://schemas.microsoft.com/office/powerpoint/2010/main" val="411144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5B8047-4DBE-4D08-925D-E49847F6EC2C}" type="slidenum">
              <a:rPr lang="en-GB" smtClean="0"/>
              <a:t>37</a:t>
            </a:fld>
            <a:endParaRPr lang="en-GB"/>
          </a:p>
        </p:txBody>
      </p:sp>
    </p:spTree>
    <p:extLst>
      <p:ext uri="{BB962C8B-B14F-4D97-AF65-F5344CB8AC3E}">
        <p14:creationId xmlns:p14="http://schemas.microsoft.com/office/powerpoint/2010/main" val="2578423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5B8047-4DBE-4D08-925D-E49847F6EC2C}" type="slidenum">
              <a:rPr lang="en-GB" smtClean="0"/>
              <a:t>79</a:t>
            </a:fld>
            <a:endParaRPr lang="en-GB"/>
          </a:p>
        </p:txBody>
      </p:sp>
    </p:spTree>
    <p:extLst>
      <p:ext uri="{BB962C8B-B14F-4D97-AF65-F5344CB8AC3E}">
        <p14:creationId xmlns:p14="http://schemas.microsoft.com/office/powerpoint/2010/main" val="286765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B5B8047-4DBE-4D08-925D-E49847F6EC2C}" type="slidenum">
              <a:rPr lang="en-GB" smtClean="0"/>
              <a:t>86</a:t>
            </a:fld>
            <a:endParaRPr lang="en-GB"/>
          </a:p>
        </p:txBody>
      </p:sp>
    </p:spTree>
    <p:extLst>
      <p:ext uri="{BB962C8B-B14F-4D97-AF65-F5344CB8AC3E}">
        <p14:creationId xmlns:p14="http://schemas.microsoft.com/office/powerpoint/2010/main" val="203016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A3D66B5-51D1-4AB6-8903-C9957EA300C4}" type="datetimeFigureOut">
              <a:rPr lang="en-GB" smtClean="0"/>
              <a:t>23/08/2023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E4F79-EA06-4DFE-96C9-5F9967CC5CB9}" type="slidenum">
              <a:rPr lang="en-GB" smtClean="0"/>
              <a:t>‹#›</a:t>
            </a:fld>
            <a:endParaRPr lang="en-GB"/>
          </a:p>
        </p:txBody>
      </p:sp>
    </p:spTree>
    <p:extLst>
      <p:ext uri="{BB962C8B-B14F-4D97-AF65-F5344CB8AC3E}">
        <p14:creationId xmlns:p14="http://schemas.microsoft.com/office/powerpoint/2010/main" val="130124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A3D66B5-51D1-4AB6-8903-C9957EA300C4}" type="datetimeFigureOut">
              <a:rPr lang="en-GB" smtClean="0"/>
              <a:t>23/08/2023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E4F79-EA06-4DFE-96C9-5F9967CC5CB9}" type="slidenum">
              <a:rPr lang="en-GB" smtClean="0"/>
              <a:t>‹#›</a:t>
            </a:fld>
            <a:endParaRPr lang="en-GB"/>
          </a:p>
        </p:txBody>
      </p:sp>
    </p:spTree>
    <p:extLst>
      <p:ext uri="{BB962C8B-B14F-4D97-AF65-F5344CB8AC3E}">
        <p14:creationId xmlns:p14="http://schemas.microsoft.com/office/powerpoint/2010/main" val="88083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A3D66B5-51D1-4AB6-8903-C9957EA300C4}" type="datetimeFigureOut">
              <a:rPr lang="en-GB" smtClean="0"/>
              <a:t>23/08/2023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E4F79-EA06-4DFE-96C9-5F9967CC5CB9}" type="slidenum">
              <a:rPr lang="en-GB" smtClean="0"/>
              <a:t>‹#›</a:t>
            </a:fld>
            <a:endParaRPr lang="en-GB"/>
          </a:p>
        </p:txBody>
      </p:sp>
    </p:spTree>
    <p:extLst>
      <p:ext uri="{BB962C8B-B14F-4D97-AF65-F5344CB8AC3E}">
        <p14:creationId xmlns:p14="http://schemas.microsoft.com/office/powerpoint/2010/main" val="289710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5A3D66B5-51D1-4AB6-8903-C9957EA300C4}" type="datetimeFigureOut">
              <a:rPr lang="en-GB" smtClean="0"/>
              <a:t>23/08/2023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E4F79-EA06-4DFE-96C9-5F9967CC5CB9}" type="slidenum">
              <a:rPr lang="en-GB" smtClean="0"/>
              <a:t>‹#›</a:t>
            </a:fld>
            <a:endParaRPr lang="en-GB"/>
          </a:p>
        </p:txBody>
      </p:sp>
    </p:spTree>
    <p:extLst>
      <p:ext uri="{BB962C8B-B14F-4D97-AF65-F5344CB8AC3E}">
        <p14:creationId xmlns:p14="http://schemas.microsoft.com/office/powerpoint/2010/main" val="214543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D66B5-51D1-4AB6-8903-C9957EA300C4}" type="datetimeFigureOut">
              <a:rPr lang="en-GB" smtClean="0"/>
              <a:t>23/08/2023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6E4F79-EA06-4DFE-96C9-5F9967CC5CB9}" type="slidenum">
              <a:rPr lang="en-GB" smtClean="0"/>
              <a:t>‹#›</a:t>
            </a:fld>
            <a:endParaRPr lang="en-GB"/>
          </a:p>
        </p:txBody>
      </p:sp>
    </p:spTree>
    <p:extLst>
      <p:ext uri="{BB962C8B-B14F-4D97-AF65-F5344CB8AC3E}">
        <p14:creationId xmlns:p14="http://schemas.microsoft.com/office/powerpoint/2010/main" val="15496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A3D66B5-51D1-4AB6-8903-C9957EA300C4}" type="datetimeFigureOut">
              <a:rPr lang="en-GB" smtClean="0"/>
              <a:t>23/08/2023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6E4F79-EA06-4DFE-96C9-5F9967CC5CB9}" type="slidenum">
              <a:rPr lang="en-GB" smtClean="0"/>
              <a:t>‹#›</a:t>
            </a:fld>
            <a:endParaRPr lang="en-GB"/>
          </a:p>
        </p:txBody>
      </p:sp>
    </p:spTree>
    <p:extLst>
      <p:ext uri="{BB962C8B-B14F-4D97-AF65-F5344CB8AC3E}">
        <p14:creationId xmlns:p14="http://schemas.microsoft.com/office/powerpoint/2010/main" val="178235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A3D66B5-51D1-4AB6-8903-C9957EA300C4}" type="datetimeFigureOut">
              <a:rPr lang="en-GB" smtClean="0"/>
              <a:t>23/08/2023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6E4F79-EA06-4DFE-96C9-5F9967CC5CB9}" type="slidenum">
              <a:rPr lang="en-GB" smtClean="0"/>
              <a:t>‹#›</a:t>
            </a:fld>
            <a:endParaRPr lang="en-GB"/>
          </a:p>
        </p:txBody>
      </p:sp>
    </p:spTree>
    <p:extLst>
      <p:ext uri="{BB962C8B-B14F-4D97-AF65-F5344CB8AC3E}">
        <p14:creationId xmlns:p14="http://schemas.microsoft.com/office/powerpoint/2010/main" val="2562163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A3D66B5-51D1-4AB6-8903-C9957EA300C4}" type="datetimeFigureOut">
              <a:rPr lang="en-GB" smtClean="0"/>
              <a:t>23/08/2023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C6E4F79-EA06-4DFE-96C9-5F9967CC5CB9}" type="slidenum">
              <a:rPr lang="en-GB" smtClean="0"/>
              <a:t>‹#›</a:t>
            </a:fld>
            <a:endParaRPr lang="en-GB"/>
          </a:p>
        </p:txBody>
      </p:sp>
    </p:spTree>
    <p:extLst>
      <p:ext uri="{BB962C8B-B14F-4D97-AF65-F5344CB8AC3E}">
        <p14:creationId xmlns:p14="http://schemas.microsoft.com/office/powerpoint/2010/main" val="1553800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D66B5-51D1-4AB6-8903-C9957EA300C4}" type="datetimeFigureOut">
              <a:rPr lang="en-GB" smtClean="0"/>
              <a:t>23/08/2023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C6E4F79-EA06-4DFE-96C9-5F9967CC5CB9}" type="slidenum">
              <a:rPr lang="en-GB" smtClean="0"/>
              <a:t>‹#›</a:t>
            </a:fld>
            <a:endParaRPr lang="en-GB"/>
          </a:p>
        </p:txBody>
      </p:sp>
    </p:spTree>
    <p:extLst>
      <p:ext uri="{BB962C8B-B14F-4D97-AF65-F5344CB8AC3E}">
        <p14:creationId xmlns:p14="http://schemas.microsoft.com/office/powerpoint/2010/main" val="414271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D66B5-51D1-4AB6-8903-C9957EA300C4}" type="datetimeFigureOut">
              <a:rPr lang="en-GB" smtClean="0"/>
              <a:t>23/08/2023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6E4F79-EA06-4DFE-96C9-5F9967CC5CB9}" type="slidenum">
              <a:rPr lang="en-GB" smtClean="0"/>
              <a:t>‹#›</a:t>
            </a:fld>
            <a:endParaRPr lang="en-GB"/>
          </a:p>
        </p:txBody>
      </p:sp>
    </p:spTree>
    <p:extLst>
      <p:ext uri="{BB962C8B-B14F-4D97-AF65-F5344CB8AC3E}">
        <p14:creationId xmlns:p14="http://schemas.microsoft.com/office/powerpoint/2010/main" val="425769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D66B5-51D1-4AB6-8903-C9957EA300C4}" type="datetimeFigureOut">
              <a:rPr lang="en-GB" smtClean="0"/>
              <a:t>23/08/2023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6E4F79-EA06-4DFE-96C9-5F9967CC5CB9}" type="slidenum">
              <a:rPr lang="en-GB" smtClean="0"/>
              <a:t>‹#›</a:t>
            </a:fld>
            <a:endParaRPr lang="en-GB"/>
          </a:p>
        </p:txBody>
      </p:sp>
    </p:spTree>
    <p:extLst>
      <p:ext uri="{BB962C8B-B14F-4D97-AF65-F5344CB8AC3E}">
        <p14:creationId xmlns:p14="http://schemas.microsoft.com/office/powerpoint/2010/main" val="1969094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D66B5-51D1-4AB6-8903-C9957EA300C4}" type="datetimeFigureOut">
              <a:rPr lang="en-GB" smtClean="0"/>
              <a:t>23/08/2023</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6E4F79-EA06-4DFE-96C9-5F9967CC5CB9}" type="slidenum">
              <a:rPr lang="en-GB" smtClean="0"/>
              <a:t>‹#›</a:t>
            </a:fld>
            <a:endParaRPr lang="en-GB"/>
          </a:p>
        </p:txBody>
      </p:sp>
    </p:spTree>
    <p:extLst>
      <p:ext uri="{BB962C8B-B14F-4D97-AF65-F5344CB8AC3E}">
        <p14:creationId xmlns:p14="http://schemas.microsoft.com/office/powerpoint/2010/main" val="1033591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recipes.tidymodels.org/reference/index.html" TargetMode="Externa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bioinformatics.babraham.ac.uk/training.html#advancedrtidy" TargetMode="External"/><Relationship Id="rId2" Type="http://schemas.openxmlformats.org/officeDocument/2006/relationships/hyperlink" Target="https://www.bioinformatics.babraham.ac.uk/training.html#rintrotidy" TargetMode="External"/><Relationship Id="rId1" Type="http://schemas.openxmlformats.org/officeDocument/2006/relationships/slideLayout" Target="../slideLayouts/slideLayout2.xml"/><Relationship Id="rId4" Type="http://schemas.openxmlformats.org/officeDocument/2006/relationships/hyperlink" Target="https://www.bioinformatics.babraham.ac.uk/training.html#ggplot"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9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9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5520" y="1916833"/>
            <a:ext cx="8640960" cy="1470025"/>
          </a:xfrm>
        </p:spPr>
        <p:txBody>
          <a:bodyPr>
            <a:noAutofit/>
          </a:bodyPr>
          <a:lstStyle/>
          <a:p>
            <a:r>
              <a:rPr lang="en-GB" sz="6600" dirty="0"/>
              <a:t>Introduction to Machine Learning</a:t>
            </a:r>
          </a:p>
        </p:txBody>
      </p:sp>
      <p:sp>
        <p:nvSpPr>
          <p:cNvPr id="3" name="Subtitle 2"/>
          <p:cNvSpPr>
            <a:spLocks noGrp="1"/>
          </p:cNvSpPr>
          <p:nvPr>
            <p:ph type="subTitle" idx="1"/>
          </p:nvPr>
        </p:nvSpPr>
        <p:spPr>
          <a:xfrm>
            <a:off x="2895600" y="3933056"/>
            <a:ext cx="6400800" cy="2376264"/>
          </a:xfrm>
        </p:spPr>
        <p:txBody>
          <a:bodyPr>
            <a:normAutofit fontScale="92500" lnSpcReduction="20000"/>
          </a:bodyPr>
          <a:lstStyle/>
          <a:p>
            <a:r>
              <a:rPr lang="en-GB" sz="3800" dirty="0"/>
              <a:t>Simon Andrews, Laura Biggins</a:t>
            </a:r>
          </a:p>
          <a:p>
            <a:endParaRPr lang="en-GB" dirty="0"/>
          </a:p>
          <a:p>
            <a:r>
              <a:rPr lang="en-GB" dirty="0"/>
              <a:t>simon.andrews@babraham.ac.uk</a:t>
            </a:r>
          </a:p>
          <a:p>
            <a:endParaRPr lang="en-GB" dirty="0"/>
          </a:p>
          <a:p>
            <a:r>
              <a:rPr lang="en-GB" dirty="0"/>
              <a:t>v2023-08</a:t>
            </a:r>
          </a:p>
        </p:txBody>
      </p:sp>
      <p:pic>
        <p:nvPicPr>
          <p:cNvPr id="4" name="Picture 2" descr="C:\Users\andrewss\Desktop\bioinformatics_logo_small.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430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lstStyle/>
          <a:p>
            <a:r>
              <a:rPr lang="en-GB" dirty="0"/>
              <a:t>Different machine learning models</a:t>
            </a:r>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7220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7C21D-AF2D-4480-B011-DCD778FCDA29}"/>
              </a:ext>
            </a:extLst>
          </p:cNvPr>
          <p:cNvSpPr>
            <a:spLocks noGrp="1"/>
          </p:cNvSpPr>
          <p:nvPr>
            <p:ph idx="1"/>
          </p:nvPr>
        </p:nvSpPr>
        <p:spPr>
          <a:xfrm>
            <a:off x="609600" y="2060848"/>
            <a:ext cx="10972800" cy="4065316"/>
          </a:xfrm>
        </p:spPr>
        <p:txBody>
          <a:bodyPr>
            <a:normAutofit lnSpcReduction="10000"/>
          </a:bodyPr>
          <a:lstStyle/>
          <a:p>
            <a:r>
              <a:rPr lang="en-GB" dirty="0" err="1">
                <a:latin typeface="Consolas" panose="020B0609020204030204" pitchFamily="49" charset="0"/>
              </a:rPr>
              <a:t>step_rm</a:t>
            </a:r>
            <a:r>
              <a:rPr lang="en-GB" dirty="0"/>
              <a:t> : Remove one or more variables</a:t>
            </a:r>
          </a:p>
          <a:p>
            <a:r>
              <a:rPr lang="en-GB" dirty="0" err="1">
                <a:latin typeface="Consolas" panose="020B0609020204030204" pitchFamily="49" charset="0"/>
              </a:rPr>
              <a:t>step_log</a:t>
            </a:r>
            <a:r>
              <a:rPr lang="en-GB" dirty="0"/>
              <a:t>: Log transform variables</a:t>
            </a:r>
          </a:p>
          <a:p>
            <a:r>
              <a:rPr lang="en-GB" dirty="0" err="1">
                <a:latin typeface="Consolas" panose="020B0609020204030204" pitchFamily="49" charset="0"/>
              </a:rPr>
              <a:t>step_normalize</a:t>
            </a:r>
            <a:r>
              <a:rPr lang="en-GB" dirty="0"/>
              <a:t>: Convert values to z-scores</a:t>
            </a:r>
          </a:p>
          <a:p>
            <a:r>
              <a:rPr lang="en-GB" dirty="0" err="1">
                <a:latin typeface="Consolas" panose="020B0609020204030204" pitchFamily="49" charset="0"/>
              </a:rPr>
              <a:t>step_dummy</a:t>
            </a:r>
            <a:r>
              <a:rPr lang="en-GB" dirty="0"/>
              <a:t>: Create numerical dummy variables from text</a:t>
            </a:r>
          </a:p>
          <a:p>
            <a:r>
              <a:rPr lang="en-GB" dirty="0" err="1">
                <a:latin typeface="Consolas" panose="020B0609020204030204" pitchFamily="49" charset="0"/>
              </a:rPr>
              <a:t>step_other</a:t>
            </a:r>
            <a:r>
              <a:rPr lang="en-GB" dirty="0"/>
              <a:t>: Combine infrequent categories into an 'other'</a:t>
            </a:r>
          </a:p>
          <a:p>
            <a:r>
              <a:rPr lang="en-GB" dirty="0" err="1">
                <a:latin typeface="Consolas" panose="020B0609020204030204" pitchFamily="49" charset="0"/>
              </a:rPr>
              <a:t>step_corr</a:t>
            </a:r>
            <a:r>
              <a:rPr lang="en-GB" dirty="0"/>
              <a:t>: Remove variables which are highly correlated</a:t>
            </a:r>
          </a:p>
          <a:p>
            <a:r>
              <a:rPr lang="en-GB" dirty="0" err="1">
                <a:latin typeface="Consolas" panose="020B0609020204030204" pitchFamily="49" charset="0"/>
              </a:rPr>
              <a:t>step_naomit</a:t>
            </a:r>
            <a:r>
              <a:rPr lang="en-GB" dirty="0"/>
              <a:t>: Remove rows/columns with missing values</a:t>
            </a:r>
          </a:p>
        </p:txBody>
      </p:sp>
      <p:pic>
        <p:nvPicPr>
          <p:cNvPr id="5" name="Picture 4">
            <a:extLst>
              <a:ext uri="{FF2B5EF4-FFF2-40B4-BE49-F238E27FC236}">
                <a16:creationId xmlns:a16="http://schemas.microsoft.com/office/drawing/2014/main" id="{412627B1-F619-442A-B07E-964B51EC5286}"/>
              </a:ext>
            </a:extLst>
          </p:cNvPr>
          <p:cNvPicPr>
            <a:picLocks noChangeAspect="1"/>
          </p:cNvPicPr>
          <p:nvPr/>
        </p:nvPicPr>
        <p:blipFill>
          <a:blip r:embed="rId2"/>
          <a:stretch>
            <a:fillRect/>
          </a:stretch>
        </p:blipFill>
        <p:spPr>
          <a:xfrm>
            <a:off x="335360" y="230619"/>
            <a:ext cx="1363153" cy="1580046"/>
          </a:xfrm>
          <a:prstGeom prst="rect">
            <a:avLst/>
          </a:prstGeom>
        </p:spPr>
      </p:pic>
      <p:sp>
        <p:nvSpPr>
          <p:cNvPr id="7" name="Title 1">
            <a:extLst>
              <a:ext uri="{FF2B5EF4-FFF2-40B4-BE49-F238E27FC236}">
                <a16:creationId xmlns:a16="http://schemas.microsoft.com/office/drawing/2014/main" id="{9C88885C-2DC2-4E88-8D4A-9CCBA213B4FE}"/>
              </a:ext>
            </a:extLst>
          </p:cNvPr>
          <p:cNvSpPr>
            <a:spLocks noGrp="1"/>
          </p:cNvSpPr>
          <p:nvPr>
            <p:ph type="title"/>
          </p:nvPr>
        </p:nvSpPr>
        <p:spPr>
          <a:xfrm>
            <a:off x="1991544" y="274638"/>
            <a:ext cx="9590856" cy="1143000"/>
          </a:xfrm>
        </p:spPr>
        <p:txBody>
          <a:bodyPr/>
          <a:lstStyle/>
          <a:p>
            <a:r>
              <a:rPr lang="en-GB" dirty="0"/>
              <a:t>Recipe </a:t>
            </a:r>
            <a:r>
              <a:rPr lang="en-GB" dirty="0" err="1"/>
              <a:t>Preprocessing</a:t>
            </a:r>
            <a:r>
              <a:rPr lang="en-GB" dirty="0"/>
              <a:t> Steps</a:t>
            </a:r>
          </a:p>
        </p:txBody>
      </p:sp>
      <p:sp>
        <p:nvSpPr>
          <p:cNvPr id="2" name="TextBox 1">
            <a:extLst>
              <a:ext uri="{FF2B5EF4-FFF2-40B4-BE49-F238E27FC236}">
                <a16:creationId xmlns:a16="http://schemas.microsoft.com/office/drawing/2014/main" id="{10615B4C-DC0C-4C20-9CAA-362F26A804CA}"/>
              </a:ext>
            </a:extLst>
          </p:cNvPr>
          <p:cNvSpPr txBox="1"/>
          <p:nvPr/>
        </p:nvSpPr>
        <p:spPr>
          <a:xfrm>
            <a:off x="779224" y="6246154"/>
            <a:ext cx="10633552" cy="523220"/>
          </a:xfrm>
          <a:prstGeom prst="rect">
            <a:avLst/>
          </a:prstGeom>
          <a:noFill/>
        </p:spPr>
        <p:txBody>
          <a:bodyPr wrap="none" rtlCol="0">
            <a:spAutoFit/>
          </a:bodyPr>
          <a:lstStyle/>
          <a:p>
            <a:r>
              <a:rPr lang="en-GB" sz="2800" dirty="0"/>
              <a:t>Full list of steps at </a:t>
            </a:r>
            <a:r>
              <a:rPr lang="en-GB" sz="2800" dirty="0">
                <a:hlinkClick r:id="rId3"/>
              </a:rPr>
              <a:t>https://recipes.tidymodels.org/reference/index.html</a:t>
            </a:r>
            <a:r>
              <a:rPr lang="en-GB" sz="2800" dirty="0"/>
              <a:t> </a:t>
            </a:r>
          </a:p>
        </p:txBody>
      </p:sp>
    </p:spTree>
    <p:extLst>
      <p:ext uri="{BB962C8B-B14F-4D97-AF65-F5344CB8AC3E}">
        <p14:creationId xmlns:p14="http://schemas.microsoft.com/office/powerpoint/2010/main" val="39127588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2627B1-F619-442A-B07E-964B51EC5286}"/>
              </a:ext>
            </a:extLst>
          </p:cNvPr>
          <p:cNvPicPr>
            <a:picLocks noChangeAspect="1"/>
          </p:cNvPicPr>
          <p:nvPr/>
        </p:nvPicPr>
        <p:blipFill>
          <a:blip r:embed="rId2"/>
          <a:stretch>
            <a:fillRect/>
          </a:stretch>
        </p:blipFill>
        <p:spPr>
          <a:xfrm>
            <a:off x="335360" y="230619"/>
            <a:ext cx="1363153" cy="1580046"/>
          </a:xfrm>
          <a:prstGeom prst="rect">
            <a:avLst/>
          </a:prstGeom>
        </p:spPr>
      </p:pic>
      <p:sp>
        <p:nvSpPr>
          <p:cNvPr id="7" name="Title 1">
            <a:extLst>
              <a:ext uri="{FF2B5EF4-FFF2-40B4-BE49-F238E27FC236}">
                <a16:creationId xmlns:a16="http://schemas.microsoft.com/office/drawing/2014/main" id="{9C88885C-2DC2-4E88-8D4A-9CCBA213B4FE}"/>
              </a:ext>
            </a:extLst>
          </p:cNvPr>
          <p:cNvSpPr>
            <a:spLocks noGrp="1"/>
          </p:cNvSpPr>
          <p:nvPr>
            <p:ph type="title"/>
          </p:nvPr>
        </p:nvSpPr>
        <p:spPr>
          <a:xfrm>
            <a:off x="1991544" y="274638"/>
            <a:ext cx="9590856" cy="1143000"/>
          </a:xfrm>
        </p:spPr>
        <p:txBody>
          <a:bodyPr/>
          <a:lstStyle/>
          <a:p>
            <a:r>
              <a:rPr lang="en-GB" dirty="0"/>
              <a:t>Applying Steps to Variables</a:t>
            </a:r>
          </a:p>
        </p:txBody>
      </p:sp>
      <p:sp>
        <p:nvSpPr>
          <p:cNvPr id="6" name="Rectangle 5">
            <a:extLst>
              <a:ext uri="{FF2B5EF4-FFF2-40B4-BE49-F238E27FC236}">
                <a16:creationId xmlns:a16="http://schemas.microsoft.com/office/drawing/2014/main" id="{0B69EF31-3353-486B-8C1F-6F3A0974AD5A}"/>
              </a:ext>
            </a:extLst>
          </p:cNvPr>
          <p:cNvSpPr/>
          <p:nvPr/>
        </p:nvSpPr>
        <p:spPr>
          <a:xfrm>
            <a:off x="1991544" y="2060848"/>
            <a:ext cx="9043900" cy="3477875"/>
          </a:xfrm>
          <a:prstGeom prst="rect">
            <a:avLst/>
          </a:prstGeom>
        </p:spPr>
        <p:txBody>
          <a:bodyPr wrap="square">
            <a:spAutoFit/>
          </a:bodyPr>
          <a:lstStyle/>
          <a:p>
            <a:r>
              <a:rPr lang="en-GB" sz="3600" dirty="0"/>
              <a:t>Individually named variables</a:t>
            </a:r>
          </a:p>
          <a:p>
            <a:r>
              <a:rPr lang="en-GB" sz="2800" dirty="0">
                <a:latin typeface="Consolas" panose="020B0609020204030204" pitchFamily="49" charset="0"/>
              </a:rPr>
              <a:t>	</a:t>
            </a:r>
            <a:r>
              <a:rPr lang="en-GB" sz="2800" dirty="0" err="1">
                <a:solidFill>
                  <a:schemeClr val="accent3">
                    <a:lumMod val="50000"/>
                  </a:schemeClr>
                </a:solidFill>
                <a:latin typeface="Consolas" panose="020B0609020204030204" pitchFamily="49" charset="0"/>
              </a:rPr>
              <a:t>step_rm</a:t>
            </a:r>
            <a:r>
              <a:rPr lang="en-GB" sz="2800" dirty="0">
                <a:solidFill>
                  <a:schemeClr val="accent3">
                    <a:lumMod val="50000"/>
                  </a:schemeClr>
                </a:solidFill>
                <a:latin typeface="Consolas" panose="020B0609020204030204" pitchFamily="49" charset="0"/>
              </a:rPr>
              <a:t>(</a:t>
            </a:r>
            <a:r>
              <a:rPr lang="en-GB" sz="2800" dirty="0">
                <a:latin typeface="Consolas" panose="020B0609020204030204" pitchFamily="49" charset="0"/>
              </a:rPr>
              <a:t>Unsued1, Unused2</a:t>
            </a:r>
            <a:r>
              <a:rPr lang="en-GB" sz="2800" dirty="0">
                <a:solidFill>
                  <a:schemeClr val="accent3">
                    <a:lumMod val="50000"/>
                  </a:schemeClr>
                </a:solidFill>
                <a:latin typeface="Consolas" panose="020B0609020204030204" pitchFamily="49" charset="0"/>
              </a:rPr>
              <a:t>)</a:t>
            </a:r>
          </a:p>
          <a:p>
            <a:endParaRPr lang="en-GB" sz="2800" dirty="0">
              <a:latin typeface="Consolas" panose="020B0609020204030204" pitchFamily="49" charset="0"/>
            </a:endParaRPr>
          </a:p>
          <a:p>
            <a:endParaRPr lang="en-GB" sz="2800" dirty="0">
              <a:latin typeface="Consolas" panose="020B0609020204030204" pitchFamily="49" charset="0"/>
            </a:endParaRPr>
          </a:p>
          <a:p>
            <a:r>
              <a:rPr lang="en-GB" sz="3600" dirty="0"/>
              <a:t>Role selectors</a:t>
            </a:r>
          </a:p>
          <a:p>
            <a:r>
              <a:rPr lang="en-GB" sz="3600" dirty="0">
                <a:latin typeface="Consolas" panose="020B0609020204030204" pitchFamily="49" charset="0"/>
              </a:rPr>
              <a:t>	</a:t>
            </a:r>
            <a:r>
              <a:rPr lang="en-GB" sz="2800" dirty="0" err="1">
                <a:solidFill>
                  <a:schemeClr val="accent3">
                    <a:lumMod val="50000"/>
                  </a:schemeClr>
                </a:solidFill>
                <a:latin typeface="Consolas" panose="020B0609020204030204" pitchFamily="49" charset="0"/>
              </a:rPr>
              <a:t>step_normalize</a:t>
            </a:r>
            <a:r>
              <a:rPr lang="en-GB" sz="2800" dirty="0">
                <a:solidFill>
                  <a:schemeClr val="accent3">
                    <a:lumMod val="50000"/>
                  </a:schemeClr>
                </a:solidFill>
                <a:latin typeface="Consolas" panose="020B0609020204030204" pitchFamily="49" charset="0"/>
              </a:rPr>
              <a:t>(</a:t>
            </a:r>
            <a:r>
              <a:rPr lang="en-GB" sz="2800" dirty="0" err="1">
                <a:latin typeface="Consolas" panose="020B0609020204030204" pitchFamily="49" charset="0"/>
              </a:rPr>
              <a:t>all_numeric_predictors</a:t>
            </a:r>
            <a:r>
              <a:rPr lang="en-GB" sz="2800" dirty="0">
                <a:latin typeface="Consolas" panose="020B0609020204030204" pitchFamily="49" charset="0"/>
              </a:rPr>
              <a:t>()</a:t>
            </a:r>
            <a:r>
              <a:rPr lang="en-GB" sz="2800" dirty="0">
                <a:solidFill>
                  <a:schemeClr val="accent3">
                    <a:lumMod val="50000"/>
                  </a:schemeClr>
                </a:solidFill>
                <a:latin typeface="Consolas" panose="020B0609020204030204" pitchFamily="49" charset="0"/>
              </a:rPr>
              <a:t>)</a:t>
            </a:r>
          </a:p>
          <a:p>
            <a:r>
              <a:rPr lang="en-GB" sz="2800" dirty="0">
                <a:latin typeface="Consolas" panose="020B0609020204030204" pitchFamily="49" charset="0"/>
              </a:rPr>
              <a:t>	</a:t>
            </a:r>
            <a:r>
              <a:rPr lang="en-GB" sz="2800" dirty="0" err="1">
                <a:solidFill>
                  <a:schemeClr val="accent3">
                    <a:lumMod val="50000"/>
                  </a:schemeClr>
                </a:solidFill>
                <a:latin typeface="Consolas" panose="020B0609020204030204" pitchFamily="49" charset="0"/>
              </a:rPr>
              <a:t>step_dummy</a:t>
            </a:r>
            <a:r>
              <a:rPr lang="en-GB" sz="2800" dirty="0">
                <a:solidFill>
                  <a:schemeClr val="accent3">
                    <a:lumMod val="50000"/>
                  </a:schemeClr>
                </a:solidFill>
                <a:latin typeface="Consolas" panose="020B0609020204030204" pitchFamily="49" charset="0"/>
              </a:rPr>
              <a:t>(</a:t>
            </a:r>
            <a:r>
              <a:rPr lang="en-GB" sz="2800" dirty="0" err="1">
                <a:latin typeface="Consolas" panose="020B0609020204030204" pitchFamily="49" charset="0"/>
              </a:rPr>
              <a:t>all_nominal_predictors</a:t>
            </a:r>
            <a:r>
              <a:rPr lang="en-GB" sz="2800" dirty="0">
                <a:latin typeface="Consolas" panose="020B0609020204030204" pitchFamily="49" charset="0"/>
              </a:rPr>
              <a:t>()</a:t>
            </a:r>
            <a:r>
              <a:rPr lang="en-GB" sz="2800" dirty="0">
                <a:solidFill>
                  <a:schemeClr val="accent3">
                    <a:lumMod val="50000"/>
                  </a:schemeClr>
                </a:solidFill>
                <a:latin typeface="Consolas" panose="020B0609020204030204" pitchFamily="49" charset="0"/>
              </a:rPr>
              <a:t>)</a:t>
            </a:r>
          </a:p>
        </p:txBody>
      </p:sp>
    </p:spTree>
    <p:extLst>
      <p:ext uri="{BB962C8B-B14F-4D97-AF65-F5344CB8AC3E}">
        <p14:creationId xmlns:p14="http://schemas.microsoft.com/office/powerpoint/2010/main" val="6658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2627B1-F619-442A-B07E-964B51EC5286}"/>
              </a:ext>
            </a:extLst>
          </p:cNvPr>
          <p:cNvPicPr>
            <a:picLocks noChangeAspect="1"/>
          </p:cNvPicPr>
          <p:nvPr/>
        </p:nvPicPr>
        <p:blipFill>
          <a:blip r:embed="rId2"/>
          <a:stretch>
            <a:fillRect/>
          </a:stretch>
        </p:blipFill>
        <p:spPr>
          <a:xfrm>
            <a:off x="335360" y="230619"/>
            <a:ext cx="1363153" cy="1580046"/>
          </a:xfrm>
          <a:prstGeom prst="rect">
            <a:avLst/>
          </a:prstGeom>
        </p:spPr>
      </p:pic>
      <p:sp>
        <p:nvSpPr>
          <p:cNvPr id="7" name="Title 1">
            <a:extLst>
              <a:ext uri="{FF2B5EF4-FFF2-40B4-BE49-F238E27FC236}">
                <a16:creationId xmlns:a16="http://schemas.microsoft.com/office/drawing/2014/main" id="{9C88885C-2DC2-4E88-8D4A-9CCBA213B4FE}"/>
              </a:ext>
            </a:extLst>
          </p:cNvPr>
          <p:cNvSpPr>
            <a:spLocks noGrp="1"/>
          </p:cNvSpPr>
          <p:nvPr>
            <p:ph type="title"/>
          </p:nvPr>
        </p:nvSpPr>
        <p:spPr>
          <a:xfrm>
            <a:off x="1991544" y="274638"/>
            <a:ext cx="9590856" cy="1143000"/>
          </a:xfrm>
        </p:spPr>
        <p:txBody>
          <a:bodyPr/>
          <a:lstStyle/>
          <a:p>
            <a:r>
              <a:rPr lang="en-GB" dirty="0"/>
              <a:t>Adding </a:t>
            </a:r>
            <a:r>
              <a:rPr lang="en-GB" dirty="0" err="1"/>
              <a:t>Preprocessing</a:t>
            </a:r>
            <a:r>
              <a:rPr lang="en-GB" dirty="0"/>
              <a:t> Steps</a:t>
            </a:r>
          </a:p>
        </p:txBody>
      </p:sp>
      <p:sp>
        <p:nvSpPr>
          <p:cNvPr id="6" name="Rectangle 5">
            <a:extLst>
              <a:ext uri="{FF2B5EF4-FFF2-40B4-BE49-F238E27FC236}">
                <a16:creationId xmlns:a16="http://schemas.microsoft.com/office/drawing/2014/main" id="{0B69EF31-3353-486B-8C1F-6F3A0974AD5A}"/>
              </a:ext>
            </a:extLst>
          </p:cNvPr>
          <p:cNvSpPr/>
          <p:nvPr/>
        </p:nvSpPr>
        <p:spPr>
          <a:xfrm>
            <a:off x="839416" y="2564904"/>
            <a:ext cx="11352584" cy="2246769"/>
          </a:xfrm>
          <a:prstGeom prst="rect">
            <a:avLst/>
          </a:prstGeom>
        </p:spPr>
        <p:txBody>
          <a:bodyPr wrap="square">
            <a:spAutoFit/>
          </a:bodyPr>
          <a:lstStyle/>
          <a:p>
            <a:r>
              <a:rPr lang="en-GB" sz="2800" dirty="0" err="1">
                <a:latin typeface="Consolas" panose="020B0609020204030204" pitchFamily="49" charset="0"/>
              </a:rPr>
              <a:t>my_recipe</a:t>
            </a:r>
            <a:r>
              <a:rPr lang="en-GB" sz="2800" dirty="0">
                <a:latin typeface="Consolas" panose="020B0609020204030204" pitchFamily="49" charset="0"/>
              </a:rPr>
              <a:t> %&gt;%</a:t>
            </a:r>
          </a:p>
          <a:p>
            <a:r>
              <a:rPr lang="en-GB" sz="2800" dirty="0">
                <a:latin typeface="Consolas" panose="020B0609020204030204" pitchFamily="49" charset="0"/>
              </a:rPr>
              <a:t>    </a:t>
            </a:r>
            <a:r>
              <a:rPr lang="en-GB" sz="2800" dirty="0" err="1">
                <a:latin typeface="Consolas" panose="020B0609020204030204" pitchFamily="49" charset="0"/>
              </a:rPr>
              <a:t>step_rm</a:t>
            </a:r>
            <a:r>
              <a:rPr lang="en-GB" sz="2800" dirty="0">
                <a:latin typeface="Consolas" panose="020B0609020204030204" pitchFamily="49" charset="0"/>
              </a:rPr>
              <a:t>(Unsued1, Unused2) %&gt;%</a:t>
            </a:r>
          </a:p>
          <a:p>
            <a:r>
              <a:rPr lang="en-GB" sz="2800" dirty="0">
                <a:latin typeface="Consolas" panose="020B0609020204030204" pitchFamily="49" charset="0"/>
              </a:rPr>
              <a:t>    </a:t>
            </a:r>
            <a:r>
              <a:rPr lang="en-GB" sz="2800" dirty="0" err="1">
                <a:latin typeface="Consolas" panose="020B0609020204030204" pitchFamily="49" charset="0"/>
              </a:rPr>
              <a:t>step_log</a:t>
            </a:r>
            <a:r>
              <a:rPr lang="en-GB" sz="2800" dirty="0">
                <a:latin typeface="Consolas" panose="020B0609020204030204" pitchFamily="49" charset="0"/>
              </a:rPr>
              <a:t>(expression, </a:t>
            </a:r>
            <a:r>
              <a:rPr lang="en-GB" sz="2800" dirty="0" err="1">
                <a:latin typeface="Consolas" panose="020B0609020204030204" pitchFamily="49" charset="0"/>
              </a:rPr>
              <a:t>gene_length</a:t>
            </a:r>
            <a:r>
              <a:rPr lang="en-GB" sz="2800" dirty="0">
                <a:latin typeface="Consolas" panose="020B0609020204030204" pitchFamily="49" charset="0"/>
              </a:rPr>
              <a:t>) %&gt;%</a:t>
            </a:r>
          </a:p>
          <a:p>
            <a:r>
              <a:rPr lang="en-GB" sz="2800" dirty="0">
                <a:latin typeface="Consolas" panose="020B0609020204030204" pitchFamily="49" charset="0"/>
              </a:rPr>
              <a:t>    </a:t>
            </a:r>
            <a:r>
              <a:rPr lang="en-GB" sz="2800" dirty="0" err="1">
                <a:latin typeface="Consolas" panose="020B0609020204030204" pitchFamily="49" charset="0"/>
              </a:rPr>
              <a:t>step_normalize</a:t>
            </a:r>
            <a:r>
              <a:rPr lang="en-GB" sz="2800" dirty="0">
                <a:latin typeface="Consolas" panose="020B0609020204030204" pitchFamily="49" charset="0"/>
              </a:rPr>
              <a:t>(</a:t>
            </a:r>
            <a:r>
              <a:rPr lang="en-GB" sz="2800" dirty="0" err="1">
                <a:latin typeface="Consolas" panose="020B0609020204030204" pitchFamily="49" charset="0"/>
              </a:rPr>
              <a:t>all_numeric_predictors</a:t>
            </a:r>
            <a:r>
              <a:rPr lang="en-GB" sz="2800" dirty="0">
                <a:latin typeface="Consolas" panose="020B0609020204030204" pitchFamily="49" charset="0"/>
              </a:rPr>
              <a:t>()) %&gt;%</a:t>
            </a:r>
          </a:p>
          <a:p>
            <a:r>
              <a:rPr lang="en-GB" sz="2800" dirty="0">
                <a:latin typeface="Consolas" panose="020B0609020204030204" pitchFamily="49" charset="0"/>
              </a:rPr>
              <a:t>    </a:t>
            </a:r>
            <a:r>
              <a:rPr lang="en-GB" sz="2800" dirty="0" err="1">
                <a:latin typeface="Consolas" panose="020B0609020204030204" pitchFamily="49" charset="0"/>
              </a:rPr>
              <a:t>step_dummy</a:t>
            </a:r>
            <a:r>
              <a:rPr lang="en-GB" sz="2800" dirty="0">
                <a:latin typeface="Consolas" panose="020B0609020204030204" pitchFamily="49" charset="0"/>
              </a:rPr>
              <a:t>(</a:t>
            </a:r>
            <a:r>
              <a:rPr lang="en-GB" sz="2800" dirty="0" err="1">
                <a:latin typeface="Consolas" panose="020B0609020204030204" pitchFamily="49" charset="0"/>
              </a:rPr>
              <a:t>all_nominal_predictors</a:t>
            </a:r>
            <a:r>
              <a:rPr lang="en-GB" sz="2800" dirty="0">
                <a:latin typeface="Consolas" panose="020B0609020204030204" pitchFamily="49" charset="0"/>
              </a:rPr>
              <a:t>()) -&gt; </a:t>
            </a:r>
            <a:r>
              <a:rPr lang="en-GB" sz="2800" dirty="0" err="1">
                <a:latin typeface="Consolas" panose="020B0609020204030204" pitchFamily="49" charset="0"/>
              </a:rPr>
              <a:t>my_recipe</a:t>
            </a:r>
            <a:endParaRPr lang="en-GB" sz="2800" dirty="0">
              <a:latin typeface="Consolas" panose="020B0609020204030204" pitchFamily="49" charset="0"/>
            </a:endParaRPr>
          </a:p>
        </p:txBody>
      </p:sp>
    </p:spTree>
    <p:extLst>
      <p:ext uri="{BB962C8B-B14F-4D97-AF65-F5344CB8AC3E}">
        <p14:creationId xmlns:p14="http://schemas.microsoft.com/office/powerpoint/2010/main" val="42823101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C88885C-2DC2-4E88-8D4A-9CCBA213B4FE}"/>
              </a:ext>
            </a:extLst>
          </p:cNvPr>
          <p:cNvSpPr>
            <a:spLocks noGrp="1"/>
          </p:cNvSpPr>
          <p:nvPr>
            <p:ph type="title"/>
          </p:nvPr>
        </p:nvSpPr>
        <p:spPr/>
        <p:txBody>
          <a:bodyPr/>
          <a:lstStyle/>
          <a:p>
            <a:r>
              <a:rPr lang="en-GB" dirty="0"/>
              <a:t>Creating a workflow</a:t>
            </a:r>
          </a:p>
        </p:txBody>
      </p:sp>
      <p:sp>
        <p:nvSpPr>
          <p:cNvPr id="4" name="Content Placeholder 3">
            <a:extLst>
              <a:ext uri="{FF2B5EF4-FFF2-40B4-BE49-F238E27FC236}">
                <a16:creationId xmlns:a16="http://schemas.microsoft.com/office/drawing/2014/main" id="{4B13B380-83B1-4EDE-9039-E8167E2FE629}"/>
              </a:ext>
            </a:extLst>
          </p:cNvPr>
          <p:cNvSpPr>
            <a:spLocks noGrp="1"/>
          </p:cNvSpPr>
          <p:nvPr>
            <p:ph idx="1"/>
          </p:nvPr>
        </p:nvSpPr>
        <p:spPr>
          <a:xfrm>
            <a:off x="1847528" y="1988840"/>
            <a:ext cx="9734872" cy="1669410"/>
          </a:xfrm>
        </p:spPr>
        <p:txBody>
          <a:bodyPr/>
          <a:lstStyle/>
          <a:p>
            <a:r>
              <a:rPr lang="en-GB" dirty="0"/>
              <a:t>Workflows bring together</a:t>
            </a:r>
          </a:p>
          <a:p>
            <a:pPr lvl="1"/>
            <a:r>
              <a:rPr lang="en-GB" dirty="0"/>
              <a:t>Recipe (training data, </a:t>
            </a:r>
            <a:r>
              <a:rPr lang="en-GB" dirty="0" err="1"/>
              <a:t>preprocessing</a:t>
            </a:r>
            <a:r>
              <a:rPr lang="en-GB" dirty="0"/>
              <a:t>, formula)</a:t>
            </a:r>
          </a:p>
          <a:p>
            <a:pPr lvl="1"/>
            <a:r>
              <a:rPr lang="en-GB" dirty="0"/>
              <a:t>Model</a:t>
            </a:r>
          </a:p>
        </p:txBody>
      </p:sp>
      <p:sp>
        <p:nvSpPr>
          <p:cNvPr id="6" name="Rectangle 5">
            <a:extLst>
              <a:ext uri="{FF2B5EF4-FFF2-40B4-BE49-F238E27FC236}">
                <a16:creationId xmlns:a16="http://schemas.microsoft.com/office/drawing/2014/main" id="{0B69EF31-3353-486B-8C1F-6F3A0974AD5A}"/>
              </a:ext>
            </a:extLst>
          </p:cNvPr>
          <p:cNvSpPr/>
          <p:nvPr/>
        </p:nvSpPr>
        <p:spPr>
          <a:xfrm>
            <a:off x="1573288" y="4229452"/>
            <a:ext cx="9275240" cy="1569660"/>
          </a:xfrm>
          <a:prstGeom prst="rect">
            <a:avLst/>
          </a:prstGeom>
        </p:spPr>
        <p:txBody>
          <a:bodyPr wrap="square">
            <a:spAutoFit/>
          </a:bodyPr>
          <a:lstStyle/>
          <a:p>
            <a:r>
              <a:rPr lang="en-GB" sz="3200" dirty="0">
                <a:latin typeface="Consolas" panose="020B0609020204030204" pitchFamily="49" charset="0"/>
              </a:rPr>
              <a:t>workflow() %&gt;%</a:t>
            </a:r>
          </a:p>
          <a:p>
            <a:r>
              <a:rPr lang="en-GB" sz="3200" dirty="0">
                <a:latin typeface="Consolas" panose="020B0609020204030204" pitchFamily="49" charset="0"/>
              </a:rPr>
              <a:t>    </a:t>
            </a:r>
            <a:r>
              <a:rPr lang="en-GB" sz="3200" dirty="0" err="1">
                <a:latin typeface="Consolas" panose="020B0609020204030204" pitchFamily="49" charset="0"/>
              </a:rPr>
              <a:t>add_recipe</a:t>
            </a:r>
            <a:r>
              <a:rPr lang="en-GB" sz="3200" dirty="0">
                <a:latin typeface="Consolas" panose="020B0609020204030204" pitchFamily="49" charset="0"/>
              </a:rPr>
              <a:t>(</a:t>
            </a:r>
            <a:r>
              <a:rPr lang="en-GB" sz="3200" dirty="0" err="1">
                <a:latin typeface="Consolas" panose="020B0609020204030204" pitchFamily="49" charset="0"/>
              </a:rPr>
              <a:t>my_recipe</a:t>
            </a:r>
            <a:r>
              <a:rPr lang="en-GB" sz="3200" dirty="0">
                <a:latin typeface="Consolas" panose="020B0609020204030204" pitchFamily="49" charset="0"/>
              </a:rPr>
              <a:t>) %&gt;%</a:t>
            </a:r>
          </a:p>
          <a:p>
            <a:r>
              <a:rPr lang="en-GB" sz="3200" dirty="0">
                <a:latin typeface="Consolas" panose="020B0609020204030204" pitchFamily="49" charset="0"/>
              </a:rPr>
              <a:t>    </a:t>
            </a:r>
            <a:r>
              <a:rPr lang="en-GB" sz="3200" dirty="0" err="1">
                <a:latin typeface="Consolas" panose="020B0609020204030204" pitchFamily="49" charset="0"/>
              </a:rPr>
              <a:t>add_model</a:t>
            </a:r>
            <a:r>
              <a:rPr lang="en-GB" sz="3200" dirty="0">
                <a:latin typeface="Consolas" panose="020B0609020204030204" pitchFamily="49" charset="0"/>
              </a:rPr>
              <a:t>(</a:t>
            </a:r>
            <a:r>
              <a:rPr lang="en-GB" sz="3200" dirty="0" err="1">
                <a:latin typeface="Consolas" panose="020B0609020204030204" pitchFamily="49" charset="0"/>
              </a:rPr>
              <a:t>my_model</a:t>
            </a:r>
            <a:r>
              <a:rPr lang="en-GB" sz="3200" dirty="0">
                <a:latin typeface="Consolas" panose="020B0609020204030204" pitchFamily="49" charset="0"/>
              </a:rPr>
              <a:t>) -&gt; </a:t>
            </a:r>
            <a:r>
              <a:rPr lang="en-GB" sz="3200" dirty="0" err="1">
                <a:latin typeface="Consolas" panose="020B0609020204030204" pitchFamily="49" charset="0"/>
              </a:rPr>
              <a:t>my_workflow</a:t>
            </a:r>
            <a:endParaRPr lang="en-GB" sz="3200" dirty="0">
              <a:latin typeface="Consolas" panose="020B0609020204030204" pitchFamily="49" charset="0"/>
            </a:endParaRPr>
          </a:p>
        </p:txBody>
      </p:sp>
      <p:pic>
        <p:nvPicPr>
          <p:cNvPr id="3" name="Picture 2">
            <a:extLst>
              <a:ext uri="{FF2B5EF4-FFF2-40B4-BE49-F238E27FC236}">
                <a16:creationId xmlns:a16="http://schemas.microsoft.com/office/drawing/2014/main" id="{E7CAD072-F4DB-42D4-92D4-CFBEB0A40330}"/>
              </a:ext>
            </a:extLst>
          </p:cNvPr>
          <p:cNvPicPr>
            <a:picLocks noChangeAspect="1"/>
          </p:cNvPicPr>
          <p:nvPr/>
        </p:nvPicPr>
        <p:blipFill>
          <a:blip r:embed="rId2"/>
          <a:stretch>
            <a:fillRect/>
          </a:stretch>
        </p:blipFill>
        <p:spPr>
          <a:xfrm>
            <a:off x="263352" y="179107"/>
            <a:ext cx="1440160" cy="1669410"/>
          </a:xfrm>
          <a:prstGeom prst="rect">
            <a:avLst/>
          </a:prstGeom>
        </p:spPr>
      </p:pic>
    </p:spTree>
    <p:extLst>
      <p:ext uri="{BB962C8B-B14F-4D97-AF65-F5344CB8AC3E}">
        <p14:creationId xmlns:p14="http://schemas.microsoft.com/office/powerpoint/2010/main" val="335302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C88885C-2DC2-4E88-8D4A-9CCBA213B4FE}"/>
              </a:ext>
            </a:extLst>
          </p:cNvPr>
          <p:cNvSpPr>
            <a:spLocks noGrp="1"/>
          </p:cNvSpPr>
          <p:nvPr>
            <p:ph type="title"/>
          </p:nvPr>
        </p:nvSpPr>
        <p:spPr/>
        <p:txBody>
          <a:bodyPr/>
          <a:lstStyle/>
          <a:p>
            <a:r>
              <a:rPr lang="en-GB" dirty="0"/>
              <a:t>Training via a workflow</a:t>
            </a:r>
          </a:p>
        </p:txBody>
      </p:sp>
      <p:pic>
        <p:nvPicPr>
          <p:cNvPr id="3" name="Picture 2">
            <a:extLst>
              <a:ext uri="{FF2B5EF4-FFF2-40B4-BE49-F238E27FC236}">
                <a16:creationId xmlns:a16="http://schemas.microsoft.com/office/drawing/2014/main" id="{E7CAD072-F4DB-42D4-92D4-CFBEB0A40330}"/>
              </a:ext>
            </a:extLst>
          </p:cNvPr>
          <p:cNvPicPr>
            <a:picLocks noChangeAspect="1"/>
          </p:cNvPicPr>
          <p:nvPr/>
        </p:nvPicPr>
        <p:blipFill>
          <a:blip r:embed="rId2"/>
          <a:stretch>
            <a:fillRect/>
          </a:stretch>
        </p:blipFill>
        <p:spPr>
          <a:xfrm>
            <a:off x="263352" y="179107"/>
            <a:ext cx="1440160" cy="1669410"/>
          </a:xfrm>
          <a:prstGeom prst="rect">
            <a:avLst/>
          </a:prstGeom>
        </p:spPr>
      </p:pic>
      <p:sp>
        <p:nvSpPr>
          <p:cNvPr id="8" name="Rectangle 7">
            <a:extLst>
              <a:ext uri="{FF2B5EF4-FFF2-40B4-BE49-F238E27FC236}">
                <a16:creationId xmlns:a16="http://schemas.microsoft.com/office/drawing/2014/main" id="{E0B2329E-C63F-4B5E-997B-67733D4AE9E8}"/>
              </a:ext>
            </a:extLst>
          </p:cNvPr>
          <p:cNvSpPr/>
          <p:nvPr/>
        </p:nvSpPr>
        <p:spPr>
          <a:xfrm>
            <a:off x="1415480" y="2667336"/>
            <a:ext cx="9966212" cy="1077218"/>
          </a:xfrm>
          <a:prstGeom prst="rect">
            <a:avLst/>
          </a:prstGeom>
        </p:spPr>
        <p:txBody>
          <a:bodyPr wrap="square">
            <a:spAutoFit/>
          </a:bodyPr>
          <a:lstStyle/>
          <a:p>
            <a:r>
              <a:rPr lang="en-GB" sz="3200" dirty="0" err="1">
                <a:latin typeface="Consolas" panose="020B0609020204030204" pitchFamily="49" charset="0"/>
              </a:rPr>
              <a:t>my_workflow</a:t>
            </a:r>
            <a:r>
              <a:rPr lang="en-GB" sz="3200" dirty="0">
                <a:latin typeface="Consolas" panose="020B0609020204030204" pitchFamily="49" charset="0"/>
              </a:rPr>
              <a:t> %&gt;%</a:t>
            </a:r>
          </a:p>
          <a:p>
            <a:r>
              <a:rPr lang="en-GB" sz="3200" dirty="0">
                <a:latin typeface="Consolas" panose="020B0609020204030204" pitchFamily="49" charset="0"/>
              </a:rPr>
              <a:t>    fit(training(</a:t>
            </a:r>
            <a:r>
              <a:rPr lang="en-GB" sz="3200" dirty="0" err="1">
                <a:latin typeface="Consolas" panose="020B0609020204030204" pitchFamily="49" charset="0"/>
              </a:rPr>
              <a:t>my_data</a:t>
            </a:r>
            <a:r>
              <a:rPr lang="en-GB" sz="3200" dirty="0">
                <a:latin typeface="Consolas" panose="020B0609020204030204" pitchFamily="49" charset="0"/>
              </a:rPr>
              <a:t>)) -&gt; </a:t>
            </a:r>
            <a:r>
              <a:rPr lang="en-GB" sz="3200" dirty="0" err="1">
                <a:latin typeface="Consolas" panose="020B0609020204030204" pitchFamily="49" charset="0"/>
              </a:rPr>
              <a:t>my_workflow</a:t>
            </a:r>
            <a:endParaRPr lang="en-GB" sz="3200" dirty="0">
              <a:latin typeface="Consolas" panose="020B0609020204030204" pitchFamily="49" charset="0"/>
            </a:endParaRPr>
          </a:p>
        </p:txBody>
      </p:sp>
      <p:sp>
        <p:nvSpPr>
          <p:cNvPr id="9" name="TextBox 8">
            <a:extLst>
              <a:ext uri="{FF2B5EF4-FFF2-40B4-BE49-F238E27FC236}">
                <a16:creationId xmlns:a16="http://schemas.microsoft.com/office/drawing/2014/main" id="{D09A78B8-83CD-4B2B-9268-2CEC83C3F539}"/>
              </a:ext>
            </a:extLst>
          </p:cNvPr>
          <p:cNvSpPr txBox="1"/>
          <p:nvPr/>
        </p:nvSpPr>
        <p:spPr>
          <a:xfrm>
            <a:off x="699113" y="6071471"/>
            <a:ext cx="10888045" cy="523220"/>
          </a:xfrm>
          <a:prstGeom prst="rect">
            <a:avLst/>
          </a:prstGeom>
          <a:noFill/>
        </p:spPr>
        <p:txBody>
          <a:bodyPr wrap="none" rtlCol="0">
            <a:spAutoFit/>
          </a:bodyPr>
          <a:lstStyle/>
          <a:p>
            <a:r>
              <a:rPr lang="en-GB" sz="2800" dirty="0"/>
              <a:t>Fits the model, but also finalises choices in the recipe inside the workflow</a:t>
            </a:r>
          </a:p>
        </p:txBody>
      </p:sp>
    </p:spTree>
    <p:extLst>
      <p:ext uri="{BB962C8B-B14F-4D97-AF65-F5344CB8AC3E}">
        <p14:creationId xmlns:p14="http://schemas.microsoft.com/office/powerpoint/2010/main" val="8838148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C88885C-2DC2-4E88-8D4A-9CCBA213B4FE}"/>
              </a:ext>
            </a:extLst>
          </p:cNvPr>
          <p:cNvSpPr>
            <a:spLocks noGrp="1"/>
          </p:cNvSpPr>
          <p:nvPr>
            <p:ph type="title"/>
          </p:nvPr>
        </p:nvSpPr>
        <p:spPr/>
        <p:txBody>
          <a:bodyPr/>
          <a:lstStyle/>
          <a:p>
            <a:r>
              <a:rPr lang="en-GB" dirty="0"/>
              <a:t>Testing via a workflow</a:t>
            </a:r>
          </a:p>
        </p:txBody>
      </p:sp>
      <p:sp>
        <p:nvSpPr>
          <p:cNvPr id="6" name="Rectangle 5">
            <a:extLst>
              <a:ext uri="{FF2B5EF4-FFF2-40B4-BE49-F238E27FC236}">
                <a16:creationId xmlns:a16="http://schemas.microsoft.com/office/drawing/2014/main" id="{0B69EF31-3353-486B-8C1F-6F3A0974AD5A}"/>
              </a:ext>
            </a:extLst>
          </p:cNvPr>
          <p:cNvSpPr/>
          <p:nvPr/>
        </p:nvSpPr>
        <p:spPr>
          <a:xfrm>
            <a:off x="1293065" y="2303001"/>
            <a:ext cx="10254244" cy="2062103"/>
          </a:xfrm>
          <a:prstGeom prst="rect">
            <a:avLst/>
          </a:prstGeom>
        </p:spPr>
        <p:txBody>
          <a:bodyPr wrap="square">
            <a:spAutoFit/>
          </a:bodyPr>
          <a:lstStyle/>
          <a:p>
            <a:r>
              <a:rPr lang="en-GB" sz="3200" dirty="0" err="1">
                <a:latin typeface="Consolas" panose="020B0609020204030204" pitchFamily="49" charset="0"/>
              </a:rPr>
              <a:t>my_workflow</a:t>
            </a:r>
            <a:r>
              <a:rPr lang="en-GB" sz="3200" dirty="0">
                <a:latin typeface="Consolas" panose="020B0609020204030204" pitchFamily="49" charset="0"/>
              </a:rPr>
              <a:t> %&gt;%</a:t>
            </a:r>
          </a:p>
          <a:p>
            <a:r>
              <a:rPr lang="en-GB" sz="3200" dirty="0">
                <a:latin typeface="Consolas" panose="020B0609020204030204" pitchFamily="49" charset="0"/>
              </a:rPr>
              <a:t>    predict(</a:t>
            </a:r>
            <a:r>
              <a:rPr lang="en-GB" sz="3200" dirty="0" err="1">
                <a:latin typeface="Consolas" panose="020B0609020204030204" pitchFamily="49" charset="0"/>
              </a:rPr>
              <a:t>new_data</a:t>
            </a:r>
            <a:r>
              <a:rPr lang="en-GB" sz="3200" dirty="0">
                <a:latin typeface="Consolas" panose="020B0609020204030204" pitchFamily="49" charset="0"/>
              </a:rPr>
              <a:t>=testing(</a:t>
            </a:r>
            <a:r>
              <a:rPr lang="en-GB" sz="3200" dirty="0" err="1">
                <a:latin typeface="Consolas" panose="020B0609020204030204" pitchFamily="49" charset="0"/>
              </a:rPr>
              <a:t>my_data</a:t>
            </a:r>
            <a:r>
              <a:rPr lang="en-GB" sz="3200" dirty="0">
                <a:latin typeface="Consolas" panose="020B0609020204030204" pitchFamily="49" charset="0"/>
              </a:rPr>
              <a:t>)) %&gt;%</a:t>
            </a:r>
          </a:p>
          <a:p>
            <a:r>
              <a:rPr lang="en-GB" sz="3200" dirty="0">
                <a:latin typeface="Consolas" panose="020B0609020204030204" pitchFamily="49" charset="0"/>
              </a:rPr>
              <a:t>    </a:t>
            </a:r>
            <a:r>
              <a:rPr lang="en-GB" sz="3200" dirty="0" err="1">
                <a:latin typeface="Consolas" panose="020B0609020204030204" pitchFamily="49" charset="0"/>
              </a:rPr>
              <a:t>bind_cols</a:t>
            </a:r>
            <a:r>
              <a:rPr lang="en-GB" sz="3200" dirty="0">
                <a:latin typeface="Consolas" panose="020B0609020204030204" pitchFamily="49" charset="0"/>
              </a:rPr>
              <a:t>(testing(</a:t>
            </a:r>
            <a:r>
              <a:rPr lang="en-GB" sz="3200" dirty="0" err="1">
                <a:latin typeface="Consolas" panose="020B0609020204030204" pitchFamily="49" charset="0"/>
              </a:rPr>
              <a:t>my_data</a:t>
            </a:r>
            <a:r>
              <a:rPr lang="en-GB" sz="3200" dirty="0">
                <a:latin typeface="Consolas" panose="020B0609020204030204" pitchFamily="49" charset="0"/>
              </a:rPr>
              <a:t>)) %&gt;%</a:t>
            </a:r>
          </a:p>
          <a:p>
            <a:r>
              <a:rPr lang="en-GB" sz="3200" dirty="0">
                <a:latin typeface="Consolas" panose="020B0609020204030204" pitchFamily="49" charset="0"/>
              </a:rPr>
              <a:t>    select(.</a:t>
            </a:r>
            <a:r>
              <a:rPr lang="en-GB" sz="3200" dirty="0" err="1">
                <a:latin typeface="Consolas" panose="020B0609020204030204" pitchFamily="49" charset="0"/>
              </a:rPr>
              <a:t>pred_class</a:t>
            </a:r>
            <a:r>
              <a:rPr lang="en-GB" sz="3200" dirty="0">
                <a:latin typeface="Consolas" panose="020B0609020204030204" pitchFamily="49" charset="0"/>
              </a:rPr>
              <a:t>, </a:t>
            </a:r>
            <a:r>
              <a:rPr lang="en-GB" sz="3200" dirty="0" err="1">
                <a:latin typeface="Consolas" panose="020B0609020204030204" pitchFamily="49" charset="0"/>
              </a:rPr>
              <a:t>var_to_predict</a:t>
            </a:r>
            <a:r>
              <a:rPr lang="en-GB" sz="3200" dirty="0">
                <a:latin typeface="Consolas" panose="020B0609020204030204" pitchFamily="49" charset="0"/>
              </a:rPr>
              <a:t>)</a:t>
            </a:r>
          </a:p>
        </p:txBody>
      </p:sp>
      <p:pic>
        <p:nvPicPr>
          <p:cNvPr id="3" name="Picture 2">
            <a:extLst>
              <a:ext uri="{FF2B5EF4-FFF2-40B4-BE49-F238E27FC236}">
                <a16:creationId xmlns:a16="http://schemas.microsoft.com/office/drawing/2014/main" id="{E7CAD072-F4DB-42D4-92D4-CFBEB0A40330}"/>
              </a:ext>
            </a:extLst>
          </p:cNvPr>
          <p:cNvPicPr>
            <a:picLocks noChangeAspect="1"/>
          </p:cNvPicPr>
          <p:nvPr/>
        </p:nvPicPr>
        <p:blipFill>
          <a:blip r:embed="rId2"/>
          <a:stretch>
            <a:fillRect/>
          </a:stretch>
        </p:blipFill>
        <p:spPr>
          <a:xfrm>
            <a:off x="263352" y="179107"/>
            <a:ext cx="1440160" cy="1669410"/>
          </a:xfrm>
          <a:prstGeom prst="rect">
            <a:avLst/>
          </a:prstGeom>
        </p:spPr>
      </p:pic>
      <p:sp>
        <p:nvSpPr>
          <p:cNvPr id="9" name="TextBox 8">
            <a:extLst>
              <a:ext uri="{FF2B5EF4-FFF2-40B4-BE49-F238E27FC236}">
                <a16:creationId xmlns:a16="http://schemas.microsoft.com/office/drawing/2014/main" id="{D09A78B8-83CD-4B2B-9268-2CEC83C3F539}"/>
              </a:ext>
            </a:extLst>
          </p:cNvPr>
          <p:cNvSpPr txBox="1"/>
          <p:nvPr/>
        </p:nvSpPr>
        <p:spPr>
          <a:xfrm>
            <a:off x="1597356" y="5598086"/>
            <a:ext cx="8997287" cy="954107"/>
          </a:xfrm>
          <a:prstGeom prst="rect">
            <a:avLst/>
          </a:prstGeom>
          <a:noFill/>
        </p:spPr>
        <p:txBody>
          <a:bodyPr wrap="square" rtlCol="0">
            <a:spAutoFit/>
          </a:bodyPr>
          <a:lstStyle/>
          <a:p>
            <a:pPr algn="ctr"/>
            <a:r>
              <a:rPr lang="en-GB" sz="2800" dirty="0"/>
              <a:t>Predict will automatically pull the trained model out of the workflow and will run the recipe on the new data</a:t>
            </a:r>
          </a:p>
        </p:txBody>
      </p:sp>
    </p:spTree>
    <p:extLst>
      <p:ext uri="{BB962C8B-B14F-4D97-AF65-F5344CB8AC3E}">
        <p14:creationId xmlns:p14="http://schemas.microsoft.com/office/powerpoint/2010/main" val="31330127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lstStyle/>
          <a:p>
            <a:r>
              <a:rPr lang="en-GB" dirty="0"/>
              <a:t>Exercise: Automating models with workflows</a:t>
            </a:r>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0832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D8A8-7222-4B8C-83CB-095A95B6067D}"/>
              </a:ext>
            </a:extLst>
          </p:cNvPr>
          <p:cNvSpPr>
            <a:spLocks noGrp="1"/>
          </p:cNvSpPr>
          <p:nvPr>
            <p:ph type="title"/>
          </p:nvPr>
        </p:nvSpPr>
        <p:spPr/>
        <p:txBody>
          <a:bodyPr/>
          <a:lstStyle/>
          <a:p>
            <a:r>
              <a:rPr lang="en-GB" dirty="0"/>
              <a:t>Optimising Models</a:t>
            </a:r>
          </a:p>
        </p:txBody>
      </p:sp>
      <p:sp>
        <p:nvSpPr>
          <p:cNvPr id="3" name="Content Placeholder 2">
            <a:extLst>
              <a:ext uri="{FF2B5EF4-FFF2-40B4-BE49-F238E27FC236}">
                <a16:creationId xmlns:a16="http://schemas.microsoft.com/office/drawing/2014/main" id="{5FBCC0D3-E213-45F8-ADFA-3C24C6CD977B}"/>
              </a:ext>
            </a:extLst>
          </p:cNvPr>
          <p:cNvSpPr>
            <a:spLocks noGrp="1"/>
          </p:cNvSpPr>
          <p:nvPr>
            <p:ph idx="1"/>
          </p:nvPr>
        </p:nvSpPr>
        <p:spPr>
          <a:xfrm>
            <a:off x="609600" y="2060848"/>
            <a:ext cx="10972800" cy="4065316"/>
          </a:xfrm>
        </p:spPr>
        <p:txBody>
          <a:bodyPr/>
          <a:lstStyle/>
          <a:p>
            <a:r>
              <a:rPr lang="en-GB" dirty="0"/>
              <a:t>We manually selected some parameters for models</a:t>
            </a:r>
          </a:p>
          <a:p>
            <a:pPr lvl="1"/>
            <a:r>
              <a:rPr lang="en-GB" dirty="0"/>
              <a:t>Number of hidden nodes / layers (neural net)</a:t>
            </a:r>
          </a:p>
          <a:p>
            <a:pPr lvl="1"/>
            <a:r>
              <a:rPr lang="en-GB" dirty="0"/>
              <a:t>Number of random variables to select (random forest)</a:t>
            </a:r>
          </a:p>
          <a:p>
            <a:endParaRPr lang="en-GB" dirty="0"/>
          </a:p>
          <a:p>
            <a:r>
              <a:rPr lang="en-GB" dirty="0"/>
              <a:t>How do we know we picked the best values?</a:t>
            </a:r>
          </a:p>
          <a:p>
            <a:endParaRPr lang="en-GB" dirty="0"/>
          </a:p>
          <a:p>
            <a:r>
              <a:rPr lang="en-GB" dirty="0"/>
              <a:t>We perform a search of the parameters.</a:t>
            </a:r>
          </a:p>
          <a:p>
            <a:pPr lvl="1"/>
            <a:endParaRPr lang="en-GB" dirty="0"/>
          </a:p>
          <a:p>
            <a:pPr lvl="1"/>
            <a:endParaRPr lang="en-GB" dirty="0"/>
          </a:p>
        </p:txBody>
      </p:sp>
      <p:pic>
        <p:nvPicPr>
          <p:cNvPr id="4" name="Picture 3">
            <a:extLst>
              <a:ext uri="{FF2B5EF4-FFF2-40B4-BE49-F238E27FC236}">
                <a16:creationId xmlns:a16="http://schemas.microsoft.com/office/drawing/2014/main" id="{015FCECC-2E3E-40FC-83B8-EFF195ADCB1E}"/>
              </a:ext>
            </a:extLst>
          </p:cNvPr>
          <p:cNvPicPr>
            <a:picLocks noChangeAspect="1"/>
          </p:cNvPicPr>
          <p:nvPr/>
        </p:nvPicPr>
        <p:blipFill>
          <a:blip r:embed="rId2"/>
          <a:stretch>
            <a:fillRect/>
          </a:stretch>
        </p:blipFill>
        <p:spPr>
          <a:xfrm>
            <a:off x="119336" y="116632"/>
            <a:ext cx="1386090" cy="1600201"/>
          </a:xfrm>
          <a:prstGeom prst="rect">
            <a:avLst/>
          </a:prstGeom>
        </p:spPr>
      </p:pic>
    </p:spTree>
    <p:extLst>
      <p:ext uri="{BB962C8B-B14F-4D97-AF65-F5344CB8AC3E}">
        <p14:creationId xmlns:p14="http://schemas.microsoft.com/office/powerpoint/2010/main" val="349936525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9FC98F-CF9E-4A66-AFE5-AE01C4CBB67A}"/>
              </a:ext>
            </a:extLst>
          </p:cNvPr>
          <p:cNvSpPr/>
          <p:nvPr/>
        </p:nvSpPr>
        <p:spPr>
          <a:xfrm>
            <a:off x="3143672" y="1988840"/>
            <a:ext cx="5904656" cy="3046988"/>
          </a:xfrm>
          <a:prstGeom prst="rect">
            <a:avLst/>
          </a:prstGeom>
        </p:spPr>
        <p:txBody>
          <a:bodyPr wrap="square">
            <a:spAutoFit/>
          </a:bodyPr>
          <a:lstStyle/>
          <a:p>
            <a:r>
              <a:rPr lang="en-GB" sz="3200" dirty="0" err="1">
                <a:latin typeface="Consolas" panose="020B0609020204030204" pitchFamily="49" charset="0"/>
              </a:rPr>
              <a:t>mlp</a:t>
            </a:r>
            <a:r>
              <a:rPr lang="en-GB" sz="3200" dirty="0">
                <a:latin typeface="Consolas" panose="020B0609020204030204" pitchFamily="49" charset="0"/>
              </a:rPr>
              <a:t>(</a:t>
            </a:r>
          </a:p>
          <a:p>
            <a:r>
              <a:rPr lang="en-GB" sz="3200" dirty="0">
                <a:latin typeface="Consolas" panose="020B0609020204030204" pitchFamily="49" charset="0"/>
              </a:rPr>
              <a:t>   epochs = 1000, </a:t>
            </a:r>
          </a:p>
          <a:p>
            <a:r>
              <a:rPr lang="en-GB" sz="3200" dirty="0">
                <a:latin typeface="Consolas" panose="020B0609020204030204" pitchFamily="49" charset="0"/>
              </a:rPr>
              <a:t>   </a:t>
            </a:r>
            <a:r>
              <a:rPr lang="en-GB" sz="3200" dirty="0" err="1">
                <a:latin typeface="Consolas" panose="020B0609020204030204" pitchFamily="49" charset="0"/>
              </a:rPr>
              <a:t>hidden_units</a:t>
            </a:r>
            <a:r>
              <a:rPr lang="en-GB" sz="3200" dirty="0">
                <a:latin typeface="Consolas" panose="020B0609020204030204" pitchFamily="49" charset="0"/>
              </a:rPr>
              <a:t> = </a:t>
            </a:r>
            <a:r>
              <a:rPr lang="en-GB" sz="3200" dirty="0">
                <a:solidFill>
                  <a:schemeClr val="accent2"/>
                </a:solidFill>
                <a:latin typeface="Consolas" panose="020B0609020204030204" pitchFamily="49" charset="0"/>
              </a:rPr>
              <a:t>200</a:t>
            </a:r>
            <a:r>
              <a:rPr lang="en-GB" sz="3200" dirty="0">
                <a:latin typeface="Consolas" panose="020B0609020204030204" pitchFamily="49" charset="0"/>
              </a:rPr>
              <a:t>, </a:t>
            </a:r>
          </a:p>
          <a:p>
            <a:r>
              <a:rPr lang="en-GB" sz="3200" dirty="0">
                <a:latin typeface="Consolas" panose="020B0609020204030204" pitchFamily="49" charset="0"/>
              </a:rPr>
              <a:t>   penalty = 0.01, </a:t>
            </a:r>
          </a:p>
          <a:p>
            <a:r>
              <a:rPr lang="en-GB" sz="3200" dirty="0">
                <a:latin typeface="Consolas" panose="020B0609020204030204" pitchFamily="49" charset="0"/>
              </a:rPr>
              <a:t>   </a:t>
            </a:r>
            <a:r>
              <a:rPr lang="en-GB" sz="3200" dirty="0" err="1">
                <a:latin typeface="Consolas" panose="020B0609020204030204" pitchFamily="49" charset="0"/>
              </a:rPr>
              <a:t>learn_rate</a:t>
            </a:r>
            <a:r>
              <a:rPr lang="en-GB" sz="3200" dirty="0">
                <a:latin typeface="Consolas" panose="020B0609020204030204" pitchFamily="49" charset="0"/>
              </a:rPr>
              <a:t> = 0.01</a:t>
            </a:r>
          </a:p>
          <a:p>
            <a:r>
              <a:rPr lang="en-GB" sz="3200" dirty="0">
                <a:latin typeface="Consolas" panose="020B0609020204030204" pitchFamily="49" charset="0"/>
              </a:rPr>
              <a:t>)</a:t>
            </a:r>
          </a:p>
        </p:txBody>
      </p:sp>
      <p:sp>
        <p:nvSpPr>
          <p:cNvPr id="5" name="Rectangle 4">
            <a:extLst>
              <a:ext uri="{FF2B5EF4-FFF2-40B4-BE49-F238E27FC236}">
                <a16:creationId xmlns:a16="http://schemas.microsoft.com/office/drawing/2014/main" id="{3A8ECD7A-9E39-49D1-A693-DC880F9D0300}"/>
              </a:ext>
            </a:extLst>
          </p:cNvPr>
          <p:cNvSpPr/>
          <p:nvPr/>
        </p:nvSpPr>
        <p:spPr>
          <a:xfrm>
            <a:off x="3143672" y="1999933"/>
            <a:ext cx="5904656" cy="3046988"/>
          </a:xfrm>
          <a:prstGeom prst="rect">
            <a:avLst/>
          </a:prstGeom>
        </p:spPr>
        <p:txBody>
          <a:bodyPr wrap="square">
            <a:spAutoFit/>
          </a:bodyPr>
          <a:lstStyle/>
          <a:p>
            <a:r>
              <a:rPr lang="en-GB" sz="3200" dirty="0" err="1">
                <a:latin typeface="Consolas" panose="020B0609020204030204" pitchFamily="49" charset="0"/>
              </a:rPr>
              <a:t>mlp</a:t>
            </a:r>
            <a:r>
              <a:rPr lang="en-GB" sz="3200" dirty="0">
                <a:latin typeface="Consolas" panose="020B0609020204030204" pitchFamily="49" charset="0"/>
              </a:rPr>
              <a:t>(</a:t>
            </a:r>
          </a:p>
          <a:p>
            <a:r>
              <a:rPr lang="en-GB" sz="3200" dirty="0">
                <a:latin typeface="Consolas" panose="020B0609020204030204" pitchFamily="49" charset="0"/>
              </a:rPr>
              <a:t>   epochs = 1000, </a:t>
            </a:r>
          </a:p>
          <a:p>
            <a:r>
              <a:rPr lang="en-GB" sz="3200" dirty="0">
                <a:latin typeface="Consolas" panose="020B0609020204030204" pitchFamily="49" charset="0"/>
              </a:rPr>
              <a:t>   </a:t>
            </a:r>
            <a:r>
              <a:rPr lang="en-GB" sz="3200" dirty="0" err="1">
                <a:latin typeface="Consolas" panose="020B0609020204030204" pitchFamily="49" charset="0"/>
              </a:rPr>
              <a:t>hidden_units</a:t>
            </a:r>
            <a:r>
              <a:rPr lang="en-GB" sz="3200" dirty="0">
                <a:latin typeface="Consolas" panose="020B0609020204030204" pitchFamily="49" charset="0"/>
              </a:rPr>
              <a:t> = </a:t>
            </a:r>
            <a:r>
              <a:rPr lang="en-GB" sz="3200" dirty="0">
                <a:solidFill>
                  <a:schemeClr val="accent2"/>
                </a:solidFill>
                <a:latin typeface="Consolas" panose="020B0609020204030204" pitchFamily="49" charset="0"/>
              </a:rPr>
              <a:t>tune()</a:t>
            </a:r>
            <a:r>
              <a:rPr lang="en-GB" sz="3200" dirty="0">
                <a:latin typeface="Consolas" panose="020B0609020204030204" pitchFamily="49" charset="0"/>
              </a:rPr>
              <a:t>, </a:t>
            </a:r>
          </a:p>
          <a:p>
            <a:r>
              <a:rPr lang="en-GB" sz="3200" dirty="0">
                <a:latin typeface="Consolas" panose="020B0609020204030204" pitchFamily="49" charset="0"/>
              </a:rPr>
              <a:t>   penalty = 0.01, </a:t>
            </a:r>
          </a:p>
          <a:p>
            <a:r>
              <a:rPr lang="en-GB" sz="3200" dirty="0">
                <a:latin typeface="Consolas" panose="020B0609020204030204" pitchFamily="49" charset="0"/>
              </a:rPr>
              <a:t>   </a:t>
            </a:r>
            <a:r>
              <a:rPr lang="en-GB" sz="3200" dirty="0" err="1">
                <a:latin typeface="Consolas" panose="020B0609020204030204" pitchFamily="49" charset="0"/>
              </a:rPr>
              <a:t>learn_rate</a:t>
            </a:r>
            <a:r>
              <a:rPr lang="en-GB" sz="3200" dirty="0">
                <a:latin typeface="Consolas" panose="020B0609020204030204" pitchFamily="49" charset="0"/>
              </a:rPr>
              <a:t> = 0.01</a:t>
            </a:r>
          </a:p>
          <a:p>
            <a:r>
              <a:rPr lang="en-GB" sz="3200" dirty="0">
                <a:latin typeface="Consolas" panose="020B0609020204030204" pitchFamily="49" charset="0"/>
              </a:rPr>
              <a:t>)</a:t>
            </a:r>
          </a:p>
        </p:txBody>
      </p:sp>
      <p:sp>
        <p:nvSpPr>
          <p:cNvPr id="2" name="Title 1">
            <a:extLst>
              <a:ext uri="{FF2B5EF4-FFF2-40B4-BE49-F238E27FC236}">
                <a16:creationId xmlns:a16="http://schemas.microsoft.com/office/drawing/2014/main" id="{3E661B05-04D0-4DAA-9672-C690999BF2FF}"/>
              </a:ext>
            </a:extLst>
          </p:cNvPr>
          <p:cNvSpPr>
            <a:spLocks noGrp="1"/>
          </p:cNvSpPr>
          <p:nvPr>
            <p:ph type="title"/>
          </p:nvPr>
        </p:nvSpPr>
        <p:spPr/>
        <p:txBody>
          <a:bodyPr/>
          <a:lstStyle/>
          <a:p>
            <a:r>
              <a:rPr lang="en-GB" dirty="0"/>
              <a:t>Adding tuneable parameters</a:t>
            </a:r>
          </a:p>
        </p:txBody>
      </p:sp>
      <p:pic>
        <p:nvPicPr>
          <p:cNvPr id="6" name="Picture 5">
            <a:extLst>
              <a:ext uri="{FF2B5EF4-FFF2-40B4-BE49-F238E27FC236}">
                <a16:creationId xmlns:a16="http://schemas.microsoft.com/office/drawing/2014/main" id="{415AE607-51FD-4B1C-B276-C36AB52DF51F}"/>
              </a:ext>
            </a:extLst>
          </p:cNvPr>
          <p:cNvPicPr>
            <a:picLocks noChangeAspect="1"/>
          </p:cNvPicPr>
          <p:nvPr/>
        </p:nvPicPr>
        <p:blipFill>
          <a:blip r:embed="rId2"/>
          <a:stretch>
            <a:fillRect/>
          </a:stretch>
        </p:blipFill>
        <p:spPr>
          <a:xfrm>
            <a:off x="119336" y="116632"/>
            <a:ext cx="1386090" cy="1600201"/>
          </a:xfrm>
          <a:prstGeom prst="rect">
            <a:avLst/>
          </a:prstGeom>
        </p:spPr>
      </p:pic>
    </p:spTree>
    <p:extLst>
      <p:ext uri="{BB962C8B-B14F-4D97-AF65-F5344CB8AC3E}">
        <p14:creationId xmlns:p14="http://schemas.microsoft.com/office/powerpoint/2010/main" val="284030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55BB-6C9F-4288-9CCA-7E606EA215AE}"/>
              </a:ext>
            </a:extLst>
          </p:cNvPr>
          <p:cNvSpPr>
            <a:spLocks noGrp="1"/>
          </p:cNvSpPr>
          <p:nvPr>
            <p:ph type="title"/>
          </p:nvPr>
        </p:nvSpPr>
        <p:spPr>
          <a:xfrm>
            <a:off x="1343472" y="291154"/>
            <a:ext cx="10972800" cy="1143000"/>
          </a:xfrm>
        </p:spPr>
        <p:txBody>
          <a:bodyPr/>
          <a:lstStyle/>
          <a:p>
            <a:r>
              <a:rPr lang="en-GB" dirty="0"/>
              <a:t>Extract tuneable parameters from workflow</a:t>
            </a:r>
          </a:p>
        </p:txBody>
      </p:sp>
      <p:sp>
        <p:nvSpPr>
          <p:cNvPr id="4" name="Rectangle 3">
            <a:extLst>
              <a:ext uri="{FF2B5EF4-FFF2-40B4-BE49-F238E27FC236}">
                <a16:creationId xmlns:a16="http://schemas.microsoft.com/office/drawing/2014/main" id="{2C77ACFF-B099-4886-9B13-671AA4FEF357}"/>
              </a:ext>
            </a:extLst>
          </p:cNvPr>
          <p:cNvSpPr/>
          <p:nvPr/>
        </p:nvSpPr>
        <p:spPr>
          <a:xfrm>
            <a:off x="2411760" y="1628800"/>
            <a:ext cx="5791970" cy="830997"/>
          </a:xfrm>
          <a:prstGeom prst="rect">
            <a:avLst/>
          </a:prstGeom>
        </p:spPr>
        <p:txBody>
          <a:bodyPr wrap="none">
            <a:spAutoFit/>
          </a:bodyPr>
          <a:lstStyle/>
          <a:p>
            <a:r>
              <a:rPr lang="en-GB" sz="2400" dirty="0">
                <a:latin typeface="Consolas" panose="020B0609020204030204" pitchFamily="49" charset="0"/>
              </a:rPr>
              <a:t>workflow %&gt;%</a:t>
            </a:r>
          </a:p>
          <a:p>
            <a:r>
              <a:rPr lang="en-GB" sz="2400" dirty="0">
                <a:latin typeface="Consolas" panose="020B0609020204030204" pitchFamily="49" charset="0"/>
              </a:rPr>
              <a:t>    </a:t>
            </a:r>
            <a:r>
              <a:rPr lang="en-GB" sz="2400" dirty="0" err="1">
                <a:latin typeface="Consolas" panose="020B0609020204030204" pitchFamily="49" charset="0"/>
              </a:rPr>
              <a:t>extract_parameter_set_dials</a:t>
            </a:r>
            <a:r>
              <a:rPr lang="en-GB" sz="2400" dirty="0">
                <a:latin typeface="Consolas" panose="020B0609020204030204" pitchFamily="49" charset="0"/>
              </a:rPr>
              <a:t>()</a:t>
            </a:r>
          </a:p>
        </p:txBody>
      </p:sp>
      <p:sp>
        <p:nvSpPr>
          <p:cNvPr id="6" name="Rectangle 5">
            <a:extLst>
              <a:ext uri="{FF2B5EF4-FFF2-40B4-BE49-F238E27FC236}">
                <a16:creationId xmlns:a16="http://schemas.microsoft.com/office/drawing/2014/main" id="{E9CB71FE-70A1-4F53-9DEE-DEA3E591ADC7}"/>
              </a:ext>
            </a:extLst>
          </p:cNvPr>
          <p:cNvSpPr/>
          <p:nvPr/>
        </p:nvSpPr>
        <p:spPr>
          <a:xfrm>
            <a:off x="2411760" y="2771800"/>
            <a:ext cx="6850356" cy="1015663"/>
          </a:xfrm>
          <a:prstGeom prst="rect">
            <a:avLst/>
          </a:prstGeom>
        </p:spPr>
        <p:txBody>
          <a:bodyPr wrap="square">
            <a:spAutoFit/>
          </a:bodyPr>
          <a:lstStyle/>
          <a:p>
            <a:r>
              <a:rPr lang="en-GB" sz="2000" dirty="0">
                <a:solidFill>
                  <a:schemeClr val="tx1">
                    <a:lumMod val="50000"/>
                    <a:lumOff val="50000"/>
                  </a:schemeClr>
                </a:solidFill>
                <a:latin typeface="Consolas" panose="020B0609020204030204" pitchFamily="49" charset="0"/>
              </a:rPr>
              <a:t>Collection of 1 parameters for tuning</a:t>
            </a:r>
          </a:p>
          <a:p>
            <a:r>
              <a:rPr lang="en-GB" sz="2000" dirty="0">
                <a:solidFill>
                  <a:schemeClr val="tx1">
                    <a:lumMod val="50000"/>
                    <a:lumOff val="50000"/>
                  </a:schemeClr>
                </a:solidFill>
                <a:latin typeface="Consolas" panose="020B0609020204030204" pitchFamily="49" charset="0"/>
              </a:rPr>
              <a:t>   identifier         type    object</a:t>
            </a:r>
          </a:p>
          <a:p>
            <a:r>
              <a:rPr lang="en-GB" sz="2000" dirty="0">
                <a:solidFill>
                  <a:schemeClr val="tx1">
                    <a:lumMod val="50000"/>
                    <a:lumOff val="50000"/>
                  </a:schemeClr>
                </a:solidFill>
                <a:latin typeface="Consolas" panose="020B0609020204030204" pitchFamily="49" charset="0"/>
              </a:rPr>
              <a:t> </a:t>
            </a:r>
            <a:r>
              <a:rPr lang="en-GB" sz="2000" dirty="0" err="1">
                <a:solidFill>
                  <a:schemeClr val="tx1">
                    <a:lumMod val="50000"/>
                    <a:lumOff val="50000"/>
                  </a:schemeClr>
                </a:solidFill>
                <a:latin typeface="Consolas" panose="020B0609020204030204" pitchFamily="49" charset="0"/>
              </a:rPr>
              <a:t>hidden_units</a:t>
            </a:r>
            <a:r>
              <a:rPr lang="en-GB" sz="2000" dirty="0">
                <a:solidFill>
                  <a:schemeClr val="tx1">
                    <a:lumMod val="50000"/>
                    <a:lumOff val="50000"/>
                  </a:schemeClr>
                </a:solidFill>
                <a:latin typeface="Consolas" panose="020B0609020204030204" pitchFamily="49" charset="0"/>
              </a:rPr>
              <a:t> </a:t>
            </a:r>
            <a:r>
              <a:rPr lang="en-GB" sz="2000" dirty="0" err="1">
                <a:solidFill>
                  <a:schemeClr val="tx1">
                    <a:lumMod val="50000"/>
                    <a:lumOff val="50000"/>
                  </a:schemeClr>
                </a:solidFill>
                <a:latin typeface="Consolas" panose="020B0609020204030204" pitchFamily="49" charset="0"/>
              </a:rPr>
              <a:t>hidden_units</a:t>
            </a:r>
            <a:r>
              <a:rPr lang="en-GB" sz="2000" dirty="0">
                <a:solidFill>
                  <a:schemeClr val="tx1">
                    <a:lumMod val="50000"/>
                    <a:lumOff val="50000"/>
                  </a:schemeClr>
                </a:solidFill>
                <a:latin typeface="Consolas" panose="020B0609020204030204" pitchFamily="49" charset="0"/>
              </a:rPr>
              <a:t> </a:t>
            </a:r>
            <a:r>
              <a:rPr lang="en-GB" sz="2000" dirty="0" err="1">
                <a:solidFill>
                  <a:schemeClr val="tx1">
                    <a:lumMod val="50000"/>
                    <a:lumOff val="50000"/>
                  </a:schemeClr>
                </a:solidFill>
                <a:latin typeface="Consolas" panose="020B0609020204030204" pitchFamily="49" charset="0"/>
              </a:rPr>
              <a:t>nparam</a:t>
            </a:r>
            <a:r>
              <a:rPr lang="en-GB" sz="2000" dirty="0">
                <a:solidFill>
                  <a:schemeClr val="tx1">
                    <a:lumMod val="50000"/>
                    <a:lumOff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A4335522-B08A-4383-A7B2-17BEDE39869E}"/>
              </a:ext>
            </a:extLst>
          </p:cNvPr>
          <p:cNvSpPr/>
          <p:nvPr/>
        </p:nvSpPr>
        <p:spPr>
          <a:xfrm>
            <a:off x="2411760" y="4365104"/>
            <a:ext cx="7368480" cy="1200329"/>
          </a:xfrm>
          <a:prstGeom prst="rect">
            <a:avLst/>
          </a:prstGeom>
        </p:spPr>
        <p:txBody>
          <a:bodyPr wrap="square">
            <a:spAutoFit/>
          </a:bodyPr>
          <a:lstStyle/>
          <a:p>
            <a:r>
              <a:rPr lang="en-GB" sz="2400" dirty="0">
                <a:latin typeface="Consolas" panose="020B0609020204030204" pitchFamily="49" charset="0"/>
              </a:rPr>
              <a:t>workflow %&gt;%</a:t>
            </a:r>
          </a:p>
          <a:p>
            <a:r>
              <a:rPr lang="en-GB" sz="2400" dirty="0">
                <a:latin typeface="Consolas" panose="020B0609020204030204" pitchFamily="49" charset="0"/>
              </a:rPr>
              <a:t>   </a:t>
            </a:r>
            <a:r>
              <a:rPr lang="en-GB" sz="2400" dirty="0" err="1">
                <a:latin typeface="Consolas" panose="020B0609020204030204" pitchFamily="49" charset="0"/>
              </a:rPr>
              <a:t>extract_parameter_set_dials</a:t>
            </a:r>
            <a:r>
              <a:rPr lang="en-GB" sz="2400" dirty="0">
                <a:latin typeface="Consolas" panose="020B0609020204030204" pitchFamily="49" charset="0"/>
              </a:rPr>
              <a:t>() %&gt;%</a:t>
            </a:r>
          </a:p>
          <a:p>
            <a:r>
              <a:rPr lang="en-GB" sz="2400" dirty="0">
                <a:latin typeface="Consolas" panose="020B0609020204030204" pitchFamily="49" charset="0"/>
              </a:rPr>
              <a:t>   </a:t>
            </a:r>
            <a:r>
              <a:rPr lang="en-GB" sz="2400" dirty="0" err="1">
                <a:latin typeface="Consolas" panose="020B0609020204030204" pitchFamily="49" charset="0"/>
              </a:rPr>
              <a:t>extract_parameter_dials</a:t>
            </a:r>
            <a:r>
              <a:rPr lang="en-GB" sz="2400" dirty="0">
                <a:latin typeface="Consolas" panose="020B0609020204030204" pitchFamily="49" charset="0"/>
              </a:rPr>
              <a:t>("</a:t>
            </a:r>
            <a:r>
              <a:rPr lang="en-GB" sz="2400" dirty="0" err="1">
                <a:latin typeface="Consolas" panose="020B0609020204030204" pitchFamily="49" charset="0"/>
              </a:rPr>
              <a:t>hidden_units</a:t>
            </a:r>
            <a:r>
              <a:rPr lang="en-GB" sz="2400" dirty="0">
                <a:latin typeface="Consolas" panose="020B0609020204030204" pitchFamily="49" charset="0"/>
              </a:rPr>
              <a:t>")</a:t>
            </a:r>
          </a:p>
        </p:txBody>
      </p:sp>
      <p:sp>
        <p:nvSpPr>
          <p:cNvPr id="9" name="Rectangle 8">
            <a:extLst>
              <a:ext uri="{FF2B5EF4-FFF2-40B4-BE49-F238E27FC236}">
                <a16:creationId xmlns:a16="http://schemas.microsoft.com/office/drawing/2014/main" id="{3C6986D4-456A-4A87-96C9-1F1B035708B8}"/>
              </a:ext>
            </a:extLst>
          </p:cNvPr>
          <p:cNvSpPr/>
          <p:nvPr/>
        </p:nvSpPr>
        <p:spPr>
          <a:xfrm>
            <a:off x="2415707" y="5982060"/>
            <a:ext cx="4536504" cy="707886"/>
          </a:xfrm>
          <a:prstGeom prst="rect">
            <a:avLst/>
          </a:prstGeom>
        </p:spPr>
        <p:txBody>
          <a:bodyPr wrap="square">
            <a:spAutoFit/>
          </a:bodyPr>
          <a:lstStyle/>
          <a:p>
            <a:r>
              <a:rPr lang="fr-FR" sz="2000" dirty="0">
                <a:solidFill>
                  <a:schemeClr val="tx1">
                    <a:lumMod val="50000"/>
                    <a:lumOff val="50000"/>
                  </a:schemeClr>
                </a:solidFill>
                <a:latin typeface="Consolas" panose="020B0609020204030204" pitchFamily="49" charset="0"/>
              </a:rPr>
              <a:t># </a:t>
            </a:r>
            <a:r>
              <a:rPr lang="fr-FR" sz="2000" dirty="0" err="1">
                <a:solidFill>
                  <a:schemeClr val="tx1">
                    <a:lumMod val="50000"/>
                    <a:lumOff val="50000"/>
                  </a:schemeClr>
                </a:solidFill>
                <a:latin typeface="Consolas" panose="020B0609020204030204" pitchFamily="49" charset="0"/>
              </a:rPr>
              <a:t>Hidden</a:t>
            </a:r>
            <a:r>
              <a:rPr lang="fr-FR" sz="2000" dirty="0">
                <a:solidFill>
                  <a:schemeClr val="tx1">
                    <a:lumMod val="50000"/>
                    <a:lumOff val="50000"/>
                  </a:schemeClr>
                </a:solidFill>
                <a:latin typeface="Consolas" panose="020B0609020204030204" pitchFamily="49" charset="0"/>
              </a:rPr>
              <a:t> </a:t>
            </a:r>
            <a:r>
              <a:rPr lang="fr-FR" sz="2000" dirty="0" err="1">
                <a:solidFill>
                  <a:schemeClr val="tx1">
                    <a:lumMod val="50000"/>
                    <a:lumOff val="50000"/>
                  </a:schemeClr>
                </a:solidFill>
                <a:latin typeface="Consolas" panose="020B0609020204030204" pitchFamily="49" charset="0"/>
              </a:rPr>
              <a:t>Units</a:t>
            </a:r>
            <a:r>
              <a:rPr lang="fr-FR" sz="2000" dirty="0">
                <a:solidFill>
                  <a:schemeClr val="tx1">
                    <a:lumMod val="50000"/>
                    <a:lumOff val="50000"/>
                  </a:schemeClr>
                </a:solidFill>
                <a:latin typeface="Consolas" panose="020B0609020204030204" pitchFamily="49" charset="0"/>
              </a:rPr>
              <a:t> (quantitative)</a:t>
            </a:r>
          </a:p>
          <a:p>
            <a:r>
              <a:rPr lang="fr-FR" sz="2000" dirty="0">
                <a:solidFill>
                  <a:schemeClr val="tx1">
                    <a:lumMod val="50000"/>
                    <a:lumOff val="50000"/>
                  </a:schemeClr>
                </a:solidFill>
                <a:latin typeface="Consolas" panose="020B0609020204030204" pitchFamily="49" charset="0"/>
              </a:rPr>
              <a:t>Range: [1, 10]</a:t>
            </a:r>
            <a:endParaRPr lang="en-GB" sz="2000" dirty="0">
              <a:solidFill>
                <a:schemeClr val="tx1">
                  <a:lumMod val="50000"/>
                  <a:lumOff val="50000"/>
                </a:schemeClr>
              </a:solidFill>
              <a:latin typeface="Consolas" panose="020B0609020204030204" pitchFamily="49" charset="0"/>
            </a:endParaRPr>
          </a:p>
        </p:txBody>
      </p:sp>
      <p:pic>
        <p:nvPicPr>
          <p:cNvPr id="10" name="Picture 9">
            <a:extLst>
              <a:ext uri="{FF2B5EF4-FFF2-40B4-BE49-F238E27FC236}">
                <a16:creationId xmlns:a16="http://schemas.microsoft.com/office/drawing/2014/main" id="{F3AAA5D0-9015-4374-BABC-D3175ED61520}"/>
              </a:ext>
            </a:extLst>
          </p:cNvPr>
          <p:cNvPicPr>
            <a:picLocks noChangeAspect="1"/>
          </p:cNvPicPr>
          <p:nvPr/>
        </p:nvPicPr>
        <p:blipFill>
          <a:blip r:embed="rId2"/>
          <a:stretch>
            <a:fillRect/>
          </a:stretch>
        </p:blipFill>
        <p:spPr>
          <a:xfrm>
            <a:off x="119336" y="116632"/>
            <a:ext cx="1386090" cy="1600201"/>
          </a:xfrm>
          <a:prstGeom prst="rect">
            <a:avLst/>
          </a:prstGeom>
        </p:spPr>
      </p:pic>
    </p:spTree>
    <p:extLst>
      <p:ext uri="{BB962C8B-B14F-4D97-AF65-F5344CB8AC3E}">
        <p14:creationId xmlns:p14="http://schemas.microsoft.com/office/powerpoint/2010/main" val="124488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418EA4-7E00-4DF3-95EE-BCE6E5DAADC8}"/>
              </a:ext>
            </a:extLst>
          </p:cNvPr>
          <p:cNvPicPr>
            <a:picLocks noChangeAspect="1"/>
          </p:cNvPicPr>
          <p:nvPr/>
        </p:nvPicPr>
        <p:blipFill>
          <a:blip r:embed="rId2"/>
          <a:stretch>
            <a:fillRect/>
          </a:stretch>
        </p:blipFill>
        <p:spPr>
          <a:xfrm>
            <a:off x="1686171" y="260648"/>
            <a:ext cx="8819657" cy="6336704"/>
          </a:xfrm>
          <a:prstGeom prst="rect">
            <a:avLst/>
          </a:prstGeom>
        </p:spPr>
      </p:pic>
    </p:spTree>
    <p:extLst>
      <p:ext uri="{BB962C8B-B14F-4D97-AF65-F5344CB8AC3E}">
        <p14:creationId xmlns:p14="http://schemas.microsoft.com/office/powerpoint/2010/main" val="32132977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EDE6-7515-449E-B2AA-2C81CD8FC592}"/>
              </a:ext>
            </a:extLst>
          </p:cNvPr>
          <p:cNvSpPr>
            <a:spLocks noGrp="1"/>
          </p:cNvSpPr>
          <p:nvPr>
            <p:ph type="title"/>
          </p:nvPr>
        </p:nvSpPr>
        <p:spPr/>
        <p:txBody>
          <a:bodyPr/>
          <a:lstStyle/>
          <a:p>
            <a:r>
              <a:rPr lang="en-GB" dirty="0"/>
              <a:t>Customise tuneable parameters</a:t>
            </a:r>
          </a:p>
        </p:txBody>
      </p:sp>
      <p:sp>
        <p:nvSpPr>
          <p:cNvPr id="4" name="Rectangle 3">
            <a:extLst>
              <a:ext uri="{FF2B5EF4-FFF2-40B4-BE49-F238E27FC236}">
                <a16:creationId xmlns:a16="http://schemas.microsoft.com/office/drawing/2014/main" id="{70347106-4522-4F4D-9C11-CBD9915BF6EE}"/>
              </a:ext>
            </a:extLst>
          </p:cNvPr>
          <p:cNvSpPr/>
          <p:nvPr/>
        </p:nvSpPr>
        <p:spPr>
          <a:xfrm>
            <a:off x="2111388" y="2060848"/>
            <a:ext cx="9025172" cy="2246769"/>
          </a:xfrm>
          <a:prstGeom prst="rect">
            <a:avLst/>
          </a:prstGeom>
        </p:spPr>
        <p:txBody>
          <a:bodyPr wrap="square">
            <a:spAutoFit/>
          </a:bodyPr>
          <a:lstStyle/>
          <a:p>
            <a:r>
              <a:rPr lang="en-GB" sz="2800" dirty="0">
                <a:latin typeface="Consolas" panose="020B0609020204030204" pitchFamily="49" charset="0"/>
              </a:rPr>
              <a:t>workflow %&gt;%</a:t>
            </a:r>
          </a:p>
          <a:p>
            <a:r>
              <a:rPr lang="en-GB" sz="2800" dirty="0">
                <a:latin typeface="Consolas" panose="020B0609020204030204" pitchFamily="49" charset="0"/>
              </a:rPr>
              <a:t>   </a:t>
            </a:r>
            <a:r>
              <a:rPr lang="en-GB" sz="2800" dirty="0" err="1">
                <a:latin typeface="Consolas" panose="020B0609020204030204" pitchFamily="49" charset="0"/>
              </a:rPr>
              <a:t>extract_parameter_set_dials</a:t>
            </a:r>
            <a:r>
              <a:rPr lang="en-GB" sz="2800" dirty="0">
                <a:latin typeface="Consolas" panose="020B0609020204030204" pitchFamily="49" charset="0"/>
              </a:rPr>
              <a:t>() %&gt;%</a:t>
            </a:r>
          </a:p>
          <a:p>
            <a:r>
              <a:rPr lang="en-GB" sz="2800" dirty="0">
                <a:latin typeface="Consolas" panose="020B0609020204030204" pitchFamily="49" charset="0"/>
              </a:rPr>
              <a:t>   update(    </a:t>
            </a:r>
          </a:p>
          <a:p>
            <a:r>
              <a:rPr lang="en-GB" sz="2800" dirty="0">
                <a:latin typeface="Consolas" panose="020B0609020204030204" pitchFamily="49" charset="0"/>
              </a:rPr>
              <a:t>      </a:t>
            </a:r>
            <a:r>
              <a:rPr lang="en-GB" sz="2800" dirty="0" err="1">
                <a:latin typeface="Consolas" panose="020B0609020204030204" pitchFamily="49" charset="0"/>
              </a:rPr>
              <a:t>hidden_units</a:t>
            </a:r>
            <a:r>
              <a:rPr lang="en-GB" sz="2800" dirty="0">
                <a:latin typeface="Consolas" panose="020B0609020204030204" pitchFamily="49" charset="0"/>
              </a:rPr>
              <a:t> = </a:t>
            </a:r>
            <a:r>
              <a:rPr lang="en-GB" sz="2800" dirty="0" err="1">
                <a:latin typeface="Consolas" panose="020B0609020204030204" pitchFamily="49" charset="0"/>
              </a:rPr>
              <a:t>hidden_units</a:t>
            </a:r>
            <a:r>
              <a:rPr lang="en-GB" sz="2800" dirty="0">
                <a:latin typeface="Consolas" panose="020B0609020204030204" pitchFamily="49" charset="0"/>
              </a:rPr>
              <a:t>(</a:t>
            </a:r>
            <a:r>
              <a:rPr lang="en-GB" sz="2800" dirty="0">
                <a:solidFill>
                  <a:schemeClr val="accent2"/>
                </a:solidFill>
                <a:latin typeface="Consolas" panose="020B0609020204030204" pitchFamily="49" charset="0"/>
              </a:rPr>
              <a:t>c(10,500)</a:t>
            </a:r>
            <a:r>
              <a:rPr lang="en-GB" sz="2800" dirty="0">
                <a:latin typeface="Consolas" panose="020B0609020204030204" pitchFamily="49" charset="0"/>
              </a:rPr>
              <a:t>)</a:t>
            </a:r>
          </a:p>
          <a:p>
            <a:r>
              <a:rPr lang="en-GB" sz="2800" dirty="0">
                <a:latin typeface="Consolas" panose="020B0609020204030204" pitchFamily="49" charset="0"/>
              </a:rPr>
              <a:t>   ) -&gt; </a:t>
            </a:r>
            <a:r>
              <a:rPr lang="en-GB" sz="2800" dirty="0" err="1">
                <a:latin typeface="Consolas" panose="020B0609020204030204" pitchFamily="49" charset="0"/>
              </a:rPr>
              <a:t>tune_parameters</a:t>
            </a:r>
            <a:endParaRPr lang="en-GB" sz="2800" dirty="0">
              <a:latin typeface="Consolas" panose="020B0609020204030204" pitchFamily="49" charset="0"/>
            </a:endParaRPr>
          </a:p>
        </p:txBody>
      </p:sp>
      <p:pic>
        <p:nvPicPr>
          <p:cNvPr id="5" name="Picture 4">
            <a:extLst>
              <a:ext uri="{FF2B5EF4-FFF2-40B4-BE49-F238E27FC236}">
                <a16:creationId xmlns:a16="http://schemas.microsoft.com/office/drawing/2014/main" id="{143D1C2B-9180-4D71-B8C1-D1ADCF2917D2}"/>
              </a:ext>
            </a:extLst>
          </p:cNvPr>
          <p:cNvPicPr>
            <a:picLocks noChangeAspect="1"/>
          </p:cNvPicPr>
          <p:nvPr/>
        </p:nvPicPr>
        <p:blipFill>
          <a:blip r:embed="rId2"/>
          <a:stretch>
            <a:fillRect/>
          </a:stretch>
        </p:blipFill>
        <p:spPr>
          <a:xfrm>
            <a:off x="119336" y="116632"/>
            <a:ext cx="1386090" cy="1600201"/>
          </a:xfrm>
          <a:prstGeom prst="rect">
            <a:avLst/>
          </a:prstGeom>
        </p:spPr>
      </p:pic>
    </p:spTree>
    <p:extLst>
      <p:ext uri="{BB962C8B-B14F-4D97-AF65-F5344CB8AC3E}">
        <p14:creationId xmlns:p14="http://schemas.microsoft.com/office/powerpoint/2010/main" val="16477936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39A8-71BB-4DF0-9FEB-0E8A19CDEBF2}"/>
              </a:ext>
            </a:extLst>
          </p:cNvPr>
          <p:cNvSpPr>
            <a:spLocks noGrp="1"/>
          </p:cNvSpPr>
          <p:nvPr>
            <p:ph type="title"/>
          </p:nvPr>
        </p:nvSpPr>
        <p:spPr/>
        <p:txBody>
          <a:bodyPr/>
          <a:lstStyle/>
          <a:p>
            <a:r>
              <a:rPr lang="en-GB" dirty="0"/>
              <a:t>Grid Search</a:t>
            </a:r>
          </a:p>
        </p:txBody>
      </p:sp>
      <p:sp>
        <p:nvSpPr>
          <p:cNvPr id="4" name="Content Placeholder 3">
            <a:extLst>
              <a:ext uri="{FF2B5EF4-FFF2-40B4-BE49-F238E27FC236}">
                <a16:creationId xmlns:a16="http://schemas.microsoft.com/office/drawing/2014/main" id="{FFCB9CF9-C30E-4D5E-AFA4-12E02D9903EB}"/>
              </a:ext>
            </a:extLst>
          </p:cNvPr>
          <p:cNvSpPr>
            <a:spLocks noGrp="1"/>
          </p:cNvSpPr>
          <p:nvPr>
            <p:ph idx="1"/>
          </p:nvPr>
        </p:nvSpPr>
        <p:spPr>
          <a:xfrm>
            <a:off x="609600" y="1600201"/>
            <a:ext cx="10972800" cy="1252735"/>
          </a:xfrm>
        </p:spPr>
        <p:txBody>
          <a:bodyPr/>
          <a:lstStyle/>
          <a:p>
            <a:r>
              <a:rPr lang="en-GB" dirty="0"/>
              <a:t>Generates evenly spaced search parameters over one or more tuneable parameters</a:t>
            </a:r>
          </a:p>
        </p:txBody>
      </p:sp>
      <p:sp>
        <p:nvSpPr>
          <p:cNvPr id="6" name="Rectangle 5">
            <a:extLst>
              <a:ext uri="{FF2B5EF4-FFF2-40B4-BE49-F238E27FC236}">
                <a16:creationId xmlns:a16="http://schemas.microsoft.com/office/drawing/2014/main" id="{19DA80BA-CE3F-45AA-9393-A249DCA37828}"/>
              </a:ext>
            </a:extLst>
          </p:cNvPr>
          <p:cNvSpPr/>
          <p:nvPr/>
        </p:nvSpPr>
        <p:spPr>
          <a:xfrm>
            <a:off x="2855640" y="2852936"/>
            <a:ext cx="6811480" cy="3785652"/>
          </a:xfrm>
          <a:prstGeom prst="rect">
            <a:avLst/>
          </a:prstGeom>
        </p:spPr>
        <p:txBody>
          <a:bodyPr wrap="none">
            <a:spAutoFit/>
          </a:bodyPr>
          <a:lstStyle/>
          <a:p>
            <a:r>
              <a:rPr lang="en-GB" sz="2400" dirty="0" err="1">
                <a:latin typeface="Consolas" panose="020B0609020204030204" pitchFamily="49" charset="0"/>
              </a:rPr>
              <a:t>grid_regular</a:t>
            </a:r>
            <a:r>
              <a:rPr lang="en-GB" sz="2400" dirty="0">
                <a:latin typeface="Consolas" panose="020B0609020204030204" pitchFamily="49" charset="0"/>
              </a:rPr>
              <a:t>(</a:t>
            </a:r>
            <a:r>
              <a:rPr lang="en-GB" sz="2400" dirty="0" err="1">
                <a:latin typeface="Consolas" panose="020B0609020204030204" pitchFamily="49" charset="0"/>
              </a:rPr>
              <a:t>tune_parameters</a:t>
            </a:r>
            <a:r>
              <a:rPr lang="en-GB" sz="2400" dirty="0">
                <a:latin typeface="Consolas" panose="020B0609020204030204" pitchFamily="49" charset="0"/>
              </a:rPr>
              <a:t>, levels=5)</a:t>
            </a:r>
          </a:p>
          <a:p>
            <a:endParaRPr lang="en-GB" sz="2400" dirty="0">
              <a:latin typeface="Consolas" panose="020B0609020204030204" pitchFamily="49" charset="0"/>
            </a:endParaRPr>
          </a:p>
          <a:p>
            <a:r>
              <a:rPr lang="en-GB" sz="2400" dirty="0">
                <a:solidFill>
                  <a:schemeClr val="tx1">
                    <a:lumMod val="50000"/>
                    <a:lumOff val="50000"/>
                  </a:schemeClr>
                </a:solidFill>
                <a:latin typeface="Consolas" panose="020B0609020204030204" pitchFamily="49" charset="0"/>
              </a:rPr>
              <a:t># A tibble: 5 × 1</a:t>
            </a:r>
          </a:p>
          <a:p>
            <a:r>
              <a:rPr lang="en-GB" sz="2400" dirty="0">
                <a:solidFill>
                  <a:schemeClr val="tx1">
                    <a:lumMod val="50000"/>
                    <a:lumOff val="50000"/>
                  </a:schemeClr>
                </a:solidFill>
                <a:latin typeface="Consolas" panose="020B0609020204030204" pitchFamily="49" charset="0"/>
              </a:rPr>
              <a:t>  </a:t>
            </a:r>
            <a:r>
              <a:rPr lang="en-GB" sz="2400" dirty="0" err="1">
                <a:solidFill>
                  <a:schemeClr val="tx1">
                    <a:lumMod val="50000"/>
                    <a:lumOff val="50000"/>
                  </a:schemeClr>
                </a:solidFill>
                <a:latin typeface="Consolas" panose="020B0609020204030204" pitchFamily="49" charset="0"/>
              </a:rPr>
              <a:t>hidden_units</a:t>
            </a:r>
            <a:endParaRPr lang="en-GB" sz="2400" dirty="0">
              <a:solidFill>
                <a:schemeClr val="tx1">
                  <a:lumMod val="50000"/>
                  <a:lumOff val="50000"/>
                </a:schemeClr>
              </a:solidFill>
              <a:latin typeface="Consolas" panose="020B0609020204030204" pitchFamily="49" charset="0"/>
            </a:endParaRPr>
          </a:p>
          <a:p>
            <a:r>
              <a:rPr lang="en-GB" sz="2400" dirty="0">
                <a:solidFill>
                  <a:schemeClr val="tx1">
                    <a:lumMod val="50000"/>
                    <a:lumOff val="50000"/>
                  </a:schemeClr>
                </a:solidFill>
                <a:latin typeface="Consolas" panose="020B0609020204030204" pitchFamily="49" charset="0"/>
              </a:rPr>
              <a:t>         &lt;int&gt;</a:t>
            </a:r>
          </a:p>
          <a:p>
            <a:r>
              <a:rPr lang="en-GB" sz="2400" dirty="0">
                <a:solidFill>
                  <a:schemeClr val="tx1">
                    <a:lumMod val="50000"/>
                    <a:lumOff val="50000"/>
                  </a:schemeClr>
                </a:solidFill>
                <a:latin typeface="Consolas" panose="020B0609020204030204" pitchFamily="49" charset="0"/>
              </a:rPr>
              <a:t>1           10</a:t>
            </a:r>
          </a:p>
          <a:p>
            <a:r>
              <a:rPr lang="en-GB" sz="2400" dirty="0">
                <a:solidFill>
                  <a:schemeClr val="tx1">
                    <a:lumMod val="50000"/>
                    <a:lumOff val="50000"/>
                  </a:schemeClr>
                </a:solidFill>
                <a:latin typeface="Consolas" panose="020B0609020204030204" pitchFamily="49" charset="0"/>
              </a:rPr>
              <a:t>2          132</a:t>
            </a:r>
          </a:p>
          <a:p>
            <a:r>
              <a:rPr lang="en-GB" sz="2400" dirty="0">
                <a:solidFill>
                  <a:schemeClr val="tx1">
                    <a:lumMod val="50000"/>
                    <a:lumOff val="50000"/>
                  </a:schemeClr>
                </a:solidFill>
                <a:latin typeface="Consolas" panose="020B0609020204030204" pitchFamily="49" charset="0"/>
              </a:rPr>
              <a:t>3          255</a:t>
            </a:r>
          </a:p>
          <a:p>
            <a:r>
              <a:rPr lang="en-GB" sz="2400" dirty="0">
                <a:solidFill>
                  <a:schemeClr val="tx1">
                    <a:lumMod val="50000"/>
                    <a:lumOff val="50000"/>
                  </a:schemeClr>
                </a:solidFill>
                <a:latin typeface="Consolas" panose="020B0609020204030204" pitchFamily="49" charset="0"/>
              </a:rPr>
              <a:t>4          377</a:t>
            </a:r>
          </a:p>
          <a:p>
            <a:r>
              <a:rPr lang="en-GB" sz="2400" dirty="0">
                <a:solidFill>
                  <a:schemeClr val="tx1">
                    <a:lumMod val="50000"/>
                    <a:lumOff val="50000"/>
                  </a:schemeClr>
                </a:solidFill>
                <a:latin typeface="Consolas" panose="020B0609020204030204" pitchFamily="49" charset="0"/>
              </a:rPr>
              <a:t>5          500</a:t>
            </a:r>
          </a:p>
        </p:txBody>
      </p:sp>
      <p:pic>
        <p:nvPicPr>
          <p:cNvPr id="8" name="Picture 7">
            <a:extLst>
              <a:ext uri="{FF2B5EF4-FFF2-40B4-BE49-F238E27FC236}">
                <a16:creationId xmlns:a16="http://schemas.microsoft.com/office/drawing/2014/main" id="{DF197E56-C3B1-4338-91CF-2E481A5837A5}"/>
              </a:ext>
            </a:extLst>
          </p:cNvPr>
          <p:cNvPicPr>
            <a:picLocks noChangeAspect="1"/>
          </p:cNvPicPr>
          <p:nvPr/>
        </p:nvPicPr>
        <p:blipFill>
          <a:blip r:embed="rId2"/>
          <a:stretch>
            <a:fillRect/>
          </a:stretch>
        </p:blipFill>
        <p:spPr>
          <a:xfrm>
            <a:off x="119336" y="116632"/>
            <a:ext cx="1386090" cy="1600201"/>
          </a:xfrm>
          <a:prstGeom prst="rect">
            <a:avLst/>
          </a:prstGeom>
        </p:spPr>
      </p:pic>
    </p:spTree>
    <p:extLst>
      <p:ext uri="{BB962C8B-B14F-4D97-AF65-F5344CB8AC3E}">
        <p14:creationId xmlns:p14="http://schemas.microsoft.com/office/powerpoint/2010/main" val="82492866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923D-317C-416E-BAD8-457E65ADBCE4}"/>
              </a:ext>
            </a:extLst>
          </p:cNvPr>
          <p:cNvSpPr>
            <a:spLocks noGrp="1"/>
          </p:cNvSpPr>
          <p:nvPr>
            <p:ph type="title"/>
          </p:nvPr>
        </p:nvSpPr>
        <p:spPr/>
        <p:txBody>
          <a:bodyPr/>
          <a:lstStyle/>
          <a:p>
            <a:r>
              <a:rPr lang="en-GB" dirty="0"/>
              <a:t>Running a grid search</a:t>
            </a:r>
          </a:p>
        </p:txBody>
      </p:sp>
      <p:sp>
        <p:nvSpPr>
          <p:cNvPr id="6" name="Content Placeholder 5">
            <a:extLst>
              <a:ext uri="{FF2B5EF4-FFF2-40B4-BE49-F238E27FC236}">
                <a16:creationId xmlns:a16="http://schemas.microsoft.com/office/drawing/2014/main" id="{48CA91D7-3700-4D46-A053-247C2B149365}"/>
              </a:ext>
            </a:extLst>
          </p:cNvPr>
          <p:cNvSpPr>
            <a:spLocks noGrp="1"/>
          </p:cNvSpPr>
          <p:nvPr>
            <p:ph idx="1"/>
          </p:nvPr>
        </p:nvSpPr>
        <p:spPr>
          <a:xfrm>
            <a:off x="1505426" y="1600201"/>
            <a:ext cx="10076974" cy="532655"/>
          </a:xfrm>
        </p:spPr>
        <p:txBody>
          <a:bodyPr>
            <a:normAutofit lnSpcReduction="10000"/>
          </a:bodyPr>
          <a:lstStyle/>
          <a:p>
            <a:r>
              <a:rPr lang="en-GB" dirty="0"/>
              <a:t>Needs data from a cross validation split</a:t>
            </a:r>
          </a:p>
        </p:txBody>
      </p:sp>
      <p:sp>
        <p:nvSpPr>
          <p:cNvPr id="4" name="Rectangle 3">
            <a:extLst>
              <a:ext uri="{FF2B5EF4-FFF2-40B4-BE49-F238E27FC236}">
                <a16:creationId xmlns:a16="http://schemas.microsoft.com/office/drawing/2014/main" id="{3F457621-3C97-4221-A557-AFA69554AF52}"/>
              </a:ext>
            </a:extLst>
          </p:cNvPr>
          <p:cNvSpPr/>
          <p:nvPr/>
        </p:nvSpPr>
        <p:spPr>
          <a:xfrm>
            <a:off x="1505426" y="2708920"/>
            <a:ext cx="9793088" cy="2308324"/>
          </a:xfrm>
          <a:prstGeom prst="rect">
            <a:avLst/>
          </a:prstGeom>
        </p:spPr>
        <p:txBody>
          <a:bodyPr wrap="square">
            <a:spAutoFit/>
          </a:bodyPr>
          <a:lstStyle/>
          <a:p>
            <a:r>
              <a:rPr lang="en-GB" sz="2400" dirty="0">
                <a:latin typeface="Consolas" panose="020B0609020204030204" pitchFamily="49" charset="0"/>
              </a:rPr>
              <a:t>workflow %&gt;%</a:t>
            </a:r>
          </a:p>
          <a:p>
            <a:r>
              <a:rPr lang="en-GB" sz="2400" dirty="0">
                <a:latin typeface="Consolas" panose="020B0609020204030204" pitchFamily="49" charset="0"/>
              </a:rPr>
              <a:t>   </a:t>
            </a:r>
            <a:r>
              <a:rPr lang="en-GB" sz="2400" dirty="0" err="1">
                <a:latin typeface="Consolas" panose="020B0609020204030204" pitchFamily="49" charset="0"/>
              </a:rPr>
              <a:t>tune_grid</a:t>
            </a:r>
            <a:r>
              <a:rPr lang="en-GB" sz="2400" dirty="0">
                <a:latin typeface="Consolas" panose="020B0609020204030204" pitchFamily="49" charset="0"/>
              </a:rPr>
              <a:t>(</a:t>
            </a:r>
          </a:p>
          <a:p>
            <a:r>
              <a:rPr lang="en-GB" sz="2400" dirty="0">
                <a:latin typeface="Consolas" panose="020B0609020204030204" pitchFamily="49" charset="0"/>
              </a:rPr>
              <a:t>      </a:t>
            </a:r>
            <a:r>
              <a:rPr lang="en-GB" sz="2400" dirty="0" err="1">
                <a:latin typeface="Consolas" panose="020B0609020204030204" pitchFamily="49" charset="0"/>
              </a:rPr>
              <a:t>vdata</a:t>
            </a:r>
            <a:r>
              <a:rPr lang="en-GB" sz="2400" dirty="0">
                <a:latin typeface="Consolas" panose="020B0609020204030204" pitchFamily="49" charset="0"/>
              </a:rPr>
              <a:t>,</a:t>
            </a:r>
          </a:p>
          <a:p>
            <a:r>
              <a:rPr lang="en-GB" sz="2400" dirty="0">
                <a:latin typeface="Consolas" panose="020B0609020204030204" pitchFamily="49" charset="0"/>
              </a:rPr>
              <a:t>      grid = </a:t>
            </a:r>
            <a:r>
              <a:rPr lang="en-GB" sz="2400" dirty="0" err="1">
                <a:latin typeface="Consolas" panose="020B0609020204030204" pitchFamily="49" charset="0"/>
              </a:rPr>
              <a:t>grid_regular</a:t>
            </a:r>
            <a:r>
              <a:rPr lang="en-GB" sz="2400" dirty="0">
                <a:latin typeface="Consolas" panose="020B0609020204030204" pitchFamily="49" charset="0"/>
              </a:rPr>
              <a:t>(</a:t>
            </a:r>
            <a:r>
              <a:rPr lang="en-GB" sz="2400" dirty="0" err="1">
                <a:latin typeface="Consolas" panose="020B0609020204030204" pitchFamily="49" charset="0"/>
              </a:rPr>
              <a:t>tune_parameters</a:t>
            </a:r>
            <a:r>
              <a:rPr lang="en-GB" sz="2400" dirty="0">
                <a:latin typeface="Consolas" panose="020B0609020204030204" pitchFamily="49" charset="0"/>
              </a:rPr>
              <a:t>, levels=5),</a:t>
            </a:r>
          </a:p>
          <a:p>
            <a:r>
              <a:rPr lang="en-GB" sz="2400" dirty="0">
                <a:latin typeface="Consolas" panose="020B0609020204030204" pitchFamily="49" charset="0"/>
              </a:rPr>
              <a:t>      metrics = </a:t>
            </a:r>
            <a:r>
              <a:rPr lang="en-GB" sz="2400" dirty="0" err="1">
                <a:latin typeface="Consolas" panose="020B0609020204030204" pitchFamily="49" charset="0"/>
              </a:rPr>
              <a:t>metric_set</a:t>
            </a:r>
            <a:r>
              <a:rPr lang="en-GB" sz="2400" dirty="0">
                <a:latin typeface="Consolas" panose="020B0609020204030204" pitchFamily="49" charset="0"/>
              </a:rPr>
              <a:t>(</a:t>
            </a:r>
            <a:r>
              <a:rPr lang="en-GB" sz="2400" dirty="0" err="1">
                <a:latin typeface="Consolas" panose="020B0609020204030204" pitchFamily="49" charset="0"/>
              </a:rPr>
              <a:t>kap</a:t>
            </a:r>
            <a:r>
              <a:rPr lang="en-GB" sz="2400" dirty="0">
                <a:latin typeface="Consolas" panose="020B0609020204030204" pitchFamily="49" charset="0"/>
              </a:rPr>
              <a:t>)  </a:t>
            </a:r>
          </a:p>
          <a:p>
            <a:r>
              <a:rPr lang="en-GB" sz="2400" dirty="0">
                <a:latin typeface="Consolas" panose="020B0609020204030204" pitchFamily="49" charset="0"/>
              </a:rPr>
              <a:t>   ) -&gt; </a:t>
            </a:r>
            <a:r>
              <a:rPr lang="en-GB" sz="2400" dirty="0" err="1">
                <a:latin typeface="Consolas" panose="020B0609020204030204" pitchFamily="49" charset="0"/>
              </a:rPr>
              <a:t>tune_results</a:t>
            </a:r>
            <a:endParaRPr lang="en-GB" sz="2400" dirty="0">
              <a:latin typeface="Consolas" panose="020B0609020204030204" pitchFamily="49" charset="0"/>
            </a:endParaRPr>
          </a:p>
        </p:txBody>
      </p:sp>
      <p:pic>
        <p:nvPicPr>
          <p:cNvPr id="5" name="Picture 4">
            <a:extLst>
              <a:ext uri="{FF2B5EF4-FFF2-40B4-BE49-F238E27FC236}">
                <a16:creationId xmlns:a16="http://schemas.microsoft.com/office/drawing/2014/main" id="{9E200904-D802-46EB-ADF6-2514C28D5EC1}"/>
              </a:ext>
            </a:extLst>
          </p:cNvPr>
          <p:cNvPicPr>
            <a:picLocks noChangeAspect="1"/>
          </p:cNvPicPr>
          <p:nvPr/>
        </p:nvPicPr>
        <p:blipFill>
          <a:blip r:embed="rId2"/>
          <a:stretch>
            <a:fillRect/>
          </a:stretch>
        </p:blipFill>
        <p:spPr>
          <a:xfrm>
            <a:off x="119336" y="116632"/>
            <a:ext cx="1386090" cy="1600201"/>
          </a:xfrm>
          <a:prstGeom prst="rect">
            <a:avLst/>
          </a:prstGeom>
        </p:spPr>
      </p:pic>
    </p:spTree>
    <p:extLst>
      <p:ext uri="{BB962C8B-B14F-4D97-AF65-F5344CB8AC3E}">
        <p14:creationId xmlns:p14="http://schemas.microsoft.com/office/powerpoint/2010/main" val="28854351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758E-EB39-4E7A-BAAB-8BA929DF27FD}"/>
              </a:ext>
            </a:extLst>
          </p:cNvPr>
          <p:cNvSpPr>
            <a:spLocks noGrp="1"/>
          </p:cNvSpPr>
          <p:nvPr>
            <p:ph type="title"/>
          </p:nvPr>
        </p:nvSpPr>
        <p:spPr/>
        <p:txBody>
          <a:bodyPr/>
          <a:lstStyle/>
          <a:p>
            <a:r>
              <a:rPr lang="en-GB" dirty="0"/>
              <a:t>Viewing Search Results</a:t>
            </a:r>
          </a:p>
        </p:txBody>
      </p:sp>
      <p:sp>
        <p:nvSpPr>
          <p:cNvPr id="4" name="Rectangle 3">
            <a:extLst>
              <a:ext uri="{FF2B5EF4-FFF2-40B4-BE49-F238E27FC236}">
                <a16:creationId xmlns:a16="http://schemas.microsoft.com/office/drawing/2014/main" id="{E5497952-25B6-49B7-B42A-1D34D2600FDB}"/>
              </a:ext>
            </a:extLst>
          </p:cNvPr>
          <p:cNvSpPr/>
          <p:nvPr/>
        </p:nvSpPr>
        <p:spPr>
          <a:xfrm>
            <a:off x="3517409" y="1416893"/>
            <a:ext cx="5157181" cy="584775"/>
          </a:xfrm>
          <a:prstGeom prst="rect">
            <a:avLst/>
          </a:prstGeom>
        </p:spPr>
        <p:txBody>
          <a:bodyPr wrap="none">
            <a:spAutoFit/>
          </a:bodyPr>
          <a:lstStyle/>
          <a:p>
            <a:r>
              <a:rPr lang="en-GB" sz="3200" dirty="0" err="1">
                <a:latin typeface="Consolas" panose="020B0609020204030204" pitchFamily="49" charset="0"/>
              </a:rPr>
              <a:t>autoplot</a:t>
            </a:r>
            <a:r>
              <a:rPr lang="en-GB" sz="3200" dirty="0">
                <a:latin typeface="Consolas" panose="020B0609020204030204" pitchFamily="49" charset="0"/>
              </a:rPr>
              <a:t>(</a:t>
            </a:r>
            <a:r>
              <a:rPr lang="en-GB" sz="3200" dirty="0" err="1">
                <a:latin typeface="Consolas" panose="020B0609020204030204" pitchFamily="49" charset="0"/>
              </a:rPr>
              <a:t>tune_results</a:t>
            </a:r>
            <a:r>
              <a:rPr lang="en-GB" sz="3200" dirty="0">
                <a:latin typeface="Consolas" panose="020B0609020204030204" pitchFamily="49" charset="0"/>
              </a:rPr>
              <a:t>)</a:t>
            </a:r>
          </a:p>
        </p:txBody>
      </p:sp>
      <p:pic>
        <p:nvPicPr>
          <p:cNvPr id="6" name="Picture 5">
            <a:extLst>
              <a:ext uri="{FF2B5EF4-FFF2-40B4-BE49-F238E27FC236}">
                <a16:creationId xmlns:a16="http://schemas.microsoft.com/office/drawing/2014/main" id="{63F12FFE-30AA-46A5-82A6-222FD16AFDDA}"/>
              </a:ext>
            </a:extLst>
          </p:cNvPr>
          <p:cNvPicPr>
            <a:picLocks noChangeAspect="1"/>
          </p:cNvPicPr>
          <p:nvPr/>
        </p:nvPicPr>
        <p:blipFill>
          <a:blip r:embed="rId2"/>
          <a:stretch>
            <a:fillRect/>
          </a:stretch>
        </p:blipFill>
        <p:spPr>
          <a:xfrm>
            <a:off x="2762249" y="2348880"/>
            <a:ext cx="6667500" cy="4114800"/>
          </a:xfrm>
          <a:prstGeom prst="rect">
            <a:avLst/>
          </a:prstGeom>
        </p:spPr>
      </p:pic>
      <p:pic>
        <p:nvPicPr>
          <p:cNvPr id="7" name="Picture 6">
            <a:extLst>
              <a:ext uri="{FF2B5EF4-FFF2-40B4-BE49-F238E27FC236}">
                <a16:creationId xmlns:a16="http://schemas.microsoft.com/office/drawing/2014/main" id="{9347D61E-6F39-4926-964D-12A046C767AD}"/>
              </a:ext>
            </a:extLst>
          </p:cNvPr>
          <p:cNvPicPr>
            <a:picLocks noChangeAspect="1"/>
          </p:cNvPicPr>
          <p:nvPr/>
        </p:nvPicPr>
        <p:blipFill>
          <a:blip r:embed="rId3"/>
          <a:stretch>
            <a:fillRect/>
          </a:stretch>
        </p:blipFill>
        <p:spPr>
          <a:xfrm>
            <a:off x="119336" y="116632"/>
            <a:ext cx="1386090" cy="1600201"/>
          </a:xfrm>
          <a:prstGeom prst="rect">
            <a:avLst/>
          </a:prstGeom>
        </p:spPr>
      </p:pic>
    </p:spTree>
    <p:extLst>
      <p:ext uri="{BB962C8B-B14F-4D97-AF65-F5344CB8AC3E}">
        <p14:creationId xmlns:p14="http://schemas.microsoft.com/office/powerpoint/2010/main" val="423809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B52B-78BC-4ACB-8F92-5C417F7B33D3}"/>
              </a:ext>
            </a:extLst>
          </p:cNvPr>
          <p:cNvSpPr>
            <a:spLocks noGrp="1"/>
          </p:cNvSpPr>
          <p:nvPr>
            <p:ph type="title"/>
          </p:nvPr>
        </p:nvSpPr>
        <p:spPr/>
        <p:txBody>
          <a:bodyPr/>
          <a:lstStyle/>
          <a:p>
            <a:r>
              <a:rPr lang="en-GB" dirty="0"/>
              <a:t>Differences between models</a:t>
            </a:r>
          </a:p>
        </p:txBody>
      </p:sp>
      <p:sp>
        <p:nvSpPr>
          <p:cNvPr id="3" name="Content Placeholder 2">
            <a:extLst>
              <a:ext uri="{FF2B5EF4-FFF2-40B4-BE49-F238E27FC236}">
                <a16:creationId xmlns:a16="http://schemas.microsoft.com/office/drawing/2014/main" id="{A6618A21-A4BB-41D1-9BFE-C03A96BE60D5}"/>
              </a:ext>
            </a:extLst>
          </p:cNvPr>
          <p:cNvSpPr>
            <a:spLocks noGrp="1"/>
          </p:cNvSpPr>
          <p:nvPr>
            <p:ph idx="1"/>
          </p:nvPr>
        </p:nvSpPr>
        <p:spPr>
          <a:xfrm>
            <a:off x="1343472" y="1600201"/>
            <a:ext cx="10238928" cy="4709119"/>
          </a:xfrm>
        </p:spPr>
        <p:txBody>
          <a:bodyPr>
            <a:normAutofit fontScale="92500" lnSpcReduction="10000"/>
          </a:bodyPr>
          <a:lstStyle/>
          <a:p>
            <a:r>
              <a:rPr lang="en-GB" dirty="0"/>
              <a:t>Outcome type</a:t>
            </a:r>
          </a:p>
          <a:p>
            <a:pPr lvl="1"/>
            <a:r>
              <a:rPr lang="en-GB" dirty="0"/>
              <a:t>Regression models for quantitative predictions</a:t>
            </a:r>
          </a:p>
          <a:p>
            <a:pPr lvl="1"/>
            <a:r>
              <a:rPr lang="en-GB" dirty="0"/>
              <a:t>Classification models for categorical predictions</a:t>
            </a:r>
          </a:p>
          <a:p>
            <a:pPr lvl="1"/>
            <a:r>
              <a:rPr lang="en-GB" dirty="0"/>
              <a:t>Some model types can do both</a:t>
            </a:r>
          </a:p>
          <a:p>
            <a:endParaRPr lang="en-GB" dirty="0"/>
          </a:p>
          <a:p>
            <a:r>
              <a:rPr lang="en-GB" dirty="0"/>
              <a:t>Input type</a:t>
            </a:r>
          </a:p>
          <a:p>
            <a:pPr lvl="1"/>
            <a:r>
              <a:rPr lang="en-GB" dirty="0"/>
              <a:t>Some models require all of their variables to be numeric</a:t>
            </a:r>
          </a:p>
          <a:p>
            <a:pPr lvl="1"/>
            <a:r>
              <a:rPr lang="en-GB" dirty="0"/>
              <a:t>May need to convert categorical values to numbers</a:t>
            </a:r>
          </a:p>
          <a:p>
            <a:pPr lvl="1"/>
            <a:r>
              <a:rPr lang="en-GB" dirty="0"/>
              <a:t>Expected behaviour of input data</a:t>
            </a:r>
          </a:p>
          <a:p>
            <a:pPr lvl="1"/>
            <a:r>
              <a:rPr lang="en-GB" dirty="0"/>
              <a:t>Variation in the number of viable measures</a:t>
            </a:r>
          </a:p>
          <a:p>
            <a:pPr marL="457200" lvl="1" indent="0">
              <a:buNone/>
            </a:pPr>
            <a:endParaRPr lang="en-GB" dirty="0"/>
          </a:p>
        </p:txBody>
      </p:sp>
    </p:spTree>
    <p:extLst>
      <p:ext uri="{BB962C8B-B14F-4D97-AF65-F5344CB8AC3E}">
        <p14:creationId xmlns:p14="http://schemas.microsoft.com/office/powerpoint/2010/main" val="265130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lstStyle/>
          <a:p>
            <a:r>
              <a:rPr lang="en-GB" dirty="0"/>
              <a:t>K-Nearest Neighbours (KNN) models</a:t>
            </a:r>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0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59A90D0-B54C-4963-98E6-85A1F7AB5E94}"/>
              </a:ext>
            </a:extLst>
          </p:cNvPr>
          <p:cNvGrpSpPr/>
          <p:nvPr/>
        </p:nvGrpSpPr>
        <p:grpSpPr>
          <a:xfrm>
            <a:off x="2553208" y="2866801"/>
            <a:ext cx="991273" cy="1120689"/>
            <a:chOff x="5541540" y="2938809"/>
            <a:chExt cx="991273" cy="1120689"/>
          </a:xfrm>
        </p:grpSpPr>
        <p:cxnSp>
          <p:nvCxnSpPr>
            <p:cNvPr id="34" name="Straight Connector 33">
              <a:extLst>
                <a:ext uri="{FF2B5EF4-FFF2-40B4-BE49-F238E27FC236}">
                  <a16:creationId xmlns:a16="http://schemas.microsoft.com/office/drawing/2014/main" id="{C71B1D78-B55A-4228-A373-610517EF69DD}"/>
                </a:ext>
              </a:extLst>
            </p:cNvPr>
            <p:cNvCxnSpPr>
              <a:stCxn id="32" idx="0"/>
              <a:endCxn id="12" idx="4"/>
            </p:cNvCxnSpPr>
            <p:nvPr/>
          </p:nvCxnSpPr>
          <p:spPr>
            <a:xfrm flipH="1" flipV="1">
              <a:off x="5909336" y="2938809"/>
              <a:ext cx="48778" cy="438096"/>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97EE88-A4B2-4A43-8C35-43A46D99E075}"/>
                </a:ext>
              </a:extLst>
            </p:cNvPr>
            <p:cNvCxnSpPr>
              <a:cxnSpLocks/>
              <a:stCxn id="32" idx="7"/>
              <a:endCxn id="20" idx="3"/>
            </p:cNvCxnSpPr>
            <p:nvPr/>
          </p:nvCxnSpPr>
          <p:spPr>
            <a:xfrm flipV="1">
              <a:off x="6031385" y="2999949"/>
              <a:ext cx="324535" cy="407304"/>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9AB929-03DB-46F1-9948-074E2C1524AE}"/>
                </a:ext>
              </a:extLst>
            </p:cNvPr>
            <p:cNvCxnSpPr>
              <a:cxnSpLocks/>
              <a:stCxn id="14" idx="6"/>
              <a:endCxn id="32" idx="3"/>
            </p:cNvCxnSpPr>
            <p:nvPr/>
          </p:nvCxnSpPr>
          <p:spPr>
            <a:xfrm flipV="1">
              <a:off x="5541540" y="3553788"/>
              <a:ext cx="343302" cy="180735"/>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1605325-BF0C-474F-B2AA-153D14348BFE}"/>
                </a:ext>
              </a:extLst>
            </p:cNvPr>
            <p:cNvCxnSpPr>
              <a:cxnSpLocks/>
              <a:stCxn id="17" idx="2"/>
              <a:endCxn id="32" idx="5"/>
            </p:cNvCxnSpPr>
            <p:nvPr/>
          </p:nvCxnSpPr>
          <p:spPr>
            <a:xfrm flipH="1">
              <a:off x="6031385" y="3527343"/>
              <a:ext cx="501428" cy="26445"/>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68ADB03-C530-4DCD-94EE-97A0984D4162}"/>
                </a:ext>
              </a:extLst>
            </p:cNvPr>
            <p:cNvCxnSpPr>
              <a:cxnSpLocks/>
              <a:stCxn id="15" idx="0"/>
              <a:endCxn id="32" idx="4"/>
            </p:cNvCxnSpPr>
            <p:nvPr/>
          </p:nvCxnSpPr>
          <p:spPr>
            <a:xfrm flipH="1" flipV="1">
              <a:off x="5958114" y="3584136"/>
              <a:ext cx="70835" cy="47536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C77813D-4148-437C-A40A-E4CE693FB525}"/>
              </a:ext>
            </a:extLst>
          </p:cNvPr>
          <p:cNvSpPr>
            <a:spLocks noGrp="1"/>
          </p:cNvSpPr>
          <p:nvPr>
            <p:ph type="title"/>
          </p:nvPr>
        </p:nvSpPr>
        <p:spPr/>
        <p:txBody>
          <a:bodyPr/>
          <a:lstStyle/>
          <a:p>
            <a:r>
              <a:rPr lang="en-GB" dirty="0"/>
              <a:t>K-nearest neighbours</a:t>
            </a:r>
          </a:p>
        </p:txBody>
      </p:sp>
      <p:sp>
        <p:nvSpPr>
          <p:cNvPr id="54" name="Content Placeholder 53">
            <a:extLst>
              <a:ext uri="{FF2B5EF4-FFF2-40B4-BE49-F238E27FC236}">
                <a16:creationId xmlns:a16="http://schemas.microsoft.com/office/drawing/2014/main" id="{FBF6EAC6-AFCD-4ACD-9E29-097149CB3723}"/>
              </a:ext>
            </a:extLst>
          </p:cNvPr>
          <p:cNvSpPr>
            <a:spLocks noGrp="1"/>
          </p:cNvSpPr>
          <p:nvPr>
            <p:ph idx="1"/>
          </p:nvPr>
        </p:nvSpPr>
        <p:spPr>
          <a:xfrm>
            <a:off x="6874682" y="1600201"/>
            <a:ext cx="4707718" cy="4525963"/>
          </a:xfrm>
        </p:spPr>
        <p:txBody>
          <a:bodyPr>
            <a:normAutofit fontScale="92500" lnSpcReduction="10000"/>
          </a:bodyPr>
          <a:lstStyle/>
          <a:p>
            <a:r>
              <a:rPr lang="en-GB" dirty="0"/>
              <a:t>Add a new point</a:t>
            </a:r>
          </a:p>
          <a:p>
            <a:endParaRPr lang="en-GB" dirty="0"/>
          </a:p>
          <a:p>
            <a:r>
              <a:rPr lang="en-GB" dirty="0"/>
              <a:t>Find the K (5 in this case) closest points</a:t>
            </a:r>
          </a:p>
          <a:p>
            <a:endParaRPr lang="en-GB" dirty="0"/>
          </a:p>
          <a:p>
            <a:r>
              <a:rPr lang="en-GB" dirty="0"/>
              <a:t>Count the categories in the closest points</a:t>
            </a:r>
          </a:p>
          <a:p>
            <a:endParaRPr lang="en-GB" dirty="0"/>
          </a:p>
          <a:p>
            <a:r>
              <a:rPr lang="en-GB" dirty="0"/>
              <a:t>The highest vote wins</a:t>
            </a:r>
          </a:p>
        </p:txBody>
      </p:sp>
      <p:cxnSp>
        <p:nvCxnSpPr>
          <p:cNvPr id="5" name="Straight Connector 4">
            <a:extLst>
              <a:ext uri="{FF2B5EF4-FFF2-40B4-BE49-F238E27FC236}">
                <a16:creationId xmlns:a16="http://schemas.microsoft.com/office/drawing/2014/main" id="{41E0B1D0-9892-4034-89B4-91E2CFC43C36}"/>
              </a:ext>
            </a:extLst>
          </p:cNvPr>
          <p:cNvCxnSpPr/>
          <p:nvPr/>
        </p:nvCxnSpPr>
        <p:spPr>
          <a:xfrm>
            <a:off x="983432" y="1700808"/>
            <a:ext cx="0" cy="42484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CBED647-E9E4-42DF-AE4D-ADA91A4BC048}"/>
              </a:ext>
            </a:extLst>
          </p:cNvPr>
          <p:cNvCxnSpPr>
            <a:cxnSpLocks/>
          </p:cNvCxnSpPr>
          <p:nvPr/>
        </p:nvCxnSpPr>
        <p:spPr>
          <a:xfrm rot="5400000">
            <a:off x="3107668" y="3825044"/>
            <a:ext cx="0" cy="42484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434B5B3A-8DDA-4BCC-8E7C-E7DE63BD861B}"/>
              </a:ext>
            </a:extLst>
          </p:cNvPr>
          <p:cNvSpPr/>
          <p:nvPr/>
        </p:nvSpPr>
        <p:spPr>
          <a:xfrm>
            <a:off x="1605160" y="1908056"/>
            <a:ext cx="207243" cy="20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1749A80B-48FE-4E99-84E8-DEB57B736A56}"/>
              </a:ext>
            </a:extLst>
          </p:cNvPr>
          <p:cNvSpPr/>
          <p:nvPr/>
        </p:nvSpPr>
        <p:spPr>
          <a:xfrm>
            <a:off x="2079969" y="2659570"/>
            <a:ext cx="207243" cy="20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CEDE46-718C-4891-AAA4-482EB968AD46}"/>
              </a:ext>
            </a:extLst>
          </p:cNvPr>
          <p:cNvSpPr/>
          <p:nvPr/>
        </p:nvSpPr>
        <p:spPr>
          <a:xfrm>
            <a:off x="1300328" y="4101129"/>
            <a:ext cx="207243" cy="20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CD83012D-4A34-405D-8897-7BA77CE4EC78}"/>
              </a:ext>
            </a:extLst>
          </p:cNvPr>
          <p:cNvSpPr/>
          <p:nvPr/>
        </p:nvSpPr>
        <p:spPr>
          <a:xfrm>
            <a:off x="2378768" y="2209051"/>
            <a:ext cx="207243" cy="20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4D69CB9B-DF2E-4167-B75F-90B26FD50281}"/>
              </a:ext>
            </a:extLst>
          </p:cNvPr>
          <p:cNvSpPr/>
          <p:nvPr/>
        </p:nvSpPr>
        <p:spPr>
          <a:xfrm>
            <a:off x="2817382" y="2659570"/>
            <a:ext cx="207243" cy="20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51A6986A-F6AA-4225-B908-0A9868502C54}"/>
              </a:ext>
            </a:extLst>
          </p:cNvPr>
          <p:cNvSpPr/>
          <p:nvPr/>
        </p:nvSpPr>
        <p:spPr>
          <a:xfrm>
            <a:off x="3983629" y="2134851"/>
            <a:ext cx="207243" cy="20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5F8C9607-6E28-4A0A-AC15-F5C604B2D138}"/>
              </a:ext>
            </a:extLst>
          </p:cNvPr>
          <p:cNvSpPr/>
          <p:nvPr/>
        </p:nvSpPr>
        <p:spPr>
          <a:xfrm>
            <a:off x="2345965" y="3558899"/>
            <a:ext cx="207243" cy="20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DE979C9F-8D6B-4244-82DB-014D1185A4C3}"/>
              </a:ext>
            </a:extLst>
          </p:cNvPr>
          <p:cNvSpPr/>
          <p:nvPr/>
        </p:nvSpPr>
        <p:spPr>
          <a:xfrm>
            <a:off x="2936995" y="3987490"/>
            <a:ext cx="207243" cy="20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63490DD-B47B-4B70-9867-C7D97C8114B4}"/>
              </a:ext>
            </a:extLst>
          </p:cNvPr>
          <p:cNvSpPr/>
          <p:nvPr/>
        </p:nvSpPr>
        <p:spPr>
          <a:xfrm>
            <a:off x="4027035" y="2928320"/>
            <a:ext cx="207243" cy="20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254F457D-B712-4870-BD90-6C9AFCF9FD5A}"/>
              </a:ext>
            </a:extLst>
          </p:cNvPr>
          <p:cNvSpPr/>
          <p:nvPr/>
        </p:nvSpPr>
        <p:spPr>
          <a:xfrm>
            <a:off x="3544481" y="3351719"/>
            <a:ext cx="207243" cy="20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4C2B6248-48E3-4457-80EC-816392B36A00}"/>
              </a:ext>
            </a:extLst>
          </p:cNvPr>
          <p:cNvSpPr/>
          <p:nvPr/>
        </p:nvSpPr>
        <p:spPr>
          <a:xfrm>
            <a:off x="4087251" y="4042065"/>
            <a:ext cx="207243" cy="20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4FA28AF6-E100-4A0A-AF99-243F14BC4EC7}"/>
              </a:ext>
            </a:extLst>
          </p:cNvPr>
          <p:cNvSpPr/>
          <p:nvPr/>
        </p:nvSpPr>
        <p:spPr>
          <a:xfrm>
            <a:off x="1428079" y="2928320"/>
            <a:ext cx="207243" cy="2072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11439B67-628D-45A8-8E6A-0D6B332106F8}"/>
              </a:ext>
            </a:extLst>
          </p:cNvPr>
          <p:cNvSpPr/>
          <p:nvPr/>
        </p:nvSpPr>
        <p:spPr>
          <a:xfrm>
            <a:off x="3337238" y="2751058"/>
            <a:ext cx="207243" cy="2072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C3DCE353-1746-49D9-9A01-088A7430ED6C}"/>
              </a:ext>
            </a:extLst>
          </p:cNvPr>
          <p:cNvSpPr/>
          <p:nvPr/>
        </p:nvSpPr>
        <p:spPr>
          <a:xfrm>
            <a:off x="1300328" y="3652591"/>
            <a:ext cx="207243" cy="2072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D59E293E-7E64-4A17-9BB2-24CAC3690C3F}"/>
              </a:ext>
            </a:extLst>
          </p:cNvPr>
          <p:cNvSpPr/>
          <p:nvPr/>
        </p:nvSpPr>
        <p:spPr>
          <a:xfrm>
            <a:off x="2223301" y="4558348"/>
            <a:ext cx="207243" cy="2072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0D00DC60-F5FC-4585-BEE7-42DC0C0D1D4F}"/>
              </a:ext>
            </a:extLst>
          </p:cNvPr>
          <p:cNvSpPr/>
          <p:nvPr/>
        </p:nvSpPr>
        <p:spPr>
          <a:xfrm>
            <a:off x="1815331" y="4923985"/>
            <a:ext cx="207243" cy="2072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B6974560-BF1C-4C10-A152-159EA23AF2D3}"/>
              </a:ext>
            </a:extLst>
          </p:cNvPr>
          <p:cNvSpPr/>
          <p:nvPr/>
        </p:nvSpPr>
        <p:spPr>
          <a:xfrm>
            <a:off x="1881223" y="3967795"/>
            <a:ext cx="207243" cy="2072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1EC7719A-9773-48C7-A690-BC65E627EE18}"/>
              </a:ext>
            </a:extLst>
          </p:cNvPr>
          <p:cNvSpPr/>
          <p:nvPr/>
        </p:nvSpPr>
        <p:spPr>
          <a:xfrm>
            <a:off x="2743923" y="4244164"/>
            <a:ext cx="207243" cy="2072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CC29CA6F-5731-4584-8A5E-4A2D7F0B0A87}"/>
              </a:ext>
            </a:extLst>
          </p:cNvPr>
          <p:cNvSpPr/>
          <p:nvPr/>
        </p:nvSpPr>
        <p:spPr>
          <a:xfrm>
            <a:off x="2649422" y="5121393"/>
            <a:ext cx="207243" cy="2072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A72D30AA-524B-4B10-B21C-0B1D6E003D6F}"/>
              </a:ext>
            </a:extLst>
          </p:cNvPr>
          <p:cNvSpPr/>
          <p:nvPr/>
        </p:nvSpPr>
        <p:spPr>
          <a:xfrm>
            <a:off x="3505466" y="4322312"/>
            <a:ext cx="207243" cy="2072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79669EA0-82FE-4FE6-A0E0-2E65365628E4}"/>
              </a:ext>
            </a:extLst>
          </p:cNvPr>
          <p:cNvSpPr/>
          <p:nvPr/>
        </p:nvSpPr>
        <p:spPr>
          <a:xfrm>
            <a:off x="3401845" y="4902086"/>
            <a:ext cx="207243" cy="2072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06F46670-219C-4060-A3D4-B281F61FD61A}"/>
              </a:ext>
            </a:extLst>
          </p:cNvPr>
          <p:cNvSpPr/>
          <p:nvPr/>
        </p:nvSpPr>
        <p:spPr>
          <a:xfrm>
            <a:off x="3809477" y="5466423"/>
            <a:ext cx="207243" cy="2072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3E60738E-2D41-46B8-B917-96F73E1C0CE4}"/>
              </a:ext>
            </a:extLst>
          </p:cNvPr>
          <p:cNvSpPr/>
          <p:nvPr/>
        </p:nvSpPr>
        <p:spPr>
          <a:xfrm>
            <a:off x="2866160" y="3304897"/>
            <a:ext cx="207243" cy="20723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58" name="Group 57">
            <a:extLst>
              <a:ext uri="{FF2B5EF4-FFF2-40B4-BE49-F238E27FC236}">
                <a16:creationId xmlns:a16="http://schemas.microsoft.com/office/drawing/2014/main" id="{736304F6-538A-4962-B6F9-F99C75CC490A}"/>
              </a:ext>
            </a:extLst>
          </p:cNvPr>
          <p:cNvGrpSpPr/>
          <p:nvPr/>
        </p:nvGrpSpPr>
        <p:grpSpPr>
          <a:xfrm>
            <a:off x="4754958" y="4683790"/>
            <a:ext cx="1537940" cy="830997"/>
            <a:chOff x="5382363" y="2869786"/>
            <a:chExt cx="1537940" cy="830997"/>
          </a:xfrm>
        </p:grpSpPr>
        <p:sp>
          <p:nvSpPr>
            <p:cNvPr id="55" name="Oval 54">
              <a:extLst>
                <a:ext uri="{FF2B5EF4-FFF2-40B4-BE49-F238E27FC236}">
                  <a16:creationId xmlns:a16="http://schemas.microsoft.com/office/drawing/2014/main" id="{C1B9A17E-2A8A-4252-A818-CDEB14F60379}"/>
                </a:ext>
              </a:extLst>
            </p:cNvPr>
            <p:cNvSpPr/>
            <p:nvPr/>
          </p:nvSpPr>
          <p:spPr>
            <a:xfrm>
              <a:off x="5384701" y="3005745"/>
              <a:ext cx="207243" cy="207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2E79844F-470C-4C7F-BF1E-6585D343E07E}"/>
                </a:ext>
              </a:extLst>
            </p:cNvPr>
            <p:cNvSpPr/>
            <p:nvPr/>
          </p:nvSpPr>
          <p:spPr>
            <a:xfrm>
              <a:off x="5382363" y="3356992"/>
              <a:ext cx="207243" cy="20723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7" name="TextBox 56">
              <a:extLst>
                <a:ext uri="{FF2B5EF4-FFF2-40B4-BE49-F238E27FC236}">
                  <a16:creationId xmlns:a16="http://schemas.microsoft.com/office/drawing/2014/main" id="{A9365B7F-5177-416E-9CEC-CDA2AF6C1BC2}"/>
                </a:ext>
              </a:extLst>
            </p:cNvPr>
            <p:cNvSpPr txBox="1"/>
            <p:nvPr/>
          </p:nvSpPr>
          <p:spPr>
            <a:xfrm>
              <a:off x="5547620" y="2869786"/>
              <a:ext cx="1372683" cy="830997"/>
            </a:xfrm>
            <a:prstGeom prst="rect">
              <a:avLst/>
            </a:prstGeom>
            <a:noFill/>
          </p:spPr>
          <p:txBody>
            <a:bodyPr wrap="none" rtlCol="0">
              <a:spAutoFit/>
            </a:bodyPr>
            <a:lstStyle/>
            <a:p>
              <a:r>
                <a:rPr lang="en-GB" sz="2400" dirty="0"/>
                <a:t> = 3 votes</a:t>
              </a:r>
            </a:p>
            <a:p>
              <a:r>
                <a:rPr lang="en-GB" sz="2400" dirty="0"/>
                <a:t> = 1 vote</a:t>
              </a:r>
            </a:p>
          </p:txBody>
        </p:sp>
      </p:grpSp>
      <p:sp>
        <p:nvSpPr>
          <p:cNvPr id="59" name="Rectangle 58">
            <a:extLst>
              <a:ext uri="{FF2B5EF4-FFF2-40B4-BE49-F238E27FC236}">
                <a16:creationId xmlns:a16="http://schemas.microsoft.com/office/drawing/2014/main" id="{E8097B06-FAF9-4ECF-AE81-F2A368B0F7D3}"/>
              </a:ext>
            </a:extLst>
          </p:cNvPr>
          <p:cNvSpPr/>
          <p:nvPr/>
        </p:nvSpPr>
        <p:spPr>
          <a:xfrm>
            <a:off x="4706384" y="4683790"/>
            <a:ext cx="1586514" cy="437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4217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 presetClass="entr" presetSubtype="0" fill="hold" nodeType="withEffect">
                                  <p:stCondLst>
                                    <p:cond delay="0"/>
                                  </p:stCondLst>
                                  <p:childTnLst>
                                    <p:set>
                                      <p:cBhvr>
                                        <p:cTn id="9"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6" presetClass="entr" presetSubtype="32"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circle(out)">
                                      <p:cBhvr>
                                        <p:cTn id="14" dur="2000"/>
                                        <p:tgtEl>
                                          <p:spTgt spid="48"/>
                                        </p:tgtEl>
                                      </p:cBhvr>
                                    </p:animEffect>
                                  </p:childTnLst>
                                </p:cTn>
                              </p:par>
                              <p:par>
                                <p:cTn id="15" presetID="1" presetClass="entr" presetSubtype="0" fill="hold" nodeType="withEffect">
                                  <p:stCondLst>
                                    <p:cond delay="0"/>
                                  </p:stCondLst>
                                  <p:childTnLst>
                                    <p:set>
                                      <p:cBhvr>
                                        <p:cTn id="16"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par>
                                <p:cTn id="22" presetID="1" presetClass="entr" presetSubtype="0" fill="hold" nodeType="withEffect">
                                  <p:stCondLst>
                                    <p:cond delay="0"/>
                                  </p:stCondLst>
                                  <p:childTnLst>
                                    <p:set>
                                      <p:cBhvr>
                                        <p:cTn id="23" dur="1" fill="hold">
                                          <p:stCondLst>
                                            <p:cond delay="0"/>
                                          </p:stCondLst>
                                        </p:cTn>
                                        <p:tgtEl>
                                          <p:spTgt spid="54">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500"/>
                                        <p:tgtEl>
                                          <p:spTgt spid="59"/>
                                        </p:tgtEl>
                                      </p:cBhvr>
                                    </p:animEffect>
                                  </p:childTnLst>
                                </p:cTn>
                              </p:par>
                              <p:par>
                                <p:cTn id="29" presetID="1" presetClass="entr" presetSubtype="0" fill="hold" nodeType="withEffect">
                                  <p:stCondLst>
                                    <p:cond delay="0"/>
                                  </p:stCondLst>
                                  <p:childTnLst>
                                    <p:set>
                                      <p:cBhvr>
                                        <p:cTn id="30" dur="1" fill="hold">
                                          <p:stCondLst>
                                            <p:cond delay="0"/>
                                          </p:stCondLst>
                                        </p:cTn>
                                        <p:tgtEl>
                                          <p:spTgt spid="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7096-666A-4C4F-A45F-13B06C83C9F6}"/>
              </a:ext>
            </a:extLst>
          </p:cNvPr>
          <p:cNvSpPr>
            <a:spLocks noGrp="1"/>
          </p:cNvSpPr>
          <p:nvPr>
            <p:ph type="title"/>
          </p:nvPr>
        </p:nvSpPr>
        <p:spPr/>
        <p:txBody>
          <a:bodyPr/>
          <a:lstStyle/>
          <a:p>
            <a:r>
              <a:rPr lang="en-GB" dirty="0"/>
              <a:t>Distance Measures</a:t>
            </a:r>
          </a:p>
        </p:txBody>
      </p:sp>
      <p:sp>
        <p:nvSpPr>
          <p:cNvPr id="3" name="Content Placeholder 2">
            <a:extLst>
              <a:ext uri="{FF2B5EF4-FFF2-40B4-BE49-F238E27FC236}">
                <a16:creationId xmlns:a16="http://schemas.microsoft.com/office/drawing/2014/main" id="{5530BB2C-EA66-47EE-BB30-C8C125B66044}"/>
              </a:ext>
            </a:extLst>
          </p:cNvPr>
          <p:cNvSpPr>
            <a:spLocks noGrp="1"/>
          </p:cNvSpPr>
          <p:nvPr>
            <p:ph idx="1"/>
          </p:nvPr>
        </p:nvSpPr>
        <p:spPr/>
        <p:txBody>
          <a:bodyPr/>
          <a:lstStyle/>
          <a:p>
            <a:r>
              <a:rPr lang="en-GB" dirty="0"/>
              <a:t>Euclidean Distance</a:t>
            </a:r>
          </a:p>
          <a:p>
            <a:r>
              <a:rPr lang="en-GB" dirty="0"/>
              <a:t>Manhattan Distance</a:t>
            </a:r>
          </a:p>
          <a:p>
            <a:r>
              <a:rPr lang="en-GB" dirty="0"/>
              <a:t>Hamming Distance</a:t>
            </a:r>
          </a:p>
          <a:p>
            <a:r>
              <a:rPr lang="en-GB" dirty="0"/>
              <a:t>Jaccard Distance</a:t>
            </a:r>
          </a:p>
          <a:p>
            <a:r>
              <a:rPr lang="en-GB" dirty="0"/>
              <a:t>…</a:t>
            </a:r>
          </a:p>
        </p:txBody>
      </p:sp>
      <p:cxnSp>
        <p:nvCxnSpPr>
          <p:cNvPr id="5" name="Straight Connector 4">
            <a:extLst>
              <a:ext uri="{FF2B5EF4-FFF2-40B4-BE49-F238E27FC236}">
                <a16:creationId xmlns:a16="http://schemas.microsoft.com/office/drawing/2014/main" id="{7C8E95EC-F2FB-4B03-B51E-1F254D53610F}"/>
              </a:ext>
            </a:extLst>
          </p:cNvPr>
          <p:cNvCxnSpPr/>
          <p:nvPr/>
        </p:nvCxnSpPr>
        <p:spPr>
          <a:xfrm>
            <a:off x="7248128" y="1916832"/>
            <a:ext cx="0" cy="19442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FB292EF-305D-4CCC-A0DE-EA44E4209881}"/>
              </a:ext>
            </a:extLst>
          </p:cNvPr>
          <p:cNvCxnSpPr>
            <a:cxnSpLocks/>
          </p:cNvCxnSpPr>
          <p:nvPr/>
        </p:nvCxnSpPr>
        <p:spPr>
          <a:xfrm rot="5400000">
            <a:off x="8220236" y="2870557"/>
            <a:ext cx="0" cy="19442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B1F7317D-265C-40BD-BB7F-9423EA743076}"/>
              </a:ext>
            </a:extLst>
          </p:cNvPr>
          <p:cNvSpPr/>
          <p:nvPr/>
        </p:nvSpPr>
        <p:spPr>
          <a:xfrm>
            <a:off x="7464152" y="3356992"/>
            <a:ext cx="216019"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A41C31C0-2E02-49F4-9B3C-E90E69579FED}"/>
              </a:ext>
            </a:extLst>
          </p:cNvPr>
          <p:cNvSpPr/>
          <p:nvPr/>
        </p:nvSpPr>
        <p:spPr>
          <a:xfrm>
            <a:off x="8688288" y="1916832"/>
            <a:ext cx="216019"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6ECC2001-6A90-4DFF-9DB5-7C12F79C75CF}"/>
              </a:ext>
            </a:extLst>
          </p:cNvPr>
          <p:cNvCxnSpPr>
            <a:cxnSpLocks/>
            <a:stCxn id="7" idx="7"/>
            <a:endCxn id="8" idx="3"/>
          </p:cNvCxnSpPr>
          <p:nvPr/>
        </p:nvCxnSpPr>
        <p:spPr>
          <a:xfrm flipV="1">
            <a:off x="7648536" y="2101220"/>
            <a:ext cx="1071387" cy="1287408"/>
          </a:xfrm>
          <a:prstGeom prst="line">
            <a:avLst/>
          </a:prstGeom>
          <a:ln w="38100">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A0C1D5BA-13C2-4736-967D-62FFDDD4B55E}"/>
              </a:ext>
            </a:extLst>
          </p:cNvPr>
          <p:cNvGrpSpPr/>
          <p:nvPr/>
        </p:nvGrpSpPr>
        <p:grpSpPr>
          <a:xfrm>
            <a:off x="7680171" y="2132856"/>
            <a:ext cx="1116127" cy="1332148"/>
            <a:chOff x="7680171" y="2132856"/>
            <a:chExt cx="1116127" cy="1332148"/>
          </a:xfrm>
        </p:grpSpPr>
        <p:cxnSp>
          <p:nvCxnSpPr>
            <p:cNvPr id="13" name="Straight Connector 12">
              <a:extLst>
                <a:ext uri="{FF2B5EF4-FFF2-40B4-BE49-F238E27FC236}">
                  <a16:creationId xmlns:a16="http://schemas.microsoft.com/office/drawing/2014/main" id="{D6F2A5BB-D376-48B5-9F7B-967F5BEFF207}"/>
                </a:ext>
              </a:extLst>
            </p:cNvPr>
            <p:cNvCxnSpPr>
              <a:cxnSpLocks/>
              <a:stCxn id="7" idx="6"/>
            </p:cNvCxnSpPr>
            <p:nvPr/>
          </p:nvCxnSpPr>
          <p:spPr>
            <a:xfrm>
              <a:off x="7680171" y="3465004"/>
              <a:ext cx="1116126"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06AA0FB-9553-4BBB-AF28-98D3D8364185}"/>
                </a:ext>
              </a:extLst>
            </p:cNvPr>
            <p:cNvCxnSpPr>
              <a:stCxn id="8" idx="4"/>
            </p:cNvCxnSpPr>
            <p:nvPr/>
          </p:nvCxnSpPr>
          <p:spPr>
            <a:xfrm flipH="1">
              <a:off x="8796297" y="2132856"/>
              <a:ext cx="1" cy="1332148"/>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A0F282F4-5146-4022-B239-F130CA328605}"/>
              </a:ext>
            </a:extLst>
          </p:cNvPr>
          <p:cNvSpPr txBox="1"/>
          <p:nvPr/>
        </p:nvSpPr>
        <p:spPr>
          <a:xfrm>
            <a:off x="8976320" y="3140968"/>
            <a:ext cx="1224822" cy="369332"/>
          </a:xfrm>
          <a:prstGeom prst="rect">
            <a:avLst/>
          </a:prstGeom>
          <a:noFill/>
        </p:spPr>
        <p:txBody>
          <a:bodyPr wrap="none" rtlCol="0">
            <a:spAutoFit/>
          </a:bodyPr>
          <a:lstStyle/>
          <a:p>
            <a:r>
              <a:rPr lang="en-GB" dirty="0"/>
              <a:t>Manhattan</a:t>
            </a:r>
          </a:p>
        </p:txBody>
      </p:sp>
      <p:sp>
        <p:nvSpPr>
          <p:cNvPr id="19" name="TextBox 18">
            <a:extLst>
              <a:ext uri="{FF2B5EF4-FFF2-40B4-BE49-F238E27FC236}">
                <a16:creationId xmlns:a16="http://schemas.microsoft.com/office/drawing/2014/main" id="{9C799530-ADFF-41B9-B67B-0F935E600E59}"/>
              </a:ext>
            </a:extLst>
          </p:cNvPr>
          <p:cNvSpPr txBox="1"/>
          <p:nvPr/>
        </p:nvSpPr>
        <p:spPr>
          <a:xfrm>
            <a:off x="7279760" y="2244932"/>
            <a:ext cx="1091966" cy="369332"/>
          </a:xfrm>
          <a:prstGeom prst="rect">
            <a:avLst/>
          </a:prstGeom>
          <a:noFill/>
        </p:spPr>
        <p:txBody>
          <a:bodyPr wrap="none" rtlCol="0">
            <a:spAutoFit/>
          </a:bodyPr>
          <a:lstStyle/>
          <a:p>
            <a:r>
              <a:rPr lang="en-GB" dirty="0"/>
              <a:t>Euclidean</a:t>
            </a:r>
          </a:p>
        </p:txBody>
      </p:sp>
      <p:grpSp>
        <p:nvGrpSpPr>
          <p:cNvPr id="38" name="Group 37">
            <a:extLst>
              <a:ext uri="{FF2B5EF4-FFF2-40B4-BE49-F238E27FC236}">
                <a16:creationId xmlns:a16="http://schemas.microsoft.com/office/drawing/2014/main" id="{93D75920-6C16-4C8B-95D8-2044BADA25D3}"/>
              </a:ext>
            </a:extLst>
          </p:cNvPr>
          <p:cNvGrpSpPr/>
          <p:nvPr/>
        </p:nvGrpSpPr>
        <p:grpSpPr>
          <a:xfrm>
            <a:off x="7248128" y="4449274"/>
            <a:ext cx="2852346" cy="1439411"/>
            <a:chOff x="4943872" y="5373216"/>
            <a:chExt cx="2852346" cy="1439411"/>
          </a:xfrm>
        </p:grpSpPr>
        <p:sp>
          <p:nvSpPr>
            <p:cNvPr id="20" name="Rectangle 19">
              <a:extLst>
                <a:ext uri="{FF2B5EF4-FFF2-40B4-BE49-F238E27FC236}">
                  <a16:creationId xmlns:a16="http://schemas.microsoft.com/office/drawing/2014/main" id="{FAC3AAD2-5857-447F-8E7B-965EA5306244}"/>
                </a:ext>
              </a:extLst>
            </p:cNvPr>
            <p:cNvSpPr/>
            <p:nvPr/>
          </p:nvSpPr>
          <p:spPr>
            <a:xfrm>
              <a:off x="4943872" y="5373216"/>
              <a:ext cx="482352" cy="48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21" name="Rectangle 20">
              <a:extLst>
                <a:ext uri="{FF2B5EF4-FFF2-40B4-BE49-F238E27FC236}">
                  <a16:creationId xmlns:a16="http://schemas.microsoft.com/office/drawing/2014/main" id="{39FE29F6-679D-4E06-AD49-BD2F32C948FA}"/>
                </a:ext>
              </a:extLst>
            </p:cNvPr>
            <p:cNvSpPr/>
            <p:nvPr/>
          </p:nvSpPr>
          <p:spPr>
            <a:xfrm>
              <a:off x="5417871" y="5373216"/>
              <a:ext cx="482352" cy="48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22" name="Rectangle 21">
              <a:extLst>
                <a:ext uri="{FF2B5EF4-FFF2-40B4-BE49-F238E27FC236}">
                  <a16:creationId xmlns:a16="http://schemas.microsoft.com/office/drawing/2014/main" id="{9E66FAF8-71F6-41BC-9D51-4CE1803C749C}"/>
                </a:ext>
              </a:extLst>
            </p:cNvPr>
            <p:cNvSpPr/>
            <p:nvPr/>
          </p:nvSpPr>
          <p:spPr>
            <a:xfrm>
              <a:off x="5891870" y="5373216"/>
              <a:ext cx="482352" cy="48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23" name="Rectangle 22">
              <a:extLst>
                <a:ext uri="{FF2B5EF4-FFF2-40B4-BE49-F238E27FC236}">
                  <a16:creationId xmlns:a16="http://schemas.microsoft.com/office/drawing/2014/main" id="{9104E94E-D051-45D4-B842-F321E43E819B}"/>
                </a:ext>
              </a:extLst>
            </p:cNvPr>
            <p:cNvSpPr/>
            <p:nvPr/>
          </p:nvSpPr>
          <p:spPr>
            <a:xfrm>
              <a:off x="6365869" y="5373216"/>
              <a:ext cx="482352" cy="48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24" name="Rectangle 23">
              <a:extLst>
                <a:ext uri="{FF2B5EF4-FFF2-40B4-BE49-F238E27FC236}">
                  <a16:creationId xmlns:a16="http://schemas.microsoft.com/office/drawing/2014/main" id="{072201BA-6707-40F0-8988-5B004201F0BD}"/>
                </a:ext>
              </a:extLst>
            </p:cNvPr>
            <p:cNvSpPr/>
            <p:nvPr/>
          </p:nvSpPr>
          <p:spPr>
            <a:xfrm>
              <a:off x="6839868" y="5373216"/>
              <a:ext cx="482352" cy="48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p>
          </p:txBody>
        </p:sp>
        <p:sp>
          <p:nvSpPr>
            <p:cNvPr id="25" name="Rectangle 24">
              <a:extLst>
                <a:ext uri="{FF2B5EF4-FFF2-40B4-BE49-F238E27FC236}">
                  <a16:creationId xmlns:a16="http://schemas.microsoft.com/office/drawing/2014/main" id="{76396317-1BAE-46BA-8D89-4058942D3526}"/>
                </a:ext>
              </a:extLst>
            </p:cNvPr>
            <p:cNvSpPr/>
            <p:nvPr/>
          </p:nvSpPr>
          <p:spPr>
            <a:xfrm>
              <a:off x="7313866" y="5373216"/>
              <a:ext cx="482352" cy="482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p>
          </p:txBody>
        </p:sp>
        <p:sp>
          <p:nvSpPr>
            <p:cNvPr id="26" name="Rectangle 25">
              <a:extLst>
                <a:ext uri="{FF2B5EF4-FFF2-40B4-BE49-F238E27FC236}">
                  <a16:creationId xmlns:a16="http://schemas.microsoft.com/office/drawing/2014/main" id="{38F251E4-8EA7-43BE-AAAD-C80F9274FAE9}"/>
                </a:ext>
              </a:extLst>
            </p:cNvPr>
            <p:cNvSpPr/>
            <p:nvPr/>
          </p:nvSpPr>
          <p:spPr>
            <a:xfrm>
              <a:off x="4943872" y="5855568"/>
              <a:ext cx="482352" cy="4823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EEA18965-7AAF-4BA6-9B64-B1E1C597A0EF}"/>
                </a:ext>
              </a:extLst>
            </p:cNvPr>
            <p:cNvSpPr/>
            <p:nvPr/>
          </p:nvSpPr>
          <p:spPr>
            <a:xfrm>
              <a:off x="5417871" y="5855568"/>
              <a:ext cx="482352" cy="4823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50508D1C-1A8C-40AE-BDBD-EDCA452BB30C}"/>
                </a:ext>
              </a:extLst>
            </p:cNvPr>
            <p:cNvSpPr/>
            <p:nvPr/>
          </p:nvSpPr>
          <p:spPr>
            <a:xfrm>
              <a:off x="5891870" y="5855568"/>
              <a:ext cx="482352" cy="4823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CD13D764-EF05-4879-B635-3DD34CE2DE7C}"/>
                </a:ext>
              </a:extLst>
            </p:cNvPr>
            <p:cNvSpPr/>
            <p:nvPr/>
          </p:nvSpPr>
          <p:spPr>
            <a:xfrm>
              <a:off x="6365869" y="5855568"/>
              <a:ext cx="482352" cy="4823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3E97C8D-7967-42D4-9930-A56A4C85A6BC}"/>
                </a:ext>
              </a:extLst>
            </p:cNvPr>
            <p:cNvSpPr/>
            <p:nvPr/>
          </p:nvSpPr>
          <p:spPr>
            <a:xfrm>
              <a:off x="6839868" y="5855568"/>
              <a:ext cx="482352" cy="4823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1E565193-65A9-43E3-877F-D7A1B0DE1F32}"/>
                </a:ext>
              </a:extLst>
            </p:cNvPr>
            <p:cNvSpPr/>
            <p:nvPr/>
          </p:nvSpPr>
          <p:spPr>
            <a:xfrm>
              <a:off x="7313866" y="5855568"/>
              <a:ext cx="482352" cy="4823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892F61E3-137F-43A3-B371-A6D9CBF66C78}"/>
                </a:ext>
              </a:extLst>
            </p:cNvPr>
            <p:cNvSpPr/>
            <p:nvPr/>
          </p:nvSpPr>
          <p:spPr>
            <a:xfrm>
              <a:off x="4943872" y="6330275"/>
              <a:ext cx="482352" cy="4823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9F1DE62B-C587-47FF-814C-F6A37B7C1B79}"/>
                </a:ext>
              </a:extLst>
            </p:cNvPr>
            <p:cNvSpPr/>
            <p:nvPr/>
          </p:nvSpPr>
          <p:spPr>
            <a:xfrm>
              <a:off x="5417871" y="6330275"/>
              <a:ext cx="482352" cy="4823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A8838D98-21C8-4C1B-B90E-CBB159651634}"/>
                </a:ext>
              </a:extLst>
            </p:cNvPr>
            <p:cNvSpPr/>
            <p:nvPr/>
          </p:nvSpPr>
          <p:spPr>
            <a:xfrm>
              <a:off x="5891870" y="6330275"/>
              <a:ext cx="482352" cy="4823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F5B22FDB-4361-4D0B-BB94-621AC7788134}"/>
                </a:ext>
              </a:extLst>
            </p:cNvPr>
            <p:cNvSpPr/>
            <p:nvPr/>
          </p:nvSpPr>
          <p:spPr>
            <a:xfrm>
              <a:off x="6365869" y="6330275"/>
              <a:ext cx="482352" cy="4823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DE224B9-0B6E-4637-981B-8A429ADD66A5}"/>
                </a:ext>
              </a:extLst>
            </p:cNvPr>
            <p:cNvSpPr/>
            <p:nvPr/>
          </p:nvSpPr>
          <p:spPr>
            <a:xfrm>
              <a:off x="6839868" y="6330275"/>
              <a:ext cx="482352" cy="4823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45B7FD67-658A-4E07-9C7A-39E0D5DED049}"/>
                </a:ext>
              </a:extLst>
            </p:cNvPr>
            <p:cNvSpPr/>
            <p:nvPr/>
          </p:nvSpPr>
          <p:spPr>
            <a:xfrm>
              <a:off x="7313866" y="6330275"/>
              <a:ext cx="482352" cy="4823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39" name="TextBox 38">
            <a:extLst>
              <a:ext uri="{FF2B5EF4-FFF2-40B4-BE49-F238E27FC236}">
                <a16:creationId xmlns:a16="http://schemas.microsoft.com/office/drawing/2014/main" id="{F889412F-3C8F-4EF3-84A3-0D432142D795}"/>
              </a:ext>
            </a:extLst>
          </p:cNvPr>
          <p:cNvSpPr txBox="1"/>
          <p:nvPr/>
        </p:nvSpPr>
        <p:spPr>
          <a:xfrm>
            <a:off x="5965649" y="4988136"/>
            <a:ext cx="1045479" cy="369332"/>
          </a:xfrm>
          <a:prstGeom prst="rect">
            <a:avLst/>
          </a:prstGeom>
          <a:noFill/>
        </p:spPr>
        <p:txBody>
          <a:bodyPr wrap="none" rtlCol="0">
            <a:spAutoFit/>
          </a:bodyPr>
          <a:lstStyle/>
          <a:p>
            <a:r>
              <a:rPr lang="en-GB" dirty="0"/>
              <a:t>Sample 1</a:t>
            </a:r>
          </a:p>
        </p:txBody>
      </p:sp>
      <p:sp>
        <p:nvSpPr>
          <p:cNvPr id="40" name="TextBox 39">
            <a:extLst>
              <a:ext uri="{FF2B5EF4-FFF2-40B4-BE49-F238E27FC236}">
                <a16:creationId xmlns:a16="http://schemas.microsoft.com/office/drawing/2014/main" id="{E602D32B-5367-4936-BF9C-9ABF3A3AEACB}"/>
              </a:ext>
            </a:extLst>
          </p:cNvPr>
          <p:cNvSpPr txBox="1"/>
          <p:nvPr/>
        </p:nvSpPr>
        <p:spPr>
          <a:xfrm>
            <a:off x="5969262" y="5442379"/>
            <a:ext cx="1045479" cy="369332"/>
          </a:xfrm>
          <a:prstGeom prst="rect">
            <a:avLst/>
          </a:prstGeom>
          <a:noFill/>
        </p:spPr>
        <p:txBody>
          <a:bodyPr wrap="none" rtlCol="0">
            <a:spAutoFit/>
          </a:bodyPr>
          <a:lstStyle/>
          <a:p>
            <a:r>
              <a:rPr lang="en-GB" dirty="0"/>
              <a:t>Sample 2</a:t>
            </a:r>
          </a:p>
        </p:txBody>
      </p:sp>
      <p:sp>
        <p:nvSpPr>
          <p:cNvPr id="41" name="TextBox 40">
            <a:extLst>
              <a:ext uri="{FF2B5EF4-FFF2-40B4-BE49-F238E27FC236}">
                <a16:creationId xmlns:a16="http://schemas.microsoft.com/office/drawing/2014/main" id="{E8FAAE10-67F3-4D5D-A5D7-840478A23DB2}"/>
              </a:ext>
            </a:extLst>
          </p:cNvPr>
          <p:cNvSpPr txBox="1"/>
          <p:nvPr/>
        </p:nvSpPr>
        <p:spPr>
          <a:xfrm>
            <a:off x="7426468" y="6124061"/>
            <a:ext cx="2523640" cy="369332"/>
          </a:xfrm>
          <a:prstGeom prst="rect">
            <a:avLst/>
          </a:prstGeom>
          <a:noFill/>
        </p:spPr>
        <p:txBody>
          <a:bodyPr wrap="none" rtlCol="0">
            <a:spAutoFit/>
          </a:bodyPr>
          <a:lstStyle/>
          <a:p>
            <a:r>
              <a:rPr lang="en-GB" dirty="0"/>
              <a:t>Hamming = 2 differences</a:t>
            </a:r>
          </a:p>
        </p:txBody>
      </p:sp>
    </p:spTree>
    <p:extLst>
      <p:ext uri="{BB962C8B-B14F-4D97-AF65-F5344CB8AC3E}">
        <p14:creationId xmlns:p14="http://schemas.microsoft.com/office/powerpoint/2010/main" val="3899052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BF229E5E-16AE-45A5-BBCA-30BA3589DBC9}"/>
              </a:ext>
            </a:extLst>
          </p:cNvPr>
          <p:cNvGrpSpPr/>
          <p:nvPr/>
        </p:nvGrpSpPr>
        <p:grpSpPr>
          <a:xfrm>
            <a:off x="1703512" y="4073726"/>
            <a:ext cx="8784969" cy="354998"/>
            <a:chOff x="1703512" y="4073726"/>
            <a:chExt cx="8784969" cy="354998"/>
          </a:xfrm>
        </p:grpSpPr>
        <p:sp>
          <p:nvSpPr>
            <p:cNvPr id="24" name="Rectangle 23">
              <a:extLst>
                <a:ext uri="{FF2B5EF4-FFF2-40B4-BE49-F238E27FC236}">
                  <a16:creationId xmlns:a16="http://schemas.microsoft.com/office/drawing/2014/main" id="{C8A95D51-9BA1-4617-92AE-8509B2A0C845}"/>
                </a:ext>
              </a:extLst>
            </p:cNvPr>
            <p:cNvSpPr/>
            <p:nvPr/>
          </p:nvSpPr>
          <p:spPr>
            <a:xfrm>
              <a:off x="5951984" y="4077072"/>
              <a:ext cx="4536497" cy="3516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Group 2</a:t>
              </a:r>
            </a:p>
          </p:txBody>
        </p:sp>
        <p:sp>
          <p:nvSpPr>
            <p:cNvPr id="25" name="Rectangle 24">
              <a:extLst>
                <a:ext uri="{FF2B5EF4-FFF2-40B4-BE49-F238E27FC236}">
                  <a16:creationId xmlns:a16="http://schemas.microsoft.com/office/drawing/2014/main" id="{0EF92AD9-11D4-4790-A485-A4F76647D1F4}"/>
                </a:ext>
              </a:extLst>
            </p:cNvPr>
            <p:cNvSpPr/>
            <p:nvPr/>
          </p:nvSpPr>
          <p:spPr>
            <a:xfrm>
              <a:off x="1703512" y="4073726"/>
              <a:ext cx="4248473" cy="3516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Group 1</a:t>
              </a:r>
            </a:p>
          </p:txBody>
        </p:sp>
      </p:grpSp>
      <p:sp>
        <p:nvSpPr>
          <p:cNvPr id="2" name="Title 1">
            <a:extLst>
              <a:ext uri="{FF2B5EF4-FFF2-40B4-BE49-F238E27FC236}">
                <a16:creationId xmlns:a16="http://schemas.microsoft.com/office/drawing/2014/main" id="{2350F294-753F-40C7-A409-77636A2D817B}"/>
              </a:ext>
            </a:extLst>
          </p:cNvPr>
          <p:cNvSpPr>
            <a:spLocks noGrp="1"/>
          </p:cNvSpPr>
          <p:nvPr>
            <p:ph type="title"/>
          </p:nvPr>
        </p:nvSpPr>
        <p:spPr/>
        <p:txBody>
          <a:bodyPr/>
          <a:lstStyle/>
          <a:p>
            <a:r>
              <a:rPr lang="en-GB" dirty="0"/>
              <a:t>Support Vector Machines</a:t>
            </a:r>
          </a:p>
        </p:txBody>
      </p:sp>
      <p:sp>
        <p:nvSpPr>
          <p:cNvPr id="3" name="Content Placeholder 2">
            <a:extLst>
              <a:ext uri="{FF2B5EF4-FFF2-40B4-BE49-F238E27FC236}">
                <a16:creationId xmlns:a16="http://schemas.microsoft.com/office/drawing/2014/main" id="{5E2A6737-9F8E-46A7-A784-4AFAE9A5C49B}"/>
              </a:ext>
            </a:extLst>
          </p:cNvPr>
          <p:cNvSpPr>
            <a:spLocks noGrp="1"/>
          </p:cNvSpPr>
          <p:nvPr>
            <p:ph idx="1"/>
          </p:nvPr>
        </p:nvSpPr>
        <p:spPr>
          <a:xfrm>
            <a:off x="609600" y="1600202"/>
            <a:ext cx="10972800" cy="1396750"/>
          </a:xfrm>
        </p:spPr>
        <p:txBody>
          <a:bodyPr/>
          <a:lstStyle/>
          <a:p>
            <a:r>
              <a:rPr lang="en-GB" dirty="0"/>
              <a:t>Projects data into a multi-dimensional space</a:t>
            </a:r>
          </a:p>
          <a:p>
            <a:r>
              <a:rPr lang="en-GB" dirty="0"/>
              <a:t>Divides the space into areas representing different categories</a:t>
            </a:r>
          </a:p>
        </p:txBody>
      </p:sp>
      <p:grpSp>
        <p:nvGrpSpPr>
          <p:cNvPr id="10" name="Group 9">
            <a:extLst>
              <a:ext uri="{FF2B5EF4-FFF2-40B4-BE49-F238E27FC236}">
                <a16:creationId xmlns:a16="http://schemas.microsoft.com/office/drawing/2014/main" id="{97B036AB-0430-4121-8BA9-202EBF2DA340}"/>
              </a:ext>
            </a:extLst>
          </p:cNvPr>
          <p:cNvGrpSpPr/>
          <p:nvPr/>
        </p:nvGrpSpPr>
        <p:grpSpPr>
          <a:xfrm>
            <a:off x="1703512" y="4725144"/>
            <a:ext cx="8784976" cy="351656"/>
            <a:chOff x="1415480" y="4405300"/>
            <a:chExt cx="8784976" cy="351656"/>
          </a:xfrm>
        </p:grpSpPr>
        <p:cxnSp>
          <p:nvCxnSpPr>
            <p:cNvPr id="5" name="Straight Connector 4">
              <a:extLst>
                <a:ext uri="{FF2B5EF4-FFF2-40B4-BE49-F238E27FC236}">
                  <a16:creationId xmlns:a16="http://schemas.microsoft.com/office/drawing/2014/main" id="{834AAF6D-10A8-4FE2-93E6-B10935E69E7F}"/>
                </a:ext>
              </a:extLst>
            </p:cNvPr>
            <p:cNvCxnSpPr/>
            <p:nvPr/>
          </p:nvCxnSpPr>
          <p:spPr>
            <a:xfrm>
              <a:off x="1415480" y="4581128"/>
              <a:ext cx="87849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3DC2C5E-09BB-4F93-B9DA-82D9DA851BA5}"/>
                </a:ext>
              </a:extLst>
            </p:cNvPr>
            <p:cNvCxnSpPr>
              <a:cxnSpLocks/>
            </p:cNvCxnSpPr>
            <p:nvPr/>
          </p:nvCxnSpPr>
          <p:spPr>
            <a:xfrm flipV="1">
              <a:off x="1415480" y="4405300"/>
              <a:ext cx="0" cy="351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20E2E16-6A8F-4FB0-ABF9-6620EC4F4DE2}"/>
                </a:ext>
              </a:extLst>
            </p:cNvPr>
            <p:cNvCxnSpPr>
              <a:cxnSpLocks/>
            </p:cNvCxnSpPr>
            <p:nvPr/>
          </p:nvCxnSpPr>
          <p:spPr>
            <a:xfrm flipV="1">
              <a:off x="10200456" y="4405300"/>
              <a:ext cx="0" cy="351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9DBF87FD-A656-4148-BB11-56F202B3F441}"/>
              </a:ext>
            </a:extLst>
          </p:cNvPr>
          <p:cNvGrpSpPr/>
          <p:nvPr/>
        </p:nvGrpSpPr>
        <p:grpSpPr>
          <a:xfrm>
            <a:off x="4834437" y="4703471"/>
            <a:ext cx="2187457" cy="373329"/>
            <a:chOff x="4834437" y="4703471"/>
            <a:chExt cx="2187457" cy="373329"/>
          </a:xfrm>
        </p:grpSpPr>
        <p:sp>
          <p:nvSpPr>
            <p:cNvPr id="12" name="Oval 11">
              <a:extLst>
                <a:ext uri="{FF2B5EF4-FFF2-40B4-BE49-F238E27FC236}">
                  <a16:creationId xmlns:a16="http://schemas.microsoft.com/office/drawing/2014/main" id="{7DB3A961-1CC9-4AD3-9020-CE423BFF78EA}"/>
                </a:ext>
              </a:extLst>
            </p:cNvPr>
            <p:cNvSpPr/>
            <p:nvPr/>
          </p:nvSpPr>
          <p:spPr>
            <a:xfrm>
              <a:off x="4834437" y="4716772"/>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AC7ED76-E6E6-46E0-8CE6-693CD6F57BCD}"/>
                </a:ext>
              </a:extLst>
            </p:cNvPr>
            <p:cNvSpPr/>
            <p:nvPr/>
          </p:nvSpPr>
          <p:spPr>
            <a:xfrm>
              <a:off x="6661854" y="4703471"/>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id="{C210E7F0-EDAE-4916-AA3D-F42D96EDDBA5}"/>
              </a:ext>
            </a:extLst>
          </p:cNvPr>
          <p:cNvGrpSpPr/>
          <p:nvPr/>
        </p:nvGrpSpPr>
        <p:grpSpPr>
          <a:xfrm>
            <a:off x="2140280" y="4703471"/>
            <a:ext cx="7575771" cy="381701"/>
            <a:chOff x="2140280" y="4703471"/>
            <a:chExt cx="7575771" cy="381701"/>
          </a:xfrm>
        </p:grpSpPr>
        <p:sp>
          <p:nvSpPr>
            <p:cNvPr id="11" name="Oval 10">
              <a:extLst>
                <a:ext uri="{FF2B5EF4-FFF2-40B4-BE49-F238E27FC236}">
                  <a16:creationId xmlns:a16="http://schemas.microsoft.com/office/drawing/2014/main" id="{E673076C-21E7-4296-96F9-57692D67ABFB}"/>
                </a:ext>
              </a:extLst>
            </p:cNvPr>
            <p:cNvSpPr/>
            <p:nvPr/>
          </p:nvSpPr>
          <p:spPr>
            <a:xfrm>
              <a:off x="2140280" y="4716772"/>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A5800C9B-CE5A-4EFC-9D07-980B2B898EE3}"/>
                </a:ext>
              </a:extLst>
            </p:cNvPr>
            <p:cNvSpPr/>
            <p:nvPr/>
          </p:nvSpPr>
          <p:spPr>
            <a:xfrm>
              <a:off x="3102949" y="4725144"/>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D6B2DAF-578D-49ED-A2A9-A9B8062B302C}"/>
                </a:ext>
              </a:extLst>
            </p:cNvPr>
            <p:cNvSpPr/>
            <p:nvPr/>
          </p:nvSpPr>
          <p:spPr>
            <a:xfrm>
              <a:off x="3719735" y="4725144"/>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10456F07-68B9-4083-9624-F90C9EB2C345}"/>
                </a:ext>
              </a:extLst>
            </p:cNvPr>
            <p:cNvSpPr/>
            <p:nvPr/>
          </p:nvSpPr>
          <p:spPr>
            <a:xfrm>
              <a:off x="4079776" y="4716772"/>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FFBA0B9C-22D4-4888-B3A1-674A589CCDDB}"/>
                </a:ext>
              </a:extLst>
            </p:cNvPr>
            <p:cNvSpPr/>
            <p:nvPr/>
          </p:nvSpPr>
          <p:spPr>
            <a:xfrm>
              <a:off x="9356011" y="4703471"/>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E60C63A1-09F8-4069-BD86-F233E38F9150}"/>
                </a:ext>
              </a:extLst>
            </p:cNvPr>
            <p:cNvSpPr/>
            <p:nvPr/>
          </p:nvSpPr>
          <p:spPr>
            <a:xfrm>
              <a:off x="7320136" y="4711843"/>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75F62C4-E452-4509-A587-E480B7D55959}"/>
                </a:ext>
              </a:extLst>
            </p:cNvPr>
            <p:cNvSpPr/>
            <p:nvPr/>
          </p:nvSpPr>
          <p:spPr>
            <a:xfrm>
              <a:off x="8241309" y="4711843"/>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89B0E3A9-A12A-44B8-9219-C605152DDA36}"/>
                </a:ext>
              </a:extLst>
            </p:cNvPr>
            <p:cNvSpPr/>
            <p:nvPr/>
          </p:nvSpPr>
          <p:spPr>
            <a:xfrm>
              <a:off x="8832304" y="4703471"/>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cxnSp>
        <p:nvCxnSpPr>
          <p:cNvPr id="23" name="Straight Connector 22">
            <a:extLst>
              <a:ext uri="{FF2B5EF4-FFF2-40B4-BE49-F238E27FC236}">
                <a16:creationId xmlns:a16="http://schemas.microsoft.com/office/drawing/2014/main" id="{D9E25CFA-7C2A-4576-9400-7D5A29F3161C}"/>
              </a:ext>
            </a:extLst>
          </p:cNvPr>
          <p:cNvCxnSpPr/>
          <p:nvPr/>
        </p:nvCxnSpPr>
        <p:spPr>
          <a:xfrm>
            <a:off x="5951984" y="4077072"/>
            <a:ext cx="0" cy="17281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052E922-EEA0-4F52-A872-2E23FE168244}"/>
              </a:ext>
            </a:extLst>
          </p:cNvPr>
          <p:cNvSpPr txBox="1"/>
          <p:nvPr/>
        </p:nvSpPr>
        <p:spPr>
          <a:xfrm>
            <a:off x="4871399" y="3321658"/>
            <a:ext cx="2161169" cy="523220"/>
          </a:xfrm>
          <a:prstGeom prst="rect">
            <a:avLst/>
          </a:prstGeom>
          <a:noFill/>
        </p:spPr>
        <p:txBody>
          <a:bodyPr wrap="none" rtlCol="0">
            <a:spAutoFit/>
          </a:bodyPr>
          <a:lstStyle/>
          <a:p>
            <a:r>
              <a:rPr lang="en-GB" sz="2800" dirty="0"/>
              <a:t>"Hyperplane"</a:t>
            </a:r>
          </a:p>
        </p:txBody>
      </p:sp>
      <p:sp>
        <p:nvSpPr>
          <p:cNvPr id="30" name="Rectangle 29">
            <a:extLst>
              <a:ext uri="{FF2B5EF4-FFF2-40B4-BE49-F238E27FC236}">
                <a16:creationId xmlns:a16="http://schemas.microsoft.com/office/drawing/2014/main" id="{B8644E5D-F9CC-4EF1-81AC-F9B71DFC86DE}"/>
              </a:ext>
            </a:extLst>
          </p:cNvPr>
          <p:cNvSpPr/>
          <p:nvPr/>
        </p:nvSpPr>
        <p:spPr>
          <a:xfrm>
            <a:off x="5194477" y="4703471"/>
            <a:ext cx="1467372" cy="381701"/>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Margin</a:t>
            </a:r>
          </a:p>
        </p:txBody>
      </p:sp>
      <p:grpSp>
        <p:nvGrpSpPr>
          <p:cNvPr id="36" name="Group 35">
            <a:extLst>
              <a:ext uri="{FF2B5EF4-FFF2-40B4-BE49-F238E27FC236}">
                <a16:creationId xmlns:a16="http://schemas.microsoft.com/office/drawing/2014/main" id="{B8B85081-6EFD-4DA3-B6ED-0D54F92FC485}"/>
              </a:ext>
            </a:extLst>
          </p:cNvPr>
          <p:cNvGrpSpPr/>
          <p:nvPr/>
        </p:nvGrpSpPr>
        <p:grpSpPr>
          <a:xfrm>
            <a:off x="4550156" y="5063499"/>
            <a:ext cx="2803653" cy="1363421"/>
            <a:chOff x="4550156" y="5063499"/>
            <a:chExt cx="2803653" cy="1363421"/>
          </a:xfrm>
        </p:grpSpPr>
        <p:sp>
          <p:nvSpPr>
            <p:cNvPr id="31" name="TextBox 30">
              <a:extLst>
                <a:ext uri="{FF2B5EF4-FFF2-40B4-BE49-F238E27FC236}">
                  <a16:creationId xmlns:a16="http://schemas.microsoft.com/office/drawing/2014/main" id="{2177419D-2807-4D67-B192-544FB2BAEFEB}"/>
                </a:ext>
              </a:extLst>
            </p:cNvPr>
            <p:cNvSpPr txBox="1"/>
            <p:nvPr/>
          </p:nvSpPr>
          <p:spPr>
            <a:xfrm>
              <a:off x="4550156" y="5903700"/>
              <a:ext cx="2803653" cy="523220"/>
            </a:xfrm>
            <a:prstGeom prst="rect">
              <a:avLst/>
            </a:prstGeom>
            <a:noFill/>
          </p:spPr>
          <p:txBody>
            <a:bodyPr wrap="none" rtlCol="0">
              <a:spAutoFit/>
            </a:bodyPr>
            <a:lstStyle/>
            <a:p>
              <a:r>
                <a:rPr lang="en-GB" sz="2800" dirty="0"/>
                <a:t>"Support Vectors"</a:t>
              </a:r>
            </a:p>
          </p:txBody>
        </p:sp>
        <p:cxnSp>
          <p:nvCxnSpPr>
            <p:cNvPr id="33" name="Straight Arrow Connector 32">
              <a:extLst>
                <a:ext uri="{FF2B5EF4-FFF2-40B4-BE49-F238E27FC236}">
                  <a16:creationId xmlns:a16="http://schemas.microsoft.com/office/drawing/2014/main" id="{9414305F-E8EF-4E09-B038-08C161C83274}"/>
                </a:ext>
              </a:extLst>
            </p:cNvPr>
            <p:cNvCxnSpPr>
              <a:stCxn id="31" idx="0"/>
              <a:endCxn id="16" idx="4"/>
            </p:cNvCxnSpPr>
            <p:nvPr/>
          </p:nvCxnSpPr>
          <p:spPr>
            <a:xfrm flipV="1">
              <a:off x="5951983" y="5063499"/>
              <a:ext cx="889891" cy="8402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659E7DA-18E8-48DD-B730-7256187A32D6}"/>
                </a:ext>
              </a:extLst>
            </p:cNvPr>
            <p:cNvCxnSpPr>
              <a:stCxn id="31" idx="0"/>
              <a:endCxn id="12" idx="4"/>
            </p:cNvCxnSpPr>
            <p:nvPr/>
          </p:nvCxnSpPr>
          <p:spPr>
            <a:xfrm flipH="1" flipV="1">
              <a:off x="5014457" y="5076800"/>
              <a:ext cx="937526" cy="8269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9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29"/>
                                        </p:tgtEl>
                                      </p:cBhvr>
                                    </p:animEffect>
                                    <p:set>
                                      <p:cBhvr>
                                        <p:cTn id="35" dur="1" fill="hold">
                                          <p:stCondLst>
                                            <p:cond delay="499"/>
                                          </p:stCondLst>
                                        </p:cTn>
                                        <p:tgtEl>
                                          <p:spTgt spid="2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8A95D51-9BA1-4617-92AE-8509B2A0C845}"/>
              </a:ext>
            </a:extLst>
          </p:cNvPr>
          <p:cNvSpPr/>
          <p:nvPr/>
        </p:nvSpPr>
        <p:spPr>
          <a:xfrm>
            <a:off x="5951984" y="2672246"/>
            <a:ext cx="4536497" cy="3516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Group 2</a:t>
            </a:r>
          </a:p>
        </p:txBody>
      </p:sp>
      <p:sp>
        <p:nvSpPr>
          <p:cNvPr id="25" name="Rectangle 24">
            <a:extLst>
              <a:ext uri="{FF2B5EF4-FFF2-40B4-BE49-F238E27FC236}">
                <a16:creationId xmlns:a16="http://schemas.microsoft.com/office/drawing/2014/main" id="{0EF92AD9-11D4-4790-A485-A4F76647D1F4}"/>
              </a:ext>
            </a:extLst>
          </p:cNvPr>
          <p:cNvSpPr/>
          <p:nvPr/>
        </p:nvSpPr>
        <p:spPr>
          <a:xfrm>
            <a:off x="1703512" y="2668900"/>
            <a:ext cx="4248473" cy="3516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Group 1</a:t>
            </a:r>
          </a:p>
        </p:txBody>
      </p:sp>
      <p:sp>
        <p:nvSpPr>
          <p:cNvPr id="2" name="Title 1">
            <a:extLst>
              <a:ext uri="{FF2B5EF4-FFF2-40B4-BE49-F238E27FC236}">
                <a16:creationId xmlns:a16="http://schemas.microsoft.com/office/drawing/2014/main" id="{2350F294-753F-40C7-A409-77636A2D817B}"/>
              </a:ext>
            </a:extLst>
          </p:cNvPr>
          <p:cNvSpPr>
            <a:spLocks noGrp="1"/>
          </p:cNvSpPr>
          <p:nvPr>
            <p:ph type="title"/>
          </p:nvPr>
        </p:nvSpPr>
        <p:spPr/>
        <p:txBody>
          <a:bodyPr/>
          <a:lstStyle/>
          <a:p>
            <a:r>
              <a:rPr lang="en-GB" dirty="0"/>
              <a:t>Clever Support Vector Machines</a:t>
            </a:r>
          </a:p>
        </p:txBody>
      </p:sp>
      <p:grpSp>
        <p:nvGrpSpPr>
          <p:cNvPr id="10" name="Group 9">
            <a:extLst>
              <a:ext uri="{FF2B5EF4-FFF2-40B4-BE49-F238E27FC236}">
                <a16:creationId xmlns:a16="http://schemas.microsoft.com/office/drawing/2014/main" id="{97B036AB-0430-4121-8BA9-202EBF2DA340}"/>
              </a:ext>
            </a:extLst>
          </p:cNvPr>
          <p:cNvGrpSpPr/>
          <p:nvPr/>
        </p:nvGrpSpPr>
        <p:grpSpPr>
          <a:xfrm>
            <a:off x="1703512" y="3320318"/>
            <a:ext cx="8784976" cy="351656"/>
            <a:chOff x="1415480" y="4405300"/>
            <a:chExt cx="8784976" cy="351656"/>
          </a:xfrm>
        </p:grpSpPr>
        <p:cxnSp>
          <p:nvCxnSpPr>
            <p:cNvPr id="5" name="Straight Connector 4">
              <a:extLst>
                <a:ext uri="{FF2B5EF4-FFF2-40B4-BE49-F238E27FC236}">
                  <a16:creationId xmlns:a16="http://schemas.microsoft.com/office/drawing/2014/main" id="{834AAF6D-10A8-4FE2-93E6-B10935E69E7F}"/>
                </a:ext>
              </a:extLst>
            </p:cNvPr>
            <p:cNvCxnSpPr/>
            <p:nvPr/>
          </p:nvCxnSpPr>
          <p:spPr>
            <a:xfrm>
              <a:off x="1415480" y="4581128"/>
              <a:ext cx="87849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3DC2C5E-09BB-4F93-B9DA-82D9DA851BA5}"/>
                </a:ext>
              </a:extLst>
            </p:cNvPr>
            <p:cNvCxnSpPr>
              <a:cxnSpLocks/>
            </p:cNvCxnSpPr>
            <p:nvPr/>
          </p:nvCxnSpPr>
          <p:spPr>
            <a:xfrm flipV="1">
              <a:off x="1415480" y="4405300"/>
              <a:ext cx="0" cy="351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20E2E16-6A8F-4FB0-ABF9-6620EC4F4DE2}"/>
                </a:ext>
              </a:extLst>
            </p:cNvPr>
            <p:cNvCxnSpPr>
              <a:cxnSpLocks/>
            </p:cNvCxnSpPr>
            <p:nvPr/>
          </p:nvCxnSpPr>
          <p:spPr>
            <a:xfrm flipV="1">
              <a:off x="10200456" y="4405300"/>
              <a:ext cx="0" cy="351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7DB3A961-1CC9-4AD3-9020-CE423BFF78EA}"/>
              </a:ext>
            </a:extLst>
          </p:cNvPr>
          <p:cNvSpPr/>
          <p:nvPr/>
        </p:nvSpPr>
        <p:spPr>
          <a:xfrm>
            <a:off x="4834437" y="3311946"/>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AC7ED76-E6E6-46E0-8CE6-693CD6F57BCD}"/>
              </a:ext>
            </a:extLst>
          </p:cNvPr>
          <p:cNvSpPr/>
          <p:nvPr/>
        </p:nvSpPr>
        <p:spPr>
          <a:xfrm>
            <a:off x="6661854" y="3298645"/>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E673076C-21E7-4296-96F9-57692D67ABFB}"/>
              </a:ext>
            </a:extLst>
          </p:cNvPr>
          <p:cNvSpPr/>
          <p:nvPr/>
        </p:nvSpPr>
        <p:spPr>
          <a:xfrm>
            <a:off x="2140280" y="3311946"/>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A5800C9B-CE5A-4EFC-9D07-980B2B898EE3}"/>
              </a:ext>
            </a:extLst>
          </p:cNvPr>
          <p:cNvSpPr/>
          <p:nvPr/>
        </p:nvSpPr>
        <p:spPr>
          <a:xfrm>
            <a:off x="3102949" y="3320318"/>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D6B2DAF-578D-49ED-A2A9-A9B8062B302C}"/>
              </a:ext>
            </a:extLst>
          </p:cNvPr>
          <p:cNvSpPr/>
          <p:nvPr/>
        </p:nvSpPr>
        <p:spPr>
          <a:xfrm>
            <a:off x="3719735" y="3320318"/>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10456F07-68B9-4083-9624-F90C9EB2C345}"/>
              </a:ext>
            </a:extLst>
          </p:cNvPr>
          <p:cNvSpPr/>
          <p:nvPr/>
        </p:nvSpPr>
        <p:spPr>
          <a:xfrm>
            <a:off x="4079776" y="3311946"/>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FFBA0B9C-22D4-4888-B3A1-674A589CCDDB}"/>
              </a:ext>
            </a:extLst>
          </p:cNvPr>
          <p:cNvSpPr/>
          <p:nvPr/>
        </p:nvSpPr>
        <p:spPr>
          <a:xfrm>
            <a:off x="9356011" y="3298645"/>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E60C63A1-09F8-4069-BD86-F233E38F9150}"/>
              </a:ext>
            </a:extLst>
          </p:cNvPr>
          <p:cNvSpPr/>
          <p:nvPr/>
        </p:nvSpPr>
        <p:spPr>
          <a:xfrm>
            <a:off x="7320136" y="3307017"/>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75F62C4-E452-4509-A587-E480B7D55959}"/>
              </a:ext>
            </a:extLst>
          </p:cNvPr>
          <p:cNvSpPr/>
          <p:nvPr/>
        </p:nvSpPr>
        <p:spPr>
          <a:xfrm>
            <a:off x="8241309" y="3307017"/>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89B0E3A9-A12A-44B8-9219-C605152DDA36}"/>
              </a:ext>
            </a:extLst>
          </p:cNvPr>
          <p:cNvSpPr/>
          <p:nvPr/>
        </p:nvSpPr>
        <p:spPr>
          <a:xfrm>
            <a:off x="8832304" y="3298645"/>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F6F76303-431B-4B64-835E-1C1AAE9BD166}"/>
              </a:ext>
            </a:extLst>
          </p:cNvPr>
          <p:cNvSpPr/>
          <p:nvPr/>
        </p:nvSpPr>
        <p:spPr>
          <a:xfrm>
            <a:off x="6253170" y="3298645"/>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nvGrpSpPr>
          <p:cNvPr id="8" name="Group 7">
            <a:extLst>
              <a:ext uri="{FF2B5EF4-FFF2-40B4-BE49-F238E27FC236}">
                <a16:creationId xmlns:a16="http://schemas.microsoft.com/office/drawing/2014/main" id="{483B6F04-3FD5-48F1-9728-F002D349D951}"/>
              </a:ext>
            </a:extLst>
          </p:cNvPr>
          <p:cNvGrpSpPr/>
          <p:nvPr/>
        </p:nvGrpSpPr>
        <p:grpSpPr>
          <a:xfrm>
            <a:off x="1703511" y="2668900"/>
            <a:ext cx="4909697" cy="1728192"/>
            <a:chOff x="1703511" y="2668900"/>
            <a:chExt cx="4909697" cy="1728192"/>
          </a:xfrm>
        </p:grpSpPr>
        <p:sp>
          <p:nvSpPr>
            <p:cNvPr id="34" name="Rectangle 33">
              <a:extLst>
                <a:ext uri="{FF2B5EF4-FFF2-40B4-BE49-F238E27FC236}">
                  <a16:creationId xmlns:a16="http://schemas.microsoft.com/office/drawing/2014/main" id="{84BF9882-78EF-4103-B349-126AA9A5639A}"/>
                </a:ext>
              </a:extLst>
            </p:cNvPr>
            <p:cNvSpPr/>
            <p:nvPr/>
          </p:nvSpPr>
          <p:spPr>
            <a:xfrm>
              <a:off x="1703511" y="2675592"/>
              <a:ext cx="4909697" cy="3516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Group 1</a:t>
              </a:r>
            </a:p>
          </p:txBody>
        </p:sp>
        <p:cxnSp>
          <p:nvCxnSpPr>
            <p:cNvPr id="37" name="Straight Connector 36">
              <a:extLst>
                <a:ext uri="{FF2B5EF4-FFF2-40B4-BE49-F238E27FC236}">
                  <a16:creationId xmlns:a16="http://schemas.microsoft.com/office/drawing/2014/main" id="{60EFED35-F79E-4F31-A808-93438F747E6F}"/>
                </a:ext>
              </a:extLst>
            </p:cNvPr>
            <p:cNvCxnSpPr/>
            <p:nvPr/>
          </p:nvCxnSpPr>
          <p:spPr>
            <a:xfrm>
              <a:off x="6612067" y="2668900"/>
              <a:ext cx="0" cy="17281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D9E25CFA-7C2A-4576-9400-7D5A29F3161C}"/>
              </a:ext>
            </a:extLst>
          </p:cNvPr>
          <p:cNvCxnSpPr/>
          <p:nvPr/>
        </p:nvCxnSpPr>
        <p:spPr>
          <a:xfrm>
            <a:off x="5951984" y="2672246"/>
            <a:ext cx="0" cy="17281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35ECD34F-5544-475B-A241-F6AAE881BFCB}"/>
              </a:ext>
            </a:extLst>
          </p:cNvPr>
          <p:cNvSpPr/>
          <p:nvPr/>
        </p:nvSpPr>
        <p:spPr>
          <a:xfrm>
            <a:off x="6091281" y="3295219"/>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632B94D2-7FF4-4311-90C5-4E9EB37E8C5A}"/>
              </a:ext>
            </a:extLst>
          </p:cNvPr>
          <p:cNvSpPr txBox="1"/>
          <p:nvPr/>
        </p:nvSpPr>
        <p:spPr>
          <a:xfrm>
            <a:off x="2238853" y="5343355"/>
            <a:ext cx="7704856" cy="830997"/>
          </a:xfrm>
          <a:prstGeom prst="rect">
            <a:avLst/>
          </a:prstGeom>
          <a:noFill/>
        </p:spPr>
        <p:txBody>
          <a:bodyPr wrap="square" rtlCol="0">
            <a:spAutoFit/>
          </a:bodyPr>
          <a:lstStyle/>
          <a:p>
            <a:pPr algn="ctr"/>
            <a:r>
              <a:rPr lang="en-GB" sz="2400" dirty="0"/>
              <a:t>Hyperplane positions generated after multiple runs with different subsets to optimise positions</a:t>
            </a:r>
          </a:p>
        </p:txBody>
      </p:sp>
    </p:spTree>
    <p:extLst>
      <p:ext uri="{BB962C8B-B14F-4D97-AF65-F5344CB8AC3E}">
        <p14:creationId xmlns:p14="http://schemas.microsoft.com/office/powerpoint/2010/main" val="78508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8" grpId="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0F294-753F-40C7-A409-77636A2D817B}"/>
              </a:ext>
            </a:extLst>
          </p:cNvPr>
          <p:cNvSpPr>
            <a:spLocks noGrp="1"/>
          </p:cNvSpPr>
          <p:nvPr>
            <p:ph type="title"/>
          </p:nvPr>
        </p:nvSpPr>
        <p:spPr/>
        <p:txBody>
          <a:bodyPr/>
          <a:lstStyle/>
          <a:p>
            <a:r>
              <a:rPr lang="en-GB" dirty="0"/>
              <a:t>Clever Support Vector Machines</a:t>
            </a:r>
          </a:p>
        </p:txBody>
      </p:sp>
      <p:grpSp>
        <p:nvGrpSpPr>
          <p:cNvPr id="10" name="Group 9">
            <a:extLst>
              <a:ext uri="{FF2B5EF4-FFF2-40B4-BE49-F238E27FC236}">
                <a16:creationId xmlns:a16="http://schemas.microsoft.com/office/drawing/2014/main" id="{97B036AB-0430-4121-8BA9-202EBF2DA340}"/>
              </a:ext>
            </a:extLst>
          </p:cNvPr>
          <p:cNvGrpSpPr/>
          <p:nvPr/>
        </p:nvGrpSpPr>
        <p:grpSpPr>
          <a:xfrm>
            <a:off x="1847528" y="5813636"/>
            <a:ext cx="8784976" cy="351656"/>
            <a:chOff x="1415480" y="4405300"/>
            <a:chExt cx="8784976" cy="351656"/>
          </a:xfrm>
        </p:grpSpPr>
        <p:cxnSp>
          <p:nvCxnSpPr>
            <p:cNvPr id="5" name="Straight Connector 4">
              <a:extLst>
                <a:ext uri="{FF2B5EF4-FFF2-40B4-BE49-F238E27FC236}">
                  <a16:creationId xmlns:a16="http://schemas.microsoft.com/office/drawing/2014/main" id="{834AAF6D-10A8-4FE2-93E6-B10935E69E7F}"/>
                </a:ext>
              </a:extLst>
            </p:cNvPr>
            <p:cNvCxnSpPr/>
            <p:nvPr/>
          </p:nvCxnSpPr>
          <p:spPr>
            <a:xfrm>
              <a:off x="1415480" y="4581128"/>
              <a:ext cx="87849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3DC2C5E-09BB-4F93-B9DA-82D9DA851BA5}"/>
                </a:ext>
              </a:extLst>
            </p:cNvPr>
            <p:cNvCxnSpPr>
              <a:cxnSpLocks/>
            </p:cNvCxnSpPr>
            <p:nvPr/>
          </p:nvCxnSpPr>
          <p:spPr>
            <a:xfrm flipV="1">
              <a:off x="1415480" y="4405300"/>
              <a:ext cx="0" cy="351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20E2E16-6A8F-4FB0-ABF9-6620EC4F4DE2}"/>
                </a:ext>
              </a:extLst>
            </p:cNvPr>
            <p:cNvCxnSpPr>
              <a:cxnSpLocks/>
            </p:cNvCxnSpPr>
            <p:nvPr/>
          </p:nvCxnSpPr>
          <p:spPr>
            <a:xfrm flipV="1">
              <a:off x="10200456" y="4405300"/>
              <a:ext cx="0" cy="351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7DB3A961-1CC9-4AD3-9020-CE423BFF78EA}"/>
              </a:ext>
            </a:extLst>
          </p:cNvPr>
          <p:cNvSpPr/>
          <p:nvPr/>
        </p:nvSpPr>
        <p:spPr>
          <a:xfrm>
            <a:off x="8809459" y="5783591"/>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AAC7ED76-E6E6-46E0-8CE6-693CD6F57BCD}"/>
              </a:ext>
            </a:extLst>
          </p:cNvPr>
          <p:cNvSpPr/>
          <p:nvPr/>
        </p:nvSpPr>
        <p:spPr>
          <a:xfrm>
            <a:off x="6733862" y="5783591"/>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E673076C-21E7-4296-96F9-57692D67ABFB}"/>
              </a:ext>
            </a:extLst>
          </p:cNvPr>
          <p:cNvSpPr/>
          <p:nvPr/>
        </p:nvSpPr>
        <p:spPr>
          <a:xfrm>
            <a:off x="2212288" y="5796892"/>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A5800C9B-CE5A-4EFC-9D07-980B2B898EE3}"/>
              </a:ext>
            </a:extLst>
          </p:cNvPr>
          <p:cNvSpPr/>
          <p:nvPr/>
        </p:nvSpPr>
        <p:spPr>
          <a:xfrm>
            <a:off x="3174957" y="5805264"/>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D6B2DAF-578D-49ED-A2A9-A9B8062B302C}"/>
              </a:ext>
            </a:extLst>
          </p:cNvPr>
          <p:cNvSpPr/>
          <p:nvPr/>
        </p:nvSpPr>
        <p:spPr>
          <a:xfrm>
            <a:off x="3791743" y="5805264"/>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10456F07-68B9-4083-9624-F90C9EB2C345}"/>
              </a:ext>
            </a:extLst>
          </p:cNvPr>
          <p:cNvSpPr/>
          <p:nvPr/>
        </p:nvSpPr>
        <p:spPr>
          <a:xfrm>
            <a:off x="4151784" y="5796892"/>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E60C63A1-09F8-4069-BD86-F233E38F9150}"/>
              </a:ext>
            </a:extLst>
          </p:cNvPr>
          <p:cNvSpPr/>
          <p:nvPr/>
        </p:nvSpPr>
        <p:spPr>
          <a:xfrm>
            <a:off x="6312024" y="5791963"/>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75F62C4-E452-4509-A587-E480B7D55959}"/>
              </a:ext>
            </a:extLst>
          </p:cNvPr>
          <p:cNvSpPr/>
          <p:nvPr/>
        </p:nvSpPr>
        <p:spPr>
          <a:xfrm>
            <a:off x="5879976" y="5791963"/>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89B0E3A9-A12A-44B8-9219-C605152DDA36}"/>
              </a:ext>
            </a:extLst>
          </p:cNvPr>
          <p:cNvSpPr/>
          <p:nvPr/>
        </p:nvSpPr>
        <p:spPr>
          <a:xfrm>
            <a:off x="7176120" y="5783591"/>
            <a:ext cx="360040" cy="36002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9E8CBCC7-9FBB-4DF7-AEBD-DC634A737707}"/>
              </a:ext>
            </a:extLst>
          </p:cNvPr>
          <p:cNvSpPr/>
          <p:nvPr/>
        </p:nvSpPr>
        <p:spPr>
          <a:xfrm>
            <a:off x="9403649" y="5794580"/>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06F358E7-0718-4BCE-9C88-B6F0323A4ACA}"/>
              </a:ext>
            </a:extLst>
          </p:cNvPr>
          <p:cNvSpPr/>
          <p:nvPr/>
        </p:nvSpPr>
        <p:spPr>
          <a:xfrm>
            <a:off x="9786286" y="5783591"/>
            <a:ext cx="360040" cy="3600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nvGrpSpPr>
          <p:cNvPr id="28" name="Group 27">
            <a:extLst>
              <a:ext uri="{FF2B5EF4-FFF2-40B4-BE49-F238E27FC236}">
                <a16:creationId xmlns:a16="http://schemas.microsoft.com/office/drawing/2014/main" id="{9A7D5B7D-4D43-4494-A1E3-B623446AA822}"/>
              </a:ext>
            </a:extLst>
          </p:cNvPr>
          <p:cNvGrpSpPr/>
          <p:nvPr/>
        </p:nvGrpSpPr>
        <p:grpSpPr>
          <a:xfrm rot="16200000">
            <a:off x="-757870" y="3518979"/>
            <a:ext cx="4554339" cy="351656"/>
            <a:chOff x="1415480" y="4405300"/>
            <a:chExt cx="8784976" cy="351656"/>
          </a:xfrm>
        </p:grpSpPr>
        <p:cxnSp>
          <p:nvCxnSpPr>
            <p:cNvPr id="29" name="Straight Connector 28">
              <a:extLst>
                <a:ext uri="{FF2B5EF4-FFF2-40B4-BE49-F238E27FC236}">
                  <a16:creationId xmlns:a16="http://schemas.microsoft.com/office/drawing/2014/main" id="{81BCD26C-56D6-4402-BEBF-1BD89B04E6B4}"/>
                </a:ext>
              </a:extLst>
            </p:cNvPr>
            <p:cNvCxnSpPr>
              <a:cxnSpLocks/>
            </p:cNvCxnSpPr>
            <p:nvPr/>
          </p:nvCxnSpPr>
          <p:spPr>
            <a:xfrm>
              <a:off x="1415480" y="4581128"/>
              <a:ext cx="87849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F218701-B253-4714-B9ED-28CDFE30BECB}"/>
                </a:ext>
              </a:extLst>
            </p:cNvPr>
            <p:cNvCxnSpPr>
              <a:cxnSpLocks/>
            </p:cNvCxnSpPr>
            <p:nvPr/>
          </p:nvCxnSpPr>
          <p:spPr>
            <a:xfrm flipV="1">
              <a:off x="1415480" y="4405300"/>
              <a:ext cx="0" cy="351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45BD464-FDDB-4702-9640-5395593C6A48}"/>
                </a:ext>
              </a:extLst>
            </p:cNvPr>
            <p:cNvCxnSpPr>
              <a:cxnSpLocks/>
            </p:cNvCxnSpPr>
            <p:nvPr/>
          </p:nvCxnSpPr>
          <p:spPr>
            <a:xfrm flipV="1">
              <a:off x="10200456" y="4405300"/>
              <a:ext cx="0" cy="351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 name="Straight Connector 3">
            <a:extLst>
              <a:ext uri="{FF2B5EF4-FFF2-40B4-BE49-F238E27FC236}">
                <a16:creationId xmlns:a16="http://schemas.microsoft.com/office/drawing/2014/main" id="{DABD1CFB-91B9-44A0-9A8D-BEADFD37BD22}"/>
              </a:ext>
            </a:extLst>
          </p:cNvPr>
          <p:cNvCxnSpPr>
            <a:cxnSpLocks/>
          </p:cNvCxnSpPr>
          <p:nvPr/>
        </p:nvCxnSpPr>
        <p:spPr>
          <a:xfrm flipV="1">
            <a:off x="2388116" y="692709"/>
            <a:ext cx="9086009" cy="589065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97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2.08333E-7 4.81481E-6 L -2.08333E-7 -0.05764 " pathEditMode="relative" rAng="0" ptsTypes="AA">
                                      <p:cBhvr>
                                        <p:cTn id="11" dur="2000" fill="hold"/>
                                        <p:tgtEl>
                                          <p:spTgt spid="13"/>
                                        </p:tgtEl>
                                        <p:attrNameLst>
                                          <p:attrName>ppt_x</p:attrName>
                                          <p:attrName>ppt_y</p:attrName>
                                        </p:attrNameLst>
                                      </p:cBhvr>
                                      <p:rCtr x="0" y="-2894"/>
                                    </p:animMotion>
                                  </p:childTnLst>
                                </p:cTn>
                              </p:par>
                              <p:par>
                                <p:cTn id="12" presetID="42" presetClass="path" presetSubtype="0" accel="50000" decel="50000" fill="hold" grpId="0" nodeType="withEffect">
                                  <p:stCondLst>
                                    <p:cond delay="0"/>
                                  </p:stCondLst>
                                  <p:childTnLst>
                                    <p:animMotion origin="layout" path="M -1.04167E-6 4.81481E-6 L -1.04167E-6 -0.08704 " pathEditMode="relative" rAng="0" ptsTypes="AA">
                                      <p:cBhvr>
                                        <p:cTn id="13" dur="2000" fill="hold"/>
                                        <p:tgtEl>
                                          <p:spTgt spid="14"/>
                                        </p:tgtEl>
                                        <p:attrNameLst>
                                          <p:attrName>ppt_x</p:attrName>
                                          <p:attrName>ppt_y</p:attrName>
                                        </p:attrNameLst>
                                      </p:cBhvr>
                                      <p:rCtr x="0" y="-4352"/>
                                    </p:animMotion>
                                  </p:childTnLst>
                                </p:cTn>
                              </p:par>
                              <p:par>
                                <p:cTn id="14" presetID="42" presetClass="path" presetSubtype="0" accel="50000" decel="50000" fill="hold" grpId="0" nodeType="withEffect">
                                  <p:stCondLst>
                                    <p:cond delay="0"/>
                                  </p:stCondLst>
                                  <p:childTnLst>
                                    <p:animMotion origin="layout" path="M 1.66667E-6 2.22222E-6 L 1.66667E-6 -0.11945 " pathEditMode="relative" rAng="0" ptsTypes="AA">
                                      <p:cBhvr>
                                        <p:cTn id="15" dur="2000" fill="hold"/>
                                        <p:tgtEl>
                                          <p:spTgt spid="15"/>
                                        </p:tgtEl>
                                        <p:attrNameLst>
                                          <p:attrName>ppt_x</p:attrName>
                                          <p:attrName>ppt_y</p:attrName>
                                        </p:attrNameLst>
                                      </p:cBhvr>
                                      <p:rCtr x="0" y="-5972"/>
                                    </p:animMotion>
                                  </p:childTnLst>
                                </p:cTn>
                              </p:par>
                              <p:par>
                                <p:cTn id="16" presetID="42" presetClass="path" presetSubtype="0" accel="50000" decel="50000" fill="hold" grpId="0" nodeType="withEffect">
                                  <p:stCondLst>
                                    <p:cond delay="0"/>
                                  </p:stCondLst>
                                  <p:childTnLst>
                                    <p:animMotion origin="layout" path="M 4.79167E-6 -1.85185E-6 L 4.79167E-6 -0.23403 " pathEditMode="relative" rAng="0" ptsTypes="AA">
                                      <p:cBhvr>
                                        <p:cTn id="17" dur="2000" fill="hold"/>
                                        <p:tgtEl>
                                          <p:spTgt spid="19"/>
                                        </p:tgtEl>
                                        <p:attrNameLst>
                                          <p:attrName>ppt_x</p:attrName>
                                          <p:attrName>ppt_y</p:attrName>
                                        </p:attrNameLst>
                                      </p:cBhvr>
                                      <p:rCtr x="0" y="-11713"/>
                                    </p:animMotion>
                                  </p:childTnLst>
                                </p:cTn>
                              </p:par>
                              <p:par>
                                <p:cTn id="18" presetID="42" presetClass="path" presetSubtype="0" accel="50000" decel="50000" fill="hold" grpId="0" nodeType="withEffect">
                                  <p:stCondLst>
                                    <p:cond delay="0"/>
                                  </p:stCondLst>
                                  <p:childTnLst>
                                    <p:animMotion origin="layout" path="M -1.875E-6 -1.85185E-6 L -1.875E-6 -0.28657 " pathEditMode="relative" rAng="0" ptsTypes="AA">
                                      <p:cBhvr>
                                        <p:cTn id="19" dur="2000" fill="hold"/>
                                        <p:tgtEl>
                                          <p:spTgt spid="18"/>
                                        </p:tgtEl>
                                        <p:attrNameLst>
                                          <p:attrName>ppt_x</p:attrName>
                                          <p:attrName>ppt_y</p:attrName>
                                        </p:attrNameLst>
                                      </p:cBhvr>
                                      <p:rCtr x="0" y="-14329"/>
                                    </p:animMotion>
                                  </p:childTnLst>
                                </p:cTn>
                              </p:par>
                              <p:par>
                                <p:cTn id="20" presetID="42" presetClass="path" presetSubtype="0" accel="50000" decel="50000" fill="hold" grpId="0" nodeType="withEffect">
                                  <p:stCondLst>
                                    <p:cond delay="0"/>
                                  </p:stCondLst>
                                  <p:childTnLst>
                                    <p:animMotion origin="layout" path="M 2.70833E-6 -4.44444E-6 L 0.00039 -0.31689 " pathEditMode="relative" rAng="0" ptsTypes="AA">
                                      <p:cBhvr>
                                        <p:cTn id="21" dur="2000" fill="hold"/>
                                        <p:tgtEl>
                                          <p:spTgt spid="16"/>
                                        </p:tgtEl>
                                        <p:attrNameLst>
                                          <p:attrName>ppt_x</p:attrName>
                                          <p:attrName>ppt_y</p:attrName>
                                        </p:attrNameLst>
                                      </p:cBhvr>
                                      <p:rCtr x="13" y="-15856"/>
                                    </p:animMotion>
                                  </p:childTnLst>
                                </p:cTn>
                              </p:par>
                              <p:par>
                                <p:cTn id="22" presetID="42" presetClass="path" presetSubtype="0" accel="50000" decel="50000" fill="hold" grpId="0" nodeType="withEffect">
                                  <p:stCondLst>
                                    <p:cond delay="0"/>
                                  </p:stCondLst>
                                  <p:childTnLst>
                                    <p:animMotion origin="layout" path="M 4.79167E-6 -4.44444E-6 L 4.79167E-6 -0.35902 " pathEditMode="relative" rAng="0" ptsTypes="AA">
                                      <p:cBhvr>
                                        <p:cTn id="23" dur="2000" fill="hold"/>
                                        <p:tgtEl>
                                          <p:spTgt spid="20"/>
                                        </p:tgtEl>
                                        <p:attrNameLst>
                                          <p:attrName>ppt_x</p:attrName>
                                          <p:attrName>ppt_y</p:attrName>
                                        </p:attrNameLst>
                                      </p:cBhvr>
                                      <p:rCtr x="0" y="-17963"/>
                                    </p:animMotion>
                                  </p:childTnLst>
                                </p:cTn>
                              </p:par>
                              <p:par>
                                <p:cTn id="24" presetID="42" presetClass="path" presetSubtype="0" accel="50000" decel="50000" fill="hold" grpId="0" nodeType="withEffect">
                                  <p:stCondLst>
                                    <p:cond delay="0"/>
                                  </p:stCondLst>
                                  <p:childTnLst>
                                    <p:animMotion origin="layout" path="M 4.16667E-7 -4.44444E-6 L 4.16667E-7 -0.57939 " pathEditMode="relative" rAng="0" ptsTypes="AA">
                                      <p:cBhvr>
                                        <p:cTn id="25" dur="2000" fill="hold"/>
                                        <p:tgtEl>
                                          <p:spTgt spid="12"/>
                                        </p:tgtEl>
                                        <p:attrNameLst>
                                          <p:attrName>ppt_x</p:attrName>
                                          <p:attrName>ppt_y</p:attrName>
                                        </p:attrNameLst>
                                      </p:cBhvr>
                                      <p:rCtr x="0" y="-28981"/>
                                    </p:animMotion>
                                  </p:childTnLst>
                                </p:cTn>
                              </p:par>
                              <p:par>
                                <p:cTn id="26" presetID="42" presetClass="path" presetSubtype="0" accel="50000" decel="50000" fill="hold" grpId="0" nodeType="withEffect">
                                  <p:stCondLst>
                                    <p:cond delay="0"/>
                                  </p:stCondLst>
                                  <p:childTnLst>
                                    <p:animMotion origin="layout" path="M 2.29167E-6 -4.81481E-6 L 2.29167E-6 -0.64398 " pathEditMode="relative" rAng="0" ptsTypes="AA">
                                      <p:cBhvr>
                                        <p:cTn id="27" dur="2000" fill="hold"/>
                                        <p:tgtEl>
                                          <p:spTgt spid="26"/>
                                        </p:tgtEl>
                                        <p:attrNameLst>
                                          <p:attrName>ppt_x</p:attrName>
                                          <p:attrName>ppt_y</p:attrName>
                                        </p:attrNameLst>
                                      </p:cBhvr>
                                      <p:rCtr x="0" y="-32199"/>
                                    </p:animMotion>
                                  </p:childTnLst>
                                </p:cTn>
                              </p:par>
                              <p:par>
                                <p:cTn id="28" presetID="42" presetClass="path" presetSubtype="0" accel="50000" decel="50000" fill="hold" grpId="0" nodeType="withEffect">
                                  <p:stCondLst>
                                    <p:cond delay="0"/>
                                  </p:stCondLst>
                                  <p:childTnLst>
                                    <p:animMotion origin="layout" path="M 2.08333E-6 -4.44444E-6 L 2.08333E-6 -0.76527 " pathEditMode="relative" rAng="0" ptsTypes="AA">
                                      <p:cBhvr>
                                        <p:cTn id="29" dur="2000" fill="hold"/>
                                        <p:tgtEl>
                                          <p:spTgt spid="27"/>
                                        </p:tgtEl>
                                        <p:attrNameLst>
                                          <p:attrName>ppt_x</p:attrName>
                                          <p:attrName>ppt_y</p:attrName>
                                        </p:attrNameLst>
                                      </p:cBhvr>
                                      <p:rCtr x="0" y="-38264"/>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3" grpId="0" animBg="1"/>
      <p:bldP spid="14" grpId="0" animBg="1"/>
      <p:bldP spid="15" grpId="0" animBg="1"/>
      <p:bldP spid="18" grpId="0" animBg="1"/>
      <p:bldP spid="19" grpId="0" animBg="1"/>
      <p:bldP spid="20"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lstStyle/>
          <a:p>
            <a:r>
              <a:rPr lang="en-GB" dirty="0"/>
              <a:t>Naïve Bayes Models</a:t>
            </a:r>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01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928F-5BB4-428A-AACA-326F32F274CC}"/>
              </a:ext>
            </a:extLst>
          </p:cNvPr>
          <p:cNvSpPr>
            <a:spLocks noGrp="1"/>
          </p:cNvSpPr>
          <p:nvPr>
            <p:ph type="title"/>
          </p:nvPr>
        </p:nvSpPr>
        <p:spPr/>
        <p:txBody>
          <a:bodyPr/>
          <a:lstStyle/>
          <a:p>
            <a:r>
              <a:rPr lang="en-GB" dirty="0"/>
              <a:t>Agenda for the day</a:t>
            </a:r>
          </a:p>
        </p:txBody>
      </p:sp>
      <p:sp>
        <p:nvSpPr>
          <p:cNvPr id="3" name="Content Placeholder 2">
            <a:extLst>
              <a:ext uri="{FF2B5EF4-FFF2-40B4-BE49-F238E27FC236}">
                <a16:creationId xmlns:a16="http://schemas.microsoft.com/office/drawing/2014/main" id="{ABA6B231-B45C-4632-8DB4-C5C379E49FCD}"/>
              </a:ext>
            </a:extLst>
          </p:cNvPr>
          <p:cNvSpPr>
            <a:spLocks noGrp="1"/>
          </p:cNvSpPr>
          <p:nvPr>
            <p:ph idx="1"/>
          </p:nvPr>
        </p:nvSpPr>
        <p:spPr>
          <a:xfrm>
            <a:off x="2639616" y="1600201"/>
            <a:ext cx="8942784" cy="4983161"/>
          </a:xfrm>
        </p:spPr>
        <p:txBody>
          <a:bodyPr>
            <a:normAutofit fontScale="70000" lnSpcReduction="20000"/>
          </a:bodyPr>
          <a:lstStyle/>
          <a:p>
            <a:r>
              <a:rPr lang="en-GB" dirty="0"/>
              <a:t>What is machine learning</a:t>
            </a:r>
          </a:p>
          <a:p>
            <a:r>
              <a:rPr lang="en-GB" dirty="0"/>
              <a:t>Different types of machine learning model</a:t>
            </a:r>
          </a:p>
          <a:p>
            <a:r>
              <a:rPr lang="en-GB" dirty="0"/>
              <a:t>[Exercise] Running different models</a:t>
            </a:r>
          </a:p>
          <a:p>
            <a:endParaRPr lang="en-GB" dirty="0"/>
          </a:p>
          <a:p>
            <a:r>
              <a:rPr lang="en-GB" dirty="0"/>
              <a:t>How to evaluate models</a:t>
            </a:r>
          </a:p>
          <a:p>
            <a:r>
              <a:rPr lang="en-GB" dirty="0"/>
              <a:t>[Exercise] Evaluating Models</a:t>
            </a:r>
          </a:p>
          <a:p>
            <a:endParaRPr lang="en-GB" dirty="0"/>
          </a:p>
          <a:p>
            <a:r>
              <a:rPr lang="en-GB" dirty="0"/>
              <a:t>Preparing Input Data</a:t>
            </a:r>
          </a:p>
          <a:p>
            <a:endParaRPr lang="en-GB" dirty="0"/>
          </a:p>
          <a:p>
            <a:r>
              <a:rPr lang="en-GB" dirty="0"/>
              <a:t>Running Models with </a:t>
            </a:r>
            <a:r>
              <a:rPr lang="en-GB" dirty="0" err="1"/>
              <a:t>tidymodels</a:t>
            </a:r>
            <a:endParaRPr lang="en-GB" dirty="0"/>
          </a:p>
          <a:p>
            <a:r>
              <a:rPr lang="en-GB" dirty="0"/>
              <a:t>[Exercise] Building your first model</a:t>
            </a:r>
          </a:p>
          <a:p>
            <a:endParaRPr lang="en-GB" dirty="0"/>
          </a:p>
          <a:p>
            <a:r>
              <a:rPr lang="en-GB" dirty="0"/>
              <a:t>Automation with Recipes and Workflows</a:t>
            </a:r>
          </a:p>
          <a:p>
            <a:r>
              <a:rPr lang="en-GB" dirty="0"/>
              <a:t>[Optimising models]</a:t>
            </a:r>
          </a:p>
          <a:p>
            <a:endParaRPr lang="en-GB" dirty="0"/>
          </a:p>
          <a:p>
            <a:endParaRPr lang="en-GB" dirty="0"/>
          </a:p>
        </p:txBody>
      </p:sp>
    </p:spTree>
    <p:extLst>
      <p:ext uri="{BB962C8B-B14F-4D97-AF65-F5344CB8AC3E}">
        <p14:creationId xmlns:p14="http://schemas.microsoft.com/office/powerpoint/2010/main" val="1016016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1370-E6A2-4C26-ABE7-2D2A6582EB1B}"/>
              </a:ext>
            </a:extLst>
          </p:cNvPr>
          <p:cNvSpPr>
            <a:spLocks noGrp="1"/>
          </p:cNvSpPr>
          <p:nvPr>
            <p:ph type="title"/>
          </p:nvPr>
        </p:nvSpPr>
        <p:spPr/>
        <p:txBody>
          <a:bodyPr/>
          <a:lstStyle/>
          <a:p>
            <a:r>
              <a:rPr lang="en-GB" dirty="0"/>
              <a:t>Naïve Bayesian</a:t>
            </a:r>
          </a:p>
        </p:txBody>
      </p:sp>
      <p:sp>
        <p:nvSpPr>
          <p:cNvPr id="4" name="Rectangle 3">
            <a:extLst>
              <a:ext uri="{FF2B5EF4-FFF2-40B4-BE49-F238E27FC236}">
                <a16:creationId xmlns:a16="http://schemas.microsoft.com/office/drawing/2014/main" id="{6A518272-3039-4B40-ADAF-5AD24586F6BD}"/>
              </a:ext>
            </a:extLst>
          </p:cNvPr>
          <p:cNvSpPr/>
          <p:nvPr/>
        </p:nvSpPr>
        <p:spPr>
          <a:xfrm>
            <a:off x="263352" y="1484784"/>
            <a:ext cx="11665296" cy="1200329"/>
          </a:xfrm>
          <a:prstGeom prst="rect">
            <a:avLst/>
          </a:prstGeom>
        </p:spPr>
        <p:txBody>
          <a:bodyPr wrap="square">
            <a:spAutoFit/>
          </a:bodyPr>
          <a:lstStyle/>
          <a:p>
            <a:pPr algn="ctr"/>
            <a:r>
              <a:rPr lang="en-GB" sz="2400" i="1" dirty="0">
                <a:latin typeface="Times New Roman" panose="02020603050405020304" pitchFamily="18" charset="0"/>
                <a:cs typeface="Times New Roman" panose="02020603050405020304" pitchFamily="18" charset="0"/>
              </a:rPr>
              <a:t>Bayes' Theorem states that the conditional probability of an event, based on the occurrence of another event, is equal to the likelihood of the second event given the first event multiplied by the probability of the first event.</a:t>
            </a:r>
          </a:p>
        </p:txBody>
      </p:sp>
      <p:pic>
        <p:nvPicPr>
          <p:cNvPr id="8" name="Picture 7">
            <a:extLst>
              <a:ext uri="{FF2B5EF4-FFF2-40B4-BE49-F238E27FC236}">
                <a16:creationId xmlns:a16="http://schemas.microsoft.com/office/drawing/2014/main" id="{4AAA7386-837A-406C-AF1E-A3DECE85C857}"/>
              </a:ext>
            </a:extLst>
          </p:cNvPr>
          <p:cNvPicPr>
            <a:picLocks noChangeAspect="1"/>
          </p:cNvPicPr>
          <p:nvPr/>
        </p:nvPicPr>
        <p:blipFill>
          <a:blip r:embed="rId2"/>
          <a:stretch>
            <a:fillRect/>
          </a:stretch>
        </p:blipFill>
        <p:spPr>
          <a:xfrm>
            <a:off x="701840" y="3284984"/>
            <a:ext cx="10788320" cy="2448274"/>
          </a:xfrm>
          <a:prstGeom prst="rect">
            <a:avLst/>
          </a:prstGeom>
        </p:spPr>
      </p:pic>
      <p:sp>
        <p:nvSpPr>
          <p:cNvPr id="9" name="TextBox 8">
            <a:extLst>
              <a:ext uri="{FF2B5EF4-FFF2-40B4-BE49-F238E27FC236}">
                <a16:creationId xmlns:a16="http://schemas.microsoft.com/office/drawing/2014/main" id="{06779430-2475-410E-A2D2-E0BF66DC78A7}"/>
              </a:ext>
            </a:extLst>
          </p:cNvPr>
          <p:cNvSpPr txBox="1"/>
          <p:nvPr/>
        </p:nvSpPr>
        <p:spPr>
          <a:xfrm>
            <a:off x="1504646" y="6148463"/>
            <a:ext cx="9182707" cy="369332"/>
          </a:xfrm>
          <a:prstGeom prst="rect">
            <a:avLst/>
          </a:prstGeom>
          <a:noFill/>
        </p:spPr>
        <p:txBody>
          <a:bodyPr wrap="none" rtlCol="0">
            <a:spAutoFit/>
          </a:bodyPr>
          <a:lstStyle/>
          <a:p>
            <a:r>
              <a:rPr lang="en-GB" dirty="0"/>
              <a:t>We calculate a set of probabilities for each variable, based on the "Disease Linked Classification"</a:t>
            </a:r>
          </a:p>
        </p:txBody>
      </p:sp>
    </p:spTree>
    <p:extLst>
      <p:ext uri="{BB962C8B-B14F-4D97-AF65-F5344CB8AC3E}">
        <p14:creationId xmlns:p14="http://schemas.microsoft.com/office/powerpoint/2010/main" val="103754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B423-DD1B-41B5-B877-3D4A26C14161}"/>
              </a:ext>
            </a:extLst>
          </p:cNvPr>
          <p:cNvSpPr>
            <a:spLocks noGrp="1"/>
          </p:cNvSpPr>
          <p:nvPr>
            <p:ph type="title"/>
          </p:nvPr>
        </p:nvSpPr>
        <p:spPr/>
        <p:txBody>
          <a:bodyPr/>
          <a:lstStyle/>
          <a:p>
            <a:r>
              <a:rPr lang="en-GB" dirty="0"/>
              <a:t>Categorical Probabilities</a:t>
            </a:r>
          </a:p>
        </p:txBody>
      </p:sp>
      <p:sp>
        <p:nvSpPr>
          <p:cNvPr id="6" name="TextBox 5">
            <a:extLst>
              <a:ext uri="{FF2B5EF4-FFF2-40B4-BE49-F238E27FC236}">
                <a16:creationId xmlns:a16="http://schemas.microsoft.com/office/drawing/2014/main" id="{5D4928C3-FC6C-4187-A36D-E670E126EAC0}"/>
              </a:ext>
            </a:extLst>
          </p:cNvPr>
          <p:cNvSpPr txBox="1"/>
          <p:nvPr/>
        </p:nvSpPr>
        <p:spPr>
          <a:xfrm>
            <a:off x="695400" y="3942185"/>
            <a:ext cx="4759636" cy="1815882"/>
          </a:xfrm>
          <a:prstGeom prst="rect">
            <a:avLst/>
          </a:prstGeom>
          <a:noFill/>
        </p:spPr>
        <p:txBody>
          <a:bodyPr wrap="none" rtlCol="0">
            <a:spAutoFit/>
          </a:bodyPr>
          <a:lstStyle/>
          <a:p>
            <a:r>
              <a:rPr lang="en-GB" sz="2800" i="1" dirty="0"/>
              <a:t>p</a:t>
            </a:r>
            <a:r>
              <a:rPr lang="en-GB" sz="2800" dirty="0"/>
              <a:t> Chr1 | </a:t>
            </a:r>
            <a:r>
              <a:rPr lang="en-GB" sz="2800" dirty="0">
                <a:solidFill>
                  <a:srgbClr val="C00000"/>
                </a:solidFill>
              </a:rPr>
              <a:t>Disease</a:t>
            </a:r>
            <a:r>
              <a:rPr lang="en-GB" sz="2800" dirty="0"/>
              <a:t> = 5 / 8 = 0.625</a:t>
            </a:r>
          </a:p>
          <a:p>
            <a:r>
              <a:rPr lang="en-GB" sz="2800" i="1" dirty="0"/>
              <a:t>p</a:t>
            </a:r>
            <a:r>
              <a:rPr lang="en-GB" sz="2800" dirty="0"/>
              <a:t> Chr2 | </a:t>
            </a:r>
            <a:r>
              <a:rPr lang="en-GB" sz="2800" dirty="0">
                <a:solidFill>
                  <a:srgbClr val="C00000"/>
                </a:solidFill>
              </a:rPr>
              <a:t>Disease</a:t>
            </a:r>
            <a:r>
              <a:rPr lang="en-GB" sz="2800" dirty="0"/>
              <a:t> = 2 / 8 = 0.250</a:t>
            </a:r>
          </a:p>
          <a:p>
            <a:r>
              <a:rPr lang="en-GB" sz="2800" i="1" dirty="0"/>
              <a:t>p</a:t>
            </a:r>
            <a:r>
              <a:rPr lang="en-GB" sz="2800" dirty="0"/>
              <a:t> </a:t>
            </a:r>
            <a:r>
              <a:rPr lang="en-GB" sz="2800" dirty="0" err="1"/>
              <a:t>ChrX</a:t>
            </a:r>
            <a:r>
              <a:rPr lang="en-GB" sz="2800" dirty="0"/>
              <a:t> | </a:t>
            </a:r>
            <a:r>
              <a:rPr lang="en-GB" sz="2800" dirty="0">
                <a:solidFill>
                  <a:srgbClr val="C00000"/>
                </a:solidFill>
              </a:rPr>
              <a:t>Disease</a:t>
            </a:r>
            <a:r>
              <a:rPr lang="en-GB" sz="2800" dirty="0"/>
              <a:t> = 1 / 8 = 0.125</a:t>
            </a:r>
          </a:p>
          <a:p>
            <a:endParaRPr lang="en-GB" sz="2800" dirty="0"/>
          </a:p>
        </p:txBody>
      </p:sp>
      <p:sp>
        <p:nvSpPr>
          <p:cNvPr id="7" name="TextBox 6">
            <a:extLst>
              <a:ext uri="{FF2B5EF4-FFF2-40B4-BE49-F238E27FC236}">
                <a16:creationId xmlns:a16="http://schemas.microsoft.com/office/drawing/2014/main" id="{FAFAD877-BF39-42AE-A880-C3BE6D2F35AE}"/>
              </a:ext>
            </a:extLst>
          </p:cNvPr>
          <p:cNvSpPr txBox="1"/>
          <p:nvPr/>
        </p:nvSpPr>
        <p:spPr>
          <a:xfrm>
            <a:off x="6119563" y="3942185"/>
            <a:ext cx="5814412" cy="1815882"/>
          </a:xfrm>
          <a:prstGeom prst="rect">
            <a:avLst/>
          </a:prstGeom>
          <a:noFill/>
        </p:spPr>
        <p:txBody>
          <a:bodyPr wrap="none" rtlCol="0">
            <a:spAutoFit/>
          </a:bodyPr>
          <a:lstStyle/>
          <a:p>
            <a:r>
              <a:rPr lang="en-GB" sz="2800" i="1" dirty="0"/>
              <a:t>p</a:t>
            </a:r>
            <a:r>
              <a:rPr lang="en-GB" sz="2800" dirty="0"/>
              <a:t> Chr1 | </a:t>
            </a:r>
            <a:r>
              <a:rPr lang="en-GB" sz="2800" dirty="0">
                <a:solidFill>
                  <a:schemeClr val="accent3">
                    <a:lumMod val="50000"/>
                  </a:schemeClr>
                </a:solidFill>
              </a:rPr>
              <a:t>Non Disease </a:t>
            </a:r>
            <a:r>
              <a:rPr lang="en-GB" sz="2800" dirty="0"/>
              <a:t>=   6 / 76 = 0.079</a:t>
            </a:r>
          </a:p>
          <a:p>
            <a:r>
              <a:rPr lang="en-GB" sz="2800" i="1" dirty="0"/>
              <a:t>p</a:t>
            </a:r>
            <a:r>
              <a:rPr lang="en-GB" sz="2800" dirty="0"/>
              <a:t> Chr2 | </a:t>
            </a:r>
            <a:r>
              <a:rPr lang="en-GB" sz="2800" dirty="0">
                <a:solidFill>
                  <a:schemeClr val="accent3">
                    <a:lumMod val="50000"/>
                  </a:schemeClr>
                </a:solidFill>
              </a:rPr>
              <a:t>Non Disease </a:t>
            </a:r>
            <a:r>
              <a:rPr lang="en-GB" sz="2800" dirty="0"/>
              <a:t>= 20 / 76 = 0.263</a:t>
            </a:r>
          </a:p>
          <a:p>
            <a:r>
              <a:rPr lang="en-GB" sz="2800" i="1" dirty="0"/>
              <a:t>p</a:t>
            </a:r>
            <a:r>
              <a:rPr lang="en-GB" sz="2800" dirty="0"/>
              <a:t> </a:t>
            </a:r>
            <a:r>
              <a:rPr lang="en-GB" sz="2800" dirty="0" err="1"/>
              <a:t>ChrX</a:t>
            </a:r>
            <a:r>
              <a:rPr lang="en-GB" sz="2800" dirty="0"/>
              <a:t> | </a:t>
            </a:r>
            <a:r>
              <a:rPr lang="en-GB" sz="2800" dirty="0">
                <a:solidFill>
                  <a:schemeClr val="accent3">
                    <a:lumMod val="50000"/>
                  </a:schemeClr>
                </a:solidFill>
              </a:rPr>
              <a:t>Non Disease </a:t>
            </a:r>
            <a:r>
              <a:rPr lang="en-GB" sz="2800" dirty="0"/>
              <a:t>= 50 / 76 = 0.658</a:t>
            </a:r>
          </a:p>
          <a:p>
            <a:endParaRPr lang="en-GB" sz="2800" dirty="0"/>
          </a:p>
        </p:txBody>
      </p:sp>
      <p:sp>
        <p:nvSpPr>
          <p:cNvPr id="8" name="TextBox 7">
            <a:extLst>
              <a:ext uri="{FF2B5EF4-FFF2-40B4-BE49-F238E27FC236}">
                <a16:creationId xmlns:a16="http://schemas.microsoft.com/office/drawing/2014/main" id="{224767DB-1FE1-4EFC-A39F-CFBFE53F4929}"/>
              </a:ext>
            </a:extLst>
          </p:cNvPr>
          <p:cNvSpPr txBox="1"/>
          <p:nvPr/>
        </p:nvSpPr>
        <p:spPr>
          <a:xfrm>
            <a:off x="7962" y="5877272"/>
            <a:ext cx="12252970" cy="461665"/>
          </a:xfrm>
          <a:prstGeom prst="rect">
            <a:avLst/>
          </a:prstGeom>
          <a:noFill/>
        </p:spPr>
        <p:txBody>
          <a:bodyPr wrap="none" rtlCol="0">
            <a:spAutoFit/>
          </a:bodyPr>
          <a:lstStyle/>
          <a:p>
            <a:r>
              <a:rPr lang="en-GB" sz="2400" dirty="0"/>
              <a:t>Disease genes are more likely to be on Chr1 and Non Disease genes are more likely to be on </a:t>
            </a:r>
            <a:r>
              <a:rPr lang="en-GB" sz="2400" dirty="0" err="1"/>
              <a:t>ChrX</a:t>
            </a:r>
            <a:endParaRPr lang="en-GB" sz="2400" dirty="0"/>
          </a:p>
        </p:txBody>
      </p:sp>
      <p:pic>
        <p:nvPicPr>
          <p:cNvPr id="9" name="Picture 8">
            <a:extLst>
              <a:ext uri="{FF2B5EF4-FFF2-40B4-BE49-F238E27FC236}">
                <a16:creationId xmlns:a16="http://schemas.microsoft.com/office/drawing/2014/main" id="{6C63C688-4CD2-4FAF-A423-4FA3F869BC04}"/>
              </a:ext>
            </a:extLst>
          </p:cNvPr>
          <p:cNvPicPr>
            <a:picLocks noChangeAspect="1"/>
          </p:cNvPicPr>
          <p:nvPr/>
        </p:nvPicPr>
        <p:blipFill>
          <a:blip r:embed="rId2"/>
          <a:stretch>
            <a:fillRect/>
          </a:stretch>
        </p:blipFill>
        <p:spPr>
          <a:xfrm>
            <a:off x="2262822" y="1574143"/>
            <a:ext cx="7666355" cy="1928347"/>
          </a:xfrm>
          <a:prstGeom prst="rect">
            <a:avLst/>
          </a:prstGeom>
        </p:spPr>
      </p:pic>
    </p:spTree>
    <p:extLst>
      <p:ext uri="{BB962C8B-B14F-4D97-AF65-F5344CB8AC3E}">
        <p14:creationId xmlns:p14="http://schemas.microsoft.com/office/powerpoint/2010/main" val="4968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B423-DD1B-41B5-B877-3D4A26C14161}"/>
              </a:ext>
            </a:extLst>
          </p:cNvPr>
          <p:cNvSpPr>
            <a:spLocks noGrp="1"/>
          </p:cNvSpPr>
          <p:nvPr>
            <p:ph type="title"/>
          </p:nvPr>
        </p:nvSpPr>
        <p:spPr/>
        <p:txBody>
          <a:bodyPr/>
          <a:lstStyle/>
          <a:p>
            <a:r>
              <a:rPr lang="en-GB" dirty="0"/>
              <a:t>Quantitative Probabilities</a:t>
            </a:r>
          </a:p>
        </p:txBody>
      </p:sp>
      <p:sp>
        <p:nvSpPr>
          <p:cNvPr id="6" name="Rectangle 5">
            <a:extLst>
              <a:ext uri="{FF2B5EF4-FFF2-40B4-BE49-F238E27FC236}">
                <a16:creationId xmlns:a16="http://schemas.microsoft.com/office/drawing/2014/main" id="{00CD7D5D-E8F1-4BFB-9CB1-15379D315C76}"/>
              </a:ext>
            </a:extLst>
          </p:cNvPr>
          <p:cNvSpPr/>
          <p:nvPr/>
        </p:nvSpPr>
        <p:spPr>
          <a:xfrm>
            <a:off x="6497341" y="1844824"/>
            <a:ext cx="4564273" cy="1015663"/>
          </a:xfrm>
          <a:prstGeom prst="rect">
            <a:avLst/>
          </a:prstGeom>
        </p:spPr>
        <p:txBody>
          <a:bodyPr wrap="square">
            <a:spAutoFit/>
          </a:bodyPr>
          <a:lstStyle/>
          <a:p>
            <a:r>
              <a:rPr lang="en-GB" sz="2000" dirty="0">
                <a:latin typeface="Courier New" panose="02070309020205020404" pitchFamily="49" charset="0"/>
                <a:cs typeface="Courier New" panose="02070309020205020404" pitchFamily="49" charset="0"/>
              </a:rPr>
              <a:t> </a:t>
            </a:r>
            <a:r>
              <a:rPr lang="en-GB" sz="2000" b="1" dirty="0">
                <a:latin typeface="Courier New" panose="02070309020205020404" pitchFamily="49" charset="0"/>
                <a:cs typeface="Courier New" panose="02070309020205020404" pitchFamily="49" charset="0"/>
              </a:rPr>
              <a:t>State        mean   </a:t>
            </a:r>
            <a:r>
              <a:rPr lang="en-GB" sz="2000" b="1" dirty="0" err="1">
                <a:latin typeface="Courier New" panose="02070309020205020404" pitchFamily="49" charset="0"/>
                <a:cs typeface="Courier New" panose="02070309020205020404" pitchFamily="49" charset="0"/>
              </a:rPr>
              <a:t>stdev</a:t>
            </a:r>
            <a:endParaRPr lang="en-GB" sz="2000" b="1"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 Disease      42.3   10.10 </a:t>
            </a:r>
          </a:p>
          <a:p>
            <a:r>
              <a:rPr lang="en-GB" sz="2000" dirty="0">
                <a:latin typeface="Courier New" panose="02070309020205020404" pitchFamily="49" charset="0"/>
                <a:cs typeface="Courier New" panose="02070309020205020404" pitchFamily="49" charset="0"/>
              </a:rPr>
              <a:t> Non Disease  65.0    8.99</a:t>
            </a:r>
          </a:p>
        </p:txBody>
      </p:sp>
      <p:pic>
        <p:nvPicPr>
          <p:cNvPr id="8" name="Picture 7">
            <a:extLst>
              <a:ext uri="{FF2B5EF4-FFF2-40B4-BE49-F238E27FC236}">
                <a16:creationId xmlns:a16="http://schemas.microsoft.com/office/drawing/2014/main" id="{1367C3FF-A339-4386-B1DF-22C3475A9B69}"/>
              </a:ext>
            </a:extLst>
          </p:cNvPr>
          <p:cNvPicPr>
            <a:picLocks noChangeAspect="1"/>
          </p:cNvPicPr>
          <p:nvPr/>
        </p:nvPicPr>
        <p:blipFill>
          <a:blip r:embed="rId2"/>
          <a:stretch>
            <a:fillRect/>
          </a:stretch>
        </p:blipFill>
        <p:spPr>
          <a:xfrm>
            <a:off x="28600" y="1417638"/>
            <a:ext cx="5954625" cy="5053161"/>
          </a:xfrm>
          <a:prstGeom prst="rect">
            <a:avLst/>
          </a:prstGeom>
        </p:spPr>
      </p:pic>
      <p:grpSp>
        <p:nvGrpSpPr>
          <p:cNvPr id="16" name="Group 15">
            <a:extLst>
              <a:ext uri="{FF2B5EF4-FFF2-40B4-BE49-F238E27FC236}">
                <a16:creationId xmlns:a16="http://schemas.microsoft.com/office/drawing/2014/main" id="{8F639359-E8BA-4C79-A869-6AE8B23DCD2D}"/>
              </a:ext>
            </a:extLst>
          </p:cNvPr>
          <p:cNvGrpSpPr/>
          <p:nvPr/>
        </p:nvGrpSpPr>
        <p:grpSpPr>
          <a:xfrm>
            <a:off x="6107053" y="3645024"/>
            <a:ext cx="5469220" cy="2769674"/>
            <a:chOff x="6384032" y="3573016"/>
            <a:chExt cx="5469220" cy="2769674"/>
          </a:xfrm>
        </p:grpSpPr>
        <p:pic>
          <p:nvPicPr>
            <p:cNvPr id="11" name="Picture 10">
              <a:extLst>
                <a:ext uri="{FF2B5EF4-FFF2-40B4-BE49-F238E27FC236}">
                  <a16:creationId xmlns:a16="http://schemas.microsoft.com/office/drawing/2014/main" id="{0897E8A7-8B41-4259-8AD4-57EAFC21E8A8}"/>
                </a:ext>
              </a:extLst>
            </p:cNvPr>
            <p:cNvPicPr>
              <a:picLocks noChangeAspect="1"/>
            </p:cNvPicPr>
            <p:nvPr/>
          </p:nvPicPr>
          <p:blipFill rotWithShape="1">
            <a:blip r:embed="rId3"/>
            <a:srcRect r="20050"/>
            <a:stretch/>
          </p:blipFill>
          <p:spPr>
            <a:xfrm>
              <a:off x="6384032" y="3573016"/>
              <a:ext cx="5469220" cy="2769674"/>
            </a:xfrm>
            <a:prstGeom prst="rect">
              <a:avLst/>
            </a:prstGeom>
          </p:spPr>
        </p:pic>
        <p:sp>
          <p:nvSpPr>
            <p:cNvPr id="12" name="TextBox 11">
              <a:extLst>
                <a:ext uri="{FF2B5EF4-FFF2-40B4-BE49-F238E27FC236}">
                  <a16:creationId xmlns:a16="http://schemas.microsoft.com/office/drawing/2014/main" id="{E8A4C39B-0BFB-46E8-A764-A6EB0F6431A4}"/>
                </a:ext>
              </a:extLst>
            </p:cNvPr>
            <p:cNvSpPr txBox="1"/>
            <p:nvPr/>
          </p:nvSpPr>
          <p:spPr>
            <a:xfrm>
              <a:off x="7608168" y="4365104"/>
              <a:ext cx="901209" cy="369332"/>
            </a:xfrm>
            <a:prstGeom prst="rect">
              <a:avLst/>
            </a:prstGeom>
            <a:noFill/>
          </p:spPr>
          <p:txBody>
            <a:bodyPr wrap="none" rtlCol="0">
              <a:spAutoFit/>
            </a:bodyPr>
            <a:lstStyle/>
            <a:p>
              <a:r>
                <a:rPr lang="en-GB" dirty="0"/>
                <a:t>Disease</a:t>
              </a:r>
            </a:p>
          </p:txBody>
        </p:sp>
        <p:sp>
          <p:nvSpPr>
            <p:cNvPr id="13" name="TextBox 12">
              <a:extLst>
                <a:ext uri="{FF2B5EF4-FFF2-40B4-BE49-F238E27FC236}">
                  <a16:creationId xmlns:a16="http://schemas.microsoft.com/office/drawing/2014/main" id="{721F4C70-DD8F-4A42-B9A5-844D16CB95BC}"/>
                </a:ext>
              </a:extLst>
            </p:cNvPr>
            <p:cNvSpPr txBox="1"/>
            <p:nvPr/>
          </p:nvSpPr>
          <p:spPr>
            <a:xfrm>
              <a:off x="10379376" y="4365104"/>
              <a:ext cx="1364476" cy="369332"/>
            </a:xfrm>
            <a:prstGeom prst="rect">
              <a:avLst/>
            </a:prstGeom>
            <a:noFill/>
          </p:spPr>
          <p:txBody>
            <a:bodyPr wrap="none" rtlCol="0">
              <a:spAutoFit/>
            </a:bodyPr>
            <a:lstStyle/>
            <a:p>
              <a:r>
                <a:rPr lang="en-GB" dirty="0"/>
                <a:t>Non-Disease</a:t>
              </a:r>
            </a:p>
          </p:txBody>
        </p:sp>
      </p:grpSp>
      <p:grpSp>
        <p:nvGrpSpPr>
          <p:cNvPr id="9" name="Group 8">
            <a:extLst>
              <a:ext uri="{FF2B5EF4-FFF2-40B4-BE49-F238E27FC236}">
                <a16:creationId xmlns:a16="http://schemas.microsoft.com/office/drawing/2014/main" id="{3B8F98C1-8668-460A-955D-F2D2FEF8D851}"/>
              </a:ext>
            </a:extLst>
          </p:cNvPr>
          <p:cNvGrpSpPr/>
          <p:nvPr/>
        </p:nvGrpSpPr>
        <p:grpSpPr>
          <a:xfrm>
            <a:off x="8498358" y="4036219"/>
            <a:ext cx="367408" cy="2161530"/>
            <a:chOff x="8498358" y="4036219"/>
            <a:chExt cx="367408" cy="2161530"/>
          </a:xfrm>
        </p:grpSpPr>
        <p:cxnSp>
          <p:nvCxnSpPr>
            <p:cNvPr id="4" name="Straight Connector 3">
              <a:extLst>
                <a:ext uri="{FF2B5EF4-FFF2-40B4-BE49-F238E27FC236}">
                  <a16:creationId xmlns:a16="http://schemas.microsoft.com/office/drawing/2014/main" id="{92EAC053-2395-49D2-AF2B-578F26E29009}"/>
                </a:ext>
              </a:extLst>
            </p:cNvPr>
            <p:cNvCxnSpPr>
              <a:cxnSpLocks/>
            </p:cNvCxnSpPr>
            <p:nvPr/>
          </p:nvCxnSpPr>
          <p:spPr>
            <a:xfrm flipH="1" flipV="1">
              <a:off x="8679656" y="4036219"/>
              <a:ext cx="8632" cy="186306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CE9ABD-4C68-402F-A2A5-370ADD1C65B0}"/>
                </a:ext>
              </a:extLst>
            </p:cNvPr>
            <p:cNvSpPr txBox="1"/>
            <p:nvPr/>
          </p:nvSpPr>
          <p:spPr>
            <a:xfrm>
              <a:off x="8498358" y="5889972"/>
              <a:ext cx="367408" cy="307777"/>
            </a:xfrm>
            <a:prstGeom prst="rect">
              <a:avLst/>
            </a:prstGeom>
            <a:noFill/>
          </p:spPr>
          <p:txBody>
            <a:bodyPr wrap="none" rtlCol="0">
              <a:spAutoFit/>
            </a:bodyPr>
            <a:lstStyle/>
            <a:p>
              <a:r>
                <a:rPr lang="en-GB" sz="1400" dirty="0">
                  <a:solidFill>
                    <a:schemeClr val="tx1">
                      <a:lumMod val="50000"/>
                      <a:lumOff val="50000"/>
                    </a:schemeClr>
                  </a:solidFill>
                </a:rPr>
                <a:t>40</a:t>
              </a:r>
            </a:p>
          </p:txBody>
        </p:sp>
      </p:grpSp>
    </p:spTree>
    <p:extLst>
      <p:ext uri="{BB962C8B-B14F-4D97-AF65-F5344CB8AC3E}">
        <p14:creationId xmlns:p14="http://schemas.microsoft.com/office/powerpoint/2010/main" val="40308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3070-60C3-4582-8959-5FC46918A7F7}"/>
              </a:ext>
            </a:extLst>
          </p:cNvPr>
          <p:cNvSpPr>
            <a:spLocks noGrp="1"/>
          </p:cNvSpPr>
          <p:nvPr>
            <p:ph type="title"/>
          </p:nvPr>
        </p:nvSpPr>
        <p:spPr/>
        <p:txBody>
          <a:bodyPr/>
          <a:lstStyle/>
          <a:p>
            <a:r>
              <a:rPr lang="en-GB" dirty="0"/>
              <a:t>Naïve Bayes Predictions</a:t>
            </a:r>
          </a:p>
        </p:txBody>
      </p:sp>
      <p:sp>
        <p:nvSpPr>
          <p:cNvPr id="3" name="Content Placeholder 2">
            <a:extLst>
              <a:ext uri="{FF2B5EF4-FFF2-40B4-BE49-F238E27FC236}">
                <a16:creationId xmlns:a16="http://schemas.microsoft.com/office/drawing/2014/main" id="{BFBFAEC5-D2D4-441D-8AB2-93BC49C7C1FD}"/>
              </a:ext>
            </a:extLst>
          </p:cNvPr>
          <p:cNvSpPr>
            <a:spLocks noGrp="1"/>
          </p:cNvSpPr>
          <p:nvPr>
            <p:ph idx="1"/>
          </p:nvPr>
        </p:nvSpPr>
        <p:spPr>
          <a:xfrm>
            <a:off x="609600" y="1600201"/>
            <a:ext cx="10972800" cy="1828799"/>
          </a:xfrm>
        </p:spPr>
        <p:txBody>
          <a:bodyPr/>
          <a:lstStyle/>
          <a:p>
            <a:r>
              <a:rPr lang="en-GB" dirty="0"/>
              <a:t>Predict the state for a new datapoint</a:t>
            </a:r>
          </a:p>
          <a:p>
            <a:pPr lvl="1"/>
            <a:r>
              <a:rPr lang="en-GB" dirty="0"/>
              <a:t>Chromosome is 1</a:t>
            </a:r>
          </a:p>
          <a:p>
            <a:pPr lvl="1"/>
            <a:r>
              <a:rPr lang="en-GB" dirty="0"/>
              <a:t>GC content is 40%</a:t>
            </a:r>
          </a:p>
          <a:p>
            <a:endParaRPr lang="en-GB" dirty="0"/>
          </a:p>
          <a:p>
            <a:pPr marL="0" indent="0">
              <a:buNone/>
            </a:pPr>
            <a:endParaRPr lang="en-GB" dirty="0"/>
          </a:p>
        </p:txBody>
      </p:sp>
      <p:sp>
        <p:nvSpPr>
          <p:cNvPr id="7" name="TextBox 6">
            <a:extLst>
              <a:ext uri="{FF2B5EF4-FFF2-40B4-BE49-F238E27FC236}">
                <a16:creationId xmlns:a16="http://schemas.microsoft.com/office/drawing/2014/main" id="{4B0C80E8-3F9C-48E0-9231-667939D36EBB}"/>
              </a:ext>
            </a:extLst>
          </p:cNvPr>
          <p:cNvSpPr txBox="1"/>
          <p:nvPr/>
        </p:nvSpPr>
        <p:spPr>
          <a:xfrm>
            <a:off x="3014354" y="6165304"/>
            <a:ext cx="6163290" cy="584775"/>
          </a:xfrm>
          <a:prstGeom prst="rect">
            <a:avLst/>
          </a:prstGeom>
          <a:noFill/>
        </p:spPr>
        <p:txBody>
          <a:bodyPr wrap="none" rtlCol="0">
            <a:spAutoFit/>
          </a:bodyPr>
          <a:lstStyle/>
          <a:p>
            <a:r>
              <a:rPr lang="en-GB" sz="3200" dirty="0"/>
              <a:t>New data is predicted to be </a:t>
            </a:r>
            <a:r>
              <a:rPr lang="en-GB" sz="3200" b="1" dirty="0"/>
              <a:t>Disease</a:t>
            </a:r>
          </a:p>
        </p:txBody>
      </p:sp>
      <p:sp>
        <p:nvSpPr>
          <p:cNvPr id="8" name="AutoShape 3">
            <a:extLst>
              <a:ext uri="{FF2B5EF4-FFF2-40B4-BE49-F238E27FC236}">
                <a16:creationId xmlns:a16="http://schemas.microsoft.com/office/drawing/2014/main" id="{28AAAF53-12EF-40C8-9F86-901E4BE2B803}"/>
              </a:ext>
            </a:extLst>
          </p:cNvPr>
          <p:cNvSpPr>
            <a:spLocks noChangeAspect="1" noChangeArrowheads="1" noTextEdit="1"/>
          </p:cNvSpPr>
          <p:nvPr/>
        </p:nvSpPr>
        <p:spPr bwMode="auto">
          <a:xfrm>
            <a:off x="1757363" y="3213100"/>
            <a:ext cx="867727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nvGrpSpPr>
          <p:cNvPr id="63" name="Group 62">
            <a:extLst>
              <a:ext uri="{FF2B5EF4-FFF2-40B4-BE49-F238E27FC236}">
                <a16:creationId xmlns:a16="http://schemas.microsoft.com/office/drawing/2014/main" id="{2E284E44-2492-4435-A0BF-FE5484B80F09}"/>
              </a:ext>
            </a:extLst>
          </p:cNvPr>
          <p:cNvGrpSpPr/>
          <p:nvPr/>
        </p:nvGrpSpPr>
        <p:grpSpPr>
          <a:xfrm>
            <a:off x="1765301" y="3259138"/>
            <a:ext cx="8643938" cy="457200"/>
            <a:chOff x="1765301" y="3259138"/>
            <a:chExt cx="8643938" cy="457200"/>
          </a:xfrm>
        </p:grpSpPr>
        <p:sp>
          <p:nvSpPr>
            <p:cNvPr id="9" name="Rectangle 5">
              <a:extLst>
                <a:ext uri="{FF2B5EF4-FFF2-40B4-BE49-F238E27FC236}">
                  <a16:creationId xmlns:a16="http://schemas.microsoft.com/office/drawing/2014/main" id="{B5735E6A-3BE2-4A10-96A5-13EA98C2263A}"/>
                </a:ext>
              </a:extLst>
            </p:cNvPr>
            <p:cNvSpPr>
              <a:spLocks noChangeArrowheads="1"/>
            </p:cNvSpPr>
            <p:nvPr/>
          </p:nvSpPr>
          <p:spPr bwMode="auto">
            <a:xfrm>
              <a:off x="1765301" y="3259138"/>
              <a:ext cx="2881313" cy="457200"/>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6">
              <a:extLst>
                <a:ext uri="{FF2B5EF4-FFF2-40B4-BE49-F238E27FC236}">
                  <a16:creationId xmlns:a16="http://schemas.microsoft.com/office/drawing/2014/main" id="{3B5B993F-5DF8-4DD3-8194-AD0E7E2C12BF}"/>
                </a:ext>
              </a:extLst>
            </p:cNvPr>
            <p:cNvSpPr>
              <a:spLocks noChangeArrowheads="1"/>
            </p:cNvSpPr>
            <p:nvPr/>
          </p:nvSpPr>
          <p:spPr bwMode="auto">
            <a:xfrm>
              <a:off x="4646613" y="3259138"/>
              <a:ext cx="2881313" cy="457200"/>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7">
              <a:extLst>
                <a:ext uri="{FF2B5EF4-FFF2-40B4-BE49-F238E27FC236}">
                  <a16:creationId xmlns:a16="http://schemas.microsoft.com/office/drawing/2014/main" id="{78E8D477-E934-4DE9-848E-E132A96C3F27}"/>
                </a:ext>
              </a:extLst>
            </p:cNvPr>
            <p:cNvSpPr>
              <a:spLocks noChangeArrowheads="1"/>
            </p:cNvSpPr>
            <p:nvPr/>
          </p:nvSpPr>
          <p:spPr bwMode="auto">
            <a:xfrm>
              <a:off x="7527926" y="3259138"/>
              <a:ext cx="2881313" cy="457200"/>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52" name="Group 51">
            <a:extLst>
              <a:ext uri="{FF2B5EF4-FFF2-40B4-BE49-F238E27FC236}">
                <a16:creationId xmlns:a16="http://schemas.microsoft.com/office/drawing/2014/main" id="{50018ABB-3FBF-40A8-AA97-58C8B4867932}"/>
              </a:ext>
            </a:extLst>
          </p:cNvPr>
          <p:cNvGrpSpPr/>
          <p:nvPr/>
        </p:nvGrpSpPr>
        <p:grpSpPr>
          <a:xfrm>
            <a:off x="1765301" y="3716338"/>
            <a:ext cx="8643938" cy="823913"/>
            <a:chOff x="1765301" y="3716338"/>
            <a:chExt cx="8643938" cy="823913"/>
          </a:xfrm>
        </p:grpSpPr>
        <p:sp>
          <p:nvSpPr>
            <p:cNvPr id="12" name="Rectangle 8">
              <a:extLst>
                <a:ext uri="{FF2B5EF4-FFF2-40B4-BE49-F238E27FC236}">
                  <a16:creationId xmlns:a16="http://schemas.microsoft.com/office/drawing/2014/main" id="{ADBFD797-ABF0-483D-9335-878513FA4C3F}"/>
                </a:ext>
              </a:extLst>
            </p:cNvPr>
            <p:cNvSpPr>
              <a:spLocks noChangeArrowheads="1"/>
            </p:cNvSpPr>
            <p:nvPr/>
          </p:nvSpPr>
          <p:spPr bwMode="auto">
            <a:xfrm>
              <a:off x="1765301" y="3716338"/>
              <a:ext cx="2881313" cy="823913"/>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Rectangle 9">
              <a:extLst>
                <a:ext uri="{FF2B5EF4-FFF2-40B4-BE49-F238E27FC236}">
                  <a16:creationId xmlns:a16="http://schemas.microsoft.com/office/drawing/2014/main" id="{12BAD845-3E58-4069-B2D5-4E85E88D460D}"/>
                </a:ext>
              </a:extLst>
            </p:cNvPr>
            <p:cNvSpPr>
              <a:spLocks noChangeArrowheads="1"/>
            </p:cNvSpPr>
            <p:nvPr/>
          </p:nvSpPr>
          <p:spPr bwMode="auto">
            <a:xfrm>
              <a:off x="4646613" y="3716338"/>
              <a:ext cx="2881313" cy="823913"/>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10">
              <a:extLst>
                <a:ext uri="{FF2B5EF4-FFF2-40B4-BE49-F238E27FC236}">
                  <a16:creationId xmlns:a16="http://schemas.microsoft.com/office/drawing/2014/main" id="{6635A79F-14F0-4F24-94A1-B0B90F8F1B30}"/>
                </a:ext>
              </a:extLst>
            </p:cNvPr>
            <p:cNvSpPr>
              <a:spLocks noChangeArrowheads="1"/>
            </p:cNvSpPr>
            <p:nvPr/>
          </p:nvSpPr>
          <p:spPr bwMode="auto">
            <a:xfrm>
              <a:off x="7527926" y="3716338"/>
              <a:ext cx="2881313" cy="823913"/>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55" name="Group 54">
            <a:extLst>
              <a:ext uri="{FF2B5EF4-FFF2-40B4-BE49-F238E27FC236}">
                <a16:creationId xmlns:a16="http://schemas.microsoft.com/office/drawing/2014/main" id="{B19A2D6C-BF67-4615-8446-A04AC5055902}"/>
              </a:ext>
            </a:extLst>
          </p:cNvPr>
          <p:cNvGrpSpPr/>
          <p:nvPr/>
        </p:nvGrpSpPr>
        <p:grpSpPr>
          <a:xfrm>
            <a:off x="1765301" y="4540250"/>
            <a:ext cx="8643938" cy="457200"/>
            <a:chOff x="1765301" y="4540250"/>
            <a:chExt cx="8643938" cy="457200"/>
          </a:xfrm>
        </p:grpSpPr>
        <p:sp>
          <p:nvSpPr>
            <p:cNvPr id="15" name="Rectangle 11">
              <a:extLst>
                <a:ext uri="{FF2B5EF4-FFF2-40B4-BE49-F238E27FC236}">
                  <a16:creationId xmlns:a16="http://schemas.microsoft.com/office/drawing/2014/main" id="{80C13DBA-45F8-4121-8F89-EC2773CF24B5}"/>
                </a:ext>
              </a:extLst>
            </p:cNvPr>
            <p:cNvSpPr>
              <a:spLocks noChangeArrowheads="1"/>
            </p:cNvSpPr>
            <p:nvPr/>
          </p:nvSpPr>
          <p:spPr bwMode="auto">
            <a:xfrm>
              <a:off x="1765301" y="4540250"/>
              <a:ext cx="2881313" cy="4572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12">
              <a:extLst>
                <a:ext uri="{FF2B5EF4-FFF2-40B4-BE49-F238E27FC236}">
                  <a16:creationId xmlns:a16="http://schemas.microsoft.com/office/drawing/2014/main" id="{DD211B7F-2574-45C2-AF68-D03DA2BB0AA0}"/>
                </a:ext>
              </a:extLst>
            </p:cNvPr>
            <p:cNvSpPr>
              <a:spLocks noChangeArrowheads="1"/>
            </p:cNvSpPr>
            <p:nvPr/>
          </p:nvSpPr>
          <p:spPr bwMode="auto">
            <a:xfrm>
              <a:off x="4646613" y="4540250"/>
              <a:ext cx="2881313" cy="4572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13">
              <a:extLst>
                <a:ext uri="{FF2B5EF4-FFF2-40B4-BE49-F238E27FC236}">
                  <a16:creationId xmlns:a16="http://schemas.microsoft.com/office/drawing/2014/main" id="{41701EE1-67F7-4837-AE22-79B3F15C2F05}"/>
                </a:ext>
              </a:extLst>
            </p:cNvPr>
            <p:cNvSpPr>
              <a:spLocks noChangeArrowheads="1"/>
            </p:cNvSpPr>
            <p:nvPr/>
          </p:nvSpPr>
          <p:spPr bwMode="auto">
            <a:xfrm>
              <a:off x="7527926" y="4540250"/>
              <a:ext cx="2881313" cy="4572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59" name="Group 58">
            <a:extLst>
              <a:ext uri="{FF2B5EF4-FFF2-40B4-BE49-F238E27FC236}">
                <a16:creationId xmlns:a16="http://schemas.microsoft.com/office/drawing/2014/main" id="{A58C1ED6-BB4E-41F8-99E8-5CD994D8E015}"/>
              </a:ext>
            </a:extLst>
          </p:cNvPr>
          <p:cNvGrpSpPr/>
          <p:nvPr/>
        </p:nvGrpSpPr>
        <p:grpSpPr>
          <a:xfrm>
            <a:off x="1765301" y="4997450"/>
            <a:ext cx="8643938" cy="457200"/>
            <a:chOff x="1765301" y="4997450"/>
            <a:chExt cx="8643938" cy="457200"/>
          </a:xfrm>
        </p:grpSpPr>
        <p:sp>
          <p:nvSpPr>
            <p:cNvPr id="18" name="Rectangle 14">
              <a:extLst>
                <a:ext uri="{FF2B5EF4-FFF2-40B4-BE49-F238E27FC236}">
                  <a16:creationId xmlns:a16="http://schemas.microsoft.com/office/drawing/2014/main" id="{A87159B7-0E9F-46D9-B7D1-E230FFE1B18A}"/>
                </a:ext>
              </a:extLst>
            </p:cNvPr>
            <p:cNvSpPr>
              <a:spLocks noChangeArrowheads="1"/>
            </p:cNvSpPr>
            <p:nvPr/>
          </p:nvSpPr>
          <p:spPr bwMode="auto">
            <a:xfrm>
              <a:off x="1765301" y="4997450"/>
              <a:ext cx="2881313" cy="45720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15">
              <a:extLst>
                <a:ext uri="{FF2B5EF4-FFF2-40B4-BE49-F238E27FC236}">
                  <a16:creationId xmlns:a16="http://schemas.microsoft.com/office/drawing/2014/main" id="{B3EC13D7-603D-45C6-A69C-C236FA7DAEAC}"/>
                </a:ext>
              </a:extLst>
            </p:cNvPr>
            <p:cNvSpPr>
              <a:spLocks noChangeArrowheads="1"/>
            </p:cNvSpPr>
            <p:nvPr/>
          </p:nvSpPr>
          <p:spPr bwMode="auto">
            <a:xfrm>
              <a:off x="4646613" y="4997450"/>
              <a:ext cx="2881313" cy="45720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16">
              <a:extLst>
                <a:ext uri="{FF2B5EF4-FFF2-40B4-BE49-F238E27FC236}">
                  <a16:creationId xmlns:a16="http://schemas.microsoft.com/office/drawing/2014/main" id="{2DC829C9-055F-4CFF-8DBF-EAD9329E845A}"/>
                </a:ext>
              </a:extLst>
            </p:cNvPr>
            <p:cNvSpPr>
              <a:spLocks noChangeArrowheads="1"/>
            </p:cNvSpPr>
            <p:nvPr/>
          </p:nvSpPr>
          <p:spPr bwMode="auto">
            <a:xfrm>
              <a:off x="7527926" y="4997450"/>
              <a:ext cx="2881313" cy="45720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61" name="Group 60">
            <a:extLst>
              <a:ext uri="{FF2B5EF4-FFF2-40B4-BE49-F238E27FC236}">
                <a16:creationId xmlns:a16="http://schemas.microsoft.com/office/drawing/2014/main" id="{86AA5F20-F405-4DB7-9F0E-CC429DF233CD}"/>
              </a:ext>
            </a:extLst>
          </p:cNvPr>
          <p:cNvGrpSpPr/>
          <p:nvPr/>
        </p:nvGrpSpPr>
        <p:grpSpPr>
          <a:xfrm>
            <a:off x="1765301" y="5454650"/>
            <a:ext cx="8643938" cy="457200"/>
            <a:chOff x="1765301" y="5454650"/>
            <a:chExt cx="8643938" cy="457200"/>
          </a:xfrm>
        </p:grpSpPr>
        <p:sp>
          <p:nvSpPr>
            <p:cNvPr id="21" name="Rectangle 17">
              <a:extLst>
                <a:ext uri="{FF2B5EF4-FFF2-40B4-BE49-F238E27FC236}">
                  <a16:creationId xmlns:a16="http://schemas.microsoft.com/office/drawing/2014/main" id="{267EFB74-5269-463A-852B-510A183A0DB8}"/>
                </a:ext>
              </a:extLst>
            </p:cNvPr>
            <p:cNvSpPr>
              <a:spLocks noChangeArrowheads="1"/>
            </p:cNvSpPr>
            <p:nvPr/>
          </p:nvSpPr>
          <p:spPr bwMode="auto">
            <a:xfrm>
              <a:off x="1765301" y="5454650"/>
              <a:ext cx="2881313" cy="4572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18">
              <a:extLst>
                <a:ext uri="{FF2B5EF4-FFF2-40B4-BE49-F238E27FC236}">
                  <a16:creationId xmlns:a16="http://schemas.microsoft.com/office/drawing/2014/main" id="{A640D5D3-1566-4308-BEB5-302D24ECB998}"/>
                </a:ext>
              </a:extLst>
            </p:cNvPr>
            <p:cNvSpPr>
              <a:spLocks noChangeArrowheads="1"/>
            </p:cNvSpPr>
            <p:nvPr/>
          </p:nvSpPr>
          <p:spPr bwMode="auto">
            <a:xfrm>
              <a:off x="4646613" y="5454650"/>
              <a:ext cx="2881313" cy="4572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19">
              <a:extLst>
                <a:ext uri="{FF2B5EF4-FFF2-40B4-BE49-F238E27FC236}">
                  <a16:creationId xmlns:a16="http://schemas.microsoft.com/office/drawing/2014/main" id="{FE69EB6B-9275-4595-A59D-5F814D114DF8}"/>
                </a:ext>
              </a:extLst>
            </p:cNvPr>
            <p:cNvSpPr>
              <a:spLocks noChangeArrowheads="1"/>
            </p:cNvSpPr>
            <p:nvPr/>
          </p:nvSpPr>
          <p:spPr bwMode="auto">
            <a:xfrm>
              <a:off x="7527926" y="5454650"/>
              <a:ext cx="2881313" cy="457200"/>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4" name="Line 20">
            <a:extLst>
              <a:ext uri="{FF2B5EF4-FFF2-40B4-BE49-F238E27FC236}">
                <a16:creationId xmlns:a16="http://schemas.microsoft.com/office/drawing/2014/main" id="{3346E763-E12E-4A58-A950-4832E8042017}"/>
              </a:ext>
            </a:extLst>
          </p:cNvPr>
          <p:cNvSpPr>
            <a:spLocks noChangeShapeType="1"/>
          </p:cNvSpPr>
          <p:nvPr/>
        </p:nvSpPr>
        <p:spPr bwMode="auto">
          <a:xfrm>
            <a:off x="4646613" y="3252788"/>
            <a:ext cx="0" cy="266541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Line 21">
            <a:extLst>
              <a:ext uri="{FF2B5EF4-FFF2-40B4-BE49-F238E27FC236}">
                <a16:creationId xmlns:a16="http://schemas.microsoft.com/office/drawing/2014/main" id="{3129454F-21D3-4A24-A18F-3D52B1CAB978}"/>
              </a:ext>
            </a:extLst>
          </p:cNvPr>
          <p:cNvSpPr>
            <a:spLocks noChangeShapeType="1"/>
          </p:cNvSpPr>
          <p:nvPr/>
        </p:nvSpPr>
        <p:spPr bwMode="auto">
          <a:xfrm>
            <a:off x="7527926" y="3252788"/>
            <a:ext cx="0" cy="266541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 name="Line 22">
            <a:extLst>
              <a:ext uri="{FF2B5EF4-FFF2-40B4-BE49-F238E27FC236}">
                <a16:creationId xmlns:a16="http://schemas.microsoft.com/office/drawing/2014/main" id="{BBD0457C-ED35-4E83-B4EA-030483038D89}"/>
              </a:ext>
            </a:extLst>
          </p:cNvPr>
          <p:cNvSpPr>
            <a:spLocks noChangeShapeType="1"/>
          </p:cNvSpPr>
          <p:nvPr/>
        </p:nvSpPr>
        <p:spPr bwMode="auto">
          <a:xfrm>
            <a:off x="1758951" y="3716338"/>
            <a:ext cx="8656638"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 name="Line 23">
            <a:extLst>
              <a:ext uri="{FF2B5EF4-FFF2-40B4-BE49-F238E27FC236}">
                <a16:creationId xmlns:a16="http://schemas.microsoft.com/office/drawing/2014/main" id="{B1F5CA9F-0B6B-4CEC-AD5F-8502E0927489}"/>
              </a:ext>
            </a:extLst>
          </p:cNvPr>
          <p:cNvSpPr>
            <a:spLocks noChangeShapeType="1"/>
          </p:cNvSpPr>
          <p:nvPr/>
        </p:nvSpPr>
        <p:spPr bwMode="auto">
          <a:xfrm>
            <a:off x="1758951" y="4540250"/>
            <a:ext cx="865663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Line 24">
            <a:extLst>
              <a:ext uri="{FF2B5EF4-FFF2-40B4-BE49-F238E27FC236}">
                <a16:creationId xmlns:a16="http://schemas.microsoft.com/office/drawing/2014/main" id="{F65084BA-C7E5-441B-9A6F-A1B2D707A7A6}"/>
              </a:ext>
            </a:extLst>
          </p:cNvPr>
          <p:cNvSpPr>
            <a:spLocks noChangeShapeType="1"/>
          </p:cNvSpPr>
          <p:nvPr/>
        </p:nvSpPr>
        <p:spPr bwMode="auto">
          <a:xfrm>
            <a:off x="1758951" y="4997450"/>
            <a:ext cx="865663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25">
            <a:extLst>
              <a:ext uri="{FF2B5EF4-FFF2-40B4-BE49-F238E27FC236}">
                <a16:creationId xmlns:a16="http://schemas.microsoft.com/office/drawing/2014/main" id="{5AD35FAA-3B96-4B90-A870-34C81E340631}"/>
              </a:ext>
            </a:extLst>
          </p:cNvPr>
          <p:cNvSpPr>
            <a:spLocks noChangeShapeType="1"/>
          </p:cNvSpPr>
          <p:nvPr/>
        </p:nvSpPr>
        <p:spPr bwMode="auto">
          <a:xfrm>
            <a:off x="1758951" y="5454650"/>
            <a:ext cx="865663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Line 26">
            <a:extLst>
              <a:ext uri="{FF2B5EF4-FFF2-40B4-BE49-F238E27FC236}">
                <a16:creationId xmlns:a16="http://schemas.microsoft.com/office/drawing/2014/main" id="{1817C190-DE22-431F-BC34-5CB6FB974AF2}"/>
              </a:ext>
            </a:extLst>
          </p:cNvPr>
          <p:cNvSpPr>
            <a:spLocks noChangeShapeType="1"/>
          </p:cNvSpPr>
          <p:nvPr/>
        </p:nvSpPr>
        <p:spPr bwMode="auto">
          <a:xfrm>
            <a:off x="1765301" y="3252788"/>
            <a:ext cx="0" cy="266541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Line 27">
            <a:extLst>
              <a:ext uri="{FF2B5EF4-FFF2-40B4-BE49-F238E27FC236}">
                <a16:creationId xmlns:a16="http://schemas.microsoft.com/office/drawing/2014/main" id="{BD891A2C-FBF7-40AA-A465-FFA30E1E0978}"/>
              </a:ext>
            </a:extLst>
          </p:cNvPr>
          <p:cNvSpPr>
            <a:spLocks noChangeShapeType="1"/>
          </p:cNvSpPr>
          <p:nvPr/>
        </p:nvSpPr>
        <p:spPr bwMode="auto">
          <a:xfrm>
            <a:off x="10409238" y="3252788"/>
            <a:ext cx="0" cy="266541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 name="Line 28">
            <a:extLst>
              <a:ext uri="{FF2B5EF4-FFF2-40B4-BE49-F238E27FC236}">
                <a16:creationId xmlns:a16="http://schemas.microsoft.com/office/drawing/2014/main" id="{80AD497D-1B54-4B40-B2BE-CF6716427AA9}"/>
              </a:ext>
            </a:extLst>
          </p:cNvPr>
          <p:cNvSpPr>
            <a:spLocks noChangeShapeType="1"/>
          </p:cNvSpPr>
          <p:nvPr/>
        </p:nvSpPr>
        <p:spPr bwMode="auto">
          <a:xfrm>
            <a:off x="1758951" y="3259138"/>
            <a:ext cx="865663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Line 29">
            <a:extLst>
              <a:ext uri="{FF2B5EF4-FFF2-40B4-BE49-F238E27FC236}">
                <a16:creationId xmlns:a16="http://schemas.microsoft.com/office/drawing/2014/main" id="{0772A5CF-C8BC-4800-AA5C-6393B3AA0742}"/>
              </a:ext>
            </a:extLst>
          </p:cNvPr>
          <p:cNvSpPr>
            <a:spLocks noChangeShapeType="1"/>
          </p:cNvSpPr>
          <p:nvPr/>
        </p:nvSpPr>
        <p:spPr bwMode="auto">
          <a:xfrm>
            <a:off x="1758951" y="5911850"/>
            <a:ext cx="865663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Rectangle 31">
            <a:extLst>
              <a:ext uri="{FF2B5EF4-FFF2-40B4-BE49-F238E27FC236}">
                <a16:creationId xmlns:a16="http://schemas.microsoft.com/office/drawing/2014/main" id="{FF62C928-F592-4E16-AF1C-9C80D5715700}"/>
              </a:ext>
            </a:extLst>
          </p:cNvPr>
          <p:cNvSpPr>
            <a:spLocks noChangeArrowheads="1"/>
          </p:cNvSpPr>
          <p:nvPr/>
        </p:nvSpPr>
        <p:spPr bwMode="auto">
          <a:xfrm>
            <a:off x="7620001" y="3300413"/>
            <a:ext cx="6921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Calibri" panose="020F0502020204030204" pitchFamily="34" charset="0"/>
              </a:rPr>
              <a:t>Non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2">
            <a:extLst>
              <a:ext uri="{FF2B5EF4-FFF2-40B4-BE49-F238E27FC236}">
                <a16:creationId xmlns:a16="http://schemas.microsoft.com/office/drawing/2014/main" id="{6B73ABBE-FC8B-4FB9-AA34-E9B120CC8065}"/>
              </a:ext>
            </a:extLst>
          </p:cNvPr>
          <p:cNvSpPr>
            <a:spLocks noChangeArrowheads="1"/>
          </p:cNvSpPr>
          <p:nvPr/>
        </p:nvSpPr>
        <p:spPr bwMode="auto">
          <a:xfrm>
            <a:off x="8148638" y="3300413"/>
            <a:ext cx="2555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64" name="Group 63">
            <a:extLst>
              <a:ext uri="{FF2B5EF4-FFF2-40B4-BE49-F238E27FC236}">
                <a16:creationId xmlns:a16="http://schemas.microsoft.com/office/drawing/2014/main" id="{8EEB999D-6A2F-4A4C-83E5-A4F6BC784D89}"/>
              </a:ext>
            </a:extLst>
          </p:cNvPr>
          <p:cNvGrpSpPr/>
          <p:nvPr/>
        </p:nvGrpSpPr>
        <p:grpSpPr>
          <a:xfrm>
            <a:off x="4738688" y="3300413"/>
            <a:ext cx="4635501" cy="455613"/>
            <a:chOff x="4738688" y="3300413"/>
            <a:chExt cx="4635501" cy="455613"/>
          </a:xfrm>
        </p:grpSpPr>
        <p:sp>
          <p:nvSpPr>
            <p:cNvPr id="34" name="Rectangle 30">
              <a:extLst>
                <a:ext uri="{FF2B5EF4-FFF2-40B4-BE49-F238E27FC236}">
                  <a16:creationId xmlns:a16="http://schemas.microsoft.com/office/drawing/2014/main" id="{695AA66B-BF53-4F29-AD6B-60F7D21D9352}"/>
                </a:ext>
              </a:extLst>
            </p:cNvPr>
            <p:cNvSpPr>
              <a:spLocks noChangeArrowheads="1"/>
            </p:cNvSpPr>
            <p:nvPr/>
          </p:nvSpPr>
          <p:spPr bwMode="auto">
            <a:xfrm>
              <a:off x="4738688" y="3300413"/>
              <a:ext cx="11318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FF"/>
                  </a:solidFill>
                  <a:effectLst/>
                  <a:latin typeface="Calibri" panose="020F0502020204030204" pitchFamily="34" charset="0"/>
                </a:rPr>
                <a:t>Disease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33">
              <a:extLst>
                <a:ext uri="{FF2B5EF4-FFF2-40B4-BE49-F238E27FC236}">
                  <a16:creationId xmlns:a16="http://schemas.microsoft.com/office/drawing/2014/main" id="{2F175064-E345-4C45-BBC1-2AA55CBE75A7}"/>
                </a:ext>
              </a:extLst>
            </p:cNvPr>
            <p:cNvSpPr>
              <a:spLocks noChangeArrowheads="1"/>
            </p:cNvSpPr>
            <p:nvPr/>
          </p:nvSpPr>
          <p:spPr bwMode="auto">
            <a:xfrm>
              <a:off x="8242301" y="3300413"/>
              <a:ext cx="11318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FFFF"/>
                  </a:solidFill>
                  <a:effectLst/>
                  <a:latin typeface="Calibri" panose="020F0502020204030204" pitchFamily="34" charset="0"/>
                </a:rPr>
                <a:t>Disease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54" name="Group 53">
            <a:extLst>
              <a:ext uri="{FF2B5EF4-FFF2-40B4-BE49-F238E27FC236}">
                <a16:creationId xmlns:a16="http://schemas.microsoft.com/office/drawing/2014/main" id="{BB696930-6FC5-4B76-98E6-5C645503AA90}"/>
              </a:ext>
            </a:extLst>
          </p:cNvPr>
          <p:cNvGrpSpPr/>
          <p:nvPr/>
        </p:nvGrpSpPr>
        <p:grpSpPr>
          <a:xfrm>
            <a:off x="1922463" y="3757613"/>
            <a:ext cx="8153401" cy="819150"/>
            <a:chOff x="1922463" y="3757613"/>
            <a:chExt cx="8153401" cy="819150"/>
          </a:xfrm>
        </p:grpSpPr>
        <p:sp>
          <p:nvSpPr>
            <p:cNvPr id="38" name="Rectangle 34">
              <a:extLst>
                <a:ext uri="{FF2B5EF4-FFF2-40B4-BE49-F238E27FC236}">
                  <a16:creationId xmlns:a16="http://schemas.microsoft.com/office/drawing/2014/main" id="{6C9C37EA-75A7-4C29-8E81-86472685C15D}"/>
                </a:ext>
              </a:extLst>
            </p:cNvPr>
            <p:cNvSpPr>
              <a:spLocks noChangeArrowheads="1"/>
            </p:cNvSpPr>
            <p:nvPr/>
          </p:nvSpPr>
          <p:spPr bwMode="auto">
            <a:xfrm>
              <a:off x="3954463" y="3757613"/>
              <a:ext cx="8270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Prior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5">
              <a:extLst>
                <a:ext uri="{FF2B5EF4-FFF2-40B4-BE49-F238E27FC236}">
                  <a16:creationId xmlns:a16="http://schemas.microsoft.com/office/drawing/2014/main" id="{D8DB8F6D-5E5B-4590-8134-342D7D5C4FE4}"/>
                </a:ext>
              </a:extLst>
            </p:cNvPr>
            <p:cNvSpPr>
              <a:spLocks noChangeArrowheads="1"/>
            </p:cNvSpPr>
            <p:nvPr/>
          </p:nvSpPr>
          <p:spPr bwMode="auto">
            <a:xfrm>
              <a:off x="1922463" y="4121150"/>
              <a:ext cx="279876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panose="020F0502020204030204" pitchFamily="34" charset="0"/>
                </a:rPr>
                <a:t>(starting assumption)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36">
              <a:extLst>
                <a:ext uri="{FF2B5EF4-FFF2-40B4-BE49-F238E27FC236}">
                  <a16:creationId xmlns:a16="http://schemas.microsoft.com/office/drawing/2014/main" id="{EF75DD09-6C2D-4E68-9807-072B8423096F}"/>
                </a:ext>
              </a:extLst>
            </p:cNvPr>
            <p:cNvSpPr>
              <a:spLocks noChangeArrowheads="1"/>
            </p:cNvSpPr>
            <p:nvPr/>
          </p:nvSpPr>
          <p:spPr bwMode="auto">
            <a:xfrm>
              <a:off x="5214938" y="3938588"/>
              <a:ext cx="19018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(8/84) = 0.095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7">
              <a:extLst>
                <a:ext uri="{FF2B5EF4-FFF2-40B4-BE49-F238E27FC236}">
                  <a16:creationId xmlns:a16="http://schemas.microsoft.com/office/drawing/2014/main" id="{41CF3F8E-5427-41E8-ABD3-182C93835E43}"/>
                </a:ext>
              </a:extLst>
            </p:cNvPr>
            <p:cNvSpPr>
              <a:spLocks noChangeArrowheads="1"/>
            </p:cNvSpPr>
            <p:nvPr/>
          </p:nvSpPr>
          <p:spPr bwMode="auto">
            <a:xfrm>
              <a:off x="8020051" y="3938588"/>
              <a:ext cx="20558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(76/84) = 0.905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56" name="Group 55">
            <a:extLst>
              <a:ext uri="{FF2B5EF4-FFF2-40B4-BE49-F238E27FC236}">
                <a16:creationId xmlns:a16="http://schemas.microsoft.com/office/drawing/2014/main" id="{485454F0-0331-4A31-9899-029F345B1974}"/>
              </a:ext>
            </a:extLst>
          </p:cNvPr>
          <p:cNvGrpSpPr/>
          <p:nvPr/>
        </p:nvGrpSpPr>
        <p:grpSpPr>
          <a:xfrm>
            <a:off x="2568576" y="4578350"/>
            <a:ext cx="6905625" cy="455613"/>
            <a:chOff x="2568576" y="4578350"/>
            <a:chExt cx="6905625" cy="455613"/>
          </a:xfrm>
        </p:grpSpPr>
        <p:sp>
          <p:nvSpPr>
            <p:cNvPr id="42" name="Rectangle 38">
              <a:extLst>
                <a:ext uri="{FF2B5EF4-FFF2-40B4-BE49-F238E27FC236}">
                  <a16:creationId xmlns:a16="http://schemas.microsoft.com/office/drawing/2014/main" id="{33E75734-8944-40B5-B6F6-F7377D3DFDF7}"/>
                </a:ext>
              </a:extLst>
            </p:cNvPr>
            <p:cNvSpPr>
              <a:spLocks noChangeArrowheads="1"/>
            </p:cNvSpPr>
            <p:nvPr/>
          </p:nvSpPr>
          <p:spPr bwMode="auto">
            <a:xfrm>
              <a:off x="2568576" y="4578350"/>
              <a:ext cx="21494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panose="020F0502020204030204" pitchFamily="34" charset="0"/>
                </a:rPr>
                <a:t>Probability Chr1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39">
              <a:extLst>
                <a:ext uri="{FF2B5EF4-FFF2-40B4-BE49-F238E27FC236}">
                  <a16:creationId xmlns:a16="http://schemas.microsoft.com/office/drawing/2014/main" id="{ED74B58A-7A2D-4BDF-B62D-FCBDE9C72DCF}"/>
                </a:ext>
              </a:extLst>
            </p:cNvPr>
            <p:cNvSpPr>
              <a:spLocks noChangeArrowheads="1"/>
            </p:cNvSpPr>
            <p:nvPr/>
          </p:nvSpPr>
          <p:spPr bwMode="auto">
            <a:xfrm>
              <a:off x="5741988" y="4578350"/>
              <a:ext cx="8509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0.625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0">
              <a:extLst>
                <a:ext uri="{FF2B5EF4-FFF2-40B4-BE49-F238E27FC236}">
                  <a16:creationId xmlns:a16="http://schemas.microsoft.com/office/drawing/2014/main" id="{B489D027-4CE9-4DEF-953E-0E97CB62F651}"/>
                </a:ext>
              </a:extLst>
            </p:cNvPr>
            <p:cNvSpPr>
              <a:spLocks noChangeArrowheads="1"/>
            </p:cNvSpPr>
            <p:nvPr/>
          </p:nvSpPr>
          <p:spPr bwMode="auto">
            <a:xfrm>
              <a:off x="8623301" y="4578350"/>
              <a:ext cx="8509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0.079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60" name="Group 59">
            <a:extLst>
              <a:ext uri="{FF2B5EF4-FFF2-40B4-BE49-F238E27FC236}">
                <a16:creationId xmlns:a16="http://schemas.microsoft.com/office/drawing/2014/main" id="{F88D36A3-EBF4-4259-B0A8-AC5142799951}"/>
              </a:ext>
            </a:extLst>
          </p:cNvPr>
          <p:cNvGrpSpPr/>
          <p:nvPr/>
        </p:nvGrpSpPr>
        <p:grpSpPr>
          <a:xfrm>
            <a:off x="2203451" y="5035550"/>
            <a:ext cx="7270750" cy="457200"/>
            <a:chOff x="2203451" y="5035550"/>
            <a:chExt cx="7270750" cy="457200"/>
          </a:xfrm>
        </p:grpSpPr>
        <p:sp>
          <p:nvSpPr>
            <p:cNvPr id="45" name="Rectangle 41">
              <a:extLst>
                <a:ext uri="{FF2B5EF4-FFF2-40B4-BE49-F238E27FC236}">
                  <a16:creationId xmlns:a16="http://schemas.microsoft.com/office/drawing/2014/main" id="{04F222E1-E1E1-4FD0-8D38-D9D55CC48FCE}"/>
                </a:ext>
              </a:extLst>
            </p:cNvPr>
            <p:cNvSpPr>
              <a:spLocks noChangeArrowheads="1"/>
            </p:cNvSpPr>
            <p:nvPr/>
          </p:nvSpPr>
          <p:spPr bwMode="auto">
            <a:xfrm>
              <a:off x="2203451" y="503555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panose="020F0502020204030204" pitchFamily="34" charset="0"/>
                </a:rPr>
                <a:t>Probability 40% GC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42">
              <a:extLst>
                <a:ext uri="{FF2B5EF4-FFF2-40B4-BE49-F238E27FC236}">
                  <a16:creationId xmlns:a16="http://schemas.microsoft.com/office/drawing/2014/main" id="{1D6FC10A-A1F5-44FD-A925-3AE57B0FA866}"/>
                </a:ext>
              </a:extLst>
            </p:cNvPr>
            <p:cNvSpPr>
              <a:spLocks noChangeArrowheads="1"/>
            </p:cNvSpPr>
            <p:nvPr/>
          </p:nvSpPr>
          <p:spPr bwMode="auto">
            <a:xfrm>
              <a:off x="5741988" y="5035550"/>
              <a:ext cx="85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0.038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3">
              <a:extLst>
                <a:ext uri="{FF2B5EF4-FFF2-40B4-BE49-F238E27FC236}">
                  <a16:creationId xmlns:a16="http://schemas.microsoft.com/office/drawing/2014/main" id="{3B9DE446-B75A-4142-949E-F7094652DF7E}"/>
                </a:ext>
              </a:extLst>
            </p:cNvPr>
            <p:cNvSpPr>
              <a:spLocks noChangeArrowheads="1"/>
            </p:cNvSpPr>
            <p:nvPr/>
          </p:nvSpPr>
          <p:spPr bwMode="auto">
            <a:xfrm>
              <a:off x="8623301" y="5035550"/>
              <a:ext cx="85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0.001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62" name="Group 61">
            <a:extLst>
              <a:ext uri="{FF2B5EF4-FFF2-40B4-BE49-F238E27FC236}">
                <a16:creationId xmlns:a16="http://schemas.microsoft.com/office/drawing/2014/main" id="{0F3EDAA7-BA57-4FC6-8918-1ACEC3C7D408}"/>
              </a:ext>
            </a:extLst>
          </p:cNvPr>
          <p:cNvGrpSpPr/>
          <p:nvPr/>
        </p:nvGrpSpPr>
        <p:grpSpPr>
          <a:xfrm>
            <a:off x="3938588" y="5495925"/>
            <a:ext cx="5695950" cy="455613"/>
            <a:chOff x="3938588" y="5495925"/>
            <a:chExt cx="5695950" cy="455613"/>
          </a:xfrm>
        </p:grpSpPr>
        <p:sp>
          <p:nvSpPr>
            <p:cNvPr id="48" name="Rectangle 44">
              <a:extLst>
                <a:ext uri="{FF2B5EF4-FFF2-40B4-BE49-F238E27FC236}">
                  <a16:creationId xmlns:a16="http://schemas.microsoft.com/office/drawing/2014/main" id="{B426F09F-716E-4FE8-B4CA-0FC076DE3E8F}"/>
                </a:ext>
              </a:extLst>
            </p:cNvPr>
            <p:cNvSpPr>
              <a:spLocks noChangeArrowheads="1"/>
            </p:cNvSpPr>
            <p:nvPr/>
          </p:nvSpPr>
          <p:spPr bwMode="auto">
            <a:xfrm>
              <a:off x="3938588" y="5495925"/>
              <a:ext cx="8096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alibri" panose="020F0502020204030204" pitchFamily="34" charset="0"/>
                </a:rPr>
                <a:t>Total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5">
              <a:extLst>
                <a:ext uri="{FF2B5EF4-FFF2-40B4-BE49-F238E27FC236}">
                  <a16:creationId xmlns:a16="http://schemas.microsoft.com/office/drawing/2014/main" id="{9E69A798-2C3F-45FA-8E63-B6664D80A3D4}"/>
                </a:ext>
              </a:extLst>
            </p:cNvPr>
            <p:cNvSpPr>
              <a:spLocks noChangeArrowheads="1"/>
            </p:cNvSpPr>
            <p:nvPr/>
          </p:nvSpPr>
          <p:spPr bwMode="auto">
            <a:xfrm>
              <a:off x="5662613" y="5495925"/>
              <a:ext cx="10144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0.0022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6">
              <a:extLst>
                <a:ext uri="{FF2B5EF4-FFF2-40B4-BE49-F238E27FC236}">
                  <a16:creationId xmlns:a16="http://schemas.microsoft.com/office/drawing/2014/main" id="{2E3C07AB-8100-4DB4-B340-CB00ADC13968}"/>
                </a:ext>
              </a:extLst>
            </p:cNvPr>
            <p:cNvSpPr>
              <a:spLocks noChangeArrowheads="1"/>
            </p:cNvSpPr>
            <p:nvPr/>
          </p:nvSpPr>
          <p:spPr bwMode="auto">
            <a:xfrm>
              <a:off x="8466138" y="5495925"/>
              <a:ext cx="11684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0.00007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43256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lstStyle/>
          <a:p>
            <a:r>
              <a:rPr lang="en-GB" dirty="0"/>
              <a:t>Decision Trees</a:t>
            </a:r>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956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9FB388-0183-49E1-BA6E-545BB40DC026}"/>
              </a:ext>
            </a:extLst>
          </p:cNvPr>
          <p:cNvPicPr>
            <a:picLocks noChangeAspect="1"/>
          </p:cNvPicPr>
          <p:nvPr/>
        </p:nvPicPr>
        <p:blipFill>
          <a:blip r:embed="rId2"/>
          <a:stretch>
            <a:fillRect/>
          </a:stretch>
        </p:blipFill>
        <p:spPr>
          <a:xfrm>
            <a:off x="324669" y="1381894"/>
            <a:ext cx="5237560" cy="2424242"/>
          </a:xfrm>
          <a:prstGeom prst="rect">
            <a:avLst/>
          </a:prstGeom>
        </p:spPr>
      </p:pic>
      <p:sp>
        <p:nvSpPr>
          <p:cNvPr id="2" name="Title 1">
            <a:extLst>
              <a:ext uri="{FF2B5EF4-FFF2-40B4-BE49-F238E27FC236}">
                <a16:creationId xmlns:a16="http://schemas.microsoft.com/office/drawing/2014/main" id="{8641B2EC-B983-4A23-8BA8-4F1B3F0F1563}"/>
              </a:ext>
            </a:extLst>
          </p:cNvPr>
          <p:cNvSpPr>
            <a:spLocks noGrp="1"/>
          </p:cNvSpPr>
          <p:nvPr>
            <p:ph type="title"/>
          </p:nvPr>
        </p:nvSpPr>
        <p:spPr>
          <a:xfrm>
            <a:off x="609600" y="44624"/>
            <a:ext cx="10972800" cy="1143000"/>
          </a:xfrm>
        </p:spPr>
        <p:txBody>
          <a:bodyPr/>
          <a:lstStyle/>
          <a:p>
            <a:r>
              <a:rPr lang="en-GB" dirty="0"/>
              <a:t>Predict Cancer Risk with a Decision Tree </a:t>
            </a:r>
          </a:p>
        </p:txBody>
      </p:sp>
      <p:grpSp>
        <p:nvGrpSpPr>
          <p:cNvPr id="44" name="Group 43">
            <a:extLst>
              <a:ext uri="{FF2B5EF4-FFF2-40B4-BE49-F238E27FC236}">
                <a16:creationId xmlns:a16="http://schemas.microsoft.com/office/drawing/2014/main" id="{80126FDD-B068-4C6D-A59A-29B523F0306F}"/>
              </a:ext>
            </a:extLst>
          </p:cNvPr>
          <p:cNvGrpSpPr/>
          <p:nvPr/>
        </p:nvGrpSpPr>
        <p:grpSpPr>
          <a:xfrm>
            <a:off x="5487247" y="1739243"/>
            <a:ext cx="6643875" cy="4478888"/>
            <a:chOff x="5487247" y="1739243"/>
            <a:chExt cx="6643875" cy="4478888"/>
          </a:xfrm>
        </p:grpSpPr>
        <p:sp>
          <p:nvSpPr>
            <p:cNvPr id="6" name="Rectangle: Rounded Corners 5">
              <a:extLst>
                <a:ext uri="{FF2B5EF4-FFF2-40B4-BE49-F238E27FC236}">
                  <a16:creationId xmlns:a16="http://schemas.microsoft.com/office/drawing/2014/main" id="{AD4FBD55-0D87-4EC1-BD7B-E4E088AB8101}"/>
                </a:ext>
              </a:extLst>
            </p:cNvPr>
            <p:cNvSpPr/>
            <p:nvPr/>
          </p:nvSpPr>
          <p:spPr>
            <a:xfrm>
              <a:off x="7968208" y="1739243"/>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Smokes?</a:t>
              </a:r>
            </a:p>
          </p:txBody>
        </p:sp>
        <p:sp>
          <p:nvSpPr>
            <p:cNvPr id="7" name="Rectangle: Rounded Corners 6">
              <a:extLst>
                <a:ext uri="{FF2B5EF4-FFF2-40B4-BE49-F238E27FC236}">
                  <a16:creationId xmlns:a16="http://schemas.microsoft.com/office/drawing/2014/main" id="{FD686671-812B-49D2-B188-9773D2EDFE04}"/>
                </a:ext>
              </a:extLst>
            </p:cNvPr>
            <p:cNvSpPr/>
            <p:nvPr/>
          </p:nvSpPr>
          <p:spPr>
            <a:xfrm>
              <a:off x="6591962" y="2924944"/>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Age &lt;50?</a:t>
              </a:r>
            </a:p>
          </p:txBody>
        </p:sp>
        <p:sp>
          <p:nvSpPr>
            <p:cNvPr id="8" name="Rectangle: Rounded Corners 7">
              <a:extLst>
                <a:ext uri="{FF2B5EF4-FFF2-40B4-BE49-F238E27FC236}">
                  <a16:creationId xmlns:a16="http://schemas.microsoft.com/office/drawing/2014/main" id="{F999FB01-7D4B-4BFF-A5C7-8E8389AA46F7}"/>
                </a:ext>
              </a:extLst>
            </p:cNvPr>
            <p:cNvSpPr/>
            <p:nvPr/>
          </p:nvSpPr>
          <p:spPr>
            <a:xfrm>
              <a:off x="9480376" y="2924944"/>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Obese?</a:t>
              </a:r>
            </a:p>
          </p:txBody>
        </p:sp>
        <p:sp>
          <p:nvSpPr>
            <p:cNvPr id="9" name="Rectangle: Rounded Corners 8">
              <a:extLst>
                <a:ext uri="{FF2B5EF4-FFF2-40B4-BE49-F238E27FC236}">
                  <a16:creationId xmlns:a16="http://schemas.microsoft.com/office/drawing/2014/main" id="{2583B1E9-5F33-48D8-A53E-686CB6E78BB5}"/>
                </a:ext>
              </a:extLst>
            </p:cNvPr>
            <p:cNvSpPr/>
            <p:nvPr/>
          </p:nvSpPr>
          <p:spPr>
            <a:xfrm>
              <a:off x="5735960" y="4313589"/>
              <a:ext cx="223224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Exercises?</a:t>
              </a:r>
            </a:p>
          </p:txBody>
        </p:sp>
        <p:cxnSp>
          <p:nvCxnSpPr>
            <p:cNvPr id="11" name="Straight Arrow Connector 10">
              <a:extLst>
                <a:ext uri="{FF2B5EF4-FFF2-40B4-BE49-F238E27FC236}">
                  <a16:creationId xmlns:a16="http://schemas.microsoft.com/office/drawing/2014/main" id="{88FCA5E8-AA2B-4372-A4C4-EB384253BFC1}"/>
                </a:ext>
              </a:extLst>
            </p:cNvPr>
            <p:cNvCxnSpPr>
              <a:stCxn id="6" idx="2"/>
              <a:endCxn id="7" idx="0"/>
            </p:cNvCxnSpPr>
            <p:nvPr/>
          </p:nvCxnSpPr>
          <p:spPr>
            <a:xfrm flipH="1">
              <a:off x="7708086" y="2243299"/>
              <a:ext cx="1376246" cy="6816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336E3EA-00FC-4737-9D7A-5385321410A8}"/>
                </a:ext>
              </a:extLst>
            </p:cNvPr>
            <p:cNvCxnSpPr>
              <a:stCxn id="6" idx="2"/>
              <a:endCxn id="8" idx="0"/>
            </p:cNvCxnSpPr>
            <p:nvPr/>
          </p:nvCxnSpPr>
          <p:spPr>
            <a:xfrm>
              <a:off x="9084332" y="2243299"/>
              <a:ext cx="1512168" cy="6816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E951825-3975-40F4-B0F3-1280CAD63DF9}"/>
                </a:ext>
              </a:extLst>
            </p:cNvPr>
            <p:cNvSpPr txBox="1"/>
            <p:nvPr/>
          </p:nvSpPr>
          <p:spPr>
            <a:xfrm>
              <a:off x="7482690" y="2344618"/>
              <a:ext cx="587340" cy="461665"/>
            </a:xfrm>
            <a:prstGeom prst="rect">
              <a:avLst/>
            </a:prstGeom>
            <a:noFill/>
          </p:spPr>
          <p:txBody>
            <a:bodyPr wrap="none" rtlCol="0">
              <a:spAutoFit/>
            </a:bodyPr>
            <a:lstStyle/>
            <a:p>
              <a:r>
                <a:rPr lang="en-GB" sz="2400" dirty="0"/>
                <a:t>Yes</a:t>
              </a:r>
            </a:p>
          </p:txBody>
        </p:sp>
        <p:sp>
          <p:nvSpPr>
            <p:cNvPr id="15" name="TextBox 14">
              <a:extLst>
                <a:ext uri="{FF2B5EF4-FFF2-40B4-BE49-F238E27FC236}">
                  <a16:creationId xmlns:a16="http://schemas.microsoft.com/office/drawing/2014/main" id="{B4236409-6F80-4C68-8C75-15A7D608237B}"/>
                </a:ext>
              </a:extLst>
            </p:cNvPr>
            <p:cNvSpPr txBox="1"/>
            <p:nvPr/>
          </p:nvSpPr>
          <p:spPr>
            <a:xfrm>
              <a:off x="10302830" y="2344617"/>
              <a:ext cx="545342" cy="461665"/>
            </a:xfrm>
            <a:prstGeom prst="rect">
              <a:avLst/>
            </a:prstGeom>
            <a:noFill/>
          </p:spPr>
          <p:txBody>
            <a:bodyPr wrap="none" rtlCol="0">
              <a:spAutoFit/>
            </a:bodyPr>
            <a:lstStyle/>
            <a:p>
              <a:r>
                <a:rPr lang="en-GB" sz="2400" dirty="0"/>
                <a:t>No</a:t>
              </a:r>
            </a:p>
          </p:txBody>
        </p:sp>
        <p:cxnSp>
          <p:nvCxnSpPr>
            <p:cNvPr id="16" name="Straight Arrow Connector 15">
              <a:extLst>
                <a:ext uri="{FF2B5EF4-FFF2-40B4-BE49-F238E27FC236}">
                  <a16:creationId xmlns:a16="http://schemas.microsoft.com/office/drawing/2014/main" id="{03874515-CF4C-43B3-A824-C718AE572F40}"/>
                </a:ext>
              </a:extLst>
            </p:cNvPr>
            <p:cNvCxnSpPr>
              <a:cxnSpLocks/>
              <a:stCxn id="7" idx="2"/>
              <a:endCxn id="9" idx="0"/>
            </p:cNvCxnSpPr>
            <p:nvPr/>
          </p:nvCxnSpPr>
          <p:spPr>
            <a:xfrm flipH="1">
              <a:off x="6852084" y="3429000"/>
              <a:ext cx="856002" cy="8845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0264797-4C08-4237-8DC8-8413F10CEE75}"/>
                </a:ext>
              </a:extLst>
            </p:cNvPr>
            <p:cNvSpPr txBox="1"/>
            <p:nvPr/>
          </p:nvSpPr>
          <p:spPr>
            <a:xfrm>
              <a:off x="6490454" y="3539174"/>
              <a:ext cx="587340" cy="461665"/>
            </a:xfrm>
            <a:prstGeom prst="rect">
              <a:avLst/>
            </a:prstGeom>
            <a:noFill/>
          </p:spPr>
          <p:txBody>
            <a:bodyPr wrap="none" rtlCol="0">
              <a:spAutoFit/>
            </a:bodyPr>
            <a:lstStyle/>
            <a:p>
              <a:r>
                <a:rPr lang="en-GB" sz="2400" dirty="0"/>
                <a:t>Yes</a:t>
              </a:r>
            </a:p>
          </p:txBody>
        </p:sp>
        <p:sp>
          <p:nvSpPr>
            <p:cNvPr id="20" name="Rectangle: Rounded Corners 19">
              <a:extLst>
                <a:ext uri="{FF2B5EF4-FFF2-40B4-BE49-F238E27FC236}">
                  <a16:creationId xmlns:a16="http://schemas.microsoft.com/office/drawing/2014/main" id="{B7C6EE2D-8E7B-4063-8A65-E6441DDD95CE}"/>
                </a:ext>
              </a:extLst>
            </p:cNvPr>
            <p:cNvSpPr/>
            <p:nvPr/>
          </p:nvSpPr>
          <p:spPr>
            <a:xfrm>
              <a:off x="8154449" y="4313589"/>
              <a:ext cx="963724"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High</a:t>
              </a:r>
            </a:p>
          </p:txBody>
        </p:sp>
        <p:cxnSp>
          <p:nvCxnSpPr>
            <p:cNvPr id="21" name="Straight Arrow Connector 20">
              <a:extLst>
                <a:ext uri="{FF2B5EF4-FFF2-40B4-BE49-F238E27FC236}">
                  <a16:creationId xmlns:a16="http://schemas.microsoft.com/office/drawing/2014/main" id="{CC890C05-FC4B-4693-B7A7-809212509675}"/>
                </a:ext>
              </a:extLst>
            </p:cNvPr>
            <p:cNvCxnSpPr>
              <a:cxnSpLocks/>
              <a:stCxn id="7" idx="2"/>
              <a:endCxn id="20" idx="0"/>
            </p:cNvCxnSpPr>
            <p:nvPr/>
          </p:nvCxnSpPr>
          <p:spPr>
            <a:xfrm>
              <a:off x="7708086" y="3429000"/>
              <a:ext cx="928225" cy="8845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387801-ABCF-4ABC-921A-5FAA7BCA8182}"/>
                </a:ext>
              </a:extLst>
            </p:cNvPr>
            <p:cNvSpPr txBox="1"/>
            <p:nvPr/>
          </p:nvSpPr>
          <p:spPr>
            <a:xfrm>
              <a:off x="8309825" y="3573016"/>
              <a:ext cx="545342" cy="461665"/>
            </a:xfrm>
            <a:prstGeom prst="rect">
              <a:avLst/>
            </a:prstGeom>
            <a:noFill/>
          </p:spPr>
          <p:txBody>
            <a:bodyPr wrap="none" rtlCol="0">
              <a:spAutoFit/>
            </a:bodyPr>
            <a:lstStyle/>
            <a:p>
              <a:r>
                <a:rPr lang="en-GB" sz="2400" dirty="0"/>
                <a:t>No</a:t>
              </a:r>
            </a:p>
          </p:txBody>
        </p:sp>
        <p:cxnSp>
          <p:nvCxnSpPr>
            <p:cNvPr id="25" name="Straight Arrow Connector 24">
              <a:extLst>
                <a:ext uri="{FF2B5EF4-FFF2-40B4-BE49-F238E27FC236}">
                  <a16:creationId xmlns:a16="http://schemas.microsoft.com/office/drawing/2014/main" id="{743022DE-2F52-4B45-8F46-A427E5F9017A}"/>
                </a:ext>
              </a:extLst>
            </p:cNvPr>
            <p:cNvCxnSpPr>
              <a:cxnSpLocks/>
            </p:cNvCxnSpPr>
            <p:nvPr/>
          </p:nvCxnSpPr>
          <p:spPr>
            <a:xfrm flipH="1">
              <a:off x="6022970" y="4817645"/>
              <a:ext cx="856002" cy="8845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C6921DA-60BA-489B-BCAC-8CFC4A655662}"/>
                </a:ext>
              </a:extLst>
            </p:cNvPr>
            <p:cNvSpPr txBox="1"/>
            <p:nvPr/>
          </p:nvSpPr>
          <p:spPr>
            <a:xfrm>
              <a:off x="5661340" y="4927819"/>
              <a:ext cx="587340" cy="461665"/>
            </a:xfrm>
            <a:prstGeom prst="rect">
              <a:avLst/>
            </a:prstGeom>
            <a:noFill/>
          </p:spPr>
          <p:txBody>
            <a:bodyPr wrap="none" rtlCol="0">
              <a:spAutoFit/>
            </a:bodyPr>
            <a:lstStyle/>
            <a:p>
              <a:r>
                <a:rPr lang="en-GB" sz="2400" dirty="0"/>
                <a:t>Yes</a:t>
              </a:r>
            </a:p>
          </p:txBody>
        </p:sp>
        <p:cxnSp>
          <p:nvCxnSpPr>
            <p:cNvPr id="27" name="Straight Arrow Connector 26">
              <a:extLst>
                <a:ext uri="{FF2B5EF4-FFF2-40B4-BE49-F238E27FC236}">
                  <a16:creationId xmlns:a16="http://schemas.microsoft.com/office/drawing/2014/main" id="{CD0001A6-277B-4402-9697-6AB17B580229}"/>
                </a:ext>
              </a:extLst>
            </p:cNvPr>
            <p:cNvCxnSpPr>
              <a:cxnSpLocks/>
            </p:cNvCxnSpPr>
            <p:nvPr/>
          </p:nvCxnSpPr>
          <p:spPr>
            <a:xfrm>
              <a:off x="6878972" y="4817645"/>
              <a:ext cx="928225" cy="8845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5C610F-27AD-44AC-8107-91E2AB138C29}"/>
                </a:ext>
              </a:extLst>
            </p:cNvPr>
            <p:cNvSpPr txBox="1"/>
            <p:nvPr/>
          </p:nvSpPr>
          <p:spPr>
            <a:xfrm>
              <a:off x="7480711" y="4961661"/>
              <a:ext cx="545342" cy="461665"/>
            </a:xfrm>
            <a:prstGeom prst="rect">
              <a:avLst/>
            </a:prstGeom>
            <a:noFill/>
          </p:spPr>
          <p:txBody>
            <a:bodyPr wrap="none" rtlCol="0">
              <a:spAutoFit/>
            </a:bodyPr>
            <a:lstStyle/>
            <a:p>
              <a:r>
                <a:rPr lang="en-GB" sz="2400" dirty="0"/>
                <a:t>No</a:t>
              </a:r>
            </a:p>
          </p:txBody>
        </p:sp>
        <p:sp>
          <p:nvSpPr>
            <p:cNvPr id="29" name="Rectangle: Rounded Corners 28">
              <a:extLst>
                <a:ext uri="{FF2B5EF4-FFF2-40B4-BE49-F238E27FC236}">
                  <a16:creationId xmlns:a16="http://schemas.microsoft.com/office/drawing/2014/main" id="{6E3F7435-F99D-4164-A5EC-03BE9A5F414A}"/>
                </a:ext>
              </a:extLst>
            </p:cNvPr>
            <p:cNvSpPr/>
            <p:nvPr/>
          </p:nvSpPr>
          <p:spPr>
            <a:xfrm>
              <a:off x="7379198" y="5702234"/>
              <a:ext cx="963724"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High</a:t>
              </a:r>
            </a:p>
          </p:txBody>
        </p:sp>
        <p:sp>
          <p:nvSpPr>
            <p:cNvPr id="30" name="Rectangle: Rounded Corners 29">
              <a:extLst>
                <a:ext uri="{FF2B5EF4-FFF2-40B4-BE49-F238E27FC236}">
                  <a16:creationId xmlns:a16="http://schemas.microsoft.com/office/drawing/2014/main" id="{4E891C41-4362-4A54-9E60-0AB1C73CFE38}"/>
                </a:ext>
              </a:extLst>
            </p:cNvPr>
            <p:cNvSpPr/>
            <p:nvPr/>
          </p:nvSpPr>
          <p:spPr>
            <a:xfrm>
              <a:off x="5487247" y="5714075"/>
              <a:ext cx="963724" cy="504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Low</a:t>
              </a:r>
            </a:p>
          </p:txBody>
        </p:sp>
        <p:cxnSp>
          <p:nvCxnSpPr>
            <p:cNvPr id="31" name="Straight Arrow Connector 30">
              <a:extLst>
                <a:ext uri="{FF2B5EF4-FFF2-40B4-BE49-F238E27FC236}">
                  <a16:creationId xmlns:a16="http://schemas.microsoft.com/office/drawing/2014/main" id="{C3E7990B-F103-4196-8F88-B438CD8BBC8D}"/>
                </a:ext>
              </a:extLst>
            </p:cNvPr>
            <p:cNvCxnSpPr>
              <a:cxnSpLocks/>
              <a:endCxn id="36" idx="0"/>
            </p:cNvCxnSpPr>
            <p:nvPr/>
          </p:nvCxnSpPr>
          <p:spPr>
            <a:xfrm flipH="1">
              <a:off x="10236735" y="3429000"/>
              <a:ext cx="428002" cy="8905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8E553EB-6E99-4A84-B5BB-DB29E2FF7221}"/>
                </a:ext>
              </a:extLst>
            </p:cNvPr>
            <p:cNvSpPr txBox="1"/>
            <p:nvPr/>
          </p:nvSpPr>
          <p:spPr>
            <a:xfrm>
              <a:off x="9447104" y="3539174"/>
              <a:ext cx="587340" cy="461665"/>
            </a:xfrm>
            <a:prstGeom prst="rect">
              <a:avLst/>
            </a:prstGeom>
            <a:noFill/>
          </p:spPr>
          <p:txBody>
            <a:bodyPr wrap="none" rtlCol="0">
              <a:spAutoFit/>
            </a:bodyPr>
            <a:lstStyle/>
            <a:p>
              <a:r>
                <a:rPr lang="en-GB" sz="2400" dirty="0"/>
                <a:t>Yes</a:t>
              </a:r>
            </a:p>
          </p:txBody>
        </p:sp>
        <p:cxnSp>
          <p:nvCxnSpPr>
            <p:cNvPr id="33" name="Straight Arrow Connector 32">
              <a:extLst>
                <a:ext uri="{FF2B5EF4-FFF2-40B4-BE49-F238E27FC236}">
                  <a16:creationId xmlns:a16="http://schemas.microsoft.com/office/drawing/2014/main" id="{992CFCE3-53F9-47A8-8BD9-2265F61C90E2}"/>
                </a:ext>
              </a:extLst>
            </p:cNvPr>
            <p:cNvCxnSpPr>
              <a:cxnSpLocks/>
            </p:cNvCxnSpPr>
            <p:nvPr/>
          </p:nvCxnSpPr>
          <p:spPr>
            <a:xfrm>
              <a:off x="10664736" y="3429000"/>
              <a:ext cx="928225" cy="8845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C4753F-FD6C-4356-8C63-2474B69373F1}"/>
                </a:ext>
              </a:extLst>
            </p:cNvPr>
            <p:cNvSpPr txBox="1"/>
            <p:nvPr/>
          </p:nvSpPr>
          <p:spPr>
            <a:xfrm>
              <a:off x="11266475" y="3573016"/>
              <a:ext cx="545342" cy="461665"/>
            </a:xfrm>
            <a:prstGeom prst="rect">
              <a:avLst/>
            </a:prstGeom>
            <a:noFill/>
          </p:spPr>
          <p:txBody>
            <a:bodyPr wrap="none" rtlCol="0">
              <a:spAutoFit/>
            </a:bodyPr>
            <a:lstStyle/>
            <a:p>
              <a:r>
                <a:rPr lang="en-GB" sz="2400" dirty="0"/>
                <a:t>No</a:t>
              </a:r>
            </a:p>
          </p:txBody>
        </p:sp>
        <p:sp>
          <p:nvSpPr>
            <p:cNvPr id="35" name="Rectangle: Rounded Corners 34">
              <a:extLst>
                <a:ext uri="{FF2B5EF4-FFF2-40B4-BE49-F238E27FC236}">
                  <a16:creationId xmlns:a16="http://schemas.microsoft.com/office/drawing/2014/main" id="{62ED6033-6DD5-4EB4-80B2-79C44B9C2CB6}"/>
                </a:ext>
              </a:extLst>
            </p:cNvPr>
            <p:cNvSpPr/>
            <p:nvPr/>
          </p:nvSpPr>
          <p:spPr>
            <a:xfrm>
              <a:off x="11167398" y="4313589"/>
              <a:ext cx="963724" cy="504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Low</a:t>
              </a:r>
            </a:p>
          </p:txBody>
        </p:sp>
        <p:sp>
          <p:nvSpPr>
            <p:cNvPr id="36" name="Rectangle: Rounded Corners 35">
              <a:extLst>
                <a:ext uri="{FF2B5EF4-FFF2-40B4-BE49-F238E27FC236}">
                  <a16:creationId xmlns:a16="http://schemas.microsoft.com/office/drawing/2014/main" id="{49233689-47D4-4CA8-8C8A-E4B08722D9A2}"/>
                </a:ext>
              </a:extLst>
            </p:cNvPr>
            <p:cNvSpPr/>
            <p:nvPr/>
          </p:nvSpPr>
          <p:spPr>
            <a:xfrm>
              <a:off x="9453032" y="4319549"/>
              <a:ext cx="156740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Exercises</a:t>
              </a:r>
            </a:p>
          </p:txBody>
        </p:sp>
        <p:cxnSp>
          <p:nvCxnSpPr>
            <p:cNvPr id="38" name="Straight Arrow Connector 37">
              <a:extLst>
                <a:ext uri="{FF2B5EF4-FFF2-40B4-BE49-F238E27FC236}">
                  <a16:creationId xmlns:a16="http://schemas.microsoft.com/office/drawing/2014/main" id="{60CDE977-7521-40F7-B189-4F10BB11FB78}"/>
                </a:ext>
              </a:extLst>
            </p:cNvPr>
            <p:cNvCxnSpPr>
              <a:cxnSpLocks/>
            </p:cNvCxnSpPr>
            <p:nvPr/>
          </p:nvCxnSpPr>
          <p:spPr>
            <a:xfrm flipH="1">
              <a:off x="9380733" y="4817645"/>
              <a:ext cx="856002" cy="8845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DE5EB25-A136-41BF-908E-E38B28315797}"/>
                </a:ext>
              </a:extLst>
            </p:cNvPr>
            <p:cNvSpPr txBox="1"/>
            <p:nvPr/>
          </p:nvSpPr>
          <p:spPr>
            <a:xfrm>
              <a:off x="9019103" y="4927819"/>
              <a:ext cx="587340" cy="461665"/>
            </a:xfrm>
            <a:prstGeom prst="rect">
              <a:avLst/>
            </a:prstGeom>
            <a:noFill/>
          </p:spPr>
          <p:txBody>
            <a:bodyPr wrap="none" rtlCol="0">
              <a:spAutoFit/>
            </a:bodyPr>
            <a:lstStyle/>
            <a:p>
              <a:r>
                <a:rPr lang="en-GB" sz="2400" dirty="0"/>
                <a:t>Yes</a:t>
              </a:r>
            </a:p>
          </p:txBody>
        </p:sp>
        <p:cxnSp>
          <p:nvCxnSpPr>
            <p:cNvPr id="40" name="Straight Arrow Connector 39">
              <a:extLst>
                <a:ext uri="{FF2B5EF4-FFF2-40B4-BE49-F238E27FC236}">
                  <a16:creationId xmlns:a16="http://schemas.microsoft.com/office/drawing/2014/main" id="{18CF8C1F-01B1-4B98-AF4E-3E730EDDA6CF}"/>
                </a:ext>
              </a:extLst>
            </p:cNvPr>
            <p:cNvCxnSpPr>
              <a:cxnSpLocks/>
            </p:cNvCxnSpPr>
            <p:nvPr/>
          </p:nvCxnSpPr>
          <p:spPr>
            <a:xfrm>
              <a:off x="10236735" y="4817645"/>
              <a:ext cx="928225" cy="8845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DBCF22B-A8B6-4E9D-BF6A-E3DC118E8561}"/>
                </a:ext>
              </a:extLst>
            </p:cNvPr>
            <p:cNvSpPr txBox="1"/>
            <p:nvPr/>
          </p:nvSpPr>
          <p:spPr>
            <a:xfrm>
              <a:off x="10838474" y="4961661"/>
              <a:ext cx="545342" cy="461665"/>
            </a:xfrm>
            <a:prstGeom prst="rect">
              <a:avLst/>
            </a:prstGeom>
            <a:noFill/>
          </p:spPr>
          <p:txBody>
            <a:bodyPr wrap="none" rtlCol="0">
              <a:spAutoFit/>
            </a:bodyPr>
            <a:lstStyle/>
            <a:p>
              <a:r>
                <a:rPr lang="en-GB" sz="2400" dirty="0"/>
                <a:t>No</a:t>
              </a:r>
            </a:p>
          </p:txBody>
        </p:sp>
        <p:sp>
          <p:nvSpPr>
            <p:cNvPr id="42" name="Rectangle: Rounded Corners 41">
              <a:extLst>
                <a:ext uri="{FF2B5EF4-FFF2-40B4-BE49-F238E27FC236}">
                  <a16:creationId xmlns:a16="http://schemas.microsoft.com/office/drawing/2014/main" id="{B91BF549-DA11-4FB0-9FDC-01430BC7ACDD}"/>
                </a:ext>
              </a:extLst>
            </p:cNvPr>
            <p:cNvSpPr/>
            <p:nvPr/>
          </p:nvSpPr>
          <p:spPr>
            <a:xfrm>
              <a:off x="10712752" y="5714075"/>
              <a:ext cx="963724" cy="50405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High</a:t>
              </a:r>
            </a:p>
          </p:txBody>
        </p:sp>
        <p:sp>
          <p:nvSpPr>
            <p:cNvPr id="43" name="Rectangle: Rounded Corners 42">
              <a:extLst>
                <a:ext uri="{FF2B5EF4-FFF2-40B4-BE49-F238E27FC236}">
                  <a16:creationId xmlns:a16="http://schemas.microsoft.com/office/drawing/2014/main" id="{6A42A413-58AF-44EB-AC8A-E99390F0AB01}"/>
                </a:ext>
              </a:extLst>
            </p:cNvPr>
            <p:cNvSpPr/>
            <p:nvPr/>
          </p:nvSpPr>
          <p:spPr>
            <a:xfrm>
              <a:off x="8898871" y="5714036"/>
              <a:ext cx="963724" cy="504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Low</a:t>
              </a:r>
            </a:p>
          </p:txBody>
        </p:sp>
      </p:grpSp>
      <p:sp>
        <p:nvSpPr>
          <p:cNvPr id="58" name="Rectangle: Rounded Corners 57">
            <a:extLst>
              <a:ext uri="{FF2B5EF4-FFF2-40B4-BE49-F238E27FC236}">
                <a16:creationId xmlns:a16="http://schemas.microsoft.com/office/drawing/2014/main" id="{3D6B87DA-C006-4DB8-8E24-25547B8C0FD2}"/>
              </a:ext>
            </a:extLst>
          </p:cNvPr>
          <p:cNvSpPr/>
          <p:nvPr/>
        </p:nvSpPr>
        <p:spPr>
          <a:xfrm>
            <a:off x="7968208" y="1739204"/>
            <a:ext cx="2232248" cy="504056"/>
          </a:xfrm>
          <a:prstGeom prst="roundRect">
            <a:avLst/>
          </a:prstGeom>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Smokes?</a:t>
            </a:r>
          </a:p>
        </p:txBody>
      </p:sp>
      <p:sp>
        <p:nvSpPr>
          <p:cNvPr id="59" name="Rectangle: Rounded Corners 58">
            <a:extLst>
              <a:ext uri="{FF2B5EF4-FFF2-40B4-BE49-F238E27FC236}">
                <a16:creationId xmlns:a16="http://schemas.microsoft.com/office/drawing/2014/main" id="{1F45501D-1961-46CA-B540-779022FD1A56}"/>
              </a:ext>
            </a:extLst>
          </p:cNvPr>
          <p:cNvSpPr/>
          <p:nvPr/>
        </p:nvSpPr>
        <p:spPr>
          <a:xfrm>
            <a:off x="6591962" y="2924905"/>
            <a:ext cx="2232248" cy="504056"/>
          </a:xfrm>
          <a:prstGeom prst="roundRect">
            <a:avLst/>
          </a:prstGeom>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Age &lt;50?</a:t>
            </a:r>
          </a:p>
        </p:txBody>
      </p:sp>
      <p:sp>
        <p:nvSpPr>
          <p:cNvPr id="61" name="Rectangle: Rounded Corners 60">
            <a:extLst>
              <a:ext uri="{FF2B5EF4-FFF2-40B4-BE49-F238E27FC236}">
                <a16:creationId xmlns:a16="http://schemas.microsoft.com/office/drawing/2014/main" id="{5F102D3E-BC7E-4FB2-A1EA-0AF7458DB561}"/>
              </a:ext>
            </a:extLst>
          </p:cNvPr>
          <p:cNvSpPr/>
          <p:nvPr/>
        </p:nvSpPr>
        <p:spPr>
          <a:xfrm>
            <a:off x="5735960" y="4313550"/>
            <a:ext cx="2232248" cy="504056"/>
          </a:xfrm>
          <a:prstGeom prst="roundRect">
            <a:avLst/>
          </a:prstGeom>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Exercises?</a:t>
            </a:r>
          </a:p>
        </p:txBody>
      </p:sp>
      <p:sp>
        <p:nvSpPr>
          <p:cNvPr id="75" name="Rectangle: Rounded Corners 74">
            <a:extLst>
              <a:ext uri="{FF2B5EF4-FFF2-40B4-BE49-F238E27FC236}">
                <a16:creationId xmlns:a16="http://schemas.microsoft.com/office/drawing/2014/main" id="{3345AAAD-1018-4709-A280-A35ED9219016}"/>
              </a:ext>
            </a:extLst>
          </p:cNvPr>
          <p:cNvSpPr/>
          <p:nvPr/>
        </p:nvSpPr>
        <p:spPr>
          <a:xfrm>
            <a:off x="7379198" y="5702195"/>
            <a:ext cx="963724" cy="504056"/>
          </a:xfrm>
          <a:prstGeom prst="roundRect">
            <a:avLst/>
          </a:prstGeom>
          <a:ln w="1270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High</a:t>
            </a:r>
          </a:p>
        </p:txBody>
      </p:sp>
    </p:spTree>
    <p:extLst>
      <p:ext uri="{BB962C8B-B14F-4D97-AF65-F5344CB8AC3E}">
        <p14:creationId xmlns:p14="http://schemas.microsoft.com/office/powerpoint/2010/main" val="251602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animBg="1"/>
      <p:bldP spid="7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3238-FBE1-47F2-BBC0-F57EED07C0AA}"/>
              </a:ext>
            </a:extLst>
          </p:cNvPr>
          <p:cNvSpPr>
            <a:spLocks noGrp="1"/>
          </p:cNvSpPr>
          <p:nvPr>
            <p:ph type="title"/>
          </p:nvPr>
        </p:nvSpPr>
        <p:spPr/>
        <p:txBody>
          <a:bodyPr/>
          <a:lstStyle/>
          <a:p>
            <a:r>
              <a:rPr lang="en-GB" dirty="0"/>
              <a:t>How do you build a tree?</a:t>
            </a:r>
          </a:p>
        </p:txBody>
      </p:sp>
      <p:sp>
        <p:nvSpPr>
          <p:cNvPr id="3" name="Content Placeholder 2">
            <a:extLst>
              <a:ext uri="{FF2B5EF4-FFF2-40B4-BE49-F238E27FC236}">
                <a16:creationId xmlns:a16="http://schemas.microsoft.com/office/drawing/2014/main" id="{9BE1A715-4D62-4BFA-9526-E73D627F5FB8}"/>
              </a:ext>
            </a:extLst>
          </p:cNvPr>
          <p:cNvSpPr>
            <a:spLocks noGrp="1"/>
          </p:cNvSpPr>
          <p:nvPr>
            <p:ph idx="1"/>
          </p:nvPr>
        </p:nvSpPr>
        <p:spPr/>
        <p:txBody>
          <a:bodyPr>
            <a:normAutofit lnSpcReduction="10000"/>
          </a:bodyPr>
          <a:lstStyle/>
          <a:p>
            <a:r>
              <a:rPr lang="en-GB" dirty="0"/>
              <a:t>From a population of observations</a:t>
            </a:r>
          </a:p>
          <a:p>
            <a:pPr lvl="1"/>
            <a:r>
              <a:rPr lang="en-GB" dirty="0"/>
              <a:t>Which variable do you use?</a:t>
            </a:r>
          </a:p>
          <a:p>
            <a:pPr lvl="1"/>
            <a:r>
              <a:rPr lang="en-GB" dirty="0"/>
              <a:t>[If quantitative] which </a:t>
            </a:r>
            <a:r>
              <a:rPr lang="en-GB" dirty="0" err="1"/>
              <a:t>cutoff</a:t>
            </a:r>
            <a:r>
              <a:rPr lang="en-GB" dirty="0"/>
              <a:t> do you use?</a:t>
            </a:r>
          </a:p>
          <a:p>
            <a:endParaRPr lang="en-GB" dirty="0"/>
          </a:p>
          <a:p>
            <a:r>
              <a:rPr lang="en-GB" dirty="0"/>
              <a:t>Answer: you calculate an ‘impurity’ score and pick the least ‘impure’ variable to split the remaining data</a:t>
            </a:r>
          </a:p>
          <a:p>
            <a:endParaRPr lang="en-GB" dirty="0"/>
          </a:p>
          <a:p>
            <a:r>
              <a:rPr lang="en-GB" dirty="0"/>
              <a:t>Want to use the most cleanly predictive question to improve the tree</a:t>
            </a:r>
          </a:p>
        </p:txBody>
      </p:sp>
    </p:spTree>
    <p:extLst>
      <p:ext uri="{BB962C8B-B14F-4D97-AF65-F5344CB8AC3E}">
        <p14:creationId xmlns:p14="http://schemas.microsoft.com/office/powerpoint/2010/main" val="228941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D66B-A031-4FA0-8C54-95CC4049ECB8}"/>
              </a:ext>
            </a:extLst>
          </p:cNvPr>
          <p:cNvSpPr>
            <a:spLocks noGrp="1"/>
          </p:cNvSpPr>
          <p:nvPr>
            <p:ph type="title"/>
          </p:nvPr>
        </p:nvSpPr>
        <p:spPr>
          <a:xfrm>
            <a:off x="609600" y="-27384"/>
            <a:ext cx="10972800" cy="1143000"/>
          </a:xfrm>
        </p:spPr>
        <p:txBody>
          <a:bodyPr/>
          <a:lstStyle/>
          <a:p>
            <a:r>
              <a:rPr lang="en-GB" dirty="0"/>
              <a:t>Calculating Categorical Impurity</a:t>
            </a:r>
          </a:p>
        </p:txBody>
      </p:sp>
      <p:sp>
        <p:nvSpPr>
          <p:cNvPr id="6" name="Rectangle: Rounded Corners 5">
            <a:extLst>
              <a:ext uri="{FF2B5EF4-FFF2-40B4-BE49-F238E27FC236}">
                <a16:creationId xmlns:a16="http://schemas.microsoft.com/office/drawing/2014/main" id="{8ECAD8D7-1B49-431F-9962-83A8D5F74EA8}"/>
              </a:ext>
            </a:extLst>
          </p:cNvPr>
          <p:cNvSpPr/>
          <p:nvPr/>
        </p:nvSpPr>
        <p:spPr>
          <a:xfrm>
            <a:off x="4763852" y="1597855"/>
            <a:ext cx="2664296" cy="970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Smoker?</a:t>
            </a:r>
          </a:p>
        </p:txBody>
      </p:sp>
      <p:sp>
        <p:nvSpPr>
          <p:cNvPr id="8" name="Rectangle: Rounded Corners 7">
            <a:extLst>
              <a:ext uri="{FF2B5EF4-FFF2-40B4-BE49-F238E27FC236}">
                <a16:creationId xmlns:a16="http://schemas.microsoft.com/office/drawing/2014/main" id="{9ABA0221-8F72-4880-9E25-6D18EA74BD7B}"/>
              </a:ext>
            </a:extLst>
          </p:cNvPr>
          <p:cNvSpPr/>
          <p:nvPr/>
        </p:nvSpPr>
        <p:spPr>
          <a:xfrm>
            <a:off x="4763852" y="980728"/>
            <a:ext cx="1332148" cy="61392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30</a:t>
            </a:r>
          </a:p>
        </p:txBody>
      </p:sp>
      <p:sp>
        <p:nvSpPr>
          <p:cNvPr id="9" name="Rectangle: Rounded Corners 8">
            <a:extLst>
              <a:ext uri="{FF2B5EF4-FFF2-40B4-BE49-F238E27FC236}">
                <a16:creationId xmlns:a16="http://schemas.microsoft.com/office/drawing/2014/main" id="{6000B365-8513-479E-92FF-A995AC948BB5}"/>
              </a:ext>
            </a:extLst>
          </p:cNvPr>
          <p:cNvSpPr/>
          <p:nvPr/>
        </p:nvSpPr>
        <p:spPr>
          <a:xfrm>
            <a:off x="6096000" y="980728"/>
            <a:ext cx="1332148" cy="61392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70</a:t>
            </a:r>
          </a:p>
        </p:txBody>
      </p:sp>
      <p:grpSp>
        <p:nvGrpSpPr>
          <p:cNvPr id="28" name="Group 27">
            <a:extLst>
              <a:ext uri="{FF2B5EF4-FFF2-40B4-BE49-F238E27FC236}">
                <a16:creationId xmlns:a16="http://schemas.microsoft.com/office/drawing/2014/main" id="{EBAA6600-3ED8-4D0F-83A1-045BEB57C88F}"/>
              </a:ext>
            </a:extLst>
          </p:cNvPr>
          <p:cNvGrpSpPr/>
          <p:nvPr/>
        </p:nvGrpSpPr>
        <p:grpSpPr>
          <a:xfrm>
            <a:off x="2099556" y="4505402"/>
            <a:ext cx="2664296" cy="613927"/>
            <a:chOff x="2099556" y="4942312"/>
            <a:chExt cx="2664296" cy="613927"/>
          </a:xfrm>
        </p:grpSpPr>
        <p:sp>
          <p:nvSpPr>
            <p:cNvPr id="11" name="Rectangle: Rounded Corners 10">
              <a:extLst>
                <a:ext uri="{FF2B5EF4-FFF2-40B4-BE49-F238E27FC236}">
                  <a16:creationId xmlns:a16="http://schemas.microsoft.com/office/drawing/2014/main" id="{449BE17D-C9A5-4383-8F22-A0CE4C4F7936}"/>
                </a:ext>
              </a:extLst>
            </p:cNvPr>
            <p:cNvSpPr/>
            <p:nvPr/>
          </p:nvSpPr>
          <p:spPr>
            <a:xfrm>
              <a:off x="2099556" y="4942312"/>
              <a:ext cx="1332148" cy="61392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18</a:t>
              </a:r>
            </a:p>
          </p:txBody>
        </p:sp>
        <p:sp>
          <p:nvSpPr>
            <p:cNvPr id="12" name="Rectangle: Rounded Corners 11">
              <a:extLst>
                <a:ext uri="{FF2B5EF4-FFF2-40B4-BE49-F238E27FC236}">
                  <a16:creationId xmlns:a16="http://schemas.microsoft.com/office/drawing/2014/main" id="{FDEC9BE1-4201-4BB5-9C84-1C288C7C5255}"/>
                </a:ext>
              </a:extLst>
            </p:cNvPr>
            <p:cNvSpPr/>
            <p:nvPr/>
          </p:nvSpPr>
          <p:spPr>
            <a:xfrm>
              <a:off x="3431704" y="4942312"/>
              <a:ext cx="1332148" cy="61392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2</a:t>
              </a:r>
            </a:p>
          </p:txBody>
        </p:sp>
      </p:grpSp>
      <p:grpSp>
        <p:nvGrpSpPr>
          <p:cNvPr id="29" name="Group 28">
            <a:extLst>
              <a:ext uri="{FF2B5EF4-FFF2-40B4-BE49-F238E27FC236}">
                <a16:creationId xmlns:a16="http://schemas.microsoft.com/office/drawing/2014/main" id="{369EE6BD-47B9-42FE-A964-97ECF85EA0A9}"/>
              </a:ext>
            </a:extLst>
          </p:cNvPr>
          <p:cNvGrpSpPr/>
          <p:nvPr/>
        </p:nvGrpSpPr>
        <p:grpSpPr>
          <a:xfrm>
            <a:off x="7428148" y="4505402"/>
            <a:ext cx="2664296" cy="613927"/>
            <a:chOff x="7428148" y="4942312"/>
            <a:chExt cx="2664296" cy="613927"/>
          </a:xfrm>
        </p:grpSpPr>
        <p:sp>
          <p:nvSpPr>
            <p:cNvPr id="14" name="Rectangle: Rounded Corners 13">
              <a:extLst>
                <a:ext uri="{FF2B5EF4-FFF2-40B4-BE49-F238E27FC236}">
                  <a16:creationId xmlns:a16="http://schemas.microsoft.com/office/drawing/2014/main" id="{2B6C136B-1679-4B61-9F89-7307060163EB}"/>
                </a:ext>
              </a:extLst>
            </p:cNvPr>
            <p:cNvSpPr/>
            <p:nvPr/>
          </p:nvSpPr>
          <p:spPr>
            <a:xfrm>
              <a:off x="7428148" y="4942312"/>
              <a:ext cx="1332148" cy="61392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12</a:t>
              </a:r>
            </a:p>
          </p:txBody>
        </p:sp>
        <p:sp>
          <p:nvSpPr>
            <p:cNvPr id="15" name="Rectangle: Rounded Corners 14">
              <a:extLst>
                <a:ext uri="{FF2B5EF4-FFF2-40B4-BE49-F238E27FC236}">
                  <a16:creationId xmlns:a16="http://schemas.microsoft.com/office/drawing/2014/main" id="{C84285A5-909F-4013-BC3C-61EFDD66C3BC}"/>
                </a:ext>
              </a:extLst>
            </p:cNvPr>
            <p:cNvSpPr/>
            <p:nvPr/>
          </p:nvSpPr>
          <p:spPr>
            <a:xfrm>
              <a:off x="8760296" y="4942312"/>
              <a:ext cx="1332148" cy="61392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68</a:t>
              </a:r>
            </a:p>
          </p:txBody>
        </p:sp>
      </p:grpSp>
      <p:grpSp>
        <p:nvGrpSpPr>
          <p:cNvPr id="27" name="Group 26">
            <a:extLst>
              <a:ext uri="{FF2B5EF4-FFF2-40B4-BE49-F238E27FC236}">
                <a16:creationId xmlns:a16="http://schemas.microsoft.com/office/drawing/2014/main" id="{E80F6D1E-DE4C-44EE-95BA-36EE8738E926}"/>
              </a:ext>
            </a:extLst>
          </p:cNvPr>
          <p:cNvGrpSpPr/>
          <p:nvPr/>
        </p:nvGrpSpPr>
        <p:grpSpPr>
          <a:xfrm>
            <a:off x="2099556" y="2564904"/>
            <a:ext cx="7992888" cy="1940498"/>
            <a:chOff x="2099556" y="3001814"/>
            <a:chExt cx="7992888" cy="1940498"/>
          </a:xfrm>
        </p:grpSpPr>
        <p:sp>
          <p:nvSpPr>
            <p:cNvPr id="10" name="Rectangle: Rounded Corners 9">
              <a:extLst>
                <a:ext uri="{FF2B5EF4-FFF2-40B4-BE49-F238E27FC236}">
                  <a16:creationId xmlns:a16="http://schemas.microsoft.com/office/drawing/2014/main" id="{E63A590B-0A75-4BF8-B1B9-02A230519FA8}"/>
                </a:ext>
              </a:extLst>
            </p:cNvPr>
            <p:cNvSpPr/>
            <p:nvPr/>
          </p:nvSpPr>
          <p:spPr>
            <a:xfrm>
              <a:off x="2099556" y="3972063"/>
              <a:ext cx="2664296" cy="970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Yes</a:t>
              </a:r>
            </a:p>
          </p:txBody>
        </p:sp>
        <p:sp>
          <p:nvSpPr>
            <p:cNvPr id="13" name="Rectangle: Rounded Corners 12">
              <a:extLst>
                <a:ext uri="{FF2B5EF4-FFF2-40B4-BE49-F238E27FC236}">
                  <a16:creationId xmlns:a16="http://schemas.microsoft.com/office/drawing/2014/main" id="{266A596D-3FAA-4E48-99B6-F2BADA49A5CD}"/>
                </a:ext>
              </a:extLst>
            </p:cNvPr>
            <p:cNvSpPr/>
            <p:nvPr/>
          </p:nvSpPr>
          <p:spPr>
            <a:xfrm>
              <a:off x="7428148" y="3972063"/>
              <a:ext cx="2664296" cy="970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No</a:t>
              </a:r>
            </a:p>
          </p:txBody>
        </p:sp>
        <p:cxnSp>
          <p:nvCxnSpPr>
            <p:cNvPr id="18" name="Straight Arrow Connector 17">
              <a:extLst>
                <a:ext uri="{FF2B5EF4-FFF2-40B4-BE49-F238E27FC236}">
                  <a16:creationId xmlns:a16="http://schemas.microsoft.com/office/drawing/2014/main" id="{14AF7721-6DFF-4C73-9D57-5C3217B6E6D2}"/>
                </a:ext>
              </a:extLst>
            </p:cNvPr>
            <p:cNvCxnSpPr>
              <a:cxnSpLocks/>
              <a:endCxn id="10" idx="0"/>
            </p:cNvCxnSpPr>
            <p:nvPr/>
          </p:nvCxnSpPr>
          <p:spPr>
            <a:xfrm flipH="1">
              <a:off x="3431704" y="3001814"/>
              <a:ext cx="2664296" cy="97024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2DBB33-8463-4DCD-BB34-F3D1B2F76925}"/>
                </a:ext>
              </a:extLst>
            </p:cNvPr>
            <p:cNvCxnSpPr>
              <a:cxnSpLocks/>
              <a:endCxn id="13" idx="0"/>
            </p:cNvCxnSpPr>
            <p:nvPr/>
          </p:nvCxnSpPr>
          <p:spPr>
            <a:xfrm>
              <a:off x="6096000" y="3001814"/>
              <a:ext cx="2664296" cy="97024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F4C44176-E95B-4634-A78A-E194C12B52A8}"/>
              </a:ext>
            </a:extLst>
          </p:cNvPr>
          <p:cNvSpPr txBox="1"/>
          <p:nvPr/>
        </p:nvSpPr>
        <p:spPr>
          <a:xfrm>
            <a:off x="4889866" y="3535153"/>
            <a:ext cx="2412268" cy="1631216"/>
          </a:xfrm>
          <a:prstGeom prst="rect">
            <a:avLst/>
          </a:prstGeom>
          <a:noFill/>
        </p:spPr>
        <p:txBody>
          <a:bodyPr wrap="square" rtlCol="0">
            <a:spAutoFit/>
          </a:bodyPr>
          <a:lstStyle/>
          <a:p>
            <a:pPr algn="ctr"/>
            <a:r>
              <a:rPr lang="en-GB" sz="2000" dirty="0"/>
              <a:t>Outcome is ‘impure’ because there are a mix of high and low risk individuals in each node.</a:t>
            </a:r>
          </a:p>
        </p:txBody>
      </p:sp>
      <p:sp>
        <p:nvSpPr>
          <p:cNvPr id="31" name="TextBox 30">
            <a:extLst>
              <a:ext uri="{FF2B5EF4-FFF2-40B4-BE49-F238E27FC236}">
                <a16:creationId xmlns:a16="http://schemas.microsoft.com/office/drawing/2014/main" id="{E6BA7D78-C6C1-41C5-9698-9A313DC13C1E}"/>
              </a:ext>
            </a:extLst>
          </p:cNvPr>
          <p:cNvSpPr txBox="1"/>
          <p:nvPr/>
        </p:nvSpPr>
        <p:spPr>
          <a:xfrm>
            <a:off x="3287688" y="5445224"/>
            <a:ext cx="6055056" cy="523220"/>
          </a:xfrm>
          <a:prstGeom prst="rect">
            <a:avLst/>
          </a:prstGeom>
          <a:noFill/>
        </p:spPr>
        <p:txBody>
          <a:bodyPr wrap="none" rtlCol="0">
            <a:spAutoFit/>
          </a:bodyPr>
          <a:lstStyle/>
          <a:p>
            <a:r>
              <a:rPr lang="en-GB" sz="2800" dirty="0"/>
              <a:t>Node impurity = 1 – (</a:t>
            </a:r>
            <a:r>
              <a:rPr lang="en-GB" sz="2800" i="1" dirty="0"/>
              <a:t>p </a:t>
            </a:r>
            <a:r>
              <a:rPr lang="en-GB" sz="2800" dirty="0"/>
              <a:t>High)</a:t>
            </a:r>
            <a:r>
              <a:rPr lang="en-GB" sz="2800" baseline="30000" dirty="0"/>
              <a:t>2</a:t>
            </a:r>
            <a:r>
              <a:rPr lang="en-GB" sz="2800" dirty="0"/>
              <a:t> – (</a:t>
            </a:r>
            <a:r>
              <a:rPr lang="en-GB" sz="2800" i="1" dirty="0"/>
              <a:t>p</a:t>
            </a:r>
            <a:r>
              <a:rPr lang="en-GB" sz="2800" dirty="0"/>
              <a:t> Low)</a:t>
            </a:r>
            <a:r>
              <a:rPr lang="en-GB" sz="2800" baseline="30000" dirty="0"/>
              <a:t>2</a:t>
            </a:r>
            <a:r>
              <a:rPr lang="en-GB" sz="2800" dirty="0"/>
              <a:t> </a:t>
            </a:r>
          </a:p>
        </p:txBody>
      </p:sp>
      <p:sp>
        <p:nvSpPr>
          <p:cNvPr id="32" name="TextBox 31">
            <a:extLst>
              <a:ext uri="{FF2B5EF4-FFF2-40B4-BE49-F238E27FC236}">
                <a16:creationId xmlns:a16="http://schemas.microsoft.com/office/drawing/2014/main" id="{AE9354F8-5187-4080-8F04-66A3C73E2624}"/>
              </a:ext>
            </a:extLst>
          </p:cNvPr>
          <p:cNvSpPr txBox="1"/>
          <p:nvPr/>
        </p:nvSpPr>
        <p:spPr>
          <a:xfrm>
            <a:off x="-15217" y="2842470"/>
            <a:ext cx="2454518" cy="1097736"/>
          </a:xfrm>
          <a:prstGeom prst="rect">
            <a:avLst/>
          </a:prstGeom>
          <a:noFill/>
        </p:spPr>
        <p:txBody>
          <a:bodyPr wrap="none" rtlCol="0">
            <a:spAutoFit/>
          </a:bodyPr>
          <a:lstStyle/>
          <a:p>
            <a:pPr algn="ctr"/>
            <a:r>
              <a:rPr lang="en-GB" sz="2000" dirty="0"/>
              <a:t> 1 – (18/20)</a:t>
            </a:r>
            <a:r>
              <a:rPr lang="en-GB" sz="2000" baseline="30000" dirty="0"/>
              <a:t>2</a:t>
            </a:r>
            <a:r>
              <a:rPr lang="en-GB" sz="2000" dirty="0"/>
              <a:t> – (2/20)</a:t>
            </a:r>
            <a:r>
              <a:rPr lang="en-GB" sz="2000" baseline="30000" dirty="0"/>
              <a:t>2</a:t>
            </a:r>
          </a:p>
          <a:p>
            <a:pPr algn="ctr"/>
            <a:endParaRPr lang="en-GB" sz="2000" baseline="30000" dirty="0"/>
          </a:p>
          <a:p>
            <a:pPr algn="ctr"/>
            <a:r>
              <a:rPr lang="en-GB" sz="3200" dirty="0"/>
              <a:t>0.180</a:t>
            </a:r>
          </a:p>
        </p:txBody>
      </p:sp>
      <p:sp>
        <p:nvSpPr>
          <p:cNvPr id="33" name="TextBox 32">
            <a:extLst>
              <a:ext uri="{FF2B5EF4-FFF2-40B4-BE49-F238E27FC236}">
                <a16:creationId xmlns:a16="http://schemas.microsoft.com/office/drawing/2014/main" id="{6008106F-332B-461C-B0A8-2AF103BD8960}"/>
              </a:ext>
            </a:extLst>
          </p:cNvPr>
          <p:cNvSpPr txBox="1"/>
          <p:nvPr/>
        </p:nvSpPr>
        <p:spPr>
          <a:xfrm>
            <a:off x="9607638" y="3050028"/>
            <a:ext cx="2584362" cy="1097736"/>
          </a:xfrm>
          <a:prstGeom prst="rect">
            <a:avLst/>
          </a:prstGeom>
          <a:noFill/>
        </p:spPr>
        <p:txBody>
          <a:bodyPr wrap="none" rtlCol="0">
            <a:spAutoFit/>
          </a:bodyPr>
          <a:lstStyle/>
          <a:p>
            <a:pPr algn="ctr"/>
            <a:r>
              <a:rPr lang="en-GB" sz="2000" dirty="0"/>
              <a:t> 1 – (12/80)</a:t>
            </a:r>
            <a:r>
              <a:rPr lang="en-GB" sz="2000" baseline="30000" dirty="0"/>
              <a:t>2</a:t>
            </a:r>
            <a:r>
              <a:rPr lang="en-GB" sz="2000" dirty="0"/>
              <a:t> – (68/80)</a:t>
            </a:r>
            <a:r>
              <a:rPr lang="en-GB" sz="2000" baseline="30000" dirty="0"/>
              <a:t>2</a:t>
            </a:r>
          </a:p>
          <a:p>
            <a:pPr algn="ctr"/>
            <a:endParaRPr lang="en-GB" sz="2000" baseline="30000" dirty="0"/>
          </a:p>
          <a:p>
            <a:pPr algn="ctr"/>
            <a:r>
              <a:rPr lang="en-GB" sz="3200" dirty="0"/>
              <a:t>0.255</a:t>
            </a:r>
          </a:p>
        </p:txBody>
      </p:sp>
      <p:sp>
        <p:nvSpPr>
          <p:cNvPr id="34" name="TextBox 33">
            <a:extLst>
              <a:ext uri="{FF2B5EF4-FFF2-40B4-BE49-F238E27FC236}">
                <a16:creationId xmlns:a16="http://schemas.microsoft.com/office/drawing/2014/main" id="{794941DC-6FD6-453C-9EAE-070778EF4D08}"/>
              </a:ext>
            </a:extLst>
          </p:cNvPr>
          <p:cNvSpPr txBox="1"/>
          <p:nvPr/>
        </p:nvSpPr>
        <p:spPr>
          <a:xfrm>
            <a:off x="96188" y="6146140"/>
            <a:ext cx="12095812" cy="523220"/>
          </a:xfrm>
          <a:prstGeom prst="rect">
            <a:avLst/>
          </a:prstGeom>
          <a:noFill/>
        </p:spPr>
        <p:txBody>
          <a:bodyPr wrap="none" rtlCol="0">
            <a:spAutoFit/>
          </a:bodyPr>
          <a:lstStyle/>
          <a:p>
            <a:r>
              <a:rPr lang="en-GB" sz="2800" dirty="0"/>
              <a:t>Weighted Average of Node Impurities = 0.18 * (20/100) + 0.255 * (80/100) = </a:t>
            </a:r>
            <a:r>
              <a:rPr lang="en-GB" sz="2800" b="1" dirty="0"/>
              <a:t>0.24</a:t>
            </a:r>
            <a:r>
              <a:rPr lang="en-GB" sz="2800" dirty="0"/>
              <a:t> </a:t>
            </a:r>
          </a:p>
        </p:txBody>
      </p:sp>
    </p:spTree>
    <p:extLst>
      <p:ext uri="{BB962C8B-B14F-4D97-AF65-F5344CB8AC3E}">
        <p14:creationId xmlns:p14="http://schemas.microsoft.com/office/powerpoint/2010/main" val="305715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 grpId="0"/>
      <p:bldP spid="31" grpId="0"/>
      <p:bldP spid="32" grpId="0"/>
      <p:bldP spid="33"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980A-D96A-4DA8-924F-5176438DB62D}"/>
              </a:ext>
            </a:extLst>
          </p:cNvPr>
          <p:cNvSpPr>
            <a:spLocks noGrp="1"/>
          </p:cNvSpPr>
          <p:nvPr>
            <p:ph type="title"/>
          </p:nvPr>
        </p:nvSpPr>
        <p:spPr/>
        <p:txBody>
          <a:bodyPr/>
          <a:lstStyle/>
          <a:p>
            <a:r>
              <a:rPr lang="en-GB" dirty="0"/>
              <a:t>Calculating Quantitative Impurity</a:t>
            </a:r>
          </a:p>
        </p:txBody>
      </p:sp>
      <p:pic>
        <p:nvPicPr>
          <p:cNvPr id="5" name="Picture 4">
            <a:extLst>
              <a:ext uri="{FF2B5EF4-FFF2-40B4-BE49-F238E27FC236}">
                <a16:creationId xmlns:a16="http://schemas.microsoft.com/office/drawing/2014/main" id="{FCF1BFDB-DC95-4430-A161-774899D18BE0}"/>
              </a:ext>
            </a:extLst>
          </p:cNvPr>
          <p:cNvPicPr>
            <a:picLocks noChangeAspect="1"/>
          </p:cNvPicPr>
          <p:nvPr/>
        </p:nvPicPr>
        <p:blipFill>
          <a:blip r:embed="rId2"/>
          <a:stretch>
            <a:fillRect/>
          </a:stretch>
        </p:blipFill>
        <p:spPr>
          <a:xfrm>
            <a:off x="578644" y="2132856"/>
            <a:ext cx="4155673" cy="3960440"/>
          </a:xfrm>
          <a:prstGeom prst="rect">
            <a:avLst/>
          </a:prstGeom>
        </p:spPr>
      </p:pic>
      <p:grpSp>
        <p:nvGrpSpPr>
          <p:cNvPr id="14" name="Group 13">
            <a:extLst>
              <a:ext uri="{FF2B5EF4-FFF2-40B4-BE49-F238E27FC236}">
                <a16:creationId xmlns:a16="http://schemas.microsoft.com/office/drawing/2014/main" id="{2726A346-5ED4-4F1F-922E-2EA4D354B6F5}"/>
              </a:ext>
            </a:extLst>
          </p:cNvPr>
          <p:cNvGrpSpPr/>
          <p:nvPr/>
        </p:nvGrpSpPr>
        <p:grpSpPr>
          <a:xfrm>
            <a:off x="4758377" y="3031392"/>
            <a:ext cx="7170271" cy="2629856"/>
            <a:chOff x="4758377" y="2780928"/>
            <a:chExt cx="7170271" cy="2629856"/>
          </a:xfrm>
        </p:grpSpPr>
        <p:sp>
          <p:nvSpPr>
            <p:cNvPr id="8" name="TextBox 7">
              <a:extLst>
                <a:ext uri="{FF2B5EF4-FFF2-40B4-BE49-F238E27FC236}">
                  <a16:creationId xmlns:a16="http://schemas.microsoft.com/office/drawing/2014/main" id="{5EFFA3EF-C22F-4C7A-8A84-AD5124F2F91C}"/>
                </a:ext>
              </a:extLst>
            </p:cNvPr>
            <p:cNvSpPr txBox="1"/>
            <p:nvPr/>
          </p:nvSpPr>
          <p:spPr>
            <a:xfrm>
              <a:off x="4758377" y="2780928"/>
              <a:ext cx="7150923" cy="400110"/>
            </a:xfrm>
            <a:prstGeom prst="rect">
              <a:avLst/>
            </a:prstGeom>
            <a:noFill/>
          </p:spPr>
          <p:txBody>
            <a:bodyPr wrap="square" rtlCol="0">
              <a:spAutoFit/>
            </a:bodyPr>
            <a:lstStyle/>
            <a:p>
              <a:r>
                <a:rPr lang="en-GB" sz="2000" dirty="0"/>
                <a:t>Age &lt;= 25 = 1 Low 0 High, Age &gt;25  = 3 Low 2 High, Impurity = </a:t>
              </a:r>
              <a:r>
                <a:rPr lang="en-GB" sz="2000" b="1" dirty="0"/>
                <a:t>0.40</a:t>
              </a:r>
              <a:r>
                <a:rPr lang="en-GB" sz="2000" dirty="0"/>
                <a:t> </a:t>
              </a:r>
            </a:p>
          </p:txBody>
        </p:sp>
        <p:sp>
          <p:nvSpPr>
            <p:cNvPr id="9" name="TextBox 8">
              <a:extLst>
                <a:ext uri="{FF2B5EF4-FFF2-40B4-BE49-F238E27FC236}">
                  <a16:creationId xmlns:a16="http://schemas.microsoft.com/office/drawing/2014/main" id="{04431C7F-F6EE-4290-8071-96C15F6ED3C9}"/>
                </a:ext>
              </a:extLst>
            </p:cNvPr>
            <p:cNvSpPr txBox="1"/>
            <p:nvPr/>
          </p:nvSpPr>
          <p:spPr>
            <a:xfrm>
              <a:off x="4758377" y="3346974"/>
              <a:ext cx="7150923" cy="400110"/>
            </a:xfrm>
            <a:prstGeom prst="rect">
              <a:avLst/>
            </a:prstGeom>
            <a:noFill/>
          </p:spPr>
          <p:txBody>
            <a:bodyPr wrap="square" rtlCol="0">
              <a:spAutoFit/>
            </a:bodyPr>
            <a:lstStyle/>
            <a:p>
              <a:r>
                <a:rPr lang="en-GB" sz="2000" dirty="0"/>
                <a:t>Age &lt;= 32 = 2 Low 0 High, Age &gt;32  = 2 Low 2 High, Impurity = </a:t>
              </a:r>
              <a:r>
                <a:rPr lang="en-GB" sz="2000" b="1" dirty="0"/>
                <a:t>0.33</a:t>
              </a:r>
              <a:r>
                <a:rPr lang="en-GB" sz="2000" dirty="0"/>
                <a:t> </a:t>
              </a:r>
            </a:p>
          </p:txBody>
        </p:sp>
        <p:sp>
          <p:nvSpPr>
            <p:cNvPr id="10" name="TextBox 9">
              <a:extLst>
                <a:ext uri="{FF2B5EF4-FFF2-40B4-BE49-F238E27FC236}">
                  <a16:creationId xmlns:a16="http://schemas.microsoft.com/office/drawing/2014/main" id="{57176F36-85F2-4DE4-A8AE-FF6F414DFCFB}"/>
                </a:ext>
              </a:extLst>
            </p:cNvPr>
            <p:cNvSpPr txBox="1"/>
            <p:nvPr/>
          </p:nvSpPr>
          <p:spPr>
            <a:xfrm>
              <a:off x="4758377" y="3913021"/>
              <a:ext cx="7150923" cy="400110"/>
            </a:xfrm>
            <a:prstGeom prst="rect">
              <a:avLst/>
            </a:prstGeom>
            <a:noFill/>
          </p:spPr>
          <p:txBody>
            <a:bodyPr wrap="square" rtlCol="0">
              <a:spAutoFit/>
            </a:bodyPr>
            <a:lstStyle/>
            <a:p>
              <a:r>
                <a:rPr lang="en-GB" sz="2000" dirty="0"/>
                <a:t>Age &lt;= 34 = 3 Low 0 High, Age &gt;34  = 1 Low 2 High, Impurity = </a:t>
              </a:r>
              <a:r>
                <a:rPr lang="en-GB" sz="2000" b="1" dirty="0"/>
                <a:t>0.22</a:t>
              </a:r>
              <a:r>
                <a:rPr lang="en-GB" sz="2000" dirty="0"/>
                <a:t> </a:t>
              </a:r>
            </a:p>
          </p:txBody>
        </p:sp>
        <p:sp>
          <p:nvSpPr>
            <p:cNvPr id="11" name="TextBox 10">
              <a:extLst>
                <a:ext uri="{FF2B5EF4-FFF2-40B4-BE49-F238E27FC236}">
                  <a16:creationId xmlns:a16="http://schemas.microsoft.com/office/drawing/2014/main" id="{06986F90-1E8E-45DB-99B2-E09C8AE07E04}"/>
                </a:ext>
              </a:extLst>
            </p:cNvPr>
            <p:cNvSpPr txBox="1"/>
            <p:nvPr/>
          </p:nvSpPr>
          <p:spPr>
            <a:xfrm>
              <a:off x="4777725" y="4444628"/>
              <a:ext cx="7150923" cy="400110"/>
            </a:xfrm>
            <a:prstGeom prst="rect">
              <a:avLst/>
            </a:prstGeom>
            <a:noFill/>
          </p:spPr>
          <p:txBody>
            <a:bodyPr wrap="square" rtlCol="0">
              <a:spAutoFit/>
            </a:bodyPr>
            <a:lstStyle/>
            <a:p>
              <a:r>
                <a:rPr lang="en-GB" sz="2000" dirty="0"/>
                <a:t>Age &lt;= 58 = 3 Low 1 High, Age &gt;58  = 1 Low 1 High, Impurity = </a:t>
              </a:r>
              <a:r>
                <a:rPr lang="en-GB" sz="2000" b="1" dirty="0"/>
                <a:t>0.42</a:t>
              </a:r>
              <a:r>
                <a:rPr lang="en-GB" sz="2000" dirty="0"/>
                <a:t> </a:t>
              </a:r>
            </a:p>
          </p:txBody>
        </p:sp>
        <p:sp>
          <p:nvSpPr>
            <p:cNvPr id="12" name="TextBox 11">
              <a:extLst>
                <a:ext uri="{FF2B5EF4-FFF2-40B4-BE49-F238E27FC236}">
                  <a16:creationId xmlns:a16="http://schemas.microsoft.com/office/drawing/2014/main" id="{4B02A012-0E3F-4CA2-8336-30F27CF16A13}"/>
                </a:ext>
              </a:extLst>
            </p:cNvPr>
            <p:cNvSpPr txBox="1"/>
            <p:nvPr/>
          </p:nvSpPr>
          <p:spPr>
            <a:xfrm>
              <a:off x="4777725" y="5010674"/>
              <a:ext cx="7150923" cy="400110"/>
            </a:xfrm>
            <a:prstGeom prst="rect">
              <a:avLst/>
            </a:prstGeom>
            <a:noFill/>
          </p:spPr>
          <p:txBody>
            <a:bodyPr wrap="square" rtlCol="0">
              <a:spAutoFit/>
            </a:bodyPr>
            <a:lstStyle/>
            <a:p>
              <a:r>
                <a:rPr lang="en-GB" sz="2000" dirty="0"/>
                <a:t>Age &lt;= 64 = 3 Low 2 High, Age &gt;64  = 1 Low 0 High, Impurity = </a:t>
              </a:r>
              <a:r>
                <a:rPr lang="en-GB" sz="2000" b="1" dirty="0"/>
                <a:t>0.40</a:t>
              </a:r>
              <a:r>
                <a:rPr lang="en-GB" sz="2000" dirty="0"/>
                <a:t> </a:t>
              </a:r>
            </a:p>
          </p:txBody>
        </p:sp>
      </p:grpSp>
      <p:sp>
        <p:nvSpPr>
          <p:cNvPr id="15" name="Rectangle 14">
            <a:extLst>
              <a:ext uri="{FF2B5EF4-FFF2-40B4-BE49-F238E27FC236}">
                <a16:creationId xmlns:a16="http://schemas.microsoft.com/office/drawing/2014/main" id="{5E0F836E-C1D9-4ECB-88C4-14AF981E281B}"/>
              </a:ext>
            </a:extLst>
          </p:cNvPr>
          <p:cNvSpPr/>
          <p:nvPr/>
        </p:nvSpPr>
        <p:spPr>
          <a:xfrm>
            <a:off x="4758377" y="4163485"/>
            <a:ext cx="7150923" cy="40011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53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CA2DB-23BD-4D01-9006-3E997D67E994}"/>
              </a:ext>
            </a:extLst>
          </p:cNvPr>
          <p:cNvSpPr>
            <a:spLocks noGrp="1"/>
          </p:cNvSpPr>
          <p:nvPr>
            <p:ph type="title"/>
          </p:nvPr>
        </p:nvSpPr>
        <p:spPr/>
        <p:txBody>
          <a:bodyPr/>
          <a:lstStyle/>
          <a:p>
            <a:r>
              <a:rPr lang="en-GB" dirty="0"/>
              <a:t>Pruning Trees</a:t>
            </a:r>
          </a:p>
        </p:txBody>
      </p:sp>
      <p:sp>
        <p:nvSpPr>
          <p:cNvPr id="3" name="Content Placeholder 2">
            <a:extLst>
              <a:ext uri="{FF2B5EF4-FFF2-40B4-BE49-F238E27FC236}">
                <a16:creationId xmlns:a16="http://schemas.microsoft.com/office/drawing/2014/main" id="{63919092-4C59-4E02-A50F-F7AB38CB6138}"/>
              </a:ext>
            </a:extLst>
          </p:cNvPr>
          <p:cNvSpPr>
            <a:spLocks noGrp="1"/>
          </p:cNvSpPr>
          <p:nvPr>
            <p:ph idx="1"/>
          </p:nvPr>
        </p:nvSpPr>
        <p:spPr/>
        <p:txBody>
          <a:bodyPr/>
          <a:lstStyle/>
          <a:p>
            <a:r>
              <a:rPr lang="en-GB" dirty="0"/>
              <a:t>Lower branches may provide minimal additional information</a:t>
            </a:r>
          </a:p>
          <a:p>
            <a:r>
              <a:rPr lang="en-GB" dirty="0"/>
              <a:t>Leaves don’t need to be completely pure</a:t>
            </a:r>
          </a:p>
          <a:p>
            <a:r>
              <a:rPr lang="en-GB" dirty="0"/>
              <a:t>Can terminate the tree early and pick the majority answer</a:t>
            </a:r>
          </a:p>
        </p:txBody>
      </p:sp>
      <p:sp>
        <p:nvSpPr>
          <p:cNvPr id="4" name="Rectangle: Rounded Corners 3">
            <a:extLst>
              <a:ext uri="{FF2B5EF4-FFF2-40B4-BE49-F238E27FC236}">
                <a16:creationId xmlns:a16="http://schemas.microsoft.com/office/drawing/2014/main" id="{254FD71B-53A1-4052-92C2-2AED15C4D6DC}"/>
              </a:ext>
            </a:extLst>
          </p:cNvPr>
          <p:cNvSpPr/>
          <p:nvPr/>
        </p:nvSpPr>
        <p:spPr>
          <a:xfrm>
            <a:off x="4991878" y="4230912"/>
            <a:ext cx="2208244" cy="804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Swims</a:t>
            </a:r>
          </a:p>
        </p:txBody>
      </p:sp>
      <p:sp>
        <p:nvSpPr>
          <p:cNvPr id="5" name="Rectangle: Rounded Corners 4">
            <a:extLst>
              <a:ext uri="{FF2B5EF4-FFF2-40B4-BE49-F238E27FC236}">
                <a16:creationId xmlns:a16="http://schemas.microsoft.com/office/drawing/2014/main" id="{DE237F55-7FCB-43BA-AEFB-8BC65D34F47F}"/>
              </a:ext>
            </a:extLst>
          </p:cNvPr>
          <p:cNvSpPr/>
          <p:nvPr/>
        </p:nvSpPr>
        <p:spPr>
          <a:xfrm>
            <a:off x="4991878" y="3719420"/>
            <a:ext cx="1104122" cy="50884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8</a:t>
            </a:r>
          </a:p>
        </p:txBody>
      </p:sp>
      <p:sp>
        <p:nvSpPr>
          <p:cNvPr id="6" name="Rectangle: Rounded Corners 5">
            <a:extLst>
              <a:ext uri="{FF2B5EF4-FFF2-40B4-BE49-F238E27FC236}">
                <a16:creationId xmlns:a16="http://schemas.microsoft.com/office/drawing/2014/main" id="{E4E0AA36-7155-40F6-A8E3-8180FCF6FA3B}"/>
              </a:ext>
            </a:extLst>
          </p:cNvPr>
          <p:cNvSpPr/>
          <p:nvPr/>
        </p:nvSpPr>
        <p:spPr>
          <a:xfrm>
            <a:off x="6096000" y="3719420"/>
            <a:ext cx="1104122" cy="5088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1</a:t>
            </a:r>
          </a:p>
        </p:txBody>
      </p:sp>
      <p:sp>
        <p:nvSpPr>
          <p:cNvPr id="8" name="Rectangle: Rounded Corners 7">
            <a:extLst>
              <a:ext uri="{FF2B5EF4-FFF2-40B4-BE49-F238E27FC236}">
                <a16:creationId xmlns:a16="http://schemas.microsoft.com/office/drawing/2014/main" id="{941ABC91-9516-46F0-9096-6C20E08A9967}"/>
              </a:ext>
            </a:extLst>
          </p:cNvPr>
          <p:cNvSpPr/>
          <p:nvPr/>
        </p:nvSpPr>
        <p:spPr>
          <a:xfrm>
            <a:off x="2783634" y="5836600"/>
            <a:ext cx="2208244" cy="804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Yes</a:t>
            </a:r>
          </a:p>
        </p:txBody>
      </p:sp>
      <p:sp>
        <p:nvSpPr>
          <p:cNvPr id="9" name="Rectangle: Rounded Corners 8">
            <a:extLst>
              <a:ext uri="{FF2B5EF4-FFF2-40B4-BE49-F238E27FC236}">
                <a16:creationId xmlns:a16="http://schemas.microsoft.com/office/drawing/2014/main" id="{A07B1847-F9FF-4F25-9FE2-5F101A48EE1D}"/>
              </a:ext>
            </a:extLst>
          </p:cNvPr>
          <p:cNvSpPr/>
          <p:nvPr/>
        </p:nvSpPr>
        <p:spPr>
          <a:xfrm>
            <a:off x="7200122" y="5836600"/>
            <a:ext cx="2208244" cy="804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No</a:t>
            </a:r>
          </a:p>
        </p:txBody>
      </p:sp>
      <p:cxnSp>
        <p:nvCxnSpPr>
          <p:cNvPr id="10" name="Straight Arrow Connector 9">
            <a:extLst>
              <a:ext uri="{FF2B5EF4-FFF2-40B4-BE49-F238E27FC236}">
                <a16:creationId xmlns:a16="http://schemas.microsoft.com/office/drawing/2014/main" id="{4C02B409-5C2D-4082-8533-350BC51C6DE0}"/>
              </a:ext>
            </a:extLst>
          </p:cNvPr>
          <p:cNvCxnSpPr>
            <a:cxnSpLocks/>
            <a:endCxn id="13" idx="0"/>
          </p:cNvCxnSpPr>
          <p:nvPr/>
        </p:nvCxnSpPr>
        <p:spPr>
          <a:xfrm flipH="1">
            <a:off x="4439817" y="4632998"/>
            <a:ext cx="552062" cy="69476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F5D3490-9EF1-4D1C-AFF1-05AB3823EA20}"/>
              </a:ext>
            </a:extLst>
          </p:cNvPr>
          <p:cNvCxnSpPr>
            <a:cxnSpLocks/>
            <a:stCxn id="4" idx="3"/>
            <a:endCxn id="14" idx="0"/>
          </p:cNvCxnSpPr>
          <p:nvPr/>
        </p:nvCxnSpPr>
        <p:spPr>
          <a:xfrm>
            <a:off x="7200122" y="4632997"/>
            <a:ext cx="552063" cy="69380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423264DB-A66A-4004-9270-705F021967CE}"/>
              </a:ext>
            </a:extLst>
          </p:cNvPr>
          <p:cNvSpPr/>
          <p:nvPr/>
        </p:nvSpPr>
        <p:spPr>
          <a:xfrm>
            <a:off x="2783634" y="5327760"/>
            <a:ext cx="1104122" cy="50884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0</a:t>
            </a:r>
          </a:p>
        </p:txBody>
      </p:sp>
      <p:sp>
        <p:nvSpPr>
          <p:cNvPr id="13" name="Rectangle: Rounded Corners 12">
            <a:extLst>
              <a:ext uri="{FF2B5EF4-FFF2-40B4-BE49-F238E27FC236}">
                <a16:creationId xmlns:a16="http://schemas.microsoft.com/office/drawing/2014/main" id="{1C18664B-4172-4AD7-89F8-B2DCD9F26C88}"/>
              </a:ext>
            </a:extLst>
          </p:cNvPr>
          <p:cNvSpPr/>
          <p:nvPr/>
        </p:nvSpPr>
        <p:spPr>
          <a:xfrm>
            <a:off x="3887756" y="5327760"/>
            <a:ext cx="1104122" cy="5088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1</a:t>
            </a:r>
          </a:p>
        </p:txBody>
      </p:sp>
      <p:sp>
        <p:nvSpPr>
          <p:cNvPr id="14" name="Rectangle: Rounded Corners 13">
            <a:extLst>
              <a:ext uri="{FF2B5EF4-FFF2-40B4-BE49-F238E27FC236}">
                <a16:creationId xmlns:a16="http://schemas.microsoft.com/office/drawing/2014/main" id="{9A67C50D-1EB7-465C-A256-6C2BF7380E63}"/>
              </a:ext>
            </a:extLst>
          </p:cNvPr>
          <p:cNvSpPr/>
          <p:nvPr/>
        </p:nvSpPr>
        <p:spPr>
          <a:xfrm>
            <a:off x="7200124" y="5326803"/>
            <a:ext cx="1104122" cy="50884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8</a:t>
            </a:r>
          </a:p>
        </p:txBody>
      </p:sp>
      <p:sp>
        <p:nvSpPr>
          <p:cNvPr id="15" name="Rectangle: Rounded Corners 14">
            <a:extLst>
              <a:ext uri="{FF2B5EF4-FFF2-40B4-BE49-F238E27FC236}">
                <a16:creationId xmlns:a16="http://schemas.microsoft.com/office/drawing/2014/main" id="{03A66516-C599-4AA7-9497-338765E2FDF6}"/>
              </a:ext>
            </a:extLst>
          </p:cNvPr>
          <p:cNvSpPr/>
          <p:nvPr/>
        </p:nvSpPr>
        <p:spPr>
          <a:xfrm>
            <a:off x="8304246" y="5326803"/>
            <a:ext cx="1104122" cy="50884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0</a:t>
            </a:r>
          </a:p>
        </p:txBody>
      </p:sp>
    </p:spTree>
    <p:extLst>
      <p:ext uri="{BB962C8B-B14F-4D97-AF65-F5344CB8AC3E}">
        <p14:creationId xmlns:p14="http://schemas.microsoft.com/office/powerpoint/2010/main" val="251683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lstStyle/>
          <a:p>
            <a:r>
              <a:rPr lang="en-GB" dirty="0"/>
              <a:t>What is Machine Learning?</a:t>
            </a:r>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2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lstStyle/>
          <a:p>
            <a:r>
              <a:rPr lang="en-GB" dirty="0"/>
              <a:t>Random Forests</a:t>
            </a:r>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829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4B35-4DA1-4B2C-8886-E91310BAF0FF}"/>
              </a:ext>
            </a:extLst>
          </p:cNvPr>
          <p:cNvSpPr>
            <a:spLocks noGrp="1"/>
          </p:cNvSpPr>
          <p:nvPr>
            <p:ph type="title"/>
          </p:nvPr>
        </p:nvSpPr>
        <p:spPr/>
        <p:txBody>
          <a:bodyPr/>
          <a:lstStyle/>
          <a:p>
            <a:r>
              <a:rPr lang="en-GB" dirty="0"/>
              <a:t>Random Forest</a:t>
            </a:r>
          </a:p>
        </p:txBody>
      </p:sp>
      <p:sp>
        <p:nvSpPr>
          <p:cNvPr id="3" name="Content Placeholder 2">
            <a:extLst>
              <a:ext uri="{FF2B5EF4-FFF2-40B4-BE49-F238E27FC236}">
                <a16:creationId xmlns:a16="http://schemas.microsoft.com/office/drawing/2014/main" id="{C985D63F-BC52-4E3B-9BEE-CFAE16B1B3A6}"/>
              </a:ext>
            </a:extLst>
          </p:cNvPr>
          <p:cNvSpPr>
            <a:spLocks noGrp="1"/>
          </p:cNvSpPr>
          <p:nvPr>
            <p:ph idx="1"/>
          </p:nvPr>
        </p:nvSpPr>
        <p:spPr>
          <a:xfrm>
            <a:off x="609600" y="1600201"/>
            <a:ext cx="10972800" cy="1951275"/>
          </a:xfrm>
        </p:spPr>
        <p:txBody>
          <a:bodyPr/>
          <a:lstStyle/>
          <a:p>
            <a:r>
              <a:rPr lang="en-GB" dirty="0"/>
              <a:t>Decision trees can be fragile</a:t>
            </a:r>
          </a:p>
          <a:p>
            <a:r>
              <a:rPr lang="en-GB" dirty="0"/>
              <a:t>Prone to overfitting</a:t>
            </a:r>
          </a:p>
          <a:p>
            <a:r>
              <a:rPr lang="en-GB" dirty="0"/>
              <a:t>Many trees are better than one!</a:t>
            </a:r>
          </a:p>
        </p:txBody>
      </p:sp>
      <p:sp>
        <p:nvSpPr>
          <p:cNvPr id="4" name="TextBox 3">
            <a:extLst>
              <a:ext uri="{FF2B5EF4-FFF2-40B4-BE49-F238E27FC236}">
                <a16:creationId xmlns:a16="http://schemas.microsoft.com/office/drawing/2014/main" id="{A3421BD1-226E-42E3-BC47-8AF89CE41DFA}"/>
              </a:ext>
            </a:extLst>
          </p:cNvPr>
          <p:cNvSpPr txBox="1"/>
          <p:nvPr/>
        </p:nvSpPr>
        <p:spPr>
          <a:xfrm>
            <a:off x="4649225" y="3863182"/>
            <a:ext cx="2948884" cy="1107996"/>
          </a:xfrm>
          <a:prstGeom prst="rect">
            <a:avLst/>
          </a:prstGeom>
          <a:noFill/>
        </p:spPr>
        <p:txBody>
          <a:bodyPr wrap="none" rtlCol="0">
            <a:spAutoFit/>
          </a:bodyPr>
          <a:lstStyle/>
          <a:p>
            <a:r>
              <a:rPr lang="en-GB" sz="6600" b="1" dirty="0"/>
              <a:t>Bagging</a:t>
            </a:r>
          </a:p>
        </p:txBody>
      </p:sp>
      <p:sp>
        <p:nvSpPr>
          <p:cNvPr id="5" name="TextBox 4">
            <a:extLst>
              <a:ext uri="{FF2B5EF4-FFF2-40B4-BE49-F238E27FC236}">
                <a16:creationId xmlns:a16="http://schemas.microsoft.com/office/drawing/2014/main" id="{CF69318B-F9AE-4309-992D-23F713F7B400}"/>
              </a:ext>
            </a:extLst>
          </p:cNvPr>
          <p:cNvSpPr txBox="1"/>
          <p:nvPr/>
        </p:nvSpPr>
        <p:spPr>
          <a:xfrm>
            <a:off x="1149755" y="5282883"/>
            <a:ext cx="4122411" cy="800219"/>
          </a:xfrm>
          <a:prstGeom prst="rect">
            <a:avLst/>
          </a:prstGeom>
          <a:noFill/>
        </p:spPr>
        <p:txBody>
          <a:bodyPr wrap="none" rtlCol="0">
            <a:spAutoFit/>
          </a:bodyPr>
          <a:lstStyle/>
          <a:p>
            <a:pPr algn="r"/>
            <a:r>
              <a:rPr lang="en-GB" sz="2800" b="1" dirty="0"/>
              <a:t>Bootstrapping</a:t>
            </a:r>
          </a:p>
          <a:p>
            <a:pPr algn="r"/>
            <a:r>
              <a:rPr lang="en-GB" dirty="0"/>
              <a:t>Selecting multiple random subsets of data</a:t>
            </a:r>
          </a:p>
        </p:txBody>
      </p:sp>
      <p:grpSp>
        <p:nvGrpSpPr>
          <p:cNvPr id="8" name="Group 7">
            <a:extLst>
              <a:ext uri="{FF2B5EF4-FFF2-40B4-BE49-F238E27FC236}">
                <a16:creationId xmlns:a16="http://schemas.microsoft.com/office/drawing/2014/main" id="{B5EDB177-8837-4828-AEEF-A333887FFC75}"/>
              </a:ext>
            </a:extLst>
          </p:cNvPr>
          <p:cNvGrpSpPr/>
          <p:nvPr/>
        </p:nvGrpSpPr>
        <p:grpSpPr>
          <a:xfrm>
            <a:off x="5876227" y="5282884"/>
            <a:ext cx="4641260" cy="800219"/>
            <a:chOff x="5876227" y="5282884"/>
            <a:chExt cx="4641260" cy="800219"/>
          </a:xfrm>
        </p:grpSpPr>
        <p:sp>
          <p:nvSpPr>
            <p:cNvPr id="6" name="TextBox 5">
              <a:extLst>
                <a:ext uri="{FF2B5EF4-FFF2-40B4-BE49-F238E27FC236}">
                  <a16:creationId xmlns:a16="http://schemas.microsoft.com/office/drawing/2014/main" id="{68DA7ABD-DA0D-420E-93F1-026400611A0D}"/>
                </a:ext>
              </a:extLst>
            </p:cNvPr>
            <p:cNvSpPr txBox="1"/>
            <p:nvPr/>
          </p:nvSpPr>
          <p:spPr>
            <a:xfrm>
              <a:off x="6919835" y="5282884"/>
              <a:ext cx="3597652" cy="800219"/>
            </a:xfrm>
            <a:prstGeom prst="rect">
              <a:avLst/>
            </a:prstGeom>
            <a:noFill/>
          </p:spPr>
          <p:txBody>
            <a:bodyPr wrap="none" rtlCol="0">
              <a:spAutoFit/>
            </a:bodyPr>
            <a:lstStyle/>
            <a:p>
              <a:r>
                <a:rPr lang="en-GB" sz="2800" b="1" dirty="0"/>
                <a:t>Aggregating</a:t>
              </a:r>
            </a:p>
            <a:p>
              <a:r>
                <a:rPr lang="en-GB" dirty="0"/>
                <a:t>Making many predictions and voting</a:t>
              </a:r>
            </a:p>
          </p:txBody>
        </p:sp>
        <p:sp>
          <p:nvSpPr>
            <p:cNvPr id="7" name="TextBox 6">
              <a:extLst>
                <a:ext uri="{FF2B5EF4-FFF2-40B4-BE49-F238E27FC236}">
                  <a16:creationId xmlns:a16="http://schemas.microsoft.com/office/drawing/2014/main" id="{BD97AD1C-ABA7-4E33-BCF1-EBADCD6F1479}"/>
                </a:ext>
              </a:extLst>
            </p:cNvPr>
            <p:cNvSpPr txBox="1"/>
            <p:nvPr/>
          </p:nvSpPr>
          <p:spPr>
            <a:xfrm>
              <a:off x="5876227" y="5329049"/>
              <a:ext cx="439544" cy="707886"/>
            </a:xfrm>
            <a:prstGeom prst="rect">
              <a:avLst/>
            </a:prstGeom>
            <a:noFill/>
          </p:spPr>
          <p:txBody>
            <a:bodyPr wrap="none" rtlCol="0">
              <a:spAutoFit/>
            </a:bodyPr>
            <a:lstStyle/>
            <a:p>
              <a:r>
                <a:rPr lang="en-GB" sz="4000" b="1" dirty="0"/>
                <a:t>+</a:t>
              </a:r>
            </a:p>
          </p:txBody>
        </p:sp>
      </p:grpSp>
    </p:spTree>
    <p:extLst>
      <p:ext uri="{BB962C8B-B14F-4D97-AF65-F5344CB8AC3E}">
        <p14:creationId xmlns:p14="http://schemas.microsoft.com/office/powerpoint/2010/main" val="311623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FDE3-713E-4D3E-A97D-E7F77282B9B6}"/>
              </a:ext>
            </a:extLst>
          </p:cNvPr>
          <p:cNvSpPr>
            <a:spLocks noGrp="1"/>
          </p:cNvSpPr>
          <p:nvPr>
            <p:ph type="title"/>
          </p:nvPr>
        </p:nvSpPr>
        <p:spPr/>
        <p:txBody>
          <a:bodyPr>
            <a:normAutofit fontScale="90000"/>
          </a:bodyPr>
          <a:lstStyle/>
          <a:p>
            <a:r>
              <a:rPr lang="en-GB" sz="5300" dirty="0"/>
              <a:t>Bootstrapping</a:t>
            </a:r>
            <a:br>
              <a:rPr lang="en-GB" dirty="0"/>
            </a:br>
            <a:r>
              <a:rPr lang="en-GB" sz="3100" dirty="0"/>
              <a:t>Two Levels of Randomisation</a:t>
            </a:r>
            <a:endParaRPr lang="en-GB" dirty="0"/>
          </a:p>
        </p:txBody>
      </p:sp>
      <p:grpSp>
        <p:nvGrpSpPr>
          <p:cNvPr id="30" name="Group 29">
            <a:extLst>
              <a:ext uri="{FF2B5EF4-FFF2-40B4-BE49-F238E27FC236}">
                <a16:creationId xmlns:a16="http://schemas.microsoft.com/office/drawing/2014/main" id="{A2ED659A-3BC5-485F-8517-44F2BCB0DB23}"/>
              </a:ext>
            </a:extLst>
          </p:cNvPr>
          <p:cNvGrpSpPr/>
          <p:nvPr/>
        </p:nvGrpSpPr>
        <p:grpSpPr>
          <a:xfrm>
            <a:off x="760207" y="1700808"/>
            <a:ext cx="3904659" cy="1953508"/>
            <a:chOff x="760207" y="1700808"/>
            <a:chExt cx="3904659" cy="1953508"/>
          </a:xfrm>
        </p:grpSpPr>
        <p:pic>
          <p:nvPicPr>
            <p:cNvPr id="5" name="Picture 4">
              <a:extLst>
                <a:ext uri="{FF2B5EF4-FFF2-40B4-BE49-F238E27FC236}">
                  <a16:creationId xmlns:a16="http://schemas.microsoft.com/office/drawing/2014/main" id="{A8A6C87B-AC93-486E-8E2A-BC17201D1115}"/>
                </a:ext>
              </a:extLst>
            </p:cNvPr>
            <p:cNvPicPr>
              <a:picLocks noChangeAspect="1"/>
            </p:cNvPicPr>
            <p:nvPr/>
          </p:nvPicPr>
          <p:blipFill>
            <a:blip r:embed="rId2"/>
            <a:stretch>
              <a:fillRect/>
            </a:stretch>
          </p:blipFill>
          <p:spPr>
            <a:xfrm>
              <a:off x="760207" y="2070140"/>
              <a:ext cx="3904659" cy="1584176"/>
            </a:xfrm>
            <a:prstGeom prst="rect">
              <a:avLst/>
            </a:prstGeom>
          </p:spPr>
        </p:pic>
        <p:sp>
          <p:nvSpPr>
            <p:cNvPr id="6" name="TextBox 5">
              <a:extLst>
                <a:ext uri="{FF2B5EF4-FFF2-40B4-BE49-F238E27FC236}">
                  <a16:creationId xmlns:a16="http://schemas.microsoft.com/office/drawing/2014/main" id="{0FCC79CB-570C-45E9-8D12-581F888C3793}"/>
                </a:ext>
              </a:extLst>
            </p:cNvPr>
            <p:cNvSpPr txBox="1"/>
            <p:nvPr/>
          </p:nvSpPr>
          <p:spPr>
            <a:xfrm>
              <a:off x="2253916" y="1700808"/>
              <a:ext cx="917239" cy="369332"/>
            </a:xfrm>
            <a:prstGeom prst="rect">
              <a:avLst/>
            </a:prstGeom>
            <a:noFill/>
          </p:spPr>
          <p:txBody>
            <a:bodyPr wrap="none" rtlCol="0">
              <a:spAutoFit/>
            </a:bodyPr>
            <a:lstStyle/>
            <a:p>
              <a:r>
                <a:rPr lang="en-GB" dirty="0"/>
                <a:t>Original</a:t>
              </a:r>
            </a:p>
          </p:txBody>
        </p:sp>
      </p:grpSp>
      <p:grpSp>
        <p:nvGrpSpPr>
          <p:cNvPr id="31" name="Group 30">
            <a:extLst>
              <a:ext uri="{FF2B5EF4-FFF2-40B4-BE49-F238E27FC236}">
                <a16:creationId xmlns:a16="http://schemas.microsoft.com/office/drawing/2014/main" id="{C4FB7459-7282-44FB-BDDD-18F798F3F890}"/>
              </a:ext>
            </a:extLst>
          </p:cNvPr>
          <p:cNvGrpSpPr/>
          <p:nvPr/>
        </p:nvGrpSpPr>
        <p:grpSpPr>
          <a:xfrm>
            <a:off x="7828350" y="1700808"/>
            <a:ext cx="3603443" cy="1953508"/>
            <a:chOff x="7828350" y="1700808"/>
            <a:chExt cx="3603443" cy="1953508"/>
          </a:xfrm>
        </p:grpSpPr>
        <p:pic>
          <p:nvPicPr>
            <p:cNvPr id="8" name="Picture 7">
              <a:extLst>
                <a:ext uri="{FF2B5EF4-FFF2-40B4-BE49-F238E27FC236}">
                  <a16:creationId xmlns:a16="http://schemas.microsoft.com/office/drawing/2014/main" id="{3CB84936-5063-46E5-A7BC-F91B9A25A210}"/>
                </a:ext>
              </a:extLst>
            </p:cNvPr>
            <p:cNvPicPr>
              <a:picLocks noChangeAspect="1"/>
            </p:cNvPicPr>
            <p:nvPr/>
          </p:nvPicPr>
          <p:blipFill>
            <a:blip r:embed="rId3"/>
            <a:stretch>
              <a:fillRect/>
            </a:stretch>
          </p:blipFill>
          <p:spPr>
            <a:xfrm>
              <a:off x="7828350" y="2070140"/>
              <a:ext cx="3603443" cy="1584176"/>
            </a:xfrm>
            <a:prstGeom prst="rect">
              <a:avLst/>
            </a:prstGeom>
          </p:spPr>
        </p:pic>
        <p:sp>
          <p:nvSpPr>
            <p:cNvPr id="9" name="TextBox 8">
              <a:extLst>
                <a:ext uri="{FF2B5EF4-FFF2-40B4-BE49-F238E27FC236}">
                  <a16:creationId xmlns:a16="http://schemas.microsoft.com/office/drawing/2014/main" id="{B815FC7E-F6B2-43B9-9DE3-CE98AB78A372}"/>
                </a:ext>
              </a:extLst>
            </p:cNvPr>
            <p:cNvSpPr txBox="1"/>
            <p:nvPr/>
          </p:nvSpPr>
          <p:spPr>
            <a:xfrm>
              <a:off x="9145002" y="1700808"/>
              <a:ext cx="970137" cy="369332"/>
            </a:xfrm>
            <a:prstGeom prst="rect">
              <a:avLst/>
            </a:prstGeom>
            <a:noFill/>
          </p:spPr>
          <p:txBody>
            <a:bodyPr wrap="none" rtlCol="0">
              <a:spAutoFit/>
            </a:bodyPr>
            <a:lstStyle/>
            <a:p>
              <a:r>
                <a:rPr lang="en-GB" dirty="0"/>
                <a:t>Random</a:t>
              </a:r>
            </a:p>
          </p:txBody>
        </p:sp>
      </p:grpSp>
      <p:grpSp>
        <p:nvGrpSpPr>
          <p:cNvPr id="28" name="Group 27">
            <a:extLst>
              <a:ext uri="{FF2B5EF4-FFF2-40B4-BE49-F238E27FC236}">
                <a16:creationId xmlns:a16="http://schemas.microsoft.com/office/drawing/2014/main" id="{CD553DB8-F6BC-4844-857F-78CA293F2253}"/>
              </a:ext>
            </a:extLst>
          </p:cNvPr>
          <p:cNvGrpSpPr/>
          <p:nvPr/>
        </p:nvGrpSpPr>
        <p:grpSpPr>
          <a:xfrm>
            <a:off x="4655130" y="2430180"/>
            <a:ext cx="3103645" cy="1075258"/>
            <a:chOff x="4504523" y="2420888"/>
            <a:chExt cx="3103645" cy="1075258"/>
          </a:xfrm>
        </p:grpSpPr>
        <p:cxnSp>
          <p:nvCxnSpPr>
            <p:cNvPr id="13" name="Straight Arrow Connector 12">
              <a:extLst>
                <a:ext uri="{FF2B5EF4-FFF2-40B4-BE49-F238E27FC236}">
                  <a16:creationId xmlns:a16="http://schemas.microsoft.com/office/drawing/2014/main" id="{5DCB41AB-8D4C-4BFB-9907-EB4AD6FFDEFC}"/>
                </a:ext>
              </a:extLst>
            </p:cNvPr>
            <p:cNvCxnSpPr>
              <a:cxnSpLocks/>
            </p:cNvCxnSpPr>
            <p:nvPr/>
          </p:nvCxnSpPr>
          <p:spPr>
            <a:xfrm>
              <a:off x="4514259" y="2636912"/>
              <a:ext cx="3093909" cy="6480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3450CF-29D7-4B80-BAD4-83DBBF907331}"/>
                </a:ext>
              </a:extLst>
            </p:cNvPr>
            <p:cNvCxnSpPr>
              <a:cxnSpLocks/>
            </p:cNvCxnSpPr>
            <p:nvPr/>
          </p:nvCxnSpPr>
          <p:spPr>
            <a:xfrm>
              <a:off x="4504523" y="2636912"/>
              <a:ext cx="3103645" cy="432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ADC864-6D6B-433C-8DAE-EDBD2261D877}"/>
                </a:ext>
              </a:extLst>
            </p:cNvPr>
            <p:cNvCxnSpPr>
              <a:cxnSpLocks/>
            </p:cNvCxnSpPr>
            <p:nvPr/>
          </p:nvCxnSpPr>
          <p:spPr>
            <a:xfrm flipV="1">
              <a:off x="4533731" y="2420888"/>
              <a:ext cx="3074437" cy="432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7AE914B-959C-4A13-8A2B-B8088FB57255}"/>
                </a:ext>
              </a:extLst>
            </p:cNvPr>
            <p:cNvCxnSpPr>
              <a:cxnSpLocks/>
            </p:cNvCxnSpPr>
            <p:nvPr/>
          </p:nvCxnSpPr>
          <p:spPr>
            <a:xfrm flipV="1">
              <a:off x="4523995" y="2636912"/>
              <a:ext cx="3084173" cy="2160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7DAAAD-34F3-40DC-A1C6-BFF98727FBD5}"/>
                </a:ext>
              </a:extLst>
            </p:cNvPr>
            <p:cNvCxnSpPr>
              <a:cxnSpLocks/>
            </p:cNvCxnSpPr>
            <p:nvPr/>
          </p:nvCxnSpPr>
          <p:spPr>
            <a:xfrm>
              <a:off x="4514258" y="2863839"/>
              <a:ext cx="3093910" cy="6323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0C46E4D-37A5-48A8-AC57-6039FB7C50FB}"/>
                </a:ext>
              </a:extLst>
            </p:cNvPr>
            <p:cNvCxnSpPr>
              <a:cxnSpLocks/>
            </p:cNvCxnSpPr>
            <p:nvPr/>
          </p:nvCxnSpPr>
          <p:spPr>
            <a:xfrm flipV="1">
              <a:off x="4550872" y="2819363"/>
              <a:ext cx="3057296" cy="4765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8F7C401B-6CD3-44B1-959C-F90B681546F8}"/>
              </a:ext>
            </a:extLst>
          </p:cNvPr>
          <p:cNvGrpSpPr/>
          <p:nvPr/>
        </p:nvGrpSpPr>
        <p:grpSpPr>
          <a:xfrm>
            <a:off x="77616" y="2204864"/>
            <a:ext cx="1365182" cy="1846660"/>
            <a:chOff x="77616" y="2204864"/>
            <a:chExt cx="1365182" cy="1846660"/>
          </a:xfrm>
        </p:grpSpPr>
        <p:sp>
          <p:nvSpPr>
            <p:cNvPr id="32" name="TextBox 31">
              <a:extLst>
                <a:ext uri="{FF2B5EF4-FFF2-40B4-BE49-F238E27FC236}">
                  <a16:creationId xmlns:a16="http://schemas.microsoft.com/office/drawing/2014/main" id="{10E6FA33-7559-41A3-8C6A-F1F7BD8F90B2}"/>
                </a:ext>
              </a:extLst>
            </p:cNvPr>
            <p:cNvSpPr txBox="1"/>
            <p:nvPr/>
          </p:nvSpPr>
          <p:spPr>
            <a:xfrm>
              <a:off x="479376" y="2204864"/>
              <a:ext cx="268022" cy="1477328"/>
            </a:xfrm>
            <a:prstGeom prst="rect">
              <a:avLst/>
            </a:prstGeom>
            <a:noFill/>
          </p:spPr>
          <p:txBody>
            <a:bodyPr wrap="none" rtlCol="0">
              <a:spAutoFit/>
            </a:bodyPr>
            <a:lstStyle/>
            <a:p>
              <a:r>
                <a:rPr lang="en-GB" sz="1500" dirty="0"/>
                <a:t>x</a:t>
              </a:r>
            </a:p>
            <a:p>
              <a:endParaRPr lang="en-GB" sz="1500" dirty="0"/>
            </a:p>
            <a:p>
              <a:endParaRPr lang="en-GB" sz="1500" dirty="0"/>
            </a:p>
            <a:p>
              <a:r>
                <a:rPr lang="en-GB" sz="1500" dirty="0"/>
                <a:t>x</a:t>
              </a:r>
            </a:p>
            <a:p>
              <a:endParaRPr lang="en-GB" sz="1500" dirty="0"/>
            </a:p>
            <a:p>
              <a:r>
                <a:rPr lang="en-GB" sz="1500" dirty="0"/>
                <a:t>x</a:t>
              </a:r>
            </a:p>
          </p:txBody>
        </p:sp>
        <p:sp>
          <p:nvSpPr>
            <p:cNvPr id="33" name="TextBox 32">
              <a:extLst>
                <a:ext uri="{FF2B5EF4-FFF2-40B4-BE49-F238E27FC236}">
                  <a16:creationId xmlns:a16="http://schemas.microsoft.com/office/drawing/2014/main" id="{8FC1B401-7380-4321-99EC-58268A3DF62D}"/>
                </a:ext>
              </a:extLst>
            </p:cNvPr>
            <p:cNvSpPr txBox="1"/>
            <p:nvPr/>
          </p:nvSpPr>
          <p:spPr>
            <a:xfrm>
              <a:off x="77616" y="3682192"/>
              <a:ext cx="1365182" cy="369332"/>
            </a:xfrm>
            <a:prstGeom prst="rect">
              <a:avLst/>
            </a:prstGeom>
            <a:noFill/>
          </p:spPr>
          <p:txBody>
            <a:bodyPr wrap="none" rtlCol="0">
              <a:spAutoFit/>
            </a:bodyPr>
            <a:lstStyle/>
            <a:p>
              <a:r>
                <a:rPr lang="en-GB" dirty="0"/>
                <a:t>“Out of Bag”</a:t>
              </a:r>
            </a:p>
          </p:txBody>
        </p:sp>
      </p:grpSp>
      <p:grpSp>
        <p:nvGrpSpPr>
          <p:cNvPr id="70" name="Group 69">
            <a:extLst>
              <a:ext uri="{FF2B5EF4-FFF2-40B4-BE49-F238E27FC236}">
                <a16:creationId xmlns:a16="http://schemas.microsoft.com/office/drawing/2014/main" id="{FB236EE7-3891-45C9-AF0E-696D0B62FEC3}"/>
              </a:ext>
            </a:extLst>
          </p:cNvPr>
          <p:cNvGrpSpPr/>
          <p:nvPr/>
        </p:nvGrpSpPr>
        <p:grpSpPr>
          <a:xfrm>
            <a:off x="5938174" y="4205442"/>
            <a:ext cx="6122388" cy="2260645"/>
            <a:chOff x="5938174" y="4205442"/>
            <a:chExt cx="6122388" cy="2260645"/>
          </a:xfrm>
        </p:grpSpPr>
        <p:grpSp>
          <p:nvGrpSpPr>
            <p:cNvPr id="67" name="Group 66">
              <a:extLst>
                <a:ext uri="{FF2B5EF4-FFF2-40B4-BE49-F238E27FC236}">
                  <a16:creationId xmlns:a16="http://schemas.microsoft.com/office/drawing/2014/main" id="{B057719C-0A5B-4ECE-B177-CD3598F220C5}"/>
                </a:ext>
              </a:extLst>
            </p:cNvPr>
            <p:cNvGrpSpPr/>
            <p:nvPr/>
          </p:nvGrpSpPr>
          <p:grpSpPr>
            <a:xfrm>
              <a:off x="5938174" y="4306818"/>
              <a:ext cx="3203008" cy="2159269"/>
              <a:chOff x="5092685" y="4230379"/>
              <a:chExt cx="3203008" cy="2159269"/>
            </a:xfrm>
          </p:grpSpPr>
          <p:sp>
            <p:nvSpPr>
              <p:cNvPr id="36" name="Rectangle: Rounded Corners 35">
                <a:extLst>
                  <a:ext uri="{FF2B5EF4-FFF2-40B4-BE49-F238E27FC236}">
                    <a16:creationId xmlns:a16="http://schemas.microsoft.com/office/drawing/2014/main" id="{DC0DA073-BF0B-4C87-86EE-A2A124B29A14}"/>
                  </a:ext>
                </a:extLst>
              </p:cNvPr>
              <p:cNvSpPr/>
              <p:nvPr/>
            </p:nvSpPr>
            <p:spPr>
              <a:xfrm>
                <a:off x="6288755" y="4230379"/>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37" name="Rectangle: Rounded Corners 36">
                <a:extLst>
                  <a:ext uri="{FF2B5EF4-FFF2-40B4-BE49-F238E27FC236}">
                    <a16:creationId xmlns:a16="http://schemas.microsoft.com/office/drawing/2014/main" id="{CA389E76-253E-46B0-99AD-C65B2E9A2910}"/>
                  </a:ext>
                </a:extLst>
              </p:cNvPr>
              <p:cNvSpPr/>
              <p:nvPr/>
            </p:nvSpPr>
            <p:spPr>
              <a:xfrm>
                <a:off x="5667907" y="4802005"/>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38" name="Rectangle: Rounded Corners 37">
                <a:extLst>
                  <a:ext uri="{FF2B5EF4-FFF2-40B4-BE49-F238E27FC236}">
                    <a16:creationId xmlns:a16="http://schemas.microsoft.com/office/drawing/2014/main" id="{72954610-6376-445D-AD72-D517493F5A74}"/>
                  </a:ext>
                </a:extLst>
              </p:cNvPr>
              <p:cNvSpPr/>
              <p:nvPr/>
            </p:nvSpPr>
            <p:spPr>
              <a:xfrm>
                <a:off x="7017770" y="4802005"/>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39" name="Rectangle: Rounded Corners 38">
                <a:extLst>
                  <a:ext uri="{FF2B5EF4-FFF2-40B4-BE49-F238E27FC236}">
                    <a16:creationId xmlns:a16="http://schemas.microsoft.com/office/drawing/2014/main" id="{C0E27F30-458B-47B4-BB51-4F85BAACF6C0}"/>
                  </a:ext>
                </a:extLst>
              </p:cNvPr>
              <p:cNvSpPr/>
              <p:nvPr/>
            </p:nvSpPr>
            <p:spPr>
              <a:xfrm>
                <a:off x="5212589" y="5471470"/>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cxnSp>
            <p:nvCxnSpPr>
              <p:cNvPr id="40" name="Straight Arrow Connector 39">
                <a:extLst>
                  <a:ext uri="{FF2B5EF4-FFF2-40B4-BE49-F238E27FC236}">
                    <a16:creationId xmlns:a16="http://schemas.microsoft.com/office/drawing/2014/main" id="{C66DE0AA-D26F-4717-9495-67521E487E4B}"/>
                  </a:ext>
                </a:extLst>
              </p:cNvPr>
              <p:cNvCxnSpPr>
                <a:cxnSpLocks/>
                <a:stCxn id="36" idx="2"/>
                <a:endCxn id="37" idx="0"/>
              </p:cNvCxnSpPr>
              <p:nvPr/>
            </p:nvCxnSpPr>
            <p:spPr>
              <a:xfrm flipH="1">
                <a:off x="6205990" y="4473384"/>
                <a:ext cx="620848" cy="3286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457DA7E-1391-4A77-ACD1-964E25F0A94A}"/>
                  </a:ext>
                </a:extLst>
              </p:cNvPr>
              <p:cNvCxnSpPr>
                <a:stCxn id="36" idx="2"/>
                <a:endCxn id="38" idx="0"/>
              </p:cNvCxnSpPr>
              <p:nvPr/>
            </p:nvCxnSpPr>
            <p:spPr>
              <a:xfrm>
                <a:off x="6826837" y="4473384"/>
                <a:ext cx="729015" cy="3286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D8ED3A3-75D2-4CD1-8184-F8F7BC461AE6}"/>
                  </a:ext>
                </a:extLst>
              </p:cNvPr>
              <p:cNvCxnSpPr>
                <a:cxnSpLocks/>
                <a:stCxn id="37" idx="2"/>
                <a:endCxn id="39" idx="0"/>
              </p:cNvCxnSpPr>
              <p:nvPr/>
            </p:nvCxnSpPr>
            <p:spPr>
              <a:xfrm flipH="1">
                <a:off x="5750672" y="5045010"/>
                <a:ext cx="455318"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3656B2FF-9B72-4F69-A7E7-5F8CCE0362AE}"/>
                  </a:ext>
                </a:extLst>
              </p:cNvPr>
              <p:cNvSpPr/>
              <p:nvPr/>
            </p:nvSpPr>
            <p:spPr>
              <a:xfrm>
                <a:off x="6378541" y="5471470"/>
                <a:ext cx="464611" cy="243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cxnSp>
            <p:nvCxnSpPr>
              <p:cNvPr id="47" name="Straight Arrow Connector 46">
                <a:extLst>
                  <a:ext uri="{FF2B5EF4-FFF2-40B4-BE49-F238E27FC236}">
                    <a16:creationId xmlns:a16="http://schemas.microsoft.com/office/drawing/2014/main" id="{7B95DE77-50AE-43BD-9C96-778A87637FE4}"/>
                  </a:ext>
                </a:extLst>
              </p:cNvPr>
              <p:cNvCxnSpPr>
                <a:cxnSpLocks/>
                <a:stCxn id="37" idx="2"/>
                <a:endCxn id="46" idx="0"/>
              </p:cNvCxnSpPr>
              <p:nvPr/>
            </p:nvCxnSpPr>
            <p:spPr>
              <a:xfrm>
                <a:off x="6205990" y="5045010"/>
                <a:ext cx="40485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1549390-1F9F-4737-B7CA-FABEEFBA672F}"/>
                  </a:ext>
                </a:extLst>
              </p:cNvPr>
              <p:cNvCxnSpPr>
                <a:cxnSpLocks/>
              </p:cNvCxnSpPr>
              <p:nvPr/>
            </p:nvCxnSpPr>
            <p:spPr>
              <a:xfrm flipH="1">
                <a:off x="5350957" y="5714475"/>
                <a:ext cx="412678"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DEEC792-8D28-4F10-8637-369713DAFDEB}"/>
                  </a:ext>
                </a:extLst>
              </p:cNvPr>
              <p:cNvCxnSpPr>
                <a:cxnSpLocks/>
              </p:cNvCxnSpPr>
              <p:nvPr/>
            </p:nvCxnSpPr>
            <p:spPr>
              <a:xfrm>
                <a:off x="5763635" y="5714475"/>
                <a:ext cx="44749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5AD567BD-F467-42FE-89C7-EF2DCB1F8BE2}"/>
                  </a:ext>
                </a:extLst>
              </p:cNvPr>
              <p:cNvSpPr/>
              <p:nvPr/>
            </p:nvSpPr>
            <p:spPr>
              <a:xfrm>
                <a:off x="6004793" y="6140934"/>
                <a:ext cx="464611" cy="243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sp>
            <p:nvSpPr>
              <p:cNvPr id="54" name="Rectangle: Rounded Corners 53">
                <a:extLst>
                  <a:ext uri="{FF2B5EF4-FFF2-40B4-BE49-F238E27FC236}">
                    <a16:creationId xmlns:a16="http://schemas.microsoft.com/office/drawing/2014/main" id="{C7B41786-14BE-4935-AF9F-BAC90A6A2C4D}"/>
                  </a:ext>
                </a:extLst>
              </p:cNvPr>
              <p:cNvSpPr/>
              <p:nvPr/>
            </p:nvSpPr>
            <p:spPr>
              <a:xfrm>
                <a:off x="5092685" y="6146643"/>
                <a:ext cx="464611" cy="243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cxnSp>
            <p:nvCxnSpPr>
              <p:cNvPr id="55" name="Straight Arrow Connector 54">
                <a:extLst>
                  <a:ext uri="{FF2B5EF4-FFF2-40B4-BE49-F238E27FC236}">
                    <a16:creationId xmlns:a16="http://schemas.microsoft.com/office/drawing/2014/main" id="{B328F9E3-261D-41E9-8223-A8E4CDB17169}"/>
                  </a:ext>
                </a:extLst>
              </p:cNvPr>
              <p:cNvCxnSpPr>
                <a:cxnSpLocks/>
                <a:endCxn id="60" idx="0"/>
              </p:cNvCxnSpPr>
              <p:nvPr/>
            </p:nvCxnSpPr>
            <p:spPr>
              <a:xfrm flipH="1">
                <a:off x="7382410" y="5045010"/>
                <a:ext cx="206339" cy="4293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7AB563-C77D-4950-94B7-803FA6397279}"/>
                  </a:ext>
                </a:extLst>
              </p:cNvPr>
              <p:cNvCxnSpPr>
                <a:cxnSpLocks/>
              </p:cNvCxnSpPr>
              <p:nvPr/>
            </p:nvCxnSpPr>
            <p:spPr>
              <a:xfrm>
                <a:off x="7588749" y="5045010"/>
                <a:ext cx="44749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DDB7DB47-1BDA-4135-917F-E3D6C1A7A09B}"/>
                  </a:ext>
                </a:extLst>
              </p:cNvPr>
              <p:cNvSpPr/>
              <p:nvPr/>
            </p:nvSpPr>
            <p:spPr>
              <a:xfrm>
                <a:off x="7831082" y="5471470"/>
                <a:ext cx="464611" cy="243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sp>
            <p:nvSpPr>
              <p:cNvPr id="60" name="Rectangle: Rounded Corners 59">
                <a:extLst>
                  <a:ext uri="{FF2B5EF4-FFF2-40B4-BE49-F238E27FC236}">
                    <a16:creationId xmlns:a16="http://schemas.microsoft.com/office/drawing/2014/main" id="{38F2F691-C225-4D27-86C5-91B52CB139D0}"/>
                  </a:ext>
                </a:extLst>
              </p:cNvPr>
              <p:cNvSpPr/>
              <p:nvPr/>
            </p:nvSpPr>
            <p:spPr>
              <a:xfrm>
                <a:off x="7004587" y="5474343"/>
                <a:ext cx="75564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cxnSp>
            <p:nvCxnSpPr>
              <p:cNvPr id="61" name="Straight Arrow Connector 60">
                <a:extLst>
                  <a:ext uri="{FF2B5EF4-FFF2-40B4-BE49-F238E27FC236}">
                    <a16:creationId xmlns:a16="http://schemas.microsoft.com/office/drawing/2014/main" id="{E7187859-6067-486D-9816-32CB6F6C8669}"/>
                  </a:ext>
                </a:extLst>
              </p:cNvPr>
              <p:cNvCxnSpPr>
                <a:cxnSpLocks/>
              </p:cNvCxnSpPr>
              <p:nvPr/>
            </p:nvCxnSpPr>
            <p:spPr>
              <a:xfrm flipH="1">
                <a:off x="6969732" y="5714475"/>
                <a:ext cx="412678"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2A23603-29B4-446C-A5FD-BB07C309F064}"/>
                  </a:ext>
                </a:extLst>
              </p:cNvPr>
              <p:cNvCxnSpPr>
                <a:cxnSpLocks/>
              </p:cNvCxnSpPr>
              <p:nvPr/>
            </p:nvCxnSpPr>
            <p:spPr>
              <a:xfrm>
                <a:off x="7382410" y="5714475"/>
                <a:ext cx="44749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6B74E447-4E97-4B4E-A9B2-F9511CA51E70}"/>
                  </a:ext>
                </a:extLst>
              </p:cNvPr>
              <p:cNvSpPr/>
              <p:nvPr/>
            </p:nvSpPr>
            <p:spPr>
              <a:xfrm>
                <a:off x="7611898" y="6146643"/>
                <a:ext cx="464611" cy="243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sp>
            <p:nvSpPr>
              <p:cNvPr id="66" name="Rectangle: Rounded Corners 65">
                <a:extLst>
                  <a:ext uri="{FF2B5EF4-FFF2-40B4-BE49-F238E27FC236}">
                    <a16:creationId xmlns:a16="http://schemas.microsoft.com/office/drawing/2014/main" id="{0EF4EAF3-C8BE-4B8E-877F-804F9C86928F}"/>
                  </a:ext>
                </a:extLst>
              </p:cNvPr>
              <p:cNvSpPr/>
              <p:nvPr/>
            </p:nvSpPr>
            <p:spPr>
              <a:xfrm>
                <a:off x="6737427" y="6146624"/>
                <a:ext cx="464611" cy="243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grpSp>
        <p:sp>
          <p:nvSpPr>
            <p:cNvPr id="68" name="TextBox 67">
              <a:extLst>
                <a:ext uri="{FF2B5EF4-FFF2-40B4-BE49-F238E27FC236}">
                  <a16:creationId xmlns:a16="http://schemas.microsoft.com/office/drawing/2014/main" id="{574BF8D3-CE9C-4D66-B829-8F5B2BB72F0A}"/>
                </a:ext>
              </a:extLst>
            </p:cNvPr>
            <p:cNvSpPr txBox="1"/>
            <p:nvPr/>
          </p:nvSpPr>
          <p:spPr>
            <a:xfrm>
              <a:off x="9347244" y="4205442"/>
              <a:ext cx="2713318" cy="2246769"/>
            </a:xfrm>
            <a:prstGeom prst="rect">
              <a:avLst/>
            </a:prstGeom>
            <a:noFill/>
          </p:spPr>
          <p:txBody>
            <a:bodyPr wrap="square" rtlCol="0">
              <a:spAutoFit/>
            </a:bodyPr>
            <a:lstStyle/>
            <a:p>
              <a:r>
                <a:rPr lang="en-GB" sz="2800" dirty="0"/>
                <a:t>Build tree with random selection of variables at each branch point</a:t>
              </a:r>
            </a:p>
          </p:txBody>
        </p:sp>
      </p:grpSp>
      <p:sp>
        <p:nvSpPr>
          <p:cNvPr id="69" name="TextBox 68">
            <a:extLst>
              <a:ext uri="{FF2B5EF4-FFF2-40B4-BE49-F238E27FC236}">
                <a16:creationId xmlns:a16="http://schemas.microsoft.com/office/drawing/2014/main" id="{26A78A9A-A6FE-4961-97F5-AF5C7F9F583D}"/>
              </a:ext>
            </a:extLst>
          </p:cNvPr>
          <p:cNvSpPr txBox="1"/>
          <p:nvPr/>
        </p:nvSpPr>
        <p:spPr>
          <a:xfrm>
            <a:off x="2103235" y="4194954"/>
            <a:ext cx="3704733" cy="1754326"/>
          </a:xfrm>
          <a:prstGeom prst="rect">
            <a:avLst/>
          </a:prstGeom>
          <a:noFill/>
        </p:spPr>
        <p:txBody>
          <a:bodyPr wrap="none" rtlCol="0">
            <a:spAutoFit/>
          </a:bodyPr>
          <a:lstStyle/>
          <a:p>
            <a:pPr algn="r"/>
            <a:r>
              <a:rPr lang="en-GB" sz="3600" dirty="0"/>
              <a:t>Smoker | Exercises</a:t>
            </a:r>
          </a:p>
          <a:p>
            <a:pPr algn="r"/>
            <a:r>
              <a:rPr lang="en-GB" sz="3600" dirty="0"/>
              <a:t>Age | Exercises</a:t>
            </a:r>
          </a:p>
          <a:p>
            <a:pPr algn="r"/>
            <a:r>
              <a:rPr lang="en-GB" sz="3600" dirty="0"/>
              <a:t>Age |   </a:t>
            </a:r>
            <a:r>
              <a:rPr lang="en-GB" sz="2400" dirty="0"/>
              <a:t> </a:t>
            </a:r>
            <a:r>
              <a:rPr lang="en-GB" sz="3600" dirty="0"/>
              <a:t>Smoker</a:t>
            </a:r>
          </a:p>
        </p:txBody>
      </p:sp>
    </p:spTree>
    <p:extLst>
      <p:ext uri="{BB962C8B-B14F-4D97-AF65-F5344CB8AC3E}">
        <p14:creationId xmlns:p14="http://schemas.microsoft.com/office/powerpoint/2010/main" val="45183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A28E-ED7F-4AE6-A82C-B0245AA164B5}"/>
              </a:ext>
            </a:extLst>
          </p:cNvPr>
          <p:cNvSpPr>
            <a:spLocks noGrp="1"/>
          </p:cNvSpPr>
          <p:nvPr>
            <p:ph type="title"/>
          </p:nvPr>
        </p:nvSpPr>
        <p:spPr>
          <a:xfrm>
            <a:off x="619100" y="188640"/>
            <a:ext cx="10972800" cy="1143000"/>
          </a:xfrm>
        </p:spPr>
        <p:txBody>
          <a:bodyPr>
            <a:normAutofit fontScale="90000"/>
          </a:bodyPr>
          <a:lstStyle/>
          <a:p>
            <a:r>
              <a:rPr lang="en-GB" sz="5300" dirty="0"/>
              <a:t>Build a Forest</a:t>
            </a:r>
            <a:br>
              <a:rPr lang="en-GB" dirty="0"/>
            </a:br>
            <a:r>
              <a:rPr lang="en-GB" sz="3600" dirty="0"/>
              <a:t>(hundreds of trees)</a:t>
            </a:r>
            <a:endParaRPr lang="en-GB" dirty="0"/>
          </a:p>
        </p:txBody>
      </p:sp>
      <p:grpSp>
        <p:nvGrpSpPr>
          <p:cNvPr id="5" name="Group 4">
            <a:extLst>
              <a:ext uri="{FF2B5EF4-FFF2-40B4-BE49-F238E27FC236}">
                <a16:creationId xmlns:a16="http://schemas.microsoft.com/office/drawing/2014/main" id="{07A05351-3EAC-4B30-8BB4-3945E7BC2A05}"/>
              </a:ext>
            </a:extLst>
          </p:cNvPr>
          <p:cNvGrpSpPr/>
          <p:nvPr/>
        </p:nvGrpSpPr>
        <p:grpSpPr>
          <a:xfrm>
            <a:off x="619100" y="1727280"/>
            <a:ext cx="2524290" cy="1701720"/>
            <a:chOff x="5092685" y="4230379"/>
            <a:chExt cx="3203008" cy="2159269"/>
          </a:xfrm>
        </p:grpSpPr>
        <p:sp>
          <p:nvSpPr>
            <p:cNvPr id="7" name="Rectangle: Rounded Corners 6">
              <a:extLst>
                <a:ext uri="{FF2B5EF4-FFF2-40B4-BE49-F238E27FC236}">
                  <a16:creationId xmlns:a16="http://schemas.microsoft.com/office/drawing/2014/main" id="{8F3D4896-18E4-49A7-BD27-7FE3C833FF87}"/>
                </a:ext>
              </a:extLst>
            </p:cNvPr>
            <p:cNvSpPr/>
            <p:nvPr/>
          </p:nvSpPr>
          <p:spPr>
            <a:xfrm>
              <a:off x="6288755" y="4230379"/>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8" name="Rectangle: Rounded Corners 7">
              <a:extLst>
                <a:ext uri="{FF2B5EF4-FFF2-40B4-BE49-F238E27FC236}">
                  <a16:creationId xmlns:a16="http://schemas.microsoft.com/office/drawing/2014/main" id="{93EB7608-A056-4FFF-9100-528F82F33A24}"/>
                </a:ext>
              </a:extLst>
            </p:cNvPr>
            <p:cNvSpPr/>
            <p:nvPr/>
          </p:nvSpPr>
          <p:spPr>
            <a:xfrm>
              <a:off x="5667907" y="4802005"/>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9" name="Rectangle: Rounded Corners 8">
              <a:extLst>
                <a:ext uri="{FF2B5EF4-FFF2-40B4-BE49-F238E27FC236}">
                  <a16:creationId xmlns:a16="http://schemas.microsoft.com/office/drawing/2014/main" id="{3C521042-A158-4DF4-80B3-C49D92DFF192}"/>
                </a:ext>
              </a:extLst>
            </p:cNvPr>
            <p:cNvSpPr/>
            <p:nvPr/>
          </p:nvSpPr>
          <p:spPr>
            <a:xfrm>
              <a:off x="7017770" y="4802005"/>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10" name="Rectangle: Rounded Corners 9">
              <a:extLst>
                <a:ext uri="{FF2B5EF4-FFF2-40B4-BE49-F238E27FC236}">
                  <a16:creationId xmlns:a16="http://schemas.microsoft.com/office/drawing/2014/main" id="{70B36639-BEE1-4037-A810-6245F53A746E}"/>
                </a:ext>
              </a:extLst>
            </p:cNvPr>
            <p:cNvSpPr/>
            <p:nvPr/>
          </p:nvSpPr>
          <p:spPr>
            <a:xfrm>
              <a:off x="5212589" y="5471470"/>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cxnSp>
          <p:nvCxnSpPr>
            <p:cNvPr id="11" name="Straight Arrow Connector 10">
              <a:extLst>
                <a:ext uri="{FF2B5EF4-FFF2-40B4-BE49-F238E27FC236}">
                  <a16:creationId xmlns:a16="http://schemas.microsoft.com/office/drawing/2014/main" id="{1CC687C0-8F03-42FD-9419-D993D413F9FD}"/>
                </a:ext>
              </a:extLst>
            </p:cNvPr>
            <p:cNvCxnSpPr>
              <a:cxnSpLocks/>
              <a:stCxn id="7" idx="2"/>
              <a:endCxn id="8" idx="0"/>
            </p:cNvCxnSpPr>
            <p:nvPr/>
          </p:nvCxnSpPr>
          <p:spPr>
            <a:xfrm flipH="1">
              <a:off x="6205990" y="4473384"/>
              <a:ext cx="620848" cy="3286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8A4BCE4-9BE9-41F2-B45F-FD266B8465F6}"/>
                </a:ext>
              </a:extLst>
            </p:cNvPr>
            <p:cNvCxnSpPr>
              <a:stCxn id="7" idx="2"/>
              <a:endCxn id="9" idx="0"/>
            </p:cNvCxnSpPr>
            <p:nvPr/>
          </p:nvCxnSpPr>
          <p:spPr>
            <a:xfrm>
              <a:off x="6826837" y="4473384"/>
              <a:ext cx="729015" cy="3286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E1BFB13-EC04-4458-8558-658E1875C2CC}"/>
                </a:ext>
              </a:extLst>
            </p:cNvPr>
            <p:cNvCxnSpPr>
              <a:cxnSpLocks/>
              <a:stCxn id="8" idx="2"/>
              <a:endCxn id="10" idx="0"/>
            </p:cNvCxnSpPr>
            <p:nvPr/>
          </p:nvCxnSpPr>
          <p:spPr>
            <a:xfrm flipH="1">
              <a:off x="5750672" y="5045010"/>
              <a:ext cx="455318"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696DF489-945F-48F4-A31B-B4E5B7E6F7F6}"/>
                </a:ext>
              </a:extLst>
            </p:cNvPr>
            <p:cNvSpPr/>
            <p:nvPr/>
          </p:nvSpPr>
          <p:spPr>
            <a:xfrm>
              <a:off x="6378541" y="5471470"/>
              <a:ext cx="464611" cy="243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cxnSp>
          <p:nvCxnSpPr>
            <p:cNvPr id="15" name="Straight Arrow Connector 14">
              <a:extLst>
                <a:ext uri="{FF2B5EF4-FFF2-40B4-BE49-F238E27FC236}">
                  <a16:creationId xmlns:a16="http://schemas.microsoft.com/office/drawing/2014/main" id="{F737B5B1-1E3F-4D2F-B611-6894CC2163D4}"/>
                </a:ext>
              </a:extLst>
            </p:cNvPr>
            <p:cNvCxnSpPr>
              <a:cxnSpLocks/>
              <a:stCxn id="8" idx="2"/>
              <a:endCxn id="14" idx="0"/>
            </p:cNvCxnSpPr>
            <p:nvPr/>
          </p:nvCxnSpPr>
          <p:spPr>
            <a:xfrm>
              <a:off x="6205990" y="5045010"/>
              <a:ext cx="40485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1F4C3F-0597-4EDB-8512-35BB6FE609DF}"/>
                </a:ext>
              </a:extLst>
            </p:cNvPr>
            <p:cNvCxnSpPr>
              <a:cxnSpLocks/>
            </p:cNvCxnSpPr>
            <p:nvPr/>
          </p:nvCxnSpPr>
          <p:spPr>
            <a:xfrm flipH="1">
              <a:off x="5350957" y="5714475"/>
              <a:ext cx="412678"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3FA8E1-6010-4CEC-9881-C49FFA14B99B}"/>
                </a:ext>
              </a:extLst>
            </p:cNvPr>
            <p:cNvCxnSpPr>
              <a:cxnSpLocks/>
            </p:cNvCxnSpPr>
            <p:nvPr/>
          </p:nvCxnSpPr>
          <p:spPr>
            <a:xfrm>
              <a:off x="5763635" y="5714475"/>
              <a:ext cx="44749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D2DB4C73-4BD9-46DF-8B7F-7FDFF0D20B2D}"/>
                </a:ext>
              </a:extLst>
            </p:cNvPr>
            <p:cNvSpPr/>
            <p:nvPr/>
          </p:nvSpPr>
          <p:spPr>
            <a:xfrm>
              <a:off x="6004793" y="6140934"/>
              <a:ext cx="464611" cy="243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sp>
          <p:nvSpPr>
            <p:cNvPr id="19" name="Rectangle: Rounded Corners 18">
              <a:extLst>
                <a:ext uri="{FF2B5EF4-FFF2-40B4-BE49-F238E27FC236}">
                  <a16:creationId xmlns:a16="http://schemas.microsoft.com/office/drawing/2014/main" id="{69C12ABA-16FC-41AD-8CA8-A0A6E62F3571}"/>
                </a:ext>
              </a:extLst>
            </p:cNvPr>
            <p:cNvSpPr/>
            <p:nvPr/>
          </p:nvSpPr>
          <p:spPr>
            <a:xfrm>
              <a:off x="5092685" y="6146643"/>
              <a:ext cx="464611" cy="243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cxnSp>
          <p:nvCxnSpPr>
            <p:cNvPr id="20" name="Straight Arrow Connector 19">
              <a:extLst>
                <a:ext uri="{FF2B5EF4-FFF2-40B4-BE49-F238E27FC236}">
                  <a16:creationId xmlns:a16="http://schemas.microsoft.com/office/drawing/2014/main" id="{9FD0DD7C-78BA-468F-ACFA-DDD19803643B}"/>
                </a:ext>
              </a:extLst>
            </p:cNvPr>
            <p:cNvCxnSpPr>
              <a:cxnSpLocks/>
              <a:endCxn id="23" idx="0"/>
            </p:cNvCxnSpPr>
            <p:nvPr/>
          </p:nvCxnSpPr>
          <p:spPr>
            <a:xfrm flipH="1">
              <a:off x="7382410" y="5045010"/>
              <a:ext cx="206339" cy="4293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4FD7506-F4CE-444B-A121-FAF754DD538D}"/>
                </a:ext>
              </a:extLst>
            </p:cNvPr>
            <p:cNvCxnSpPr>
              <a:cxnSpLocks/>
            </p:cNvCxnSpPr>
            <p:nvPr/>
          </p:nvCxnSpPr>
          <p:spPr>
            <a:xfrm>
              <a:off x="7588749" y="5045010"/>
              <a:ext cx="44749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DB1684E9-B1F3-4A30-9615-04ED9E51E0B9}"/>
                </a:ext>
              </a:extLst>
            </p:cNvPr>
            <p:cNvSpPr/>
            <p:nvPr/>
          </p:nvSpPr>
          <p:spPr>
            <a:xfrm>
              <a:off x="7831082" y="5471470"/>
              <a:ext cx="464611" cy="243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sp>
          <p:nvSpPr>
            <p:cNvPr id="23" name="Rectangle: Rounded Corners 22">
              <a:extLst>
                <a:ext uri="{FF2B5EF4-FFF2-40B4-BE49-F238E27FC236}">
                  <a16:creationId xmlns:a16="http://schemas.microsoft.com/office/drawing/2014/main" id="{8B7DF676-E483-4165-BE64-FDFF96902B93}"/>
                </a:ext>
              </a:extLst>
            </p:cNvPr>
            <p:cNvSpPr/>
            <p:nvPr/>
          </p:nvSpPr>
          <p:spPr>
            <a:xfrm>
              <a:off x="7004587" y="5474343"/>
              <a:ext cx="75564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cxnSp>
          <p:nvCxnSpPr>
            <p:cNvPr id="24" name="Straight Arrow Connector 23">
              <a:extLst>
                <a:ext uri="{FF2B5EF4-FFF2-40B4-BE49-F238E27FC236}">
                  <a16:creationId xmlns:a16="http://schemas.microsoft.com/office/drawing/2014/main" id="{CA5F76EF-43AB-4CA3-A930-59E0A7AF95FC}"/>
                </a:ext>
              </a:extLst>
            </p:cNvPr>
            <p:cNvCxnSpPr>
              <a:cxnSpLocks/>
            </p:cNvCxnSpPr>
            <p:nvPr/>
          </p:nvCxnSpPr>
          <p:spPr>
            <a:xfrm flipH="1">
              <a:off x="6969732" y="5714475"/>
              <a:ext cx="412678"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6DEFED6-48DB-4F6C-A6C2-8CCB1200E3AB}"/>
                </a:ext>
              </a:extLst>
            </p:cNvPr>
            <p:cNvCxnSpPr>
              <a:cxnSpLocks/>
            </p:cNvCxnSpPr>
            <p:nvPr/>
          </p:nvCxnSpPr>
          <p:spPr>
            <a:xfrm>
              <a:off x="7382410" y="5714475"/>
              <a:ext cx="44749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B57A22A3-C760-48C9-A13D-B3C1298D4917}"/>
                </a:ext>
              </a:extLst>
            </p:cNvPr>
            <p:cNvSpPr/>
            <p:nvPr/>
          </p:nvSpPr>
          <p:spPr>
            <a:xfrm>
              <a:off x="7611898" y="6146643"/>
              <a:ext cx="464611" cy="243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sp>
          <p:nvSpPr>
            <p:cNvPr id="27" name="Rectangle: Rounded Corners 26">
              <a:extLst>
                <a:ext uri="{FF2B5EF4-FFF2-40B4-BE49-F238E27FC236}">
                  <a16:creationId xmlns:a16="http://schemas.microsoft.com/office/drawing/2014/main" id="{6F5F7843-1DC1-46C5-A9E4-6791F04D2032}"/>
                </a:ext>
              </a:extLst>
            </p:cNvPr>
            <p:cNvSpPr/>
            <p:nvPr/>
          </p:nvSpPr>
          <p:spPr>
            <a:xfrm>
              <a:off x="6737427" y="6146624"/>
              <a:ext cx="464611" cy="243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grpSp>
      <p:grpSp>
        <p:nvGrpSpPr>
          <p:cNvPr id="28" name="Group 27">
            <a:extLst>
              <a:ext uri="{FF2B5EF4-FFF2-40B4-BE49-F238E27FC236}">
                <a16:creationId xmlns:a16="http://schemas.microsoft.com/office/drawing/2014/main" id="{BB6D34D0-437D-4979-8736-DAD45FB6566B}"/>
              </a:ext>
            </a:extLst>
          </p:cNvPr>
          <p:cNvGrpSpPr/>
          <p:nvPr/>
        </p:nvGrpSpPr>
        <p:grpSpPr>
          <a:xfrm flipH="1">
            <a:off x="3644886" y="1686477"/>
            <a:ext cx="2524290" cy="1701720"/>
            <a:chOff x="5092685" y="4230379"/>
            <a:chExt cx="3203008" cy="2159269"/>
          </a:xfrm>
        </p:grpSpPr>
        <p:sp>
          <p:nvSpPr>
            <p:cNvPr id="29" name="Rectangle: Rounded Corners 28">
              <a:extLst>
                <a:ext uri="{FF2B5EF4-FFF2-40B4-BE49-F238E27FC236}">
                  <a16:creationId xmlns:a16="http://schemas.microsoft.com/office/drawing/2014/main" id="{B39C7F41-72EB-4A9C-A55C-8C6DA5C46300}"/>
                </a:ext>
              </a:extLst>
            </p:cNvPr>
            <p:cNvSpPr/>
            <p:nvPr/>
          </p:nvSpPr>
          <p:spPr>
            <a:xfrm>
              <a:off x="6288755" y="4230379"/>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30" name="Rectangle: Rounded Corners 29">
              <a:extLst>
                <a:ext uri="{FF2B5EF4-FFF2-40B4-BE49-F238E27FC236}">
                  <a16:creationId xmlns:a16="http://schemas.microsoft.com/office/drawing/2014/main" id="{72EAF556-2672-4413-A1A5-D53980A6F97E}"/>
                </a:ext>
              </a:extLst>
            </p:cNvPr>
            <p:cNvSpPr/>
            <p:nvPr/>
          </p:nvSpPr>
          <p:spPr>
            <a:xfrm>
              <a:off x="5667907" y="4802005"/>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31" name="Rectangle: Rounded Corners 30">
              <a:extLst>
                <a:ext uri="{FF2B5EF4-FFF2-40B4-BE49-F238E27FC236}">
                  <a16:creationId xmlns:a16="http://schemas.microsoft.com/office/drawing/2014/main" id="{0BDCF7E4-78DB-41EB-ADD0-740F9C18CC39}"/>
                </a:ext>
              </a:extLst>
            </p:cNvPr>
            <p:cNvSpPr/>
            <p:nvPr/>
          </p:nvSpPr>
          <p:spPr>
            <a:xfrm>
              <a:off x="7017770" y="4802005"/>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32" name="Rectangle: Rounded Corners 31">
              <a:extLst>
                <a:ext uri="{FF2B5EF4-FFF2-40B4-BE49-F238E27FC236}">
                  <a16:creationId xmlns:a16="http://schemas.microsoft.com/office/drawing/2014/main" id="{A9CDD831-608A-430C-A558-3BD016AF22E3}"/>
                </a:ext>
              </a:extLst>
            </p:cNvPr>
            <p:cNvSpPr/>
            <p:nvPr/>
          </p:nvSpPr>
          <p:spPr>
            <a:xfrm>
              <a:off x="5212589" y="5471470"/>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cxnSp>
          <p:nvCxnSpPr>
            <p:cNvPr id="33" name="Straight Arrow Connector 32">
              <a:extLst>
                <a:ext uri="{FF2B5EF4-FFF2-40B4-BE49-F238E27FC236}">
                  <a16:creationId xmlns:a16="http://schemas.microsoft.com/office/drawing/2014/main" id="{EBAB8C31-2CD2-4F4A-96DB-0E5DD08E51C9}"/>
                </a:ext>
              </a:extLst>
            </p:cNvPr>
            <p:cNvCxnSpPr>
              <a:cxnSpLocks/>
              <a:stCxn id="29" idx="2"/>
              <a:endCxn id="30" idx="0"/>
            </p:cNvCxnSpPr>
            <p:nvPr/>
          </p:nvCxnSpPr>
          <p:spPr>
            <a:xfrm flipH="1">
              <a:off x="6205990" y="4473384"/>
              <a:ext cx="620848" cy="3286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9416514-7437-4FDA-B7AB-8B82862C33F0}"/>
                </a:ext>
              </a:extLst>
            </p:cNvPr>
            <p:cNvCxnSpPr>
              <a:stCxn id="29" idx="2"/>
              <a:endCxn id="31" idx="0"/>
            </p:cNvCxnSpPr>
            <p:nvPr/>
          </p:nvCxnSpPr>
          <p:spPr>
            <a:xfrm>
              <a:off x="6826837" y="4473384"/>
              <a:ext cx="729015" cy="3286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D491E06-F310-4E5F-BAC8-3CA22D676CC5}"/>
                </a:ext>
              </a:extLst>
            </p:cNvPr>
            <p:cNvCxnSpPr>
              <a:cxnSpLocks/>
              <a:stCxn id="30" idx="2"/>
              <a:endCxn id="32" idx="0"/>
            </p:cNvCxnSpPr>
            <p:nvPr/>
          </p:nvCxnSpPr>
          <p:spPr>
            <a:xfrm flipH="1">
              <a:off x="5750672" y="5045010"/>
              <a:ext cx="455318"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FFA299D1-785A-4D1F-82B8-F2EE0FE475F0}"/>
                </a:ext>
              </a:extLst>
            </p:cNvPr>
            <p:cNvSpPr/>
            <p:nvPr/>
          </p:nvSpPr>
          <p:spPr>
            <a:xfrm>
              <a:off x="6378541" y="5471470"/>
              <a:ext cx="464611" cy="243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cxnSp>
          <p:nvCxnSpPr>
            <p:cNvPr id="37" name="Straight Arrow Connector 36">
              <a:extLst>
                <a:ext uri="{FF2B5EF4-FFF2-40B4-BE49-F238E27FC236}">
                  <a16:creationId xmlns:a16="http://schemas.microsoft.com/office/drawing/2014/main" id="{6D25B510-D56D-4E5F-BF27-0416171BB576}"/>
                </a:ext>
              </a:extLst>
            </p:cNvPr>
            <p:cNvCxnSpPr>
              <a:cxnSpLocks/>
              <a:stCxn id="30" idx="2"/>
              <a:endCxn id="36" idx="0"/>
            </p:cNvCxnSpPr>
            <p:nvPr/>
          </p:nvCxnSpPr>
          <p:spPr>
            <a:xfrm>
              <a:off x="6205990" y="5045010"/>
              <a:ext cx="40485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9111C1F-0BD2-4C7E-AEDF-7D7E2F727E1B}"/>
                </a:ext>
              </a:extLst>
            </p:cNvPr>
            <p:cNvCxnSpPr>
              <a:cxnSpLocks/>
            </p:cNvCxnSpPr>
            <p:nvPr/>
          </p:nvCxnSpPr>
          <p:spPr>
            <a:xfrm flipH="1">
              <a:off x="5350957" y="5714475"/>
              <a:ext cx="412678"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81ACF79-6E5D-4038-98CB-DE36D5987B0B}"/>
                </a:ext>
              </a:extLst>
            </p:cNvPr>
            <p:cNvCxnSpPr>
              <a:cxnSpLocks/>
            </p:cNvCxnSpPr>
            <p:nvPr/>
          </p:nvCxnSpPr>
          <p:spPr>
            <a:xfrm>
              <a:off x="5763635" y="5714475"/>
              <a:ext cx="44749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2F4DE524-8DD7-4F05-8436-1FCB614057DF}"/>
                </a:ext>
              </a:extLst>
            </p:cNvPr>
            <p:cNvSpPr/>
            <p:nvPr/>
          </p:nvSpPr>
          <p:spPr>
            <a:xfrm>
              <a:off x="6004793" y="6140934"/>
              <a:ext cx="464611" cy="243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sp>
          <p:nvSpPr>
            <p:cNvPr id="41" name="Rectangle: Rounded Corners 40">
              <a:extLst>
                <a:ext uri="{FF2B5EF4-FFF2-40B4-BE49-F238E27FC236}">
                  <a16:creationId xmlns:a16="http://schemas.microsoft.com/office/drawing/2014/main" id="{5B98215B-0D4D-49E6-9F4C-963729873101}"/>
                </a:ext>
              </a:extLst>
            </p:cNvPr>
            <p:cNvSpPr/>
            <p:nvPr/>
          </p:nvSpPr>
          <p:spPr>
            <a:xfrm>
              <a:off x="5092685" y="6146643"/>
              <a:ext cx="464611" cy="243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cxnSp>
          <p:nvCxnSpPr>
            <p:cNvPr id="42" name="Straight Arrow Connector 41">
              <a:extLst>
                <a:ext uri="{FF2B5EF4-FFF2-40B4-BE49-F238E27FC236}">
                  <a16:creationId xmlns:a16="http://schemas.microsoft.com/office/drawing/2014/main" id="{F7688729-765D-4E80-88F7-F453C76BDBC1}"/>
                </a:ext>
              </a:extLst>
            </p:cNvPr>
            <p:cNvCxnSpPr>
              <a:cxnSpLocks/>
              <a:endCxn id="45" idx="0"/>
            </p:cNvCxnSpPr>
            <p:nvPr/>
          </p:nvCxnSpPr>
          <p:spPr>
            <a:xfrm flipH="1">
              <a:off x="7382410" y="5045010"/>
              <a:ext cx="206339" cy="4293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8722020-4972-44E9-993F-412FDED75027}"/>
                </a:ext>
              </a:extLst>
            </p:cNvPr>
            <p:cNvCxnSpPr>
              <a:cxnSpLocks/>
            </p:cNvCxnSpPr>
            <p:nvPr/>
          </p:nvCxnSpPr>
          <p:spPr>
            <a:xfrm>
              <a:off x="7588749" y="5045010"/>
              <a:ext cx="44749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A74AB62C-8A3F-4C63-BE80-CF9E47AB816D}"/>
                </a:ext>
              </a:extLst>
            </p:cNvPr>
            <p:cNvSpPr/>
            <p:nvPr/>
          </p:nvSpPr>
          <p:spPr>
            <a:xfrm>
              <a:off x="7831082" y="5471470"/>
              <a:ext cx="464611" cy="243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sp>
          <p:nvSpPr>
            <p:cNvPr id="45" name="Rectangle: Rounded Corners 44">
              <a:extLst>
                <a:ext uri="{FF2B5EF4-FFF2-40B4-BE49-F238E27FC236}">
                  <a16:creationId xmlns:a16="http://schemas.microsoft.com/office/drawing/2014/main" id="{B08033F8-5F8D-4318-A089-10FA3A280818}"/>
                </a:ext>
              </a:extLst>
            </p:cNvPr>
            <p:cNvSpPr/>
            <p:nvPr/>
          </p:nvSpPr>
          <p:spPr>
            <a:xfrm>
              <a:off x="7004587" y="5474343"/>
              <a:ext cx="75564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cxnSp>
          <p:nvCxnSpPr>
            <p:cNvPr id="46" name="Straight Arrow Connector 45">
              <a:extLst>
                <a:ext uri="{FF2B5EF4-FFF2-40B4-BE49-F238E27FC236}">
                  <a16:creationId xmlns:a16="http://schemas.microsoft.com/office/drawing/2014/main" id="{0390D563-78EA-476D-8428-91F748F28E07}"/>
                </a:ext>
              </a:extLst>
            </p:cNvPr>
            <p:cNvCxnSpPr>
              <a:cxnSpLocks/>
            </p:cNvCxnSpPr>
            <p:nvPr/>
          </p:nvCxnSpPr>
          <p:spPr>
            <a:xfrm flipH="1">
              <a:off x="6969732" y="5714475"/>
              <a:ext cx="412678"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F6C2CAB-C650-4D83-B529-83ECE6F66702}"/>
                </a:ext>
              </a:extLst>
            </p:cNvPr>
            <p:cNvCxnSpPr>
              <a:cxnSpLocks/>
            </p:cNvCxnSpPr>
            <p:nvPr/>
          </p:nvCxnSpPr>
          <p:spPr>
            <a:xfrm>
              <a:off x="7382410" y="5714475"/>
              <a:ext cx="44749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6E8C0AEB-D86D-4ABE-B42D-CD3682015EEA}"/>
                </a:ext>
              </a:extLst>
            </p:cNvPr>
            <p:cNvSpPr/>
            <p:nvPr/>
          </p:nvSpPr>
          <p:spPr>
            <a:xfrm>
              <a:off x="7611898" y="6146643"/>
              <a:ext cx="464611" cy="243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sp>
          <p:nvSpPr>
            <p:cNvPr id="49" name="Rectangle: Rounded Corners 48">
              <a:extLst>
                <a:ext uri="{FF2B5EF4-FFF2-40B4-BE49-F238E27FC236}">
                  <a16:creationId xmlns:a16="http://schemas.microsoft.com/office/drawing/2014/main" id="{A64355A9-D57A-45C0-A203-E8B6C71932D1}"/>
                </a:ext>
              </a:extLst>
            </p:cNvPr>
            <p:cNvSpPr/>
            <p:nvPr/>
          </p:nvSpPr>
          <p:spPr>
            <a:xfrm>
              <a:off x="6737427" y="6146624"/>
              <a:ext cx="464611" cy="243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grpSp>
      <p:grpSp>
        <p:nvGrpSpPr>
          <p:cNvPr id="72" name="Group 71">
            <a:extLst>
              <a:ext uri="{FF2B5EF4-FFF2-40B4-BE49-F238E27FC236}">
                <a16:creationId xmlns:a16="http://schemas.microsoft.com/office/drawing/2014/main" id="{1206470C-6E8F-4D80-BEEC-6F6C5F12CAD8}"/>
              </a:ext>
            </a:extLst>
          </p:cNvPr>
          <p:cNvGrpSpPr/>
          <p:nvPr/>
        </p:nvGrpSpPr>
        <p:grpSpPr>
          <a:xfrm>
            <a:off x="6670672" y="1686477"/>
            <a:ext cx="2199058" cy="1701720"/>
            <a:chOff x="6681376" y="1376835"/>
            <a:chExt cx="2199058" cy="1701720"/>
          </a:xfrm>
        </p:grpSpPr>
        <p:sp>
          <p:nvSpPr>
            <p:cNvPr id="51" name="Rectangle: Rounded Corners 50">
              <a:extLst>
                <a:ext uri="{FF2B5EF4-FFF2-40B4-BE49-F238E27FC236}">
                  <a16:creationId xmlns:a16="http://schemas.microsoft.com/office/drawing/2014/main" id="{29BF9A04-4526-4EBA-B2C7-4FB6E58EA412}"/>
                </a:ext>
              </a:extLst>
            </p:cNvPr>
            <p:cNvSpPr/>
            <p:nvPr/>
          </p:nvSpPr>
          <p:spPr>
            <a:xfrm flipH="1">
              <a:off x="7414918" y="1376835"/>
              <a:ext cx="848125" cy="19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52" name="Rectangle: Rounded Corners 51">
              <a:extLst>
                <a:ext uri="{FF2B5EF4-FFF2-40B4-BE49-F238E27FC236}">
                  <a16:creationId xmlns:a16="http://schemas.microsoft.com/office/drawing/2014/main" id="{1BD6CFE1-C22C-4BCB-BA8A-E2554C11175A}"/>
                </a:ext>
              </a:extLst>
            </p:cNvPr>
            <p:cNvSpPr/>
            <p:nvPr/>
          </p:nvSpPr>
          <p:spPr>
            <a:xfrm flipH="1">
              <a:off x="7904208" y="1827333"/>
              <a:ext cx="848125" cy="19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53" name="Rectangle: Rounded Corners 52">
              <a:extLst>
                <a:ext uri="{FF2B5EF4-FFF2-40B4-BE49-F238E27FC236}">
                  <a16:creationId xmlns:a16="http://schemas.microsoft.com/office/drawing/2014/main" id="{DB2ED065-599C-4754-99B1-3206C033B1B3}"/>
                </a:ext>
              </a:extLst>
            </p:cNvPr>
            <p:cNvSpPr/>
            <p:nvPr/>
          </p:nvSpPr>
          <p:spPr>
            <a:xfrm flipH="1">
              <a:off x="6840381" y="1827333"/>
              <a:ext cx="848125" cy="19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cxnSp>
          <p:nvCxnSpPr>
            <p:cNvPr id="55" name="Straight Arrow Connector 54">
              <a:extLst>
                <a:ext uri="{FF2B5EF4-FFF2-40B4-BE49-F238E27FC236}">
                  <a16:creationId xmlns:a16="http://schemas.microsoft.com/office/drawing/2014/main" id="{E44DB258-9468-4533-8676-10F6F8C9217B}"/>
                </a:ext>
              </a:extLst>
            </p:cNvPr>
            <p:cNvCxnSpPr>
              <a:cxnSpLocks/>
              <a:stCxn id="51" idx="2"/>
              <a:endCxn id="52" idx="0"/>
            </p:cNvCxnSpPr>
            <p:nvPr/>
          </p:nvCxnSpPr>
          <p:spPr>
            <a:xfrm>
              <a:off x="7838980" y="1568347"/>
              <a:ext cx="489290" cy="258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E312219-8CA2-4B49-9DA1-FBD814423777}"/>
                </a:ext>
              </a:extLst>
            </p:cNvPr>
            <p:cNvCxnSpPr>
              <a:stCxn id="51" idx="2"/>
              <a:endCxn id="53" idx="0"/>
            </p:cNvCxnSpPr>
            <p:nvPr/>
          </p:nvCxnSpPr>
          <p:spPr>
            <a:xfrm flipH="1">
              <a:off x="7264445" y="1568347"/>
              <a:ext cx="574537" cy="258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F3D3CEA-9C6E-4542-A093-F8804C78B3DD}"/>
                </a:ext>
              </a:extLst>
            </p:cNvPr>
            <p:cNvCxnSpPr>
              <a:cxnSpLocks/>
              <a:stCxn id="52" idx="2"/>
            </p:cNvCxnSpPr>
            <p:nvPr/>
          </p:nvCxnSpPr>
          <p:spPr>
            <a:xfrm>
              <a:off x="8328271" y="2018846"/>
              <a:ext cx="358836" cy="336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05FB99B9-5824-4DDE-ADBA-0FFB6C85F08F}"/>
                </a:ext>
              </a:extLst>
            </p:cNvPr>
            <p:cNvSpPr/>
            <p:nvPr/>
          </p:nvSpPr>
          <p:spPr>
            <a:xfrm flipH="1">
              <a:off x="7826123" y="2354939"/>
              <a:ext cx="366160" cy="1915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cxnSp>
          <p:nvCxnSpPr>
            <p:cNvPr id="59" name="Straight Arrow Connector 58">
              <a:extLst>
                <a:ext uri="{FF2B5EF4-FFF2-40B4-BE49-F238E27FC236}">
                  <a16:creationId xmlns:a16="http://schemas.microsoft.com/office/drawing/2014/main" id="{3A51A0D5-6844-49B4-B949-964DEFC839FC}"/>
                </a:ext>
              </a:extLst>
            </p:cNvPr>
            <p:cNvCxnSpPr>
              <a:cxnSpLocks/>
              <a:stCxn id="52" idx="2"/>
              <a:endCxn id="58" idx="0"/>
            </p:cNvCxnSpPr>
            <p:nvPr/>
          </p:nvCxnSpPr>
          <p:spPr>
            <a:xfrm flipH="1">
              <a:off x="8009203" y="2018846"/>
              <a:ext cx="319068" cy="336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0FDAB7C2-CD1F-4572-9F1E-8206743D39BC}"/>
                </a:ext>
              </a:extLst>
            </p:cNvPr>
            <p:cNvSpPr/>
            <p:nvPr/>
          </p:nvSpPr>
          <p:spPr>
            <a:xfrm flipH="1">
              <a:off x="8514274" y="2354939"/>
              <a:ext cx="366160" cy="1915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cxnSp>
          <p:nvCxnSpPr>
            <p:cNvPr id="64" name="Straight Arrow Connector 63">
              <a:extLst>
                <a:ext uri="{FF2B5EF4-FFF2-40B4-BE49-F238E27FC236}">
                  <a16:creationId xmlns:a16="http://schemas.microsoft.com/office/drawing/2014/main" id="{E9A934C8-548F-4952-888D-4582BF163481}"/>
                </a:ext>
              </a:extLst>
            </p:cNvPr>
            <p:cNvCxnSpPr>
              <a:cxnSpLocks/>
              <a:endCxn id="67" idx="0"/>
            </p:cNvCxnSpPr>
            <p:nvPr/>
          </p:nvCxnSpPr>
          <p:spPr>
            <a:xfrm>
              <a:off x="7238518" y="2018846"/>
              <a:ext cx="162616" cy="338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D22D81B-CCA6-4A34-BC13-5781F648D4CF}"/>
                </a:ext>
              </a:extLst>
            </p:cNvPr>
            <p:cNvCxnSpPr>
              <a:cxnSpLocks/>
            </p:cNvCxnSpPr>
            <p:nvPr/>
          </p:nvCxnSpPr>
          <p:spPr>
            <a:xfrm flipH="1">
              <a:off x="6885846" y="2018846"/>
              <a:ext cx="352672" cy="336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4011CC75-AA03-45B7-8503-34BAC89E77FF}"/>
                </a:ext>
              </a:extLst>
            </p:cNvPr>
            <p:cNvSpPr/>
            <p:nvPr/>
          </p:nvSpPr>
          <p:spPr>
            <a:xfrm flipH="1">
              <a:off x="6681376" y="2354939"/>
              <a:ext cx="366160" cy="1915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sp>
          <p:nvSpPr>
            <p:cNvPr id="67" name="Rectangle: Rounded Corners 66">
              <a:extLst>
                <a:ext uri="{FF2B5EF4-FFF2-40B4-BE49-F238E27FC236}">
                  <a16:creationId xmlns:a16="http://schemas.microsoft.com/office/drawing/2014/main" id="{79474B20-8E86-475E-9686-D98C1378BB94}"/>
                </a:ext>
              </a:extLst>
            </p:cNvPr>
            <p:cNvSpPr/>
            <p:nvPr/>
          </p:nvSpPr>
          <p:spPr>
            <a:xfrm flipH="1">
              <a:off x="7103373" y="2357203"/>
              <a:ext cx="595524" cy="19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cxnSp>
          <p:nvCxnSpPr>
            <p:cNvPr id="68" name="Straight Arrow Connector 67">
              <a:extLst>
                <a:ext uri="{FF2B5EF4-FFF2-40B4-BE49-F238E27FC236}">
                  <a16:creationId xmlns:a16="http://schemas.microsoft.com/office/drawing/2014/main" id="{767953C7-142C-4773-ABE0-7C530A979B2C}"/>
                </a:ext>
              </a:extLst>
            </p:cNvPr>
            <p:cNvCxnSpPr>
              <a:cxnSpLocks/>
            </p:cNvCxnSpPr>
            <p:nvPr/>
          </p:nvCxnSpPr>
          <p:spPr>
            <a:xfrm>
              <a:off x="7401134" y="2546451"/>
              <a:ext cx="325231" cy="336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002E21C-9ABA-4D5F-B9BB-A176CC2AB093}"/>
                </a:ext>
              </a:extLst>
            </p:cNvPr>
            <p:cNvCxnSpPr>
              <a:cxnSpLocks/>
            </p:cNvCxnSpPr>
            <p:nvPr/>
          </p:nvCxnSpPr>
          <p:spPr>
            <a:xfrm flipH="1">
              <a:off x="7048462" y="2546451"/>
              <a:ext cx="352672" cy="336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1F7E3DBF-9489-4A05-B4FD-4939D3594FD4}"/>
                </a:ext>
              </a:extLst>
            </p:cNvPr>
            <p:cNvSpPr/>
            <p:nvPr/>
          </p:nvSpPr>
          <p:spPr>
            <a:xfrm flipH="1">
              <a:off x="6854115" y="2887043"/>
              <a:ext cx="366160" cy="1915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sp>
          <p:nvSpPr>
            <p:cNvPr id="71" name="Rectangle: Rounded Corners 70">
              <a:extLst>
                <a:ext uri="{FF2B5EF4-FFF2-40B4-BE49-F238E27FC236}">
                  <a16:creationId xmlns:a16="http://schemas.microsoft.com/office/drawing/2014/main" id="{6F6035C6-E347-4CD7-B726-EF0A10FFDFCB}"/>
                </a:ext>
              </a:extLst>
            </p:cNvPr>
            <p:cNvSpPr/>
            <p:nvPr/>
          </p:nvSpPr>
          <p:spPr>
            <a:xfrm flipH="1">
              <a:off x="7543285" y="2887028"/>
              <a:ext cx="366160" cy="1915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grpSp>
      <p:grpSp>
        <p:nvGrpSpPr>
          <p:cNvPr id="73" name="Group 72">
            <a:extLst>
              <a:ext uri="{FF2B5EF4-FFF2-40B4-BE49-F238E27FC236}">
                <a16:creationId xmlns:a16="http://schemas.microsoft.com/office/drawing/2014/main" id="{FF03002D-C914-4668-83CF-719CFB3FAD24}"/>
              </a:ext>
            </a:extLst>
          </p:cNvPr>
          <p:cNvGrpSpPr/>
          <p:nvPr/>
        </p:nvGrpSpPr>
        <p:grpSpPr>
          <a:xfrm flipH="1">
            <a:off x="9371226" y="1681977"/>
            <a:ext cx="2199058" cy="1701720"/>
            <a:chOff x="6681376" y="1376835"/>
            <a:chExt cx="2199058" cy="1701720"/>
          </a:xfrm>
        </p:grpSpPr>
        <p:sp>
          <p:nvSpPr>
            <p:cNvPr id="74" name="Rectangle: Rounded Corners 73">
              <a:extLst>
                <a:ext uri="{FF2B5EF4-FFF2-40B4-BE49-F238E27FC236}">
                  <a16:creationId xmlns:a16="http://schemas.microsoft.com/office/drawing/2014/main" id="{2723EFCD-4F11-436D-A8B2-A0BCE2F63A45}"/>
                </a:ext>
              </a:extLst>
            </p:cNvPr>
            <p:cNvSpPr/>
            <p:nvPr/>
          </p:nvSpPr>
          <p:spPr>
            <a:xfrm flipH="1">
              <a:off x="7414918" y="1376835"/>
              <a:ext cx="848125" cy="19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75" name="Rectangle: Rounded Corners 74">
              <a:extLst>
                <a:ext uri="{FF2B5EF4-FFF2-40B4-BE49-F238E27FC236}">
                  <a16:creationId xmlns:a16="http://schemas.microsoft.com/office/drawing/2014/main" id="{72350B96-82D4-4881-A127-46B21417D85A}"/>
                </a:ext>
              </a:extLst>
            </p:cNvPr>
            <p:cNvSpPr/>
            <p:nvPr/>
          </p:nvSpPr>
          <p:spPr>
            <a:xfrm flipH="1">
              <a:off x="7904208" y="1827333"/>
              <a:ext cx="848125" cy="19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76" name="Rectangle: Rounded Corners 75">
              <a:extLst>
                <a:ext uri="{FF2B5EF4-FFF2-40B4-BE49-F238E27FC236}">
                  <a16:creationId xmlns:a16="http://schemas.microsoft.com/office/drawing/2014/main" id="{10BD3155-A2C0-465F-9915-20E96833DA61}"/>
                </a:ext>
              </a:extLst>
            </p:cNvPr>
            <p:cNvSpPr/>
            <p:nvPr/>
          </p:nvSpPr>
          <p:spPr>
            <a:xfrm flipH="1">
              <a:off x="6840381" y="1827333"/>
              <a:ext cx="848125" cy="19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cxnSp>
          <p:nvCxnSpPr>
            <p:cNvPr id="77" name="Straight Arrow Connector 76">
              <a:extLst>
                <a:ext uri="{FF2B5EF4-FFF2-40B4-BE49-F238E27FC236}">
                  <a16:creationId xmlns:a16="http://schemas.microsoft.com/office/drawing/2014/main" id="{04F2D115-5696-4AA3-BCE0-0AFC8D01AD7F}"/>
                </a:ext>
              </a:extLst>
            </p:cNvPr>
            <p:cNvCxnSpPr>
              <a:cxnSpLocks/>
              <a:stCxn id="74" idx="2"/>
              <a:endCxn id="75" idx="0"/>
            </p:cNvCxnSpPr>
            <p:nvPr/>
          </p:nvCxnSpPr>
          <p:spPr>
            <a:xfrm>
              <a:off x="7838980" y="1568347"/>
              <a:ext cx="489290" cy="258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B3D3ED0-E27D-4D17-A31F-B8ED237C2BAD}"/>
                </a:ext>
              </a:extLst>
            </p:cNvPr>
            <p:cNvCxnSpPr>
              <a:stCxn id="74" idx="2"/>
              <a:endCxn id="76" idx="0"/>
            </p:cNvCxnSpPr>
            <p:nvPr/>
          </p:nvCxnSpPr>
          <p:spPr>
            <a:xfrm flipH="1">
              <a:off x="7264445" y="1568347"/>
              <a:ext cx="574537" cy="258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FF29D59-FD57-4DB2-85D7-B02AA02A561B}"/>
                </a:ext>
              </a:extLst>
            </p:cNvPr>
            <p:cNvCxnSpPr>
              <a:cxnSpLocks/>
              <a:stCxn id="75" idx="2"/>
            </p:cNvCxnSpPr>
            <p:nvPr/>
          </p:nvCxnSpPr>
          <p:spPr>
            <a:xfrm>
              <a:off x="8328271" y="2018846"/>
              <a:ext cx="358836" cy="336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Rounded Corners 79">
              <a:extLst>
                <a:ext uri="{FF2B5EF4-FFF2-40B4-BE49-F238E27FC236}">
                  <a16:creationId xmlns:a16="http://schemas.microsoft.com/office/drawing/2014/main" id="{F3305C8C-DC96-44E3-BA92-980AE40F8F6F}"/>
                </a:ext>
              </a:extLst>
            </p:cNvPr>
            <p:cNvSpPr/>
            <p:nvPr/>
          </p:nvSpPr>
          <p:spPr>
            <a:xfrm flipH="1">
              <a:off x="7826123" y="2354939"/>
              <a:ext cx="366160" cy="1915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cxnSp>
          <p:nvCxnSpPr>
            <p:cNvPr id="81" name="Straight Arrow Connector 80">
              <a:extLst>
                <a:ext uri="{FF2B5EF4-FFF2-40B4-BE49-F238E27FC236}">
                  <a16:creationId xmlns:a16="http://schemas.microsoft.com/office/drawing/2014/main" id="{7C7B0B64-9991-4EFD-8532-A8C9E492D947}"/>
                </a:ext>
              </a:extLst>
            </p:cNvPr>
            <p:cNvCxnSpPr>
              <a:cxnSpLocks/>
              <a:stCxn id="75" idx="2"/>
              <a:endCxn id="80" idx="0"/>
            </p:cNvCxnSpPr>
            <p:nvPr/>
          </p:nvCxnSpPr>
          <p:spPr>
            <a:xfrm flipH="1">
              <a:off x="8009203" y="2018846"/>
              <a:ext cx="319068" cy="336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B54CFEC2-2A9A-4215-A2C0-2CEF158D3AE4}"/>
                </a:ext>
              </a:extLst>
            </p:cNvPr>
            <p:cNvSpPr/>
            <p:nvPr/>
          </p:nvSpPr>
          <p:spPr>
            <a:xfrm flipH="1">
              <a:off x="8514274" y="2354939"/>
              <a:ext cx="366160" cy="1915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cxnSp>
          <p:nvCxnSpPr>
            <p:cNvPr id="83" name="Straight Arrow Connector 82">
              <a:extLst>
                <a:ext uri="{FF2B5EF4-FFF2-40B4-BE49-F238E27FC236}">
                  <a16:creationId xmlns:a16="http://schemas.microsoft.com/office/drawing/2014/main" id="{8FA74827-0E3F-4C8C-901C-2A5A29AE6641}"/>
                </a:ext>
              </a:extLst>
            </p:cNvPr>
            <p:cNvCxnSpPr>
              <a:cxnSpLocks/>
              <a:endCxn id="86" idx="0"/>
            </p:cNvCxnSpPr>
            <p:nvPr/>
          </p:nvCxnSpPr>
          <p:spPr>
            <a:xfrm>
              <a:off x="7238518" y="2018846"/>
              <a:ext cx="162616" cy="338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20553E5-4895-4617-8FDC-E872EECBF508}"/>
                </a:ext>
              </a:extLst>
            </p:cNvPr>
            <p:cNvCxnSpPr>
              <a:cxnSpLocks/>
            </p:cNvCxnSpPr>
            <p:nvPr/>
          </p:nvCxnSpPr>
          <p:spPr>
            <a:xfrm flipH="1">
              <a:off x="6885846" y="2018846"/>
              <a:ext cx="352672" cy="336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2CD1DC00-2CD0-41E4-A452-5010DA46D497}"/>
                </a:ext>
              </a:extLst>
            </p:cNvPr>
            <p:cNvSpPr/>
            <p:nvPr/>
          </p:nvSpPr>
          <p:spPr>
            <a:xfrm flipH="1">
              <a:off x="6681376" y="2354939"/>
              <a:ext cx="366160" cy="1915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sp>
          <p:nvSpPr>
            <p:cNvPr id="86" name="Rectangle: Rounded Corners 85">
              <a:extLst>
                <a:ext uri="{FF2B5EF4-FFF2-40B4-BE49-F238E27FC236}">
                  <a16:creationId xmlns:a16="http://schemas.microsoft.com/office/drawing/2014/main" id="{E4115A9D-CCF8-4AC8-9B55-84272663D8C4}"/>
                </a:ext>
              </a:extLst>
            </p:cNvPr>
            <p:cNvSpPr/>
            <p:nvPr/>
          </p:nvSpPr>
          <p:spPr>
            <a:xfrm flipH="1">
              <a:off x="7103373" y="2357203"/>
              <a:ext cx="595524" cy="19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cxnSp>
          <p:nvCxnSpPr>
            <p:cNvPr id="87" name="Straight Arrow Connector 86">
              <a:extLst>
                <a:ext uri="{FF2B5EF4-FFF2-40B4-BE49-F238E27FC236}">
                  <a16:creationId xmlns:a16="http://schemas.microsoft.com/office/drawing/2014/main" id="{BACBB242-3A02-4FF5-9E9B-FC7B43B1D8D3}"/>
                </a:ext>
              </a:extLst>
            </p:cNvPr>
            <p:cNvCxnSpPr>
              <a:cxnSpLocks/>
            </p:cNvCxnSpPr>
            <p:nvPr/>
          </p:nvCxnSpPr>
          <p:spPr>
            <a:xfrm>
              <a:off x="7401134" y="2546451"/>
              <a:ext cx="325231" cy="336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CE8920D-EE0D-4D48-A4C6-EEC38074592B}"/>
                </a:ext>
              </a:extLst>
            </p:cNvPr>
            <p:cNvCxnSpPr>
              <a:cxnSpLocks/>
            </p:cNvCxnSpPr>
            <p:nvPr/>
          </p:nvCxnSpPr>
          <p:spPr>
            <a:xfrm flipH="1">
              <a:off x="7048462" y="2546451"/>
              <a:ext cx="352672" cy="336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9C3ABB25-346C-4932-ABDB-BB6B50D2965A}"/>
                </a:ext>
              </a:extLst>
            </p:cNvPr>
            <p:cNvSpPr/>
            <p:nvPr/>
          </p:nvSpPr>
          <p:spPr>
            <a:xfrm flipH="1">
              <a:off x="6854115" y="2887043"/>
              <a:ext cx="366160" cy="1915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sp>
          <p:nvSpPr>
            <p:cNvPr id="90" name="Rectangle: Rounded Corners 89">
              <a:extLst>
                <a:ext uri="{FF2B5EF4-FFF2-40B4-BE49-F238E27FC236}">
                  <a16:creationId xmlns:a16="http://schemas.microsoft.com/office/drawing/2014/main" id="{22D29835-B1E0-4D87-967B-FE51BF8B4540}"/>
                </a:ext>
              </a:extLst>
            </p:cNvPr>
            <p:cNvSpPr/>
            <p:nvPr/>
          </p:nvSpPr>
          <p:spPr>
            <a:xfrm flipH="1">
              <a:off x="7543285" y="2887028"/>
              <a:ext cx="366160" cy="19151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grpSp>
      <p:sp>
        <p:nvSpPr>
          <p:cNvPr id="91" name="TextBox 90">
            <a:extLst>
              <a:ext uri="{FF2B5EF4-FFF2-40B4-BE49-F238E27FC236}">
                <a16:creationId xmlns:a16="http://schemas.microsoft.com/office/drawing/2014/main" id="{950AEDD5-6A91-4936-AC12-A2A9302AF2BE}"/>
              </a:ext>
            </a:extLst>
          </p:cNvPr>
          <p:cNvSpPr txBox="1"/>
          <p:nvPr/>
        </p:nvSpPr>
        <p:spPr>
          <a:xfrm>
            <a:off x="709355" y="4138071"/>
            <a:ext cx="4741811" cy="2185214"/>
          </a:xfrm>
          <a:prstGeom prst="rect">
            <a:avLst/>
          </a:prstGeom>
          <a:noFill/>
        </p:spPr>
        <p:txBody>
          <a:bodyPr wrap="none" rtlCol="0">
            <a:spAutoFit/>
          </a:bodyPr>
          <a:lstStyle/>
          <a:p>
            <a:pPr algn="ctr"/>
            <a:r>
              <a:rPr lang="en-GB" sz="3600" dirty="0"/>
              <a:t>Evaluate</a:t>
            </a:r>
          </a:p>
          <a:p>
            <a:pPr algn="ctr"/>
            <a:r>
              <a:rPr lang="en-GB" sz="2000" dirty="0"/>
              <a:t>Run the “out of bag” data through the trees</a:t>
            </a:r>
          </a:p>
          <a:p>
            <a:pPr algn="ctr"/>
            <a:endParaRPr lang="en-GB" sz="2000" dirty="0"/>
          </a:p>
          <a:p>
            <a:pPr algn="ctr"/>
            <a:r>
              <a:rPr lang="en-GB" sz="2000" dirty="0"/>
              <a:t>See how often they predict correctly</a:t>
            </a:r>
          </a:p>
          <a:p>
            <a:pPr algn="ctr"/>
            <a:endParaRPr lang="en-GB" sz="2000" dirty="0"/>
          </a:p>
          <a:p>
            <a:pPr algn="ctr"/>
            <a:r>
              <a:rPr lang="en-GB" sz="2000" dirty="0"/>
              <a:t>Vary random variable number to optimise</a:t>
            </a:r>
          </a:p>
        </p:txBody>
      </p:sp>
      <p:sp>
        <p:nvSpPr>
          <p:cNvPr id="92" name="TextBox 91">
            <a:extLst>
              <a:ext uri="{FF2B5EF4-FFF2-40B4-BE49-F238E27FC236}">
                <a16:creationId xmlns:a16="http://schemas.microsoft.com/office/drawing/2014/main" id="{1D8C221D-F879-4241-99C1-1794B8E9AC8B}"/>
              </a:ext>
            </a:extLst>
          </p:cNvPr>
          <p:cNvSpPr txBox="1"/>
          <p:nvPr/>
        </p:nvSpPr>
        <p:spPr>
          <a:xfrm>
            <a:off x="7485486" y="4138071"/>
            <a:ext cx="3359253" cy="2185214"/>
          </a:xfrm>
          <a:prstGeom prst="rect">
            <a:avLst/>
          </a:prstGeom>
          <a:noFill/>
        </p:spPr>
        <p:txBody>
          <a:bodyPr wrap="none" rtlCol="0">
            <a:spAutoFit/>
          </a:bodyPr>
          <a:lstStyle/>
          <a:p>
            <a:pPr algn="ctr"/>
            <a:r>
              <a:rPr lang="en-GB" sz="3600" dirty="0"/>
              <a:t>Predict</a:t>
            </a:r>
          </a:p>
          <a:p>
            <a:pPr algn="ctr"/>
            <a:r>
              <a:rPr lang="en-GB" sz="2000" dirty="0"/>
              <a:t>Run new data down all trees</a:t>
            </a:r>
          </a:p>
          <a:p>
            <a:pPr algn="ctr"/>
            <a:endParaRPr lang="en-GB" sz="2000" dirty="0"/>
          </a:p>
          <a:p>
            <a:pPr algn="ctr"/>
            <a:r>
              <a:rPr lang="en-GB" sz="2000" dirty="0"/>
              <a:t>Count the predicted outcomes</a:t>
            </a:r>
          </a:p>
          <a:p>
            <a:pPr algn="ctr"/>
            <a:endParaRPr lang="en-GB" sz="2000" dirty="0"/>
          </a:p>
          <a:p>
            <a:pPr algn="ctr"/>
            <a:r>
              <a:rPr lang="en-GB" sz="2000" dirty="0"/>
              <a:t>Most frequent outcome wins</a:t>
            </a:r>
          </a:p>
        </p:txBody>
      </p:sp>
    </p:spTree>
    <p:extLst>
      <p:ext uri="{BB962C8B-B14F-4D97-AF65-F5344CB8AC3E}">
        <p14:creationId xmlns:p14="http://schemas.microsoft.com/office/powerpoint/2010/main" val="52197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500"/>
                                        <p:tgtEl>
                                          <p:spTgt spid="9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2"/>
                                        </p:tgtEl>
                                        <p:attrNameLst>
                                          <p:attrName>style.visibility</p:attrName>
                                        </p:attrNameLst>
                                      </p:cBhvr>
                                      <p:to>
                                        <p:strVal val="visible"/>
                                      </p:to>
                                    </p:set>
                                    <p:animEffect transition="in" filter="fade">
                                      <p:cBhvr>
                                        <p:cTn id="2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7D4F-30C2-4A7B-A849-174CAD5F7927}"/>
              </a:ext>
            </a:extLst>
          </p:cNvPr>
          <p:cNvSpPr>
            <a:spLocks noGrp="1"/>
          </p:cNvSpPr>
          <p:nvPr>
            <p:ph type="title"/>
          </p:nvPr>
        </p:nvSpPr>
        <p:spPr/>
        <p:txBody>
          <a:bodyPr/>
          <a:lstStyle/>
          <a:p>
            <a:r>
              <a:rPr lang="en-GB" dirty="0"/>
              <a:t>Feature Selection</a:t>
            </a:r>
          </a:p>
        </p:txBody>
      </p:sp>
      <p:grpSp>
        <p:nvGrpSpPr>
          <p:cNvPr id="5" name="Group 4">
            <a:extLst>
              <a:ext uri="{FF2B5EF4-FFF2-40B4-BE49-F238E27FC236}">
                <a16:creationId xmlns:a16="http://schemas.microsoft.com/office/drawing/2014/main" id="{B2D8B8E9-AA4F-4081-A734-9D30E35B9CB7}"/>
              </a:ext>
            </a:extLst>
          </p:cNvPr>
          <p:cNvGrpSpPr/>
          <p:nvPr/>
        </p:nvGrpSpPr>
        <p:grpSpPr>
          <a:xfrm>
            <a:off x="4496508" y="1469993"/>
            <a:ext cx="3203008" cy="2159269"/>
            <a:chOff x="5092685" y="4230379"/>
            <a:chExt cx="3203008" cy="2159269"/>
          </a:xfrm>
        </p:grpSpPr>
        <p:sp>
          <p:nvSpPr>
            <p:cNvPr id="7" name="Rectangle: Rounded Corners 6">
              <a:extLst>
                <a:ext uri="{FF2B5EF4-FFF2-40B4-BE49-F238E27FC236}">
                  <a16:creationId xmlns:a16="http://schemas.microsoft.com/office/drawing/2014/main" id="{B5594FB9-DE56-4A7C-B608-5E4DA7594630}"/>
                </a:ext>
              </a:extLst>
            </p:cNvPr>
            <p:cNvSpPr/>
            <p:nvPr/>
          </p:nvSpPr>
          <p:spPr>
            <a:xfrm>
              <a:off x="6288755" y="4230379"/>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8" name="Rectangle: Rounded Corners 7">
              <a:extLst>
                <a:ext uri="{FF2B5EF4-FFF2-40B4-BE49-F238E27FC236}">
                  <a16:creationId xmlns:a16="http://schemas.microsoft.com/office/drawing/2014/main" id="{FB281E6B-7128-4D77-A78C-25C8C9748F81}"/>
                </a:ext>
              </a:extLst>
            </p:cNvPr>
            <p:cNvSpPr/>
            <p:nvPr/>
          </p:nvSpPr>
          <p:spPr>
            <a:xfrm>
              <a:off x="5667907" y="4802005"/>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9" name="Rectangle: Rounded Corners 8">
              <a:extLst>
                <a:ext uri="{FF2B5EF4-FFF2-40B4-BE49-F238E27FC236}">
                  <a16:creationId xmlns:a16="http://schemas.microsoft.com/office/drawing/2014/main" id="{4833D501-A8BB-4D4C-9525-170422D62B9F}"/>
                </a:ext>
              </a:extLst>
            </p:cNvPr>
            <p:cNvSpPr/>
            <p:nvPr/>
          </p:nvSpPr>
          <p:spPr>
            <a:xfrm>
              <a:off x="7017770" y="4802005"/>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10" name="Rectangle: Rounded Corners 9">
              <a:extLst>
                <a:ext uri="{FF2B5EF4-FFF2-40B4-BE49-F238E27FC236}">
                  <a16:creationId xmlns:a16="http://schemas.microsoft.com/office/drawing/2014/main" id="{6C0DA588-011C-4ED1-8E7A-036F54DD7693}"/>
                </a:ext>
              </a:extLst>
            </p:cNvPr>
            <p:cNvSpPr/>
            <p:nvPr/>
          </p:nvSpPr>
          <p:spPr>
            <a:xfrm>
              <a:off x="5212589" y="5471470"/>
              <a:ext cx="107616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cxnSp>
          <p:nvCxnSpPr>
            <p:cNvPr id="11" name="Straight Arrow Connector 10">
              <a:extLst>
                <a:ext uri="{FF2B5EF4-FFF2-40B4-BE49-F238E27FC236}">
                  <a16:creationId xmlns:a16="http://schemas.microsoft.com/office/drawing/2014/main" id="{251E3AD5-EDFD-488B-8C80-2A729E6E6CB8}"/>
                </a:ext>
              </a:extLst>
            </p:cNvPr>
            <p:cNvCxnSpPr>
              <a:cxnSpLocks/>
              <a:stCxn id="7" idx="2"/>
              <a:endCxn id="8" idx="0"/>
            </p:cNvCxnSpPr>
            <p:nvPr/>
          </p:nvCxnSpPr>
          <p:spPr>
            <a:xfrm flipH="1">
              <a:off x="6205990" y="4473384"/>
              <a:ext cx="620848" cy="3286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1F99313-7D20-4DAC-B979-6370709B9A20}"/>
                </a:ext>
              </a:extLst>
            </p:cNvPr>
            <p:cNvCxnSpPr>
              <a:stCxn id="7" idx="2"/>
              <a:endCxn id="9" idx="0"/>
            </p:cNvCxnSpPr>
            <p:nvPr/>
          </p:nvCxnSpPr>
          <p:spPr>
            <a:xfrm>
              <a:off x="6826837" y="4473384"/>
              <a:ext cx="729015" cy="3286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9C3EB7-9913-428F-8770-9E1E27CDA3AF}"/>
                </a:ext>
              </a:extLst>
            </p:cNvPr>
            <p:cNvCxnSpPr>
              <a:cxnSpLocks/>
              <a:stCxn id="8" idx="2"/>
              <a:endCxn id="10" idx="0"/>
            </p:cNvCxnSpPr>
            <p:nvPr/>
          </p:nvCxnSpPr>
          <p:spPr>
            <a:xfrm flipH="1">
              <a:off x="5750672" y="5045010"/>
              <a:ext cx="455318"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74A309EA-2D1C-4816-B70D-CA77F22C58EB}"/>
                </a:ext>
              </a:extLst>
            </p:cNvPr>
            <p:cNvSpPr/>
            <p:nvPr/>
          </p:nvSpPr>
          <p:spPr>
            <a:xfrm>
              <a:off x="6378541" y="5471470"/>
              <a:ext cx="464611" cy="243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cxnSp>
          <p:nvCxnSpPr>
            <p:cNvPr id="15" name="Straight Arrow Connector 14">
              <a:extLst>
                <a:ext uri="{FF2B5EF4-FFF2-40B4-BE49-F238E27FC236}">
                  <a16:creationId xmlns:a16="http://schemas.microsoft.com/office/drawing/2014/main" id="{03AF4254-D19F-4970-9E7D-11196667F7E4}"/>
                </a:ext>
              </a:extLst>
            </p:cNvPr>
            <p:cNvCxnSpPr>
              <a:cxnSpLocks/>
              <a:stCxn id="8" idx="2"/>
              <a:endCxn id="14" idx="0"/>
            </p:cNvCxnSpPr>
            <p:nvPr/>
          </p:nvCxnSpPr>
          <p:spPr>
            <a:xfrm>
              <a:off x="6205990" y="5045010"/>
              <a:ext cx="40485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CEA8DEA-0E35-4453-AD81-DFEE1BE4643F}"/>
                </a:ext>
              </a:extLst>
            </p:cNvPr>
            <p:cNvCxnSpPr>
              <a:cxnSpLocks/>
            </p:cNvCxnSpPr>
            <p:nvPr/>
          </p:nvCxnSpPr>
          <p:spPr>
            <a:xfrm flipH="1">
              <a:off x="5350957" y="5714475"/>
              <a:ext cx="412678"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D4958EA-33AA-4DAF-BB47-23D614F36761}"/>
                </a:ext>
              </a:extLst>
            </p:cNvPr>
            <p:cNvCxnSpPr>
              <a:cxnSpLocks/>
            </p:cNvCxnSpPr>
            <p:nvPr/>
          </p:nvCxnSpPr>
          <p:spPr>
            <a:xfrm>
              <a:off x="5763635" y="5714475"/>
              <a:ext cx="44749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AE1875D3-CD48-48A5-A6AB-60BE2FE37E72}"/>
                </a:ext>
              </a:extLst>
            </p:cNvPr>
            <p:cNvSpPr/>
            <p:nvPr/>
          </p:nvSpPr>
          <p:spPr>
            <a:xfrm>
              <a:off x="6004793" y="6140934"/>
              <a:ext cx="464611" cy="243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sp>
          <p:nvSpPr>
            <p:cNvPr id="19" name="Rectangle: Rounded Corners 18">
              <a:extLst>
                <a:ext uri="{FF2B5EF4-FFF2-40B4-BE49-F238E27FC236}">
                  <a16:creationId xmlns:a16="http://schemas.microsoft.com/office/drawing/2014/main" id="{D9E30522-DC05-40FC-BDA3-188AEC8C2F40}"/>
                </a:ext>
              </a:extLst>
            </p:cNvPr>
            <p:cNvSpPr/>
            <p:nvPr/>
          </p:nvSpPr>
          <p:spPr>
            <a:xfrm>
              <a:off x="5092685" y="6146643"/>
              <a:ext cx="464611" cy="243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cxnSp>
          <p:nvCxnSpPr>
            <p:cNvPr id="20" name="Straight Arrow Connector 19">
              <a:extLst>
                <a:ext uri="{FF2B5EF4-FFF2-40B4-BE49-F238E27FC236}">
                  <a16:creationId xmlns:a16="http://schemas.microsoft.com/office/drawing/2014/main" id="{5B0BE7D9-A56D-4CE4-96FD-1D12E658D3F5}"/>
                </a:ext>
              </a:extLst>
            </p:cNvPr>
            <p:cNvCxnSpPr>
              <a:cxnSpLocks/>
              <a:endCxn id="23" idx="0"/>
            </p:cNvCxnSpPr>
            <p:nvPr/>
          </p:nvCxnSpPr>
          <p:spPr>
            <a:xfrm flipH="1">
              <a:off x="7382410" y="5045010"/>
              <a:ext cx="206339" cy="4293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DC8E2E1-4FB0-431B-B72A-B366423B4B28}"/>
                </a:ext>
              </a:extLst>
            </p:cNvPr>
            <p:cNvCxnSpPr>
              <a:cxnSpLocks/>
            </p:cNvCxnSpPr>
            <p:nvPr/>
          </p:nvCxnSpPr>
          <p:spPr>
            <a:xfrm>
              <a:off x="7588749" y="5045010"/>
              <a:ext cx="44749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DAAA850F-1361-4744-8107-B651755DD4F8}"/>
                </a:ext>
              </a:extLst>
            </p:cNvPr>
            <p:cNvSpPr/>
            <p:nvPr/>
          </p:nvSpPr>
          <p:spPr>
            <a:xfrm>
              <a:off x="7831082" y="5471470"/>
              <a:ext cx="464611" cy="243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sp>
          <p:nvSpPr>
            <p:cNvPr id="23" name="Rectangle: Rounded Corners 22">
              <a:extLst>
                <a:ext uri="{FF2B5EF4-FFF2-40B4-BE49-F238E27FC236}">
                  <a16:creationId xmlns:a16="http://schemas.microsoft.com/office/drawing/2014/main" id="{A2784A74-959F-4558-9C14-BC1CB7AC8313}"/>
                </a:ext>
              </a:extLst>
            </p:cNvPr>
            <p:cNvSpPr/>
            <p:nvPr/>
          </p:nvSpPr>
          <p:spPr>
            <a:xfrm>
              <a:off x="7004587" y="5474343"/>
              <a:ext cx="755645" cy="243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cxnSp>
          <p:nvCxnSpPr>
            <p:cNvPr id="24" name="Straight Arrow Connector 23">
              <a:extLst>
                <a:ext uri="{FF2B5EF4-FFF2-40B4-BE49-F238E27FC236}">
                  <a16:creationId xmlns:a16="http://schemas.microsoft.com/office/drawing/2014/main" id="{3792B6D3-2B81-4FD3-B6DD-F2F2050EF6AF}"/>
                </a:ext>
              </a:extLst>
            </p:cNvPr>
            <p:cNvCxnSpPr>
              <a:cxnSpLocks/>
            </p:cNvCxnSpPr>
            <p:nvPr/>
          </p:nvCxnSpPr>
          <p:spPr>
            <a:xfrm flipH="1">
              <a:off x="6969732" y="5714475"/>
              <a:ext cx="412678"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CD2275-BE1A-49D0-934A-46518637C9C7}"/>
                </a:ext>
              </a:extLst>
            </p:cNvPr>
            <p:cNvCxnSpPr>
              <a:cxnSpLocks/>
            </p:cNvCxnSpPr>
            <p:nvPr/>
          </p:nvCxnSpPr>
          <p:spPr>
            <a:xfrm>
              <a:off x="7382410" y="5714475"/>
              <a:ext cx="447497" cy="4264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1B7F8AC3-69B1-40EB-A707-CCD9116FBAB9}"/>
                </a:ext>
              </a:extLst>
            </p:cNvPr>
            <p:cNvSpPr/>
            <p:nvPr/>
          </p:nvSpPr>
          <p:spPr>
            <a:xfrm>
              <a:off x="7611898" y="6146643"/>
              <a:ext cx="464611" cy="243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400" dirty="0"/>
            </a:p>
          </p:txBody>
        </p:sp>
        <p:sp>
          <p:nvSpPr>
            <p:cNvPr id="27" name="Rectangle: Rounded Corners 26">
              <a:extLst>
                <a:ext uri="{FF2B5EF4-FFF2-40B4-BE49-F238E27FC236}">
                  <a16:creationId xmlns:a16="http://schemas.microsoft.com/office/drawing/2014/main" id="{F762B7B9-C16A-4D24-B1E6-921B88B3E009}"/>
                </a:ext>
              </a:extLst>
            </p:cNvPr>
            <p:cNvSpPr/>
            <p:nvPr/>
          </p:nvSpPr>
          <p:spPr>
            <a:xfrm>
              <a:off x="6737427" y="6146624"/>
              <a:ext cx="464611" cy="2430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dirty="0"/>
            </a:p>
          </p:txBody>
        </p:sp>
      </p:grpSp>
      <p:sp>
        <p:nvSpPr>
          <p:cNvPr id="28" name="TextBox 27">
            <a:extLst>
              <a:ext uri="{FF2B5EF4-FFF2-40B4-BE49-F238E27FC236}">
                <a16:creationId xmlns:a16="http://schemas.microsoft.com/office/drawing/2014/main" id="{44EEDA05-3A2D-4668-81CD-0EBE5C8189D6}"/>
              </a:ext>
            </a:extLst>
          </p:cNvPr>
          <p:cNvSpPr txBox="1"/>
          <p:nvPr/>
        </p:nvSpPr>
        <p:spPr>
          <a:xfrm>
            <a:off x="343259" y="1626222"/>
            <a:ext cx="3704733" cy="1754326"/>
          </a:xfrm>
          <a:prstGeom prst="rect">
            <a:avLst/>
          </a:prstGeom>
          <a:noFill/>
        </p:spPr>
        <p:txBody>
          <a:bodyPr wrap="none" rtlCol="0">
            <a:spAutoFit/>
          </a:bodyPr>
          <a:lstStyle/>
          <a:p>
            <a:pPr algn="r"/>
            <a:r>
              <a:rPr lang="en-GB" sz="3600" dirty="0"/>
              <a:t>Smoker | Exercises</a:t>
            </a:r>
          </a:p>
          <a:p>
            <a:pPr algn="r"/>
            <a:r>
              <a:rPr lang="en-GB" sz="3600" dirty="0"/>
              <a:t>Age | Exercises</a:t>
            </a:r>
          </a:p>
          <a:p>
            <a:pPr algn="r"/>
            <a:r>
              <a:rPr lang="en-GB" sz="3600" dirty="0"/>
              <a:t>Age |   </a:t>
            </a:r>
            <a:r>
              <a:rPr lang="en-GB" sz="2400" dirty="0"/>
              <a:t> </a:t>
            </a:r>
            <a:r>
              <a:rPr lang="en-GB" sz="3600" dirty="0"/>
              <a:t>Smoker</a:t>
            </a:r>
          </a:p>
        </p:txBody>
      </p:sp>
      <p:sp>
        <p:nvSpPr>
          <p:cNvPr id="29" name="TextBox 28">
            <a:extLst>
              <a:ext uri="{FF2B5EF4-FFF2-40B4-BE49-F238E27FC236}">
                <a16:creationId xmlns:a16="http://schemas.microsoft.com/office/drawing/2014/main" id="{D3C30D39-1862-443A-9996-5620E7E59FD5}"/>
              </a:ext>
            </a:extLst>
          </p:cNvPr>
          <p:cNvSpPr txBox="1"/>
          <p:nvPr/>
        </p:nvSpPr>
        <p:spPr>
          <a:xfrm>
            <a:off x="350681" y="1626222"/>
            <a:ext cx="3704733" cy="1754326"/>
          </a:xfrm>
          <a:prstGeom prst="rect">
            <a:avLst/>
          </a:prstGeom>
          <a:noFill/>
        </p:spPr>
        <p:txBody>
          <a:bodyPr wrap="none" rtlCol="0">
            <a:spAutoFit/>
          </a:bodyPr>
          <a:lstStyle/>
          <a:p>
            <a:pPr algn="r"/>
            <a:r>
              <a:rPr lang="en-GB" sz="3600" dirty="0">
                <a:solidFill>
                  <a:schemeClr val="accent2"/>
                </a:solidFill>
              </a:rPr>
              <a:t>Smoker</a:t>
            </a:r>
            <a:r>
              <a:rPr lang="en-GB" sz="3600" dirty="0"/>
              <a:t> | Exercises</a:t>
            </a:r>
          </a:p>
          <a:p>
            <a:pPr algn="r"/>
            <a:r>
              <a:rPr lang="en-GB" sz="3600" dirty="0"/>
              <a:t>Age | </a:t>
            </a:r>
            <a:r>
              <a:rPr lang="en-GB" sz="3600" dirty="0">
                <a:solidFill>
                  <a:schemeClr val="accent2"/>
                </a:solidFill>
              </a:rPr>
              <a:t>Exercises</a:t>
            </a:r>
          </a:p>
          <a:p>
            <a:pPr algn="r"/>
            <a:r>
              <a:rPr lang="en-GB" sz="3600" dirty="0">
                <a:solidFill>
                  <a:schemeClr val="accent2"/>
                </a:solidFill>
              </a:rPr>
              <a:t>Age</a:t>
            </a:r>
            <a:r>
              <a:rPr lang="en-GB" sz="3600" dirty="0"/>
              <a:t> |   </a:t>
            </a:r>
            <a:r>
              <a:rPr lang="en-GB" sz="2400" dirty="0"/>
              <a:t> </a:t>
            </a:r>
            <a:r>
              <a:rPr lang="en-GB" sz="3600" dirty="0"/>
              <a:t>Smoker</a:t>
            </a:r>
          </a:p>
        </p:txBody>
      </p:sp>
      <p:sp>
        <p:nvSpPr>
          <p:cNvPr id="30" name="TextBox 29">
            <a:extLst>
              <a:ext uri="{FF2B5EF4-FFF2-40B4-BE49-F238E27FC236}">
                <a16:creationId xmlns:a16="http://schemas.microsoft.com/office/drawing/2014/main" id="{51221756-7A80-4857-B0B7-D6F21ED7032E}"/>
              </a:ext>
            </a:extLst>
          </p:cNvPr>
          <p:cNvSpPr txBox="1"/>
          <p:nvPr/>
        </p:nvSpPr>
        <p:spPr>
          <a:xfrm>
            <a:off x="7952644" y="1626222"/>
            <a:ext cx="4048102" cy="1938992"/>
          </a:xfrm>
          <a:prstGeom prst="rect">
            <a:avLst/>
          </a:prstGeom>
          <a:noFill/>
        </p:spPr>
        <p:txBody>
          <a:bodyPr wrap="square" rtlCol="0">
            <a:spAutoFit/>
          </a:bodyPr>
          <a:lstStyle/>
          <a:p>
            <a:r>
              <a:rPr lang="en-GB" sz="2400" dirty="0"/>
              <a:t>More informative features will appear higher up the tree.</a:t>
            </a:r>
          </a:p>
          <a:p>
            <a:endParaRPr lang="en-GB" sz="2400" dirty="0"/>
          </a:p>
          <a:p>
            <a:r>
              <a:rPr lang="en-GB" sz="2400" dirty="0"/>
              <a:t>Can aggregate this information across the forest</a:t>
            </a:r>
          </a:p>
        </p:txBody>
      </p:sp>
      <p:pic>
        <p:nvPicPr>
          <p:cNvPr id="34" name="Picture 33">
            <a:extLst>
              <a:ext uri="{FF2B5EF4-FFF2-40B4-BE49-F238E27FC236}">
                <a16:creationId xmlns:a16="http://schemas.microsoft.com/office/drawing/2014/main" id="{D28D44B5-4265-48F5-94AC-7EA79AFC3C04}"/>
              </a:ext>
            </a:extLst>
          </p:cNvPr>
          <p:cNvPicPr>
            <a:picLocks noChangeAspect="1"/>
          </p:cNvPicPr>
          <p:nvPr/>
        </p:nvPicPr>
        <p:blipFill>
          <a:blip r:embed="rId2"/>
          <a:stretch>
            <a:fillRect/>
          </a:stretch>
        </p:blipFill>
        <p:spPr>
          <a:xfrm>
            <a:off x="3203135" y="4058576"/>
            <a:ext cx="5623070" cy="2727722"/>
          </a:xfrm>
          <a:prstGeom prst="rect">
            <a:avLst/>
          </a:prstGeom>
        </p:spPr>
      </p:pic>
    </p:spTree>
    <p:extLst>
      <p:ext uri="{BB962C8B-B14F-4D97-AF65-F5344CB8AC3E}">
        <p14:creationId xmlns:p14="http://schemas.microsoft.com/office/powerpoint/2010/main" val="274530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8"/>
                                        </p:tgtEl>
                                      </p:cBhvr>
                                    </p:animEffect>
                                    <p:set>
                                      <p:cBhvr>
                                        <p:cTn id="17" dur="1" fill="hold">
                                          <p:stCondLst>
                                            <p:cond delay="499"/>
                                          </p:stCondLst>
                                        </p:cTn>
                                        <p:tgtEl>
                                          <p:spTgt spid="28"/>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lstStyle/>
          <a:p>
            <a:r>
              <a:rPr lang="en-GB" dirty="0"/>
              <a:t>Neural Networks</a:t>
            </a:r>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630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24F1-D878-40DA-9CB0-626C3158B99D}"/>
              </a:ext>
            </a:extLst>
          </p:cNvPr>
          <p:cNvSpPr>
            <a:spLocks noGrp="1"/>
          </p:cNvSpPr>
          <p:nvPr>
            <p:ph type="title"/>
          </p:nvPr>
        </p:nvSpPr>
        <p:spPr/>
        <p:txBody>
          <a:bodyPr/>
          <a:lstStyle/>
          <a:p>
            <a:r>
              <a:rPr lang="en-GB" dirty="0"/>
              <a:t>Neural Networks</a:t>
            </a:r>
          </a:p>
        </p:txBody>
      </p:sp>
      <p:sp>
        <p:nvSpPr>
          <p:cNvPr id="4" name="Oval 3">
            <a:extLst>
              <a:ext uri="{FF2B5EF4-FFF2-40B4-BE49-F238E27FC236}">
                <a16:creationId xmlns:a16="http://schemas.microsoft.com/office/drawing/2014/main" id="{DF68C173-F53E-42DC-82EE-966B5CEFC4B5}"/>
              </a:ext>
            </a:extLst>
          </p:cNvPr>
          <p:cNvSpPr/>
          <p:nvPr/>
        </p:nvSpPr>
        <p:spPr>
          <a:xfrm>
            <a:off x="4223792" y="1988840"/>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0.1</a:t>
            </a:r>
          </a:p>
        </p:txBody>
      </p:sp>
      <p:sp>
        <p:nvSpPr>
          <p:cNvPr id="5" name="Oval 4">
            <a:extLst>
              <a:ext uri="{FF2B5EF4-FFF2-40B4-BE49-F238E27FC236}">
                <a16:creationId xmlns:a16="http://schemas.microsoft.com/office/drawing/2014/main" id="{81AB108B-4001-4682-87AD-A5F472F7B148}"/>
              </a:ext>
            </a:extLst>
          </p:cNvPr>
          <p:cNvSpPr/>
          <p:nvPr/>
        </p:nvSpPr>
        <p:spPr>
          <a:xfrm>
            <a:off x="4223792" y="3283537"/>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0.9</a:t>
            </a:r>
          </a:p>
        </p:txBody>
      </p:sp>
      <p:sp>
        <p:nvSpPr>
          <p:cNvPr id="6" name="Oval 5">
            <a:extLst>
              <a:ext uri="{FF2B5EF4-FFF2-40B4-BE49-F238E27FC236}">
                <a16:creationId xmlns:a16="http://schemas.microsoft.com/office/drawing/2014/main" id="{A3572982-C2DE-475E-B2B6-3416D4C5B531}"/>
              </a:ext>
            </a:extLst>
          </p:cNvPr>
          <p:cNvSpPr/>
          <p:nvPr/>
        </p:nvSpPr>
        <p:spPr>
          <a:xfrm>
            <a:off x="4231220" y="4580980"/>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0.5</a:t>
            </a:r>
          </a:p>
        </p:txBody>
      </p:sp>
      <p:sp>
        <p:nvSpPr>
          <p:cNvPr id="7" name="TextBox 6">
            <a:extLst>
              <a:ext uri="{FF2B5EF4-FFF2-40B4-BE49-F238E27FC236}">
                <a16:creationId xmlns:a16="http://schemas.microsoft.com/office/drawing/2014/main" id="{98DC2407-74ED-4790-A607-47DA97D78B13}"/>
              </a:ext>
            </a:extLst>
          </p:cNvPr>
          <p:cNvSpPr txBox="1"/>
          <p:nvPr/>
        </p:nvSpPr>
        <p:spPr>
          <a:xfrm>
            <a:off x="3503712" y="1658090"/>
            <a:ext cx="861133" cy="461665"/>
          </a:xfrm>
          <a:prstGeom prst="rect">
            <a:avLst/>
          </a:prstGeom>
          <a:noFill/>
        </p:spPr>
        <p:txBody>
          <a:bodyPr wrap="none" rtlCol="0">
            <a:spAutoFit/>
          </a:bodyPr>
          <a:lstStyle/>
          <a:p>
            <a:r>
              <a:rPr lang="en-GB" sz="2400" dirty="0"/>
              <a:t>Node</a:t>
            </a:r>
          </a:p>
        </p:txBody>
      </p:sp>
      <p:sp>
        <p:nvSpPr>
          <p:cNvPr id="8" name="TextBox 7">
            <a:extLst>
              <a:ext uri="{FF2B5EF4-FFF2-40B4-BE49-F238E27FC236}">
                <a16:creationId xmlns:a16="http://schemas.microsoft.com/office/drawing/2014/main" id="{C7EA6033-A688-401E-B078-4484941994E5}"/>
              </a:ext>
            </a:extLst>
          </p:cNvPr>
          <p:cNvSpPr txBox="1"/>
          <p:nvPr/>
        </p:nvSpPr>
        <p:spPr>
          <a:xfrm>
            <a:off x="4333285" y="5882464"/>
            <a:ext cx="853247" cy="461665"/>
          </a:xfrm>
          <a:prstGeom prst="rect">
            <a:avLst/>
          </a:prstGeom>
          <a:noFill/>
        </p:spPr>
        <p:txBody>
          <a:bodyPr wrap="none" rtlCol="0">
            <a:spAutoFit/>
          </a:bodyPr>
          <a:lstStyle/>
          <a:p>
            <a:r>
              <a:rPr lang="en-GB" sz="2400" dirty="0"/>
              <a:t>Layer</a:t>
            </a:r>
          </a:p>
        </p:txBody>
      </p:sp>
      <p:sp>
        <p:nvSpPr>
          <p:cNvPr id="9" name="Oval 8">
            <a:extLst>
              <a:ext uri="{FF2B5EF4-FFF2-40B4-BE49-F238E27FC236}">
                <a16:creationId xmlns:a16="http://schemas.microsoft.com/office/drawing/2014/main" id="{9E5A7E00-15F4-4646-A964-23CB25F87661}"/>
              </a:ext>
            </a:extLst>
          </p:cNvPr>
          <p:cNvSpPr/>
          <p:nvPr/>
        </p:nvSpPr>
        <p:spPr>
          <a:xfrm>
            <a:off x="6960096" y="1988840"/>
            <a:ext cx="1080120" cy="10801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0.6</a:t>
            </a:r>
          </a:p>
        </p:txBody>
      </p:sp>
      <p:sp>
        <p:nvSpPr>
          <p:cNvPr id="10" name="Oval 9">
            <a:extLst>
              <a:ext uri="{FF2B5EF4-FFF2-40B4-BE49-F238E27FC236}">
                <a16:creationId xmlns:a16="http://schemas.microsoft.com/office/drawing/2014/main" id="{CF2AFBD2-41BC-461B-93CC-7A8320067B36}"/>
              </a:ext>
            </a:extLst>
          </p:cNvPr>
          <p:cNvSpPr/>
          <p:nvPr/>
        </p:nvSpPr>
        <p:spPr>
          <a:xfrm>
            <a:off x="6960096" y="3283537"/>
            <a:ext cx="1080120" cy="10801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0.2</a:t>
            </a:r>
          </a:p>
        </p:txBody>
      </p:sp>
      <p:sp>
        <p:nvSpPr>
          <p:cNvPr id="11" name="Oval 10">
            <a:extLst>
              <a:ext uri="{FF2B5EF4-FFF2-40B4-BE49-F238E27FC236}">
                <a16:creationId xmlns:a16="http://schemas.microsoft.com/office/drawing/2014/main" id="{B71F5B2C-75BD-4A9A-A593-B2281C7388E0}"/>
              </a:ext>
            </a:extLst>
          </p:cNvPr>
          <p:cNvSpPr/>
          <p:nvPr/>
        </p:nvSpPr>
        <p:spPr>
          <a:xfrm>
            <a:off x="6967524" y="4580980"/>
            <a:ext cx="1080120" cy="10801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0.9</a:t>
            </a:r>
          </a:p>
        </p:txBody>
      </p:sp>
      <p:cxnSp>
        <p:nvCxnSpPr>
          <p:cNvPr id="13" name="Straight Arrow Connector 12">
            <a:extLst>
              <a:ext uri="{FF2B5EF4-FFF2-40B4-BE49-F238E27FC236}">
                <a16:creationId xmlns:a16="http://schemas.microsoft.com/office/drawing/2014/main" id="{7DBE728C-C93D-4759-8F28-3ADC0956766D}"/>
              </a:ext>
            </a:extLst>
          </p:cNvPr>
          <p:cNvCxnSpPr>
            <a:stCxn id="4" idx="6"/>
            <a:endCxn id="9" idx="2"/>
          </p:cNvCxnSpPr>
          <p:nvPr/>
        </p:nvCxnSpPr>
        <p:spPr>
          <a:xfrm>
            <a:off x="5303912" y="2528900"/>
            <a:ext cx="1656184"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C8755BA-68BD-473C-8A0F-DD2FDE64D17F}"/>
              </a:ext>
            </a:extLst>
          </p:cNvPr>
          <p:cNvCxnSpPr>
            <a:stCxn id="4" idx="6"/>
            <a:endCxn id="10" idx="2"/>
          </p:cNvCxnSpPr>
          <p:nvPr/>
        </p:nvCxnSpPr>
        <p:spPr>
          <a:xfrm>
            <a:off x="5303912" y="2528900"/>
            <a:ext cx="1656184" cy="129469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98CD91-DCC1-4DEF-BA41-D284B6C6EBBE}"/>
              </a:ext>
            </a:extLst>
          </p:cNvPr>
          <p:cNvCxnSpPr>
            <a:stCxn id="4" idx="6"/>
            <a:endCxn id="11" idx="2"/>
          </p:cNvCxnSpPr>
          <p:nvPr/>
        </p:nvCxnSpPr>
        <p:spPr>
          <a:xfrm>
            <a:off x="5303912" y="2528900"/>
            <a:ext cx="1663612" cy="259214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702886-9681-4972-8E83-4E980646E341}"/>
              </a:ext>
            </a:extLst>
          </p:cNvPr>
          <p:cNvCxnSpPr>
            <a:stCxn id="5" idx="6"/>
            <a:endCxn id="9" idx="2"/>
          </p:cNvCxnSpPr>
          <p:nvPr/>
        </p:nvCxnSpPr>
        <p:spPr>
          <a:xfrm flipV="1">
            <a:off x="5303912" y="2528900"/>
            <a:ext cx="1656184" cy="129469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A3F479B-9A52-4336-980F-09F5509A2470}"/>
              </a:ext>
            </a:extLst>
          </p:cNvPr>
          <p:cNvCxnSpPr>
            <a:stCxn id="5" idx="6"/>
            <a:endCxn id="10" idx="2"/>
          </p:cNvCxnSpPr>
          <p:nvPr/>
        </p:nvCxnSpPr>
        <p:spPr>
          <a:xfrm>
            <a:off x="5303912" y="3823597"/>
            <a:ext cx="1656184"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D686A31-33E5-4455-90AF-DAB81276A32A}"/>
              </a:ext>
            </a:extLst>
          </p:cNvPr>
          <p:cNvCxnSpPr>
            <a:stCxn id="5" idx="6"/>
            <a:endCxn id="11" idx="2"/>
          </p:cNvCxnSpPr>
          <p:nvPr/>
        </p:nvCxnSpPr>
        <p:spPr>
          <a:xfrm>
            <a:off x="5303912" y="3823597"/>
            <a:ext cx="1663612" cy="1297443"/>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AE5908-B49F-4BE7-BA0A-4EA5C67E041D}"/>
              </a:ext>
            </a:extLst>
          </p:cNvPr>
          <p:cNvCxnSpPr>
            <a:stCxn id="6" idx="6"/>
            <a:endCxn id="9" idx="2"/>
          </p:cNvCxnSpPr>
          <p:nvPr/>
        </p:nvCxnSpPr>
        <p:spPr>
          <a:xfrm flipV="1">
            <a:off x="5311340" y="2528900"/>
            <a:ext cx="1648756" cy="259214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31F5344-2F5E-457A-923F-857C12E84F57}"/>
              </a:ext>
            </a:extLst>
          </p:cNvPr>
          <p:cNvCxnSpPr>
            <a:stCxn id="6" idx="6"/>
            <a:endCxn id="10" idx="2"/>
          </p:cNvCxnSpPr>
          <p:nvPr/>
        </p:nvCxnSpPr>
        <p:spPr>
          <a:xfrm flipV="1">
            <a:off x="5311340" y="3823597"/>
            <a:ext cx="1648756" cy="1297443"/>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F761B3A-03F4-4F6F-B2FA-CF04C81A723F}"/>
              </a:ext>
            </a:extLst>
          </p:cNvPr>
          <p:cNvCxnSpPr>
            <a:stCxn id="6" idx="6"/>
            <a:endCxn id="11" idx="2"/>
          </p:cNvCxnSpPr>
          <p:nvPr/>
        </p:nvCxnSpPr>
        <p:spPr>
          <a:xfrm>
            <a:off x="5311340" y="5121040"/>
            <a:ext cx="1656184"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8125C34-6D48-4F31-9DC0-DAB70E8F2B8E}"/>
              </a:ext>
            </a:extLst>
          </p:cNvPr>
          <p:cNvSpPr txBox="1"/>
          <p:nvPr/>
        </p:nvSpPr>
        <p:spPr>
          <a:xfrm>
            <a:off x="1471296" y="2113401"/>
            <a:ext cx="2462982" cy="830997"/>
          </a:xfrm>
          <a:prstGeom prst="rect">
            <a:avLst/>
          </a:prstGeom>
          <a:noFill/>
        </p:spPr>
        <p:txBody>
          <a:bodyPr wrap="none" rtlCol="0">
            <a:spAutoFit/>
          </a:bodyPr>
          <a:lstStyle/>
          <a:p>
            <a:pPr algn="ctr"/>
            <a:r>
              <a:rPr lang="en-GB" sz="2400" dirty="0"/>
              <a:t>Activation Value</a:t>
            </a:r>
          </a:p>
          <a:p>
            <a:pPr algn="ctr"/>
            <a:r>
              <a:rPr lang="en-GB" sz="2400" dirty="0"/>
              <a:t>(between 0 and 1)</a:t>
            </a:r>
          </a:p>
        </p:txBody>
      </p:sp>
    </p:spTree>
    <p:extLst>
      <p:ext uri="{BB962C8B-B14F-4D97-AF65-F5344CB8AC3E}">
        <p14:creationId xmlns:p14="http://schemas.microsoft.com/office/powerpoint/2010/main" val="185662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500"/>
                                        <p:tgtEl>
                                          <p:spTgt spid="17"/>
                                        </p:tgtEl>
                                      </p:cBhvr>
                                    </p:animEffect>
                                  </p:childTnLst>
                                </p:cTn>
                              </p:par>
                            </p:childTnLst>
                          </p:cTn>
                        </p:par>
                        <p:par>
                          <p:cTn id="59" fill="hold">
                            <p:stCondLst>
                              <p:cond delay="1500"/>
                            </p:stCondLst>
                            <p:childTnLst>
                              <p:par>
                                <p:cTn id="60" presetID="22" presetClass="entr" presetSubtype="8" fill="hold"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par>
                          <p:cTn id="63" fill="hold">
                            <p:stCondLst>
                              <p:cond delay="2000"/>
                            </p:stCondLst>
                            <p:childTnLst>
                              <p:par>
                                <p:cTn id="64" presetID="22" presetClass="entr" presetSubtype="8" fill="hold"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childTnLst>
                          </p:cTn>
                        </p:par>
                        <p:par>
                          <p:cTn id="67" fill="hold">
                            <p:stCondLst>
                              <p:cond delay="2500"/>
                            </p:stCondLst>
                            <p:childTnLst>
                              <p:par>
                                <p:cTn id="68" presetID="22" presetClass="entr" presetSubtype="8" fill="hold"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left)">
                                      <p:cBhvr>
                                        <p:cTn id="70" dur="500"/>
                                        <p:tgtEl>
                                          <p:spTgt spid="23"/>
                                        </p:tgtEl>
                                      </p:cBhvr>
                                    </p:animEffect>
                                  </p:childTnLst>
                                </p:cTn>
                              </p:par>
                            </p:childTnLst>
                          </p:cTn>
                        </p:par>
                        <p:par>
                          <p:cTn id="71" fill="hold">
                            <p:stCondLst>
                              <p:cond delay="3000"/>
                            </p:stCondLst>
                            <p:childTnLst>
                              <p:par>
                                <p:cTn id="72" presetID="22" presetClass="entr" presetSubtype="8" fill="hold" nodeType="after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childTnLst>
                          </p:cTn>
                        </p:par>
                        <p:par>
                          <p:cTn id="75" fill="hold">
                            <p:stCondLst>
                              <p:cond delay="3500"/>
                            </p:stCondLst>
                            <p:childTnLst>
                              <p:par>
                                <p:cTn id="76" presetID="22" presetClass="entr" presetSubtype="8" fill="hold" nodeType="after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500"/>
                                        <p:tgtEl>
                                          <p:spTgt spid="27"/>
                                        </p:tgtEl>
                                      </p:cBhvr>
                                    </p:animEffect>
                                  </p:childTnLst>
                                </p:cTn>
                              </p:par>
                            </p:childTnLst>
                          </p:cTn>
                        </p:par>
                        <p:par>
                          <p:cTn id="79" fill="hold">
                            <p:stCondLst>
                              <p:cond delay="4000"/>
                            </p:stCondLst>
                            <p:childTnLst>
                              <p:par>
                                <p:cTn id="80" presetID="22" presetClass="entr" presetSubtype="8" fill="hold"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left)">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
                                            <p:txEl>
                                              <p:pRg st="0" end="0"/>
                                            </p:txEl>
                                          </p:spTgt>
                                        </p:tgtEl>
                                        <p:attrNameLst>
                                          <p:attrName>style.visibility</p:attrName>
                                        </p:attrNameLst>
                                      </p:cBhvr>
                                      <p:to>
                                        <p:strVal val="visible"/>
                                      </p:to>
                                    </p:set>
                                    <p:animEffect transition="in" filter="fade">
                                      <p:cBhvr>
                                        <p:cTn id="87" dur="500"/>
                                        <p:tgtEl>
                                          <p:spTgt spid="9">
                                            <p:txEl>
                                              <p:pRg st="0" end="0"/>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10">
                                            <p:txEl>
                                              <p:pRg st="0" end="0"/>
                                            </p:txEl>
                                          </p:spTgt>
                                        </p:tgtEl>
                                        <p:attrNameLst>
                                          <p:attrName>style.visibility</p:attrName>
                                        </p:attrNameLst>
                                      </p:cBhvr>
                                      <p:to>
                                        <p:strVal val="visible"/>
                                      </p:to>
                                    </p:set>
                                    <p:animEffect transition="in" filter="fade">
                                      <p:cBhvr>
                                        <p:cTn id="90" dur="500"/>
                                        <p:tgtEl>
                                          <p:spTgt spid="10">
                                            <p:txEl>
                                              <p:pRg st="0" end="0"/>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11">
                                            <p:txEl>
                                              <p:pRg st="0" end="0"/>
                                            </p:txEl>
                                          </p:spTgt>
                                        </p:tgtEl>
                                        <p:attrNameLst>
                                          <p:attrName>style.visibility</p:attrName>
                                        </p:attrNameLst>
                                      </p:cBhvr>
                                      <p:to>
                                        <p:strVal val="visible"/>
                                      </p:to>
                                    </p:set>
                                    <p:animEffect transition="in" filter="fade">
                                      <p:cBhvr>
                                        <p:cTn id="9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P spid="11" grpId="0" animBg="1"/>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785B-3947-465C-AF4B-18FB2DB65FD4}"/>
              </a:ext>
            </a:extLst>
          </p:cNvPr>
          <p:cNvSpPr>
            <a:spLocks noGrp="1"/>
          </p:cNvSpPr>
          <p:nvPr>
            <p:ph type="title"/>
          </p:nvPr>
        </p:nvSpPr>
        <p:spPr/>
        <p:txBody>
          <a:bodyPr/>
          <a:lstStyle/>
          <a:p>
            <a:r>
              <a:rPr lang="en-GB" dirty="0"/>
              <a:t>Calculating Node Values</a:t>
            </a:r>
          </a:p>
        </p:txBody>
      </p:sp>
      <p:sp>
        <p:nvSpPr>
          <p:cNvPr id="4" name="Oval 3">
            <a:extLst>
              <a:ext uri="{FF2B5EF4-FFF2-40B4-BE49-F238E27FC236}">
                <a16:creationId xmlns:a16="http://schemas.microsoft.com/office/drawing/2014/main" id="{C05B1698-4615-400A-BE0F-1B455C4A2B0F}"/>
              </a:ext>
            </a:extLst>
          </p:cNvPr>
          <p:cNvSpPr/>
          <p:nvPr/>
        </p:nvSpPr>
        <p:spPr>
          <a:xfrm>
            <a:off x="1127448" y="1990287"/>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0.1</a:t>
            </a:r>
          </a:p>
        </p:txBody>
      </p:sp>
      <p:sp>
        <p:nvSpPr>
          <p:cNvPr id="5" name="Oval 4">
            <a:extLst>
              <a:ext uri="{FF2B5EF4-FFF2-40B4-BE49-F238E27FC236}">
                <a16:creationId xmlns:a16="http://schemas.microsoft.com/office/drawing/2014/main" id="{B46A6C81-988B-4DDC-8D99-673D48141DD2}"/>
              </a:ext>
            </a:extLst>
          </p:cNvPr>
          <p:cNvSpPr/>
          <p:nvPr/>
        </p:nvSpPr>
        <p:spPr>
          <a:xfrm>
            <a:off x="1127448" y="3284984"/>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0.9</a:t>
            </a:r>
          </a:p>
        </p:txBody>
      </p:sp>
      <p:sp>
        <p:nvSpPr>
          <p:cNvPr id="6" name="Oval 5">
            <a:extLst>
              <a:ext uri="{FF2B5EF4-FFF2-40B4-BE49-F238E27FC236}">
                <a16:creationId xmlns:a16="http://schemas.microsoft.com/office/drawing/2014/main" id="{48BFBE9F-7F97-49A8-9D50-E27FA49FE54E}"/>
              </a:ext>
            </a:extLst>
          </p:cNvPr>
          <p:cNvSpPr/>
          <p:nvPr/>
        </p:nvSpPr>
        <p:spPr>
          <a:xfrm>
            <a:off x="1134876" y="4582427"/>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0.5</a:t>
            </a:r>
          </a:p>
        </p:txBody>
      </p:sp>
      <p:sp>
        <p:nvSpPr>
          <p:cNvPr id="7" name="Oval 6">
            <a:extLst>
              <a:ext uri="{FF2B5EF4-FFF2-40B4-BE49-F238E27FC236}">
                <a16:creationId xmlns:a16="http://schemas.microsoft.com/office/drawing/2014/main" id="{22B8ACA0-5688-4EAE-8E25-F788E483B65D}"/>
              </a:ext>
            </a:extLst>
          </p:cNvPr>
          <p:cNvSpPr/>
          <p:nvPr/>
        </p:nvSpPr>
        <p:spPr>
          <a:xfrm>
            <a:off x="3863752" y="3284984"/>
            <a:ext cx="1080120" cy="10801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a:t>
            </a:r>
          </a:p>
        </p:txBody>
      </p:sp>
      <p:cxnSp>
        <p:nvCxnSpPr>
          <p:cNvPr id="8" name="Straight Arrow Connector 7">
            <a:extLst>
              <a:ext uri="{FF2B5EF4-FFF2-40B4-BE49-F238E27FC236}">
                <a16:creationId xmlns:a16="http://schemas.microsoft.com/office/drawing/2014/main" id="{0F0D3A97-823F-46E9-BE2A-C0578CDBC557}"/>
              </a:ext>
            </a:extLst>
          </p:cNvPr>
          <p:cNvCxnSpPr>
            <a:stCxn id="4" idx="6"/>
            <a:endCxn id="7" idx="2"/>
          </p:cNvCxnSpPr>
          <p:nvPr/>
        </p:nvCxnSpPr>
        <p:spPr>
          <a:xfrm>
            <a:off x="2207568" y="2530347"/>
            <a:ext cx="1656184" cy="1294697"/>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23890B-7DA1-4414-910F-E34F28D2A2A4}"/>
              </a:ext>
            </a:extLst>
          </p:cNvPr>
          <p:cNvCxnSpPr>
            <a:stCxn id="5" idx="6"/>
            <a:endCxn id="7" idx="2"/>
          </p:cNvCxnSpPr>
          <p:nvPr/>
        </p:nvCxnSpPr>
        <p:spPr>
          <a:xfrm>
            <a:off x="2207568" y="3825044"/>
            <a:ext cx="1656184"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001C24E-1924-4E44-A1BF-DA425F7DEA82}"/>
              </a:ext>
            </a:extLst>
          </p:cNvPr>
          <p:cNvCxnSpPr>
            <a:stCxn id="6" idx="6"/>
            <a:endCxn id="7" idx="2"/>
          </p:cNvCxnSpPr>
          <p:nvPr/>
        </p:nvCxnSpPr>
        <p:spPr>
          <a:xfrm flipV="1">
            <a:off x="2214996" y="3825044"/>
            <a:ext cx="1648756" cy="1297443"/>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113AEA9-C7B0-4D14-AB4C-E236E3976BB3}"/>
              </a:ext>
            </a:extLst>
          </p:cNvPr>
          <p:cNvSpPr txBox="1"/>
          <p:nvPr/>
        </p:nvSpPr>
        <p:spPr>
          <a:xfrm>
            <a:off x="2783632" y="2545475"/>
            <a:ext cx="821059" cy="523220"/>
          </a:xfrm>
          <a:prstGeom prst="rect">
            <a:avLst/>
          </a:prstGeom>
          <a:noFill/>
        </p:spPr>
        <p:txBody>
          <a:bodyPr wrap="none" rtlCol="0">
            <a:spAutoFit/>
          </a:bodyPr>
          <a:lstStyle/>
          <a:p>
            <a:r>
              <a:rPr lang="en-GB" sz="2800" dirty="0"/>
              <a:t>+0.5</a:t>
            </a:r>
          </a:p>
        </p:txBody>
      </p:sp>
      <p:sp>
        <p:nvSpPr>
          <p:cNvPr id="12" name="TextBox 11">
            <a:extLst>
              <a:ext uri="{FF2B5EF4-FFF2-40B4-BE49-F238E27FC236}">
                <a16:creationId xmlns:a16="http://schemas.microsoft.com/office/drawing/2014/main" id="{2C907D3D-8763-46CA-8BDA-B69B4FD07867}"/>
              </a:ext>
            </a:extLst>
          </p:cNvPr>
          <p:cNvSpPr txBox="1"/>
          <p:nvPr/>
        </p:nvSpPr>
        <p:spPr>
          <a:xfrm>
            <a:off x="2246475" y="3280476"/>
            <a:ext cx="821059" cy="523220"/>
          </a:xfrm>
          <a:prstGeom prst="rect">
            <a:avLst/>
          </a:prstGeom>
          <a:noFill/>
        </p:spPr>
        <p:txBody>
          <a:bodyPr wrap="none" rtlCol="0">
            <a:spAutoFit/>
          </a:bodyPr>
          <a:lstStyle/>
          <a:p>
            <a:r>
              <a:rPr lang="en-GB" sz="2800" dirty="0"/>
              <a:t>+3.1</a:t>
            </a:r>
          </a:p>
        </p:txBody>
      </p:sp>
      <p:sp>
        <p:nvSpPr>
          <p:cNvPr id="13" name="TextBox 12">
            <a:extLst>
              <a:ext uri="{FF2B5EF4-FFF2-40B4-BE49-F238E27FC236}">
                <a16:creationId xmlns:a16="http://schemas.microsoft.com/office/drawing/2014/main" id="{91328FCB-4F0A-4A1B-8C52-98F3AA6D6EDB}"/>
              </a:ext>
            </a:extLst>
          </p:cNvPr>
          <p:cNvSpPr txBox="1"/>
          <p:nvPr/>
        </p:nvSpPr>
        <p:spPr>
          <a:xfrm>
            <a:off x="2623616" y="4676143"/>
            <a:ext cx="752129" cy="523220"/>
          </a:xfrm>
          <a:prstGeom prst="rect">
            <a:avLst/>
          </a:prstGeom>
          <a:noFill/>
        </p:spPr>
        <p:txBody>
          <a:bodyPr wrap="none" rtlCol="0">
            <a:spAutoFit/>
          </a:bodyPr>
          <a:lstStyle/>
          <a:p>
            <a:r>
              <a:rPr lang="en-GB" sz="2800" dirty="0"/>
              <a:t>-1.9</a:t>
            </a:r>
          </a:p>
        </p:txBody>
      </p:sp>
      <p:sp>
        <p:nvSpPr>
          <p:cNvPr id="14" name="TextBox 13">
            <a:extLst>
              <a:ext uri="{FF2B5EF4-FFF2-40B4-BE49-F238E27FC236}">
                <a16:creationId xmlns:a16="http://schemas.microsoft.com/office/drawing/2014/main" id="{230918B2-35A6-4095-821A-CE2824992790}"/>
              </a:ext>
            </a:extLst>
          </p:cNvPr>
          <p:cNvSpPr txBox="1"/>
          <p:nvPr/>
        </p:nvSpPr>
        <p:spPr>
          <a:xfrm>
            <a:off x="2657004" y="2120478"/>
            <a:ext cx="1077796" cy="461665"/>
          </a:xfrm>
          <a:prstGeom prst="rect">
            <a:avLst/>
          </a:prstGeom>
          <a:noFill/>
        </p:spPr>
        <p:txBody>
          <a:bodyPr wrap="none" rtlCol="0">
            <a:spAutoFit/>
          </a:bodyPr>
          <a:lstStyle/>
          <a:p>
            <a:r>
              <a:rPr lang="en-GB" sz="2400" dirty="0"/>
              <a:t>Weight</a:t>
            </a:r>
          </a:p>
        </p:txBody>
      </p:sp>
      <p:sp>
        <p:nvSpPr>
          <p:cNvPr id="15" name="TextBox 14">
            <a:extLst>
              <a:ext uri="{FF2B5EF4-FFF2-40B4-BE49-F238E27FC236}">
                <a16:creationId xmlns:a16="http://schemas.microsoft.com/office/drawing/2014/main" id="{641CCA1D-C29A-4675-8E0A-0A4B58A638A8}"/>
              </a:ext>
            </a:extLst>
          </p:cNvPr>
          <p:cNvSpPr txBox="1"/>
          <p:nvPr/>
        </p:nvSpPr>
        <p:spPr>
          <a:xfrm>
            <a:off x="5375920" y="1628800"/>
            <a:ext cx="6316153" cy="523220"/>
          </a:xfrm>
          <a:prstGeom prst="rect">
            <a:avLst/>
          </a:prstGeom>
          <a:noFill/>
        </p:spPr>
        <p:txBody>
          <a:bodyPr wrap="none" rtlCol="0">
            <a:spAutoFit/>
          </a:bodyPr>
          <a:lstStyle/>
          <a:p>
            <a:r>
              <a:rPr lang="en-GB" sz="2800" dirty="0"/>
              <a:t>(0.1 x 0.5) + (0.9 x 3.1) + (0.5 x -1.9) = 1.89</a:t>
            </a:r>
          </a:p>
        </p:txBody>
      </p:sp>
      <p:sp>
        <p:nvSpPr>
          <p:cNvPr id="21" name="TextBox 20">
            <a:extLst>
              <a:ext uri="{FF2B5EF4-FFF2-40B4-BE49-F238E27FC236}">
                <a16:creationId xmlns:a16="http://schemas.microsoft.com/office/drawing/2014/main" id="{77DE484F-19F0-4CE1-83AF-BD8F5FEE520D}"/>
              </a:ext>
            </a:extLst>
          </p:cNvPr>
          <p:cNvSpPr txBox="1"/>
          <p:nvPr/>
        </p:nvSpPr>
        <p:spPr>
          <a:xfrm>
            <a:off x="6829844" y="2168860"/>
            <a:ext cx="3408305" cy="523220"/>
          </a:xfrm>
          <a:prstGeom prst="rect">
            <a:avLst/>
          </a:prstGeom>
          <a:noFill/>
        </p:spPr>
        <p:txBody>
          <a:bodyPr wrap="none" rtlCol="0">
            <a:spAutoFit/>
          </a:bodyPr>
          <a:lstStyle/>
          <a:p>
            <a:r>
              <a:rPr lang="en-GB" sz="2800" dirty="0"/>
              <a:t>Sigmoid output = 0.87</a:t>
            </a:r>
          </a:p>
        </p:txBody>
      </p:sp>
      <p:pic>
        <p:nvPicPr>
          <p:cNvPr id="31" name="Picture 30">
            <a:extLst>
              <a:ext uri="{FF2B5EF4-FFF2-40B4-BE49-F238E27FC236}">
                <a16:creationId xmlns:a16="http://schemas.microsoft.com/office/drawing/2014/main" id="{F94347C5-D7EC-4CE9-97A6-103EE12FF733}"/>
              </a:ext>
            </a:extLst>
          </p:cNvPr>
          <p:cNvPicPr>
            <a:picLocks noChangeAspect="1"/>
          </p:cNvPicPr>
          <p:nvPr/>
        </p:nvPicPr>
        <p:blipFill>
          <a:blip r:embed="rId3"/>
          <a:stretch>
            <a:fillRect/>
          </a:stretch>
        </p:blipFill>
        <p:spPr>
          <a:xfrm>
            <a:off x="5246712" y="3376946"/>
            <a:ext cx="6163074" cy="3111961"/>
          </a:xfrm>
          <a:prstGeom prst="rect">
            <a:avLst/>
          </a:prstGeom>
        </p:spPr>
      </p:pic>
      <p:pic>
        <p:nvPicPr>
          <p:cNvPr id="32" name="Picture 31">
            <a:extLst>
              <a:ext uri="{FF2B5EF4-FFF2-40B4-BE49-F238E27FC236}">
                <a16:creationId xmlns:a16="http://schemas.microsoft.com/office/drawing/2014/main" id="{7ECE4B59-A224-4AD5-89DA-DCB5781F8156}"/>
              </a:ext>
            </a:extLst>
          </p:cNvPr>
          <p:cNvPicPr>
            <a:picLocks noChangeAspect="1"/>
          </p:cNvPicPr>
          <p:nvPr/>
        </p:nvPicPr>
        <p:blipFill>
          <a:blip r:embed="rId4"/>
          <a:stretch>
            <a:fillRect/>
          </a:stretch>
        </p:blipFill>
        <p:spPr>
          <a:xfrm>
            <a:off x="5246713" y="3373097"/>
            <a:ext cx="6163074" cy="3111961"/>
          </a:xfrm>
          <a:prstGeom prst="rect">
            <a:avLst/>
          </a:prstGeom>
        </p:spPr>
      </p:pic>
      <p:cxnSp>
        <p:nvCxnSpPr>
          <p:cNvPr id="33" name="Straight Connector 32">
            <a:extLst>
              <a:ext uri="{FF2B5EF4-FFF2-40B4-BE49-F238E27FC236}">
                <a16:creationId xmlns:a16="http://schemas.microsoft.com/office/drawing/2014/main" id="{1FB762C5-0162-4007-9008-971868EB0246}"/>
              </a:ext>
            </a:extLst>
          </p:cNvPr>
          <p:cNvCxnSpPr>
            <a:cxnSpLocks/>
          </p:cNvCxnSpPr>
          <p:nvPr/>
        </p:nvCxnSpPr>
        <p:spPr>
          <a:xfrm>
            <a:off x="9087753" y="3499281"/>
            <a:ext cx="0" cy="24482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0C331D1-5A6F-4CAD-83EF-45850B200387}"/>
              </a:ext>
            </a:extLst>
          </p:cNvPr>
          <p:cNvSpPr txBox="1"/>
          <p:nvPr/>
        </p:nvSpPr>
        <p:spPr>
          <a:xfrm>
            <a:off x="6255968" y="2719058"/>
            <a:ext cx="4556055" cy="523220"/>
          </a:xfrm>
          <a:prstGeom prst="rect">
            <a:avLst/>
          </a:prstGeom>
          <a:noFill/>
        </p:spPr>
        <p:txBody>
          <a:bodyPr wrap="none" rtlCol="0">
            <a:spAutoFit/>
          </a:bodyPr>
          <a:lstStyle/>
          <a:p>
            <a:r>
              <a:rPr lang="en-GB" sz="2800" dirty="0"/>
              <a:t>Sigmoid output (bias 2) = 0.47</a:t>
            </a:r>
          </a:p>
        </p:txBody>
      </p:sp>
      <p:sp>
        <p:nvSpPr>
          <p:cNvPr id="35" name="TextBox 34">
            <a:extLst>
              <a:ext uri="{FF2B5EF4-FFF2-40B4-BE49-F238E27FC236}">
                <a16:creationId xmlns:a16="http://schemas.microsoft.com/office/drawing/2014/main" id="{335F5624-4743-49ED-924B-B6496E4A3D2E}"/>
              </a:ext>
            </a:extLst>
          </p:cNvPr>
          <p:cNvSpPr txBox="1"/>
          <p:nvPr/>
        </p:nvSpPr>
        <p:spPr>
          <a:xfrm>
            <a:off x="3444056" y="6396335"/>
            <a:ext cx="5303888" cy="461665"/>
          </a:xfrm>
          <a:prstGeom prst="rect">
            <a:avLst/>
          </a:prstGeom>
          <a:noFill/>
        </p:spPr>
        <p:txBody>
          <a:bodyPr wrap="none" rtlCol="0">
            <a:spAutoFit/>
          </a:bodyPr>
          <a:lstStyle/>
          <a:p>
            <a:r>
              <a:rPr lang="en-GB" sz="2400" dirty="0"/>
              <a:t>Training = Calculating Weights and Biases</a:t>
            </a:r>
          </a:p>
        </p:txBody>
      </p:sp>
    </p:spTree>
    <p:extLst>
      <p:ext uri="{BB962C8B-B14F-4D97-AF65-F5344CB8AC3E}">
        <p14:creationId xmlns:p14="http://schemas.microsoft.com/office/powerpoint/2010/main" val="101547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30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20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21" grpId="0"/>
      <p:bldP spid="34" grpId="0"/>
      <p:bldP spid="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22BA-F113-4407-8559-4B048484EC77}"/>
              </a:ext>
            </a:extLst>
          </p:cNvPr>
          <p:cNvSpPr>
            <a:spLocks noGrp="1"/>
          </p:cNvSpPr>
          <p:nvPr>
            <p:ph type="title"/>
          </p:nvPr>
        </p:nvSpPr>
        <p:spPr>
          <a:xfrm>
            <a:off x="609600" y="274638"/>
            <a:ext cx="10972800" cy="1143000"/>
          </a:xfrm>
        </p:spPr>
        <p:txBody>
          <a:bodyPr/>
          <a:lstStyle/>
          <a:p>
            <a:r>
              <a:rPr lang="en-GB" dirty="0"/>
              <a:t>Neural Network Structure</a:t>
            </a:r>
          </a:p>
        </p:txBody>
      </p:sp>
      <p:grpSp>
        <p:nvGrpSpPr>
          <p:cNvPr id="186" name="Group 185">
            <a:extLst>
              <a:ext uri="{FF2B5EF4-FFF2-40B4-BE49-F238E27FC236}">
                <a16:creationId xmlns:a16="http://schemas.microsoft.com/office/drawing/2014/main" id="{390DFDC2-C91B-45CB-9572-C7E985185CDD}"/>
              </a:ext>
            </a:extLst>
          </p:cNvPr>
          <p:cNvGrpSpPr/>
          <p:nvPr/>
        </p:nvGrpSpPr>
        <p:grpSpPr>
          <a:xfrm>
            <a:off x="4907868" y="2280282"/>
            <a:ext cx="2088232" cy="3237036"/>
            <a:chOff x="4907868" y="2280282"/>
            <a:chExt cx="2088232" cy="3237036"/>
          </a:xfrm>
        </p:grpSpPr>
        <p:grpSp>
          <p:nvGrpSpPr>
            <p:cNvPr id="33" name="Group 32">
              <a:extLst>
                <a:ext uri="{FF2B5EF4-FFF2-40B4-BE49-F238E27FC236}">
                  <a16:creationId xmlns:a16="http://schemas.microsoft.com/office/drawing/2014/main" id="{F1145F61-4724-422C-AEB1-61F7EE45974E}"/>
                </a:ext>
              </a:extLst>
            </p:cNvPr>
            <p:cNvGrpSpPr/>
            <p:nvPr/>
          </p:nvGrpSpPr>
          <p:grpSpPr>
            <a:xfrm>
              <a:off x="4907868" y="2743262"/>
              <a:ext cx="576064" cy="2571793"/>
              <a:chOff x="4439816" y="2743262"/>
              <a:chExt cx="576064" cy="2571793"/>
            </a:xfrm>
          </p:grpSpPr>
          <p:sp>
            <p:nvSpPr>
              <p:cNvPr id="29" name="Oval 28">
                <a:extLst>
                  <a:ext uri="{FF2B5EF4-FFF2-40B4-BE49-F238E27FC236}">
                    <a16:creationId xmlns:a16="http://schemas.microsoft.com/office/drawing/2014/main" id="{C551370B-339A-461B-84E0-D56FD06FF5A2}"/>
                  </a:ext>
                </a:extLst>
              </p:cNvPr>
              <p:cNvSpPr/>
              <p:nvPr/>
            </p:nvSpPr>
            <p:spPr>
              <a:xfrm>
                <a:off x="4439816" y="2743262"/>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D36DC97A-5206-4BD9-98B0-2413AF85EA0F}"/>
                  </a:ext>
                </a:extLst>
              </p:cNvPr>
              <p:cNvSpPr/>
              <p:nvPr/>
            </p:nvSpPr>
            <p:spPr>
              <a:xfrm>
                <a:off x="4439816" y="3408505"/>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70BF6C5C-D013-4316-8B8F-B3F26D004B2D}"/>
                  </a:ext>
                </a:extLst>
              </p:cNvPr>
              <p:cNvSpPr/>
              <p:nvPr/>
            </p:nvSpPr>
            <p:spPr>
              <a:xfrm>
                <a:off x="4439816" y="4073748"/>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75844F25-FEAA-4AFB-95C8-C19DFB5377C1}"/>
                  </a:ext>
                </a:extLst>
              </p:cNvPr>
              <p:cNvSpPr/>
              <p:nvPr/>
            </p:nvSpPr>
            <p:spPr>
              <a:xfrm>
                <a:off x="4439816" y="4738991"/>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grpSp>
          <p:nvGrpSpPr>
            <p:cNvPr id="43" name="Group 42">
              <a:extLst>
                <a:ext uri="{FF2B5EF4-FFF2-40B4-BE49-F238E27FC236}">
                  <a16:creationId xmlns:a16="http://schemas.microsoft.com/office/drawing/2014/main" id="{C1F2681F-66BA-4D76-8463-1B93EEE7E039}"/>
                </a:ext>
              </a:extLst>
            </p:cNvPr>
            <p:cNvGrpSpPr/>
            <p:nvPr/>
          </p:nvGrpSpPr>
          <p:grpSpPr>
            <a:xfrm>
              <a:off x="6420036" y="2280282"/>
              <a:ext cx="576064" cy="3237036"/>
              <a:chOff x="5951984" y="2280282"/>
              <a:chExt cx="576064" cy="3237036"/>
            </a:xfrm>
          </p:grpSpPr>
          <p:sp>
            <p:nvSpPr>
              <p:cNvPr id="34" name="Oval 33">
                <a:extLst>
                  <a:ext uri="{FF2B5EF4-FFF2-40B4-BE49-F238E27FC236}">
                    <a16:creationId xmlns:a16="http://schemas.microsoft.com/office/drawing/2014/main" id="{98BBF3FB-934C-4C18-AE24-7A22F02D22C8}"/>
                  </a:ext>
                </a:extLst>
              </p:cNvPr>
              <p:cNvSpPr/>
              <p:nvPr/>
            </p:nvSpPr>
            <p:spPr>
              <a:xfrm>
                <a:off x="5951984" y="2280282"/>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574375F2-A8B4-4488-963F-5125F31398F5}"/>
                  </a:ext>
                </a:extLst>
              </p:cNvPr>
              <p:cNvSpPr/>
              <p:nvPr/>
            </p:nvSpPr>
            <p:spPr>
              <a:xfrm>
                <a:off x="5951984" y="2945525"/>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39269F95-CBFF-455D-9229-DF1E39AFAEBB}"/>
                  </a:ext>
                </a:extLst>
              </p:cNvPr>
              <p:cNvSpPr/>
              <p:nvPr/>
            </p:nvSpPr>
            <p:spPr>
              <a:xfrm>
                <a:off x="5951984" y="3610768"/>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A8114AFE-BF9D-40A5-8A28-231DF31077B9}"/>
                  </a:ext>
                </a:extLst>
              </p:cNvPr>
              <p:cNvSpPr/>
              <p:nvPr/>
            </p:nvSpPr>
            <p:spPr>
              <a:xfrm>
                <a:off x="5951984" y="4276011"/>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4115221-001B-4C6A-932F-B6F3B136B0A5}"/>
                  </a:ext>
                </a:extLst>
              </p:cNvPr>
              <p:cNvSpPr/>
              <p:nvPr/>
            </p:nvSpPr>
            <p:spPr>
              <a:xfrm>
                <a:off x="5951984" y="4941254"/>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grpSp>
      <p:grpSp>
        <p:nvGrpSpPr>
          <p:cNvPr id="28" name="Group 27">
            <a:extLst>
              <a:ext uri="{FF2B5EF4-FFF2-40B4-BE49-F238E27FC236}">
                <a16:creationId xmlns:a16="http://schemas.microsoft.com/office/drawing/2014/main" id="{70A30CB2-4CC6-47DB-8F3E-01660A2DD273}"/>
              </a:ext>
            </a:extLst>
          </p:cNvPr>
          <p:cNvGrpSpPr/>
          <p:nvPr/>
        </p:nvGrpSpPr>
        <p:grpSpPr>
          <a:xfrm>
            <a:off x="2315580" y="1700807"/>
            <a:ext cx="576064" cy="4567524"/>
            <a:chOff x="1847528" y="1700808"/>
            <a:chExt cx="576064" cy="4567524"/>
          </a:xfrm>
        </p:grpSpPr>
        <p:sp>
          <p:nvSpPr>
            <p:cNvPr id="4" name="Oval 3">
              <a:extLst>
                <a:ext uri="{FF2B5EF4-FFF2-40B4-BE49-F238E27FC236}">
                  <a16:creationId xmlns:a16="http://schemas.microsoft.com/office/drawing/2014/main" id="{6EB5E127-A6CC-47FD-9A25-93B6AC19E75B}"/>
                </a:ext>
              </a:extLst>
            </p:cNvPr>
            <p:cNvSpPr/>
            <p:nvPr/>
          </p:nvSpPr>
          <p:spPr>
            <a:xfrm>
              <a:off x="1847528" y="170080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7B087641-A925-487E-93FE-5874951040A4}"/>
                </a:ext>
              </a:extLst>
            </p:cNvPr>
            <p:cNvSpPr/>
            <p:nvPr/>
          </p:nvSpPr>
          <p:spPr>
            <a:xfrm>
              <a:off x="1847528" y="2366051"/>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FEB4A2F6-5666-4974-B60E-C3329E58D4DD}"/>
                </a:ext>
              </a:extLst>
            </p:cNvPr>
            <p:cNvSpPr/>
            <p:nvPr/>
          </p:nvSpPr>
          <p:spPr>
            <a:xfrm>
              <a:off x="1847528" y="3031294"/>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F279402-16D4-4E18-AE15-63E316A570D3}"/>
                </a:ext>
              </a:extLst>
            </p:cNvPr>
            <p:cNvSpPr/>
            <p:nvPr/>
          </p:nvSpPr>
          <p:spPr>
            <a:xfrm>
              <a:off x="1847528" y="3696537"/>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EBC1AF9-31CD-4AEE-A307-3B289318A265}"/>
                </a:ext>
              </a:extLst>
            </p:cNvPr>
            <p:cNvSpPr/>
            <p:nvPr/>
          </p:nvSpPr>
          <p:spPr>
            <a:xfrm>
              <a:off x="1847528" y="436178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199FDE8-335E-4379-A5F7-403AC58CB05A}"/>
                </a:ext>
              </a:extLst>
            </p:cNvPr>
            <p:cNvSpPr/>
            <p:nvPr/>
          </p:nvSpPr>
          <p:spPr>
            <a:xfrm>
              <a:off x="1847528" y="5027023"/>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408A8D5F-F9CA-4FB3-8EC7-54A55F3EC4C1}"/>
                </a:ext>
              </a:extLst>
            </p:cNvPr>
            <p:cNvSpPr/>
            <p:nvPr/>
          </p:nvSpPr>
          <p:spPr>
            <a:xfrm>
              <a:off x="1847528" y="569226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2" name="Group 41">
            <a:extLst>
              <a:ext uri="{FF2B5EF4-FFF2-40B4-BE49-F238E27FC236}">
                <a16:creationId xmlns:a16="http://schemas.microsoft.com/office/drawing/2014/main" id="{B73D00B4-0BCE-41CE-B102-875620B6A586}"/>
              </a:ext>
            </a:extLst>
          </p:cNvPr>
          <p:cNvGrpSpPr/>
          <p:nvPr/>
        </p:nvGrpSpPr>
        <p:grpSpPr>
          <a:xfrm>
            <a:off x="9012324" y="3363916"/>
            <a:ext cx="576064" cy="1241307"/>
            <a:chOff x="9012324" y="3078004"/>
            <a:chExt cx="576064" cy="1241307"/>
          </a:xfrm>
        </p:grpSpPr>
        <p:sp>
          <p:nvSpPr>
            <p:cNvPr id="39" name="Oval 38">
              <a:extLst>
                <a:ext uri="{FF2B5EF4-FFF2-40B4-BE49-F238E27FC236}">
                  <a16:creationId xmlns:a16="http://schemas.microsoft.com/office/drawing/2014/main" id="{5E1CE49B-AEDA-450F-8DC7-34E63E5A0811}"/>
                </a:ext>
              </a:extLst>
            </p:cNvPr>
            <p:cNvSpPr/>
            <p:nvPr/>
          </p:nvSpPr>
          <p:spPr>
            <a:xfrm>
              <a:off x="9012324" y="3078004"/>
              <a:ext cx="576064" cy="57606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A6E40267-89AF-443F-8172-E514A10FC38E}"/>
                </a:ext>
              </a:extLst>
            </p:cNvPr>
            <p:cNvSpPr/>
            <p:nvPr/>
          </p:nvSpPr>
          <p:spPr>
            <a:xfrm>
              <a:off x="9012324" y="3743247"/>
              <a:ext cx="576064" cy="57606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46" name="TextBox 45">
            <a:extLst>
              <a:ext uri="{FF2B5EF4-FFF2-40B4-BE49-F238E27FC236}">
                <a16:creationId xmlns:a16="http://schemas.microsoft.com/office/drawing/2014/main" id="{D0722C71-01A6-4982-AF76-FDA89A5FB343}"/>
              </a:ext>
            </a:extLst>
          </p:cNvPr>
          <p:cNvSpPr txBox="1"/>
          <p:nvPr/>
        </p:nvSpPr>
        <p:spPr>
          <a:xfrm>
            <a:off x="2122550" y="6334780"/>
            <a:ext cx="962123" cy="523220"/>
          </a:xfrm>
          <a:prstGeom prst="rect">
            <a:avLst/>
          </a:prstGeom>
          <a:noFill/>
        </p:spPr>
        <p:txBody>
          <a:bodyPr wrap="none" rtlCol="0">
            <a:spAutoFit/>
          </a:bodyPr>
          <a:lstStyle/>
          <a:p>
            <a:r>
              <a:rPr lang="en-GB" sz="2800" dirty="0"/>
              <a:t>Input</a:t>
            </a:r>
          </a:p>
        </p:txBody>
      </p:sp>
      <p:sp>
        <p:nvSpPr>
          <p:cNvPr id="47" name="TextBox 46">
            <a:extLst>
              <a:ext uri="{FF2B5EF4-FFF2-40B4-BE49-F238E27FC236}">
                <a16:creationId xmlns:a16="http://schemas.microsoft.com/office/drawing/2014/main" id="{F93DBE2B-7DCC-42DC-AB7F-67BBEC09B859}"/>
              </a:ext>
            </a:extLst>
          </p:cNvPr>
          <p:cNvSpPr txBox="1"/>
          <p:nvPr/>
        </p:nvSpPr>
        <p:spPr>
          <a:xfrm>
            <a:off x="5457913" y="6334780"/>
            <a:ext cx="1236236" cy="523220"/>
          </a:xfrm>
          <a:prstGeom prst="rect">
            <a:avLst/>
          </a:prstGeom>
          <a:noFill/>
        </p:spPr>
        <p:txBody>
          <a:bodyPr wrap="none" rtlCol="0">
            <a:spAutoFit/>
          </a:bodyPr>
          <a:lstStyle/>
          <a:p>
            <a:r>
              <a:rPr lang="en-GB" sz="2800" dirty="0"/>
              <a:t>Hidden</a:t>
            </a:r>
          </a:p>
        </p:txBody>
      </p:sp>
      <p:sp>
        <p:nvSpPr>
          <p:cNvPr id="48" name="TextBox 47">
            <a:extLst>
              <a:ext uri="{FF2B5EF4-FFF2-40B4-BE49-F238E27FC236}">
                <a16:creationId xmlns:a16="http://schemas.microsoft.com/office/drawing/2014/main" id="{AA776A36-FBE6-4B24-B661-794182F99733}"/>
              </a:ext>
            </a:extLst>
          </p:cNvPr>
          <p:cNvSpPr txBox="1"/>
          <p:nvPr/>
        </p:nvSpPr>
        <p:spPr>
          <a:xfrm>
            <a:off x="8682238" y="6334780"/>
            <a:ext cx="1229824" cy="523220"/>
          </a:xfrm>
          <a:prstGeom prst="rect">
            <a:avLst/>
          </a:prstGeom>
          <a:noFill/>
        </p:spPr>
        <p:txBody>
          <a:bodyPr wrap="none" rtlCol="0">
            <a:spAutoFit/>
          </a:bodyPr>
          <a:lstStyle/>
          <a:p>
            <a:r>
              <a:rPr lang="en-GB" sz="2800" dirty="0"/>
              <a:t>Output</a:t>
            </a:r>
          </a:p>
        </p:txBody>
      </p:sp>
      <p:grpSp>
        <p:nvGrpSpPr>
          <p:cNvPr id="182" name="Group 181">
            <a:extLst>
              <a:ext uri="{FF2B5EF4-FFF2-40B4-BE49-F238E27FC236}">
                <a16:creationId xmlns:a16="http://schemas.microsoft.com/office/drawing/2014/main" id="{418200B7-ABB7-486C-8BDF-DC2E2FEAA2A7}"/>
              </a:ext>
            </a:extLst>
          </p:cNvPr>
          <p:cNvGrpSpPr/>
          <p:nvPr/>
        </p:nvGrpSpPr>
        <p:grpSpPr>
          <a:xfrm>
            <a:off x="2891644" y="1988839"/>
            <a:ext cx="6120680" cy="3991460"/>
            <a:chOff x="2891644" y="1988839"/>
            <a:chExt cx="6120680" cy="3991460"/>
          </a:xfrm>
        </p:grpSpPr>
        <p:grpSp>
          <p:nvGrpSpPr>
            <p:cNvPr id="105" name="Group 104">
              <a:extLst>
                <a:ext uri="{FF2B5EF4-FFF2-40B4-BE49-F238E27FC236}">
                  <a16:creationId xmlns:a16="http://schemas.microsoft.com/office/drawing/2014/main" id="{B78DA066-C866-403F-822E-9C0E68BC4F4B}"/>
                </a:ext>
              </a:extLst>
            </p:cNvPr>
            <p:cNvGrpSpPr/>
            <p:nvPr/>
          </p:nvGrpSpPr>
          <p:grpSpPr>
            <a:xfrm>
              <a:off x="2891644" y="1988839"/>
              <a:ext cx="2016224" cy="3991460"/>
              <a:chOff x="2891644" y="1988839"/>
              <a:chExt cx="2016224" cy="3991460"/>
            </a:xfrm>
          </p:grpSpPr>
          <p:cxnSp>
            <p:nvCxnSpPr>
              <p:cNvPr id="50" name="Straight Connector 49">
                <a:extLst>
                  <a:ext uri="{FF2B5EF4-FFF2-40B4-BE49-F238E27FC236}">
                    <a16:creationId xmlns:a16="http://schemas.microsoft.com/office/drawing/2014/main" id="{9304B101-80E8-41A2-9DED-4470E6B88C6F}"/>
                  </a:ext>
                </a:extLst>
              </p:cNvPr>
              <p:cNvCxnSpPr>
                <a:stCxn id="4" idx="6"/>
                <a:endCxn id="29" idx="2"/>
              </p:cNvCxnSpPr>
              <p:nvPr/>
            </p:nvCxnSpPr>
            <p:spPr>
              <a:xfrm>
                <a:off x="2891644" y="1988839"/>
                <a:ext cx="2016224" cy="104245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BF86454-95AE-484E-BE7A-12B771DD83F1}"/>
                  </a:ext>
                </a:extLst>
              </p:cNvPr>
              <p:cNvCxnSpPr>
                <a:stCxn id="4" idx="6"/>
                <a:endCxn id="30" idx="2"/>
              </p:cNvCxnSpPr>
              <p:nvPr/>
            </p:nvCxnSpPr>
            <p:spPr>
              <a:xfrm>
                <a:off x="2891644" y="1988839"/>
                <a:ext cx="2016224" cy="17076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4CA6DB7-988C-455B-B3E4-DB4E2EBC7A3D}"/>
                  </a:ext>
                </a:extLst>
              </p:cNvPr>
              <p:cNvCxnSpPr>
                <a:stCxn id="4" idx="6"/>
                <a:endCxn id="31" idx="2"/>
              </p:cNvCxnSpPr>
              <p:nvPr/>
            </p:nvCxnSpPr>
            <p:spPr>
              <a:xfrm>
                <a:off x="2891644" y="1988839"/>
                <a:ext cx="2016224" cy="237294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43A63B-3CC2-41C0-A5ED-06F5AD341FC1}"/>
                  </a:ext>
                </a:extLst>
              </p:cNvPr>
              <p:cNvCxnSpPr>
                <a:stCxn id="4" idx="6"/>
                <a:endCxn id="32" idx="2"/>
              </p:cNvCxnSpPr>
              <p:nvPr/>
            </p:nvCxnSpPr>
            <p:spPr>
              <a:xfrm>
                <a:off x="2891644" y="1988839"/>
                <a:ext cx="2016224" cy="303818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17637DA-124B-432F-B7A5-6AF93CCF7B12}"/>
                  </a:ext>
                </a:extLst>
              </p:cNvPr>
              <p:cNvCxnSpPr>
                <a:stCxn id="5" idx="6"/>
                <a:endCxn id="29" idx="2"/>
              </p:cNvCxnSpPr>
              <p:nvPr/>
            </p:nvCxnSpPr>
            <p:spPr>
              <a:xfrm>
                <a:off x="2891644" y="2654082"/>
                <a:ext cx="2016224" cy="37721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6F20260-C25F-47A2-9B60-1BF9C0DEF565}"/>
                  </a:ext>
                </a:extLst>
              </p:cNvPr>
              <p:cNvCxnSpPr>
                <a:stCxn id="5" idx="6"/>
                <a:endCxn id="30" idx="2"/>
              </p:cNvCxnSpPr>
              <p:nvPr/>
            </p:nvCxnSpPr>
            <p:spPr>
              <a:xfrm>
                <a:off x="2891644" y="2654082"/>
                <a:ext cx="2016224" cy="104245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DF47675-C678-4C39-BA84-DCC81A31AB83}"/>
                  </a:ext>
                </a:extLst>
              </p:cNvPr>
              <p:cNvCxnSpPr>
                <a:stCxn id="5" idx="6"/>
                <a:endCxn id="31" idx="2"/>
              </p:cNvCxnSpPr>
              <p:nvPr/>
            </p:nvCxnSpPr>
            <p:spPr>
              <a:xfrm>
                <a:off x="2891644" y="2654082"/>
                <a:ext cx="2016224" cy="17076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57A010-E207-4A24-8BD6-07FEEECFF5A8}"/>
                  </a:ext>
                </a:extLst>
              </p:cNvPr>
              <p:cNvCxnSpPr>
                <a:stCxn id="5" idx="6"/>
                <a:endCxn id="32" idx="2"/>
              </p:cNvCxnSpPr>
              <p:nvPr/>
            </p:nvCxnSpPr>
            <p:spPr>
              <a:xfrm>
                <a:off x="2891644" y="2654082"/>
                <a:ext cx="2016224" cy="237294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0F6A1C4-B52D-414C-A7E5-66D01FCF3086}"/>
                  </a:ext>
                </a:extLst>
              </p:cNvPr>
              <p:cNvCxnSpPr>
                <a:stCxn id="6" idx="6"/>
                <a:endCxn id="29" idx="2"/>
              </p:cNvCxnSpPr>
              <p:nvPr/>
            </p:nvCxnSpPr>
            <p:spPr>
              <a:xfrm flipV="1">
                <a:off x="2891644" y="3031294"/>
                <a:ext cx="2016224" cy="28803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9F96157-6B24-402C-965C-31FBB2F7E6D1}"/>
                  </a:ext>
                </a:extLst>
              </p:cNvPr>
              <p:cNvCxnSpPr>
                <a:stCxn id="6" idx="6"/>
                <a:endCxn id="30" idx="2"/>
              </p:cNvCxnSpPr>
              <p:nvPr/>
            </p:nvCxnSpPr>
            <p:spPr>
              <a:xfrm>
                <a:off x="2891644" y="3319325"/>
                <a:ext cx="2016224" cy="37721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1A631FF-6A29-4093-95F0-F43BBDEAAE6A}"/>
                  </a:ext>
                </a:extLst>
              </p:cNvPr>
              <p:cNvCxnSpPr>
                <a:stCxn id="6" idx="6"/>
                <a:endCxn id="31" idx="2"/>
              </p:cNvCxnSpPr>
              <p:nvPr/>
            </p:nvCxnSpPr>
            <p:spPr>
              <a:xfrm>
                <a:off x="2891644" y="3319325"/>
                <a:ext cx="2016224" cy="104245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E05306-D914-477C-89E7-C54580B30CF0}"/>
                  </a:ext>
                </a:extLst>
              </p:cNvPr>
              <p:cNvCxnSpPr>
                <a:stCxn id="6" idx="6"/>
                <a:endCxn id="32" idx="2"/>
              </p:cNvCxnSpPr>
              <p:nvPr/>
            </p:nvCxnSpPr>
            <p:spPr>
              <a:xfrm>
                <a:off x="2891644" y="3319325"/>
                <a:ext cx="2016224" cy="17076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C650421-B65D-4FA2-B294-42EA8CDD9D84}"/>
                  </a:ext>
                </a:extLst>
              </p:cNvPr>
              <p:cNvCxnSpPr>
                <a:stCxn id="7" idx="6"/>
                <a:endCxn id="29" idx="2"/>
              </p:cNvCxnSpPr>
              <p:nvPr/>
            </p:nvCxnSpPr>
            <p:spPr>
              <a:xfrm flipV="1">
                <a:off x="2891644" y="3031294"/>
                <a:ext cx="2016224" cy="9532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A3EA05-BD62-47A4-A4F1-8F58C3EAA0C4}"/>
                  </a:ext>
                </a:extLst>
              </p:cNvPr>
              <p:cNvCxnSpPr>
                <a:stCxn id="7" idx="6"/>
                <a:endCxn id="30" idx="2"/>
              </p:cNvCxnSpPr>
              <p:nvPr/>
            </p:nvCxnSpPr>
            <p:spPr>
              <a:xfrm flipV="1">
                <a:off x="2891644" y="3696537"/>
                <a:ext cx="2016224" cy="28803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34C6EF1-AE52-4435-A947-1071C39CAB69}"/>
                  </a:ext>
                </a:extLst>
              </p:cNvPr>
              <p:cNvCxnSpPr>
                <a:stCxn id="7" idx="6"/>
                <a:endCxn id="31" idx="2"/>
              </p:cNvCxnSpPr>
              <p:nvPr/>
            </p:nvCxnSpPr>
            <p:spPr>
              <a:xfrm>
                <a:off x="2891644" y="3984568"/>
                <a:ext cx="2016224" cy="37721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2F2F1C2-481B-47F7-8D2D-EC62096C9D65}"/>
                  </a:ext>
                </a:extLst>
              </p:cNvPr>
              <p:cNvCxnSpPr>
                <a:stCxn id="7" idx="6"/>
                <a:endCxn id="32" idx="2"/>
              </p:cNvCxnSpPr>
              <p:nvPr/>
            </p:nvCxnSpPr>
            <p:spPr>
              <a:xfrm>
                <a:off x="2891644" y="3984568"/>
                <a:ext cx="2016224" cy="104245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9C919B-210D-44B2-B2BC-286271813477}"/>
                  </a:ext>
                </a:extLst>
              </p:cNvPr>
              <p:cNvCxnSpPr>
                <a:stCxn id="8" idx="6"/>
                <a:endCxn id="29" idx="2"/>
              </p:cNvCxnSpPr>
              <p:nvPr/>
            </p:nvCxnSpPr>
            <p:spPr>
              <a:xfrm flipV="1">
                <a:off x="2891644" y="3031294"/>
                <a:ext cx="2016224" cy="161851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A569794-1C30-4F43-B964-0B1850B36805}"/>
                  </a:ext>
                </a:extLst>
              </p:cNvPr>
              <p:cNvCxnSpPr>
                <a:stCxn id="8" idx="6"/>
                <a:endCxn id="30" idx="2"/>
              </p:cNvCxnSpPr>
              <p:nvPr/>
            </p:nvCxnSpPr>
            <p:spPr>
              <a:xfrm flipV="1">
                <a:off x="2891644" y="3696537"/>
                <a:ext cx="2016224" cy="9532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6B849A9-68DA-4A91-8860-FA9ADB532CF3}"/>
                  </a:ext>
                </a:extLst>
              </p:cNvPr>
              <p:cNvCxnSpPr>
                <a:stCxn id="8" idx="6"/>
                <a:endCxn id="31" idx="2"/>
              </p:cNvCxnSpPr>
              <p:nvPr/>
            </p:nvCxnSpPr>
            <p:spPr>
              <a:xfrm flipV="1">
                <a:off x="2891644" y="4361780"/>
                <a:ext cx="2016224" cy="28803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0B17695-E19B-482B-B96E-F64AECF0CB72}"/>
                  </a:ext>
                </a:extLst>
              </p:cNvPr>
              <p:cNvCxnSpPr>
                <a:stCxn id="8" idx="6"/>
                <a:endCxn id="32" idx="2"/>
              </p:cNvCxnSpPr>
              <p:nvPr/>
            </p:nvCxnSpPr>
            <p:spPr>
              <a:xfrm>
                <a:off x="2891644" y="4649811"/>
                <a:ext cx="2016224" cy="37721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409627E-E0EE-4DDF-8F8C-A18F11AAFEEC}"/>
                  </a:ext>
                </a:extLst>
              </p:cNvPr>
              <p:cNvCxnSpPr>
                <a:stCxn id="9" idx="6"/>
                <a:endCxn id="29" idx="2"/>
              </p:cNvCxnSpPr>
              <p:nvPr/>
            </p:nvCxnSpPr>
            <p:spPr>
              <a:xfrm flipV="1">
                <a:off x="2891644" y="3031294"/>
                <a:ext cx="2016224" cy="22837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8683EB9-3A49-4AFF-B8E5-CCC2E9953A2B}"/>
                  </a:ext>
                </a:extLst>
              </p:cNvPr>
              <p:cNvCxnSpPr>
                <a:stCxn id="9" idx="6"/>
                <a:endCxn id="30" idx="2"/>
              </p:cNvCxnSpPr>
              <p:nvPr/>
            </p:nvCxnSpPr>
            <p:spPr>
              <a:xfrm flipV="1">
                <a:off x="2891644" y="3696537"/>
                <a:ext cx="2016224" cy="161851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959E507-679C-43A6-97BE-888A5E6E51A4}"/>
                  </a:ext>
                </a:extLst>
              </p:cNvPr>
              <p:cNvCxnSpPr>
                <a:stCxn id="9" idx="6"/>
                <a:endCxn id="31" idx="2"/>
              </p:cNvCxnSpPr>
              <p:nvPr/>
            </p:nvCxnSpPr>
            <p:spPr>
              <a:xfrm flipV="1">
                <a:off x="2891644" y="4361780"/>
                <a:ext cx="2016224" cy="9532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9075E4-CF77-4799-83A1-C61A25FF23FF}"/>
                  </a:ext>
                </a:extLst>
              </p:cNvPr>
              <p:cNvCxnSpPr>
                <a:stCxn id="9" idx="6"/>
                <a:endCxn id="32" idx="2"/>
              </p:cNvCxnSpPr>
              <p:nvPr/>
            </p:nvCxnSpPr>
            <p:spPr>
              <a:xfrm flipV="1">
                <a:off x="2891644" y="5027023"/>
                <a:ext cx="2016224" cy="28803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00BF6A5-F230-4140-B9BA-6AD9CB1F54C6}"/>
                  </a:ext>
                </a:extLst>
              </p:cNvPr>
              <p:cNvCxnSpPr>
                <a:stCxn id="10" idx="6"/>
                <a:endCxn id="29" idx="2"/>
              </p:cNvCxnSpPr>
              <p:nvPr/>
            </p:nvCxnSpPr>
            <p:spPr>
              <a:xfrm flipV="1">
                <a:off x="2891644" y="3031294"/>
                <a:ext cx="2016224" cy="29490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135734B-D688-45E3-AC6A-CF9162AEED22}"/>
                  </a:ext>
                </a:extLst>
              </p:cNvPr>
              <p:cNvCxnSpPr>
                <a:stCxn id="10" idx="6"/>
                <a:endCxn id="30" idx="2"/>
              </p:cNvCxnSpPr>
              <p:nvPr/>
            </p:nvCxnSpPr>
            <p:spPr>
              <a:xfrm flipV="1">
                <a:off x="2891644" y="3696537"/>
                <a:ext cx="2016224" cy="228376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3A1101-6DBC-4036-97A4-0108A6D20D7E}"/>
                  </a:ext>
                </a:extLst>
              </p:cNvPr>
              <p:cNvCxnSpPr>
                <a:stCxn id="10" idx="6"/>
                <a:endCxn id="31" idx="2"/>
              </p:cNvCxnSpPr>
              <p:nvPr/>
            </p:nvCxnSpPr>
            <p:spPr>
              <a:xfrm flipV="1">
                <a:off x="2891644" y="4361780"/>
                <a:ext cx="2016224" cy="161851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693F020-A8F8-4752-AC8A-46878A495316}"/>
                  </a:ext>
                </a:extLst>
              </p:cNvPr>
              <p:cNvCxnSpPr>
                <a:stCxn id="10" idx="6"/>
                <a:endCxn id="32" idx="2"/>
              </p:cNvCxnSpPr>
              <p:nvPr/>
            </p:nvCxnSpPr>
            <p:spPr>
              <a:xfrm flipV="1">
                <a:off x="2891644" y="5027023"/>
                <a:ext cx="2016224" cy="9532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33AAF21E-7153-45E9-B276-485C72EFD4DB}"/>
                </a:ext>
              </a:extLst>
            </p:cNvPr>
            <p:cNvGrpSpPr/>
            <p:nvPr/>
          </p:nvGrpSpPr>
          <p:grpSpPr>
            <a:xfrm>
              <a:off x="5483932" y="2568314"/>
              <a:ext cx="936104" cy="2660972"/>
              <a:chOff x="5483932" y="2568314"/>
              <a:chExt cx="936104" cy="2660972"/>
            </a:xfrm>
          </p:grpSpPr>
          <p:cxnSp>
            <p:nvCxnSpPr>
              <p:cNvPr id="111" name="Straight Connector 110">
                <a:extLst>
                  <a:ext uri="{FF2B5EF4-FFF2-40B4-BE49-F238E27FC236}">
                    <a16:creationId xmlns:a16="http://schemas.microsoft.com/office/drawing/2014/main" id="{FA04D445-0CBE-4BAD-80C4-C8E47F1300E4}"/>
                  </a:ext>
                </a:extLst>
              </p:cNvPr>
              <p:cNvCxnSpPr>
                <a:cxnSpLocks/>
                <a:stCxn id="34" idx="2"/>
                <a:endCxn id="29" idx="6"/>
              </p:cNvCxnSpPr>
              <p:nvPr/>
            </p:nvCxnSpPr>
            <p:spPr>
              <a:xfrm flipH="1">
                <a:off x="5483932" y="2568314"/>
                <a:ext cx="936104" cy="46298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4819FDC-2269-4619-9A73-0210513695C3}"/>
                  </a:ext>
                </a:extLst>
              </p:cNvPr>
              <p:cNvCxnSpPr>
                <a:cxnSpLocks/>
                <a:stCxn id="34" idx="2"/>
              </p:cNvCxnSpPr>
              <p:nvPr/>
            </p:nvCxnSpPr>
            <p:spPr>
              <a:xfrm flipH="1">
                <a:off x="5484998" y="2568314"/>
                <a:ext cx="935038" cy="112822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6948BF4-1C99-42C2-A39A-2138B660D4C2}"/>
                  </a:ext>
                </a:extLst>
              </p:cNvPr>
              <p:cNvCxnSpPr>
                <a:cxnSpLocks/>
                <a:stCxn id="34" idx="2"/>
              </p:cNvCxnSpPr>
              <p:nvPr/>
            </p:nvCxnSpPr>
            <p:spPr>
              <a:xfrm flipH="1">
                <a:off x="5484998" y="2568314"/>
                <a:ext cx="935038" cy="179346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D7FA061-6922-4F5E-8E09-977E965B30EF}"/>
                  </a:ext>
                </a:extLst>
              </p:cNvPr>
              <p:cNvCxnSpPr>
                <a:cxnSpLocks/>
                <a:stCxn id="34" idx="2"/>
              </p:cNvCxnSpPr>
              <p:nvPr/>
            </p:nvCxnSpPr>
            <p:spPr>
              <a:xfrm flipH="1">
                <a:off x="5484998" y="2568314"/>
                <a:ext cx="935038" cy="245870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6E31BCD-1E1A-428D-B12F-CCEAAC1EF7C2}"/>
                  </a:ext>
                </a:extLst>
              </p:cNvPr>
              <p:cNvCxnSpPr>
                <a:cxnSpLocks/>
                <a:stCxn id="35" idx="2"/>
              </p:cNvCxnSpPr>
              <p:nvPr/>
            </p:nvCxnSpPr>
            <p:spPr>
              <a:xfrm flipH="1" flipV="1">
                <a:off x="5484998" y="3031295"/>
                <a:ext cx="935038" cy="20226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E874932-9DE0-43A3-BD11-A5972F271F82}"/>
                  </a:ext>
                </a:extLst>
              </p:cNvPr>
              <p:cNvCxnSpPr>
                <a:cxnSpLocks/>
                <a:stCxn id="35" idx="2"/>
              </p:cNvCxnSpPr>
              <p:nvPr/>
            </p:nvCxnSpPr>
            <p:spPr>
              <a:xfrm flipH="1">
                <a:off x="5484998" y="3233557"/>
                <a:ext cx="935038" cy="46298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FB45B84-0E14-46D0-8326-233C3CD09221}"/>
                  </a:ext>
                </a:extLst>
              </p:cNvPr>
              <p:cNvCxnSpPr>
                <a:cxnSpLocks/>
                <a:stCxn id="35" idx="2"/>
              </p:cNvCxnSpPr>
              <p:nvPr/>
            </p:nvCxnSpPr>
            <p:spPr>
              <a:xfrm flipH="1">
                <a:off x="5484998" y="3233557"/>
                <a:ext cx="935038" cy="112822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A2C1EDD-3977-47E7-843B-40D7DFD22CF3}"/>
                  </a:ext>
                </a:extLst>
              </p:cNvPr>
              <p:cNvCxnSpPr>
                <a:cxnSpLocks/>
                <a:stCxn id="35" idx="2"/>
              </p:cNvCxnSpPr>
              <p:nvPr/>
            </p:nvCxnSpPr>
            <p:spPr>
              <a:xfrm flipH="1">
                <a:off x="5484998" y="3233557"/>
                <a:ext cx="935038" cy="179346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183F4CD-DC19-4CB1-8BC3-A1B27FBE2A2E}"/>
                  </a:ext>
                </a:extLst>
              </p:cNvPr>
              <p:cNvCxnSpPr>
                <a:cxnSpLocks/>
                <a:stCxn id="36" idx="2"/>
              </p:cNvCxnSpPr>
              <p:nvPr/>
            </p:nvCxnSpPr>
            <p:spPr>
              <a:xfrm flipH="1" flipV="1">
                <a:off x="5484998" y="3031294"/>
                <a:ext cx="935038" cy="8675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54EEC5-ADA3-4460-BA81-A50509D4AA51}"/>
                  </a:ext>
                </a:extLst>
              </p:cNvPr>
              <p:cNvCxnSpPr>
                <a:cxnSpLocks/>
                <a:stCxn id="36" idx="2"/>
              </p:cNvCxnSpPr>
              <p:nvPr/>
            </p:nvCxnSpPr>
            <p:spPr>
              <a:xfrm flipH="1" flipV="1">
                <a:off x="5484998" y="3696538"/>
                <a:ext cx="935038" cy="20226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138316A-50CC-4D6B-A767-E68D3E5DEDCE}"/>
                  </a:ext>
                </a:extLst>
              </p:cNvPr>
              <p:cNvCxnSpPr>
                <a:cxnSpLocks/>
                <a:stCxn id="36" idx="2"/>
              </p:cNvCxnSpPr>
              <p:nvPr/>
            </p:nvCxnSpPr>
            <p:spPr>
              <a:xfrm flipH="1">
                <a:off x="5484998" y="3898800"/>
                <a:ext cx="935038" cy="46298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7C2C11A-781A-4D26-A417-B1F8D3889BE9}"/>
                  </a:ext>
                </a:extLst>
              </p:cNvPr>
              <p:cNvCxnSpPr>
                <a:cxnSpLocks/>
                <a:stCxn id="36" idx="2"/>
              </p:cNvCxnSpPr>
              <p:nvPr/>
            </p:nvCxnSpPr>
            <p:spPr>
              <a:xfrm flipH="1">
                <a:off x="5484998" y="3898800"/>
                <a:ext cx="935038" cy="112822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5CBD2D0-3CEA-4577-A386-41172FEBA075}"/>
                  </a:ext>
                </a:extLst>
              </p:cNvPr>
              <p:cNvCxnSpPr>
                <a:cxnSpLocks/>
                <a:stCxn id="37" idx="2"/>
              </p:cNvCxnSpPr>
              <p:nvPr/>
            </p:nvCxnSpPr>
            <p:spPr>
              <a:xfrm flipH="1" flipV="1">
                <a:off x="5484998" y="3031295"/>
                <a:ext cx="935038" cy="15327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C06B81E-6483-4C5E-8704-5F22DC6C5EB1}"/>
                  </a:ext>
                </a:extLst>
              </p:cNvPr>
              <p:cNvCxnSpPr>
                <a:cxnSpLocks/>
                <a:stCxn id="37" idx="2"/>
              </p:cNvCxnSpPr>
              <p:nvPr/>
            </p:nvCxnSpPr>
            <p:spPr>
              <a:xfrm flipH="1" flipV="1">
                <a:off x="5484998" y="3696537"/>
                <a:ext cx="935038" cy="8675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6819C8-D71F-4E30-8A1B-08A435FCE370}"/>
                  </a:ext>
                </a:extLst>
              </p:cNvPr>
              <p:cNvCxnSpPr>
                <a:cxnSpLocks/>
                <a:stCxn id="37" idx="2"/>
              </p:cNvCxnSpPr>
              <p:nvPr/>
            </p:nvCxnSpPr>
            <p:spPr>
              <a:xfrm flipH="1" flipV="1">
                <a:off x="5484998" y="4361781"/>
                <a:ext cx="935038" cy="20226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95C2D8C-59E8-43BA-98ED-66E55EC433C7}"/>
                  </a:ext>
                </a:extLst>
              </p:cNvPr>
              <p:cNvCxnSpPr>
                <a:cxnSpLocks/>
                <a:stCxn id="37" idx="2"/>
              </p:cNvCxnSpPr>
              <p:nvPr/>
            </p:nvCxnSpPr>
            <p:spPr>
              <a:xfrm flipH="1">
                <a:off x="5484998" y="4564043"/>
                <a:ext cx="935038" cy="46298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392CC14-9CE7-4347-B539-9BCDEE8724B1}"/>
                  </a:ext>
                </a:extLst>
              </p:cNvPr>
              <p:cNvCxnSpPr>
                <a:cxnSpLocks/>
                <a:stCxn id="38" idx="2"/>
              </p:cNvCxnSpPr>
              <p:nvPr/>
            </p:nvCxnSpPr>
            <p:spPr>
              <a:xfrm flipH="1" flipV="1">
                <a:off x="5484998" y="3031294"/>
                <a:ext cx="935038" cy="219799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379ADF-53EF-46B6-9AAA-ABA4A3EBBEE0}"/>
                  </a:ext>
                </a:extLst>
              </p:cNvPr>
              <p:cNvCxnSpPr>
                <a:cxnSpLocks/>
                <a:stCxn id="38" idx="2"/>
              </p:cNvCxnSpPr>
              <p:nvPr/>
            </p:nvCxnSpPr>
            <p:spPr>
              <a:xfrm flipH="1" flipV="1">
                <a:off x="5484998" y="3696538"/>
                <a:ext cx="935038" cy="15327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38C32A5-B38E-4D43-B9ED-FFE460AE65FB}"/>
                  </a:ext>
                </a:extLst>
              </p:cNvPr>
              <p:cNvCxnSpPr>
                <a:cxnSpLocks/>
                <a:stCxn id="38" idx="2"/>
              </p:cNvCxnSpPr>
              <p:nvPr/>
            </p:nvCxnSpPr>
            <p:spPr>
              <a:xfrm flipH="1" flipV="1">
                <a:off x="5484998" y="4361780"/>
                <a:ext cx="935038" cy="8675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8201BB9-5BAE-419C-A1EE-FCA4693B5D80}"/>
                  </a:ext>
                </a:extLst>
              </p:cNvPr>
              <p:cNvCxnSpPr>
                <a:cxnSpLocks/>
                <a:stCxn id="38" idx="2"/>
              </p:cNvCxnSpPr>
              <p:nvPr/>
            </p:nvCxnSpPr>
            <p:spPr>
              <a:xfrm flipH="1" flipV="1">
                <a:off x="5484998" y="5027024"/>
                <a:ext cx="935038" cy="20226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829B4AF0-86AB-4C01-B714-ACE56650F14E}"/>
                </a:ext>
              </a:extLst>
            </p:cNvPr>
            <p:cNvGrpSpPr/>
            <p:nvPr/>
          </p:nvGrpSpPr>
          <p:grpSpPr>
            <a:xfrm>
              <a:off x="6996100" y="2568314"/>
              <a:ext cx="2016224" cy="2682833"/>
              <a:chOff x="6996100" y="2568314"/>
              <a:chExt cx="2016224" cy="2682833"/>
            </a:xfrm>
          </p:grpSpPr>
          <p:cxnSp>
            <p:nvCxnSpPr>
              <p:cNvPr id="156" name="Straight Connector 155">
                <a:extLst>
                  <a:ext uri="{FF2B5EF4-FFF2-40B4-BE49-F238E27FC236}">
                    <a16:creationId xmlns:a16="http://schemas.microsoft.com/office/drawing/2014/main" id="{E866ACC0-0B0F-4D7B-B95E-9101E4B55C76}"/>
                  </a:ext>
                </a:extLst>
              </p:cNvPr>
              <p:cNvCxnSpPr>
                <a:cxnSpLocks/>
                <a:stCxn id="39" idx="2"/>
                <a:endCxn id="34" idx="6"/>
              </p:cNvCxnSpPr>
              <p:nvPr/>
            </p:nvCxnSpPr>
            <p:spPr>
              <a:xfrm flipH="1" flipV="1">
                <a:off x="6996100" y="2568314"/>
                <a:ext cx="2016224" cy="10836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2599D76-C671-4022-A4B1-0523A9A0E3EC}"/>
                  </a:ext>
                </a:extLst>
              </p:cNvPr>
              <p:cNvCxnSpPr>
                <a:cxnSpLocks/>
                <a:stCxn id="40" idx="2"/>
                <a:endCxn id="34" idx="6"/>
              </p:cNvCxnSpPr>
              <p:nvPr/>
            </p:nvCxnSpPr>
            <p:spPr>
              <a:xfrm flipH="1" flipV="1">
                <a:off x="6996100" y="2568314"/>
                <a:ext cx="2016224" cy="174887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CEE24FD-322D-4050-8C1C-A82A0E4B306D}"/>
                  </a:ext>
                </a:extLst>
              </p:cNvPr>
              <p:cNvCxnSpPr>
                <a:cxnSpLocks/>
                <a:stCxn id="39" idx="2"/>
              </p:cNvCxnSpPr>
              <p:nvPr/>
            </p:nvCxnSpPr>
            <p:spPr>
              <a:xfrm flipH="1" flipV="1">
                <a:off x="6996100" y="3247232"/>
                <a:ext cx="2016224" cy="4047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CBE2CDD-E850-4E3A-9A17-559463195D1C}"/>
                  </a:ext>
                </a:extLst>
              </p:cNvPr>
              <p:cNvCxnSpPr>
                <a:cxnSpLocks/>
                <a:stCxn id="40" idx="2"/>
              </p:cNvCxnSpPr>
              <p:nvPr/>
            </p:nvCxnSpPr>
            <p:spPr>
              <a:xfrm flipH="1" flipV="1">
                <a:off x="6996100" y="3247233"/>
                <a:ext cx="2016224" cy="10699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7669040-5D46-4A20-8DDD-BEF911B2D9AD}"/>
                  </a:ext>
                </a:extLst>
              </p:cNvPr>
              <p:cNvCxnSpPr>
                <a:cxnSpLocks/>
                <a:stCxn id="39" idx="2"/>
              </p:cNvCxnSpPr>
              <p:nvPr/>
            </p:nvCxnSpPr>
            <p:spPr>
              <a:xfrm flipH="1">
                <a:off x="6996100" y="3651948"/>
                <a:ext cx="2016224" cy="2468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83669FDE-EB66-4FD2-B472-D41886FF91E0}"/>
                  </a:ext>
                </a:extLst>
              </p:cNvPr>
              <p:cNvCxnSpPr>
                <a:cxnSpLocks/>
                <a:stCxn id="40" idx="2"/>
              </p:cNvCxnSpPr>
              <p:nvPr/>
            </p:nvCxnSpPr>
            <p:spPr>
              <a:xfrm flipH="1" flipV="1">
                <a:off x="6996100" y="3898801"/>
                <a:ext cx="2016224" cy="4183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8556545-EE7B-4653-B1AB-6FF21C1F32C9}"/>
                  </a:ext>
                </a:extLst>
              </p:cNvPr>
              <p:cNvCxnSpPr>
                <a:cxnSpLocks/>
                <a:stCxn id="39" idx="2"/>
              </p:cNvCxnSpPr>
              <p:nvPr/>
            </p:nvCxnSpPr>
            <p:spPr>
              <a:xfrm flipH="1">
                <a:off x="6996100" y="3651948"/>
                <a:ext cx="2016224" cy="92028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EAFB9AA-25CE-43D5-91F8-5564C6D6CD5B}"/>
                  </a:ext>
                </a:extLst>
              </p:cNvPr>
              <p:cNvCxnSpPr>
                <a:cxnSpLocks/>
                <a:stCxn id="40" idx="2"/>
              </p:cNvCxnSpPr>
              <p:nvPr/>
            </p:nvCxnSpPr>
            <p:spPr>
              <a:xfrm flipH="1">
                <a:off x="6996100" y="4317191"/>
                <a:ext cx="2016224" cy="2550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3D3FB63-3362-45D3-84F0-3B19DC987881}"/>
                  </a:ext>
                </a:extLst>
              </p:cNvPr>
              <p:cNvCxnSpPr>
                <a:cxnSpLocks/>
                <a:stCxn id="39" idx="2"/>
              </p:cNvCxnSpPr>
              <p:nvPr/>
            </p:nvCxnSpPr>
            <p:spPr>
              <a:xfrm flipH="1">
                <a:off x="6996100" y="3651948"/>
                <a:ext cx="2016224" cy="15991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0A29DD1-D390-4E4B-80AE-6B13869FD7E9}"/>
                  </a:ext>
                </a:extLst>
              </p:cNvPr>
              <p:cNvCxnSpPr>
                <a:cxnSpLocks/>
                <a:stCxn id="40" idx="2"/>
              </p:cNvCxnSpPr>
              <p:nvPr/>
            </p:nvCxnSpPr>
            <p:spPr>
              <a:xfrm flipH="1">
                <a:off x="6996100" y="4317191"/>
                <a:ext cx="2016224" cy="9339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85" name="Group 184">
            <a:extLst>
              <a:ext uri="{FF2B5EF4-FFF2-40B4-BE49-F238E27FC236}">
                <a16:creationId xmlns:a16="http://schemas.microsoft.com/office/drawing/2014/main" id="{46AF92A9-5B8A-4C03-855B-DA607B582C3C}"/>
              </a:ext>
            </a:extLst>
          </p:cNvPr>
          <p:cNvGrpSpPr/>
          <p:nvPr/>
        </p:nvGrpSpPr>
        <p:grpSpPr>
          <a:xfrm>
            <a:off x="9696400" y="3414543"/>
            <a:ext cx="1569660" cy="1133480"/>
            <a:chOff x="9696400" y="3414543"/>
            <a:chExt cx="1569660" cy="1133480"/>
          </a:xfrm>
        </p:grpSpPr>
        <p:sp>
          <p:nvSpPr>
            <p:cNvPr id="183" name="TextBox 182">
              <a:extLst>
                <a:ext uri="{FF2B5EF4-FFF2-40B4-BE49-F238E27FC236}">
                  <a16:creationId xmlns:a16="http://schemas.microsoft.com/office/drawing/2014/main" id="{0CA31861-9DDD-429A-ADBA-CD6EC56517A0}"/>
                </a:ext>
              </a:extLst>
            </p:cNvPr>
            <p:cNvSpPr txBox="1"/>
            <p:nvPr/>
          </p:nvSpPr>
          <p:spPr>
            <a:xfrm>
              <a:off x="9696400" y="3414543"/>
              <a:ext cx="1140056" cy="461665"/>
            </a:xfrm>
            <a:prstGeom prst="rect">
              <a:avLst/>
            </a:prstGeom>
            <a:noFill/>
          </p:spPr>
          <p:txBody>
            <a:bodyPr wrap="none" rtlCol="0">
              <a:spAutoFit/>
            </a:bodyPr>
            <a:lstStyle/>
            <a:p>
              <a:r>
                <a:rPr lang="en-GB" sz="2400" dirty="0"/>
                <a:t>Disease</a:t>
              </a:r>
            </a:p>
          </p:txBody>
        </p:sp>
        <p:sp>
          <p:nvSpPr>
            <p:cNvPr id="184" name="TextBox 183">
              <a:extLst>
                <a:ext uri="{FF2B5EF4-FFF2-40B4-BE49-F238E27FC236}">
                  <a16:creationId xmlns:a16="http://schemas.microsoft.com/office/drawing/2014/main" id="{95FAE7F6-28BD-4928-930C-2287CDC41CCE}"/>
                </a:ext>
              </a:extLst>
            </p:cNvPr>
            <p:cNvSpPr txBox="1"/>
            <p:nvPr/>
          </p:nvSpPr>
          <p:spPr>
            <a:xfrm>
              <a:off x="9696400" y="4086358"/>
              <a:ext cx="1569660" cy="461665"/>
            </a:xfrm>
            <a:prstGeom prst="rect">
              <a:avLst/>
            </a:prstGeom>
            <a:noFill/>
          </p:spPr>
          <p:txBody>
            <a:bodyPr wrap="none" rtlCol="0">
              <a:spAutoFit/>
            </a:bodyPr>
            <a:lstStyle/>
            <a:p>
              <a:r>
                <a:rPr lang="en-GB" sz="2400" dirty="0"/>
                <a:t>No Disease</a:t>
              </a:r>
            </a:p>
          </p:txBody>
        </p:sp>
      </p:grpSp>
      <p:grpSp>
        <p:nvGrpSpPr>
          <p:cNvPr id="195" name="Group 194">
            <a:extLst>
              <a:ext uri="{FF2B5EF4-FFF2-40B4-BE49-F238E27FC236}">
                <a16:creationId xmlns:a16="http://schemas.microsoft.com/office/drawing/2014/main" id="{40D3E8BB-854B-4F8A-A8FC-8B037839DB63}"/>
              </a:ext>
            </a:extLst>
          </p:cNvPr>
          <p:cNvGrpSpPr/>
          <p:nvPr/>
        </p:nvGrpSpPr>
        <p:grpSpPr>
          <a:xfrm>
            <a:off x="954164" y="1743199"/>
            <a:ext cx="1311769" cy="4480042"/>
            <a:chOff x="954164" y="1743199"/>
            <a:chExt cx="1311769" cy="4480042"/>
          </a:xfrm>
        </p:grpSpPr>
        <p:sp>
          <p:nvSpPr>
            <p:cNvPr id="187" name="TextBox 186">
              <a:extLst>
                <a:ext uri="{FF2B5EF4-FFF2-40B4-BE49-F238E27FC236}">
                  <a16:creationId xmlns:a16="http://schemas.microsoft.com/office/drawing/2014/main" id="{ED31CF17-6077-4A52-94CD-B5050D48F169}"/>
                </a:ext>
              </a:extLst>
            </p:cNvPr>
            <p:cNvSpPr txBox="1"/>
            <p:nvPr/>
          </p:nvSpPr>
          <p:spPr>
            <a:xfrm>
              <a:off x="1188137" y="1743199"/>
              <a:ext cx="1077796" cy="461665"/>
            </a:xfrm>
            <a:prstGeom prst="rect">
              <a:avLst/>
            </a:prstGeom>
            <a:noFill/>
          </p:spPr>
          <p:txBody>
            <a:bodyPr wrap="none" rtlCol="0">
              <a:spAutoFit/>
            </a:bodyPr>
            <a:lstStyle/>
            <a:p>
              <a:r>
                <a:rPr lang="en-GB" sz="2400" dirty="0"/>
                <a:t>Weight</a:t>
              </a:r>
            </a:p>
          </p:txBody>
        </p:sp>
        <p:sp>
          <p:nvSpPr>
            <p:cNvPr id="188" name="TextBox 187">
              <a:extLst>
                <a:ext uri="{FF2B5EF4-FFF2-40B4-BE49-F238E27FC236}">
                  <a16:creationId xmlns:a16="http://schemas.microsoft.com/office/drawing/2014/main" id="{FBB004B4-7425-4A21-93F6-17D4B0AB6240}"/>
                </a:ext>
              </a:extLst>
            </p:cNvPr>
            <p:cNvSpPr txBox="1"/>
            <p:nvPr/>
          </p:nvSpPr>
          <p:spPr>
            <a:xfrm>
              <a:off x="1258606" y="2412929"/>
              <a:ext cx="1007327" cy="461665"/>
            </a:xfrm>
            <a:prstGeom prst="rect">
              <a:avLst/>
            </a:prstGeom>
            <a:noFill/>
          </p:spPr>
          <p:txBody>
            <a:bodyPr wrap="none" rtlCol="0">
              <a:spAutoFit/>
            </a:bodyPr>
            <a:lstStyle/>
            <a:p>
              <a:r>
                <a:rPr lang="en-GB" sz="2400" dirty="0"/>
                <a:t>Height</a:t>
              </a:r>
            </a:p>
          </p:txBody>
        </p:sp>
        <p:sp>
          <p:nvSpPr>
            <p:cNvPr id="189" name="TextBox 188">
              <a:extLst>
                <a:ext uri="{FF2B5EF4-FFF2-40B4-BE49-F238E27FC236}">
                  <a16:creationId xmlns:a16="http://schemas.microsoft.com/office/drawing/2014/main" id="{F0E2EF99-5EB0-4A1D-AC9E-8769FDE5CA32}"/>
                </a:ext>
              </a:extLst>
            </p:cNvPr>
            <p:cNvSpPr txBox="1"/>
            <p:nvPr/>
          </p:nvSpPr>
          <p:spPr>
            <a:xfrm>
              <a:off x="1607739" y="3082659"/>
              <a:ext cx="658194" cy="461665"/>
            </a:xfrm>
            <a:prstGeom prst="rect">
              <a:avLst/>
            </a:prstGeom>
            <a:noFill/>
          </p:spPr>
          <p:txBody>
            <a:bodyPr wrap="none" rtlCol="0">
              <a:spAutoFit/>
            </a:bodyPr>
            <a:lstStyle/>
            <a:p>
              <a:r>
                <a:rPr lang="en-GB" sz="2400" dirty="0"/>
                <a:t>Age</a:t>
              </a:r>
            </a:p>
          </p:txBody>
        </p:sp>
        <p:sp>
          <p:nvSpPr>
            <p:cNvPr id="190" name="TextBox 189">
              <a:extLst>
                <a:ext uri="{FF2B5EF4-FFF2-40B4-BE49-F238E27FC236}">
                  <a16:creationId xmlns:a16="http://schemas.microsoft.com/office/drawing/2014/main" id="{E924B448-2A61-4886-826F-E26FABDB57FF}"/>
                </a:ext>
              </a:extLst>
            </p:cNvPr>
            <p:cNvSpPr txBox="1"/>
            <p:nvPr/>
          </p:nvSpPr>
          <p:spPr>
            <a:xfrm>
              <a:off x="1129403" y="3752389"/>
              <a:ext cx="1136530" cy="461665"/>
            </a:xfrm>
            <a:prstGeom prst="rect">
              <a:avLst/>
            </a:prstGeom>
            <a:noFill/>
          </p:spPr>
          <p:txBody>
            <a:bodyPr wrap="none" rtlCol="0">
              <a:spAutoFit/>
            </a:bodyPr>
            <a:lstStyle/>
            <a:p>
              <a:r>
                <a:rPr lang="en-GB" sz="2400" dirty="0"/>
                <a:t>Smokes</a:t>
              </a:r>
            </a:p>
          </p:txBody>
        </p:sp>
        <p:sp>
          <p:nvSpPr>
            <p:cNvPr id="191" name="TextBox 190">
              <a:extLst>
                <a:ext uri="{FF2B5EF4-FFF2-40B4-BE49-F238E27FC236}">
                  <a16:creationId xmlns:a16="http://schemas.microsoft.com/office/drawing/2014/main" id="{5F0CED1C-1878-4EB0-B9A9-AE1636E2992B}"/>
                </a:ext>
              </a:extLst>
            </p:cNvPr>
            <p:cNvSpPr txBox="1"/>
            <p:nvPr/>
          </p:nvSpPr>
          <p:spPr>
            <a:xfrm>
              <a:off x="954164" y="4422119"/>
              <a:ext cx="1311769" cy="461665"/>
            </a:xfrm>
            <a:prstGeom prst="rect">
              <a:avLst/>
            </a:prstGeom>
            <a:noFill/>
          </p:spPr>
          <p:txBody>
            <a:bodyPr wrap="none" rtlCol="0">
              <a:spAutoFit/>
            </a:bodyPr>
            <a:lstStyle/>
            <a:p>
              <a:r>
                <a:rPr lang="en-GB" sz="2400" dirty="0"/>
                <a:t>Exercises</a:t>
              </a:r>
            </a:p>
          </p:txBody>
        </p:sp>
        <p:sp>
          <p:nvSpPr>
            <p:cNvPr id="192" name="TextBox 191">
              <a:extLst>
                <a:ext uri="{FF2B5EF4-FFF2-40B4-BE49-F238E27FC236}">
                  <a16:creationId xmlns:a16="http://schemas.microsoft.com/office/drawing/2014/main" id="{1D3B5C02-F8C4-43F8-82B3-23E4DF81BF8F}"/>
                </a:ext>
              </a:extLst>
            </p:cNvPr>
            <p:cNvSpPr txBox="1"/>
            <p:nvPr/>
          </p:nvSpPr>
          <p:spPr>
            <a:xfrm>
              <a:off x="1566767" y="5091849"/>
              <a:ext cx="699166" cy="461665"/>
            </a:xfrm>
            <a:prstGeom prst="rect">
              <a:avLst/>
            </a:prstGeom>
            <a:noFill/>
          </p:spPr>
          <p:txBody>
            <a:bodyPr wrap="none" rtlCol="0">
              <a:spAutoFit/>
            </a:bodyPr>
            <a:lstStyle/>
            <a:p>
              <a:r>
                <a:rPr lang="en-GB" sz="2400" dirty="0"/>
                <a:t>Diet</a:t>
              </a:r>
            </a:p>
          </p:txBody>
        </p:sp>
        <p:sp>
          <p:nvSpPr>
            <p:cNvPr id="194" name="TextBox 193">
              <a:extLst>
                <a:ext uri="{FF2B5EF4-FFF2-40B4-BE49-F238E27FC236}">
                  <a16:creationId xmlns:a16="http://schemas.microsoft.com/office/drawing/2014/main" id="{5CBD2552-2822-4E5B-999E-003959BF08B3}"/>
                </a:ext>
              </a:extLst>
            </p:cNvPr>
            <p:cNvSpPr txBox="1"/>
            <p:nvPr/>
          </p:nvSpPr>
          <p:spPr>
            <a:xfrm>
              <a:off x="1191793" y="5761576"/>
              <a:ext cx="1074140" cy="461665"/>
            </a:xfrm>
            <a:prstGeom prst="rect">
              <a:avLst/>
            </a:prstGeom>
            <a:noFill/>
          </p:spPr>
          <p:txBody>
            <a:bodyPr wrap="none" rtlCol="0">
              <a:spAutoFit/>
            </a:bodyPr>
            <a:lstStyle/>
            <a:p>
              <a:r>
                <a:rPr lang="en-GB" sz="2400" dirty="0"/>
                <a:t>History</a:t>
              </a:r>
            </a:p>
          </p:txBody>
        </p:sp>
      </p:grpSp>
    </p:spTree>
    <p:extLst>
      <p:ext uri="{BB962C8B-B14F-4D97-AF65-F5344CB8AC3E}">
        <p14:creationId xmlns:p14="http://schemas.microsoft.com/office/powerpoint/2010/main" val="308482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5"/>
                                        </p:tgtEl>
                                        <p:attrNameLst>
                                          <p:attrName>style.visibility</p:attrName>
                                        </p:attrNameLst>
                                      </p:cBhvr>
                                      <p:to>
                                        <p:strVal val="visible"/>
                                      </p:to>
                                    </p:set>
                                    <p:animEffect transition="in" filter="fade">
                                      <p:cBhvr>
                                        <p:cTn id="16" dur="500"/>
                                        <p:tgtEl>
                                          <p:spTgt spid="19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5"/>
                                        </p:tgtEl>
                                        <p:attrNameLst>
                                          <p:attrName>style.visibility</p:attrName>
                                        </p:attrNameLst>
                                      </p:cBhvr>
                                      <p:to>
                                        <p:strVal val="visible"/>
                                      </p:to>
                                    </p:set>
                                    <p:animEffect transition="in" filter="fade">
                                      <p:cBhvr>
                                        <p:cTn id="30" dur="500"/>
                                        <p:tgtEl>
                                          <p:spTgt spid="18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6"/>
                                        </p:tgtEl>
                                        <p:attrNameLst>
                                          <p:attrName>style.visibility</p:attrName>
                                        </p:attrNameLst>
                                      </p:cBhvr>
                                      <p:to>
                                        <p:strVal val="visible"/>
                                      </p:to>
                                    </p:set>
                                    <p:animEffect transition="in" filter="fade">
                                      <p:cBhvr>
                                        <p:cTn id="35" dur="500"/>
                                        <p:tgtEl>
                                          <p:spTgt spid="18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82"/>
                                        </p:tgtEl>
                                        <p:attrNameLst>
                                          <p:attrName>style.visibility</p:attrName>
                                        </p:attrNameLst>
                                      </p:cBhvr>
                                      <p:to>
                                        <p:strVal val="visible"/>
                                      </p:to>
                                    </p:set>
                                    <p:animEffect transition="in" filter="wipe(left)">
                                      <p:cBhvr>
                                        <p:cTn id="45" dur="3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22BA-F113-4407-8559-4B048484EC77}"/>
              </a:ext>
            </a:extLst>
          </p:cNvPr>
          <p:cNvSpPr>
            <a:spLocks noGrp="1"/>
          </p:cNvSpPr>
          <p:nvPr>
            <p:ph type="title"/>
          </p:nvPr>
        </p:nvSpPr>
        <p:spPr>
          <a:xfrm>
            <a:off x="609600" y="274638"/>
            <a:ext cx="10972800" cy="1143000"/>
          </a:xfrm>
        </p:spPr>
        <p:txBody>
          <a:bodyPr/>
          <a:lstStyle/>
          <a:p>
            <a:r>
              <a:rPr lang="en-GB" dirty="0"/>
              <a:t>Using the network</a:t>
            </a:r>
          </a:p>
        </p:txBody>
      </p:sp>
      <p:grpSp>
        <p:nvGrpSpPr>
          <p:cNvPr id="33" name="Group 32">
            <a:extLst>
              <a:ext uri="{FF2B5EF4-FFF2-40B4-BE49-F238E27FC236}">
                <a16:creationId xmlns:a16="http://schemas.microsoft.com/office/drawing/2014/main" id="{F1145F61-4724-422C-AEB1-61F7EE45974E}"/>
              </a:ext>
            </a:extLst>
          </p:cNvPr>
          <p:cNvGrpSpPr/>
          <p:nvPr/>
        </p:nvGrpSpPr>
        <p:grpSpPr>
          <a:xfrm>
            <a:off x="4907868" y="2743262"/>
            <a:ext cx="576064" cy="2571793"/>
            <a:chOff x="4439816" y="2743262"/>
            <a:chExt cx="576064" cy="2571793"/>
          </a:xfrm>
        </p:grpSpPr>
        <p:sp>
          <p:nvSpPr>
            <p:cNvPr id="29" name="Oval 28">
              <a:extLst>
                <a:ext uri="{FF2B5EF4-FFF2-40B4-BE49-F238E27FC236}">
                  <a16:creationId xmlns:a16="http://schemas.microsoft.com/office/drawing/2014/main" id="{C551370B-339A-461B-84E0-D56FD06FF5A2}"/>
                </a:ext>
              </a:extLst>
            </p:cNvPr>
            <p:cNvSpPr/>
            <p:nvPr/>
          </p:nvSpPr>
          <p:spPr>
            <a:xfrm>
              <a:off x="4439816" y="2743262"/>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D36DC97A-5206-4BD9-98B0-2413AF85EA0F}"/>
                </a:ext>
              </a:extLst>
            </p:cNvPr>
            <p:cNvSpPr/>
            <p:nvPr/>
          </p:nvSpPr>
          <p:spPr>
            <a:xfrm>
              <a:off x="4439816" y="3408505"/>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70BF6C5C-D013-4316-8B8F-B3F26D004B2D}"/>
                </a:ext>
              </a:extLst>
            </p:cNvPr>
            <p:cNvSpPr/>
            <p:nvPr/>
          </p:nvSpPr>
          <p:spPr>
            <a:xfrm>
              <a:off x="4439816" y="4073748"/>
              <a:ext cx="576064" cy="57606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32" name="Oval 31">
              <a:extLst>
                <a:ext uri="{FF2B5EF4-FFF2-40B4-BE49-F238E27FC236}">
                  <a16:creationId xmlns:a16="http://schemas.microsoft.com/office/drawing/2014/main" id="{75844F25-FEAA-4AFB-95C8-C19DFB5377C1}"/>
                </a:ext>
              </a:extLst>
            </p:cNvPr>
            <p:cNvSpPr/>
            <p:nvPr/>
          </p:nvSpPr>
          <p:spPr>
            <a:xfrm>
              <a:off x="4439816" y="4738991"/>
              <a:ext cx="576064" cy="57606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grpSp>
        <p:nvGrpSpPr>
          <p:cNvPr id="43" name="Group 42">
            <a:extLst>
              <a:ext uri="{FF2B5EF4-FFF2-40B4-BE49-F238E27FC236}">
                <a16:creationId xmlns:a16="http://schemas.microsoft.com/office/drawing/2014/main" id="{C1F2681F-66BA-4D76-8463-1B93EEE7E039}"/>
              </a:ext>
            </a:extLst>
          </p:cNvPr>
          <p:cNvGrpSpPr/>
          <p:nvPr/>
        </p:nvGrpSpPr>
        <p:grpSpPr>
          <a:xfrm>
            <a:off x="6420036" y="2280282"/>
            <a:ext cx="576064" cy="3237036"/>
            <a:chOff x="5951984" y="2280282"/>
            <a:chExt cx="576064" cy="3237036"/>
          </a:xfrm>
        </p:grpSpPr>
        <p:sp>
          <p:nvSpPr>
            <p:cNvPr id="34" name="Oval 33">
              <a:extLst>
                <a:ext uri="{FF2B5EF4-FFF2-40B4-BE49-F238E27FC236}">
                  <a16:creationId xmlns:a16="http://schemas.microsoft.com/office/drawing/2014/main" id="{98BBF3FB-934C-4C18-AE24-7A22F02D22C8}"/>
                </a:ext>
              </a:extLst>
            </p:cNvPr>
            <p:cNvSpPr/>
            <p:nvPr/>
          </p:nvSpPr>
          <p:spPr>
            <a:xfrm>
              <a:off x="5951984" y="2280282"/>
              <a:ext cx="576064" cy="57606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574375F2-A8B4-4488-963F-5125F31398F5}"/>
                </a:ext>
              </a:extLst>
            </p:cNvPr>
            <p:cNvSpPr/>
            <p:nvPr/>
          </p:nvSpPr>
          <p:spPr>
            <a:xfrm>
              <a:off x="5951984" y="2945525"/>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39269F95-CBFF-455D-9229-DF1E39AFAEBB}"/>
                </a:ext>
              </a:extLst>
            </p:cNvPr>
            <p:cNvSpPr/>
            <p:nvPr/>
          </p:nvSpPr>
          <p:spPr>
            <a:xfrm>
              <a:off x="5951984" y="3610768"/>
              <a:ext cx="576064" cy="57606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8114AFE-BF9D-40A5-8A28-231DF31077B9}"/>
                </a:ext>
              </a:extLst>
            </p:cNvPr>
            <p:cNvSpPr/>
            <p:nvPr/>
          </p:nvSpPr>
          <p:spPr>
            <a:xfrm>
              <a:off x="5951984" y="4276011"/>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4115221-001B-4C6A-932F-B6F3B136B0A5}"/>
                </a:ext>
              </a:extLst>
            </p:cNvPr>
            <p:cNvSpPr/>
            <p:nvPr/>
          </p:nvSpPr>
          <p:spPr>
            <a:xfrm>
              <a:off x="5951984" y="4941254"/>
              <a:ext cx="576064" cy="57606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sp>
        <p:nvSpPr>
          <p:cNvPr id="47" name="TextBox 46">
            <a:extLst>
              <a:ext uri="{FF2B5EF4-FFF2-40B4-BE49-F238E27FC236}">
                <a16:creationId xmlns:a16="http://schemas.microsoft.com/office/drawing/2014/main" id="{F93DBE2B-7DCC-42DC-AB7F-67BBEC09B859}"/>
              </a:ext>
            </a:extLst>
          </p:cNvPr>
          <p:cNvSpPr txBox="1"/>
          <p:nvPr/>
        </p:nvSpPr>
        <p:spPr>
          <a:xfrm>
            <a:off x="5457913" y="6334780"/>
            <a:ext cx="1236236" cy="523220"/>
          </a:xfrm>
          <a:prstGeom prst="rect">
            <a:avLst/>
          </a:prstGeom>
          <a:noFill/>
        </p:spPr>
        <p:txBody>
          <a:bodyPr wrap="none" rtlCol="0">
            <a:spAutoFit/>
          </a:bodyPr>
          <a:lstStyle/>
          <a:p>
            <a:r>
              <a:rPr lang="en-GB" sz="2800" dirty="0"/>
              <a:t>Hidden</a:t>
            </a:r>
          </a:p>
        </p:txBody>
      </p:sp>
      <p:sp>
        <p:nvSpPr>
          <p:cNvPr id="48" name="TextBox 47">
            <a:extLst>
              <a:ext uri="{FF2B5EF4-FFF2-40B4-BE49-F238E27FC236}">
                <a16:creationId xmlns:a16="http://schemas.microsoft.com/office/drawing/2014/main" id="{AA776A36-FBE6-4B24-B661-794182F99733}"/>
              </a:ext>
            </a:extLst>
          </p:cNvPr>
          <p:cNvSpPr txBox="1"/>
          <p:nvPr/>
        </p:nvSpPr>
        <p:spPr>
          <a:xfrm>
            <a:off x="8682238" y="6334780"/>
            <a:ext cx="1229824" cy="523220"/>
          </a:xfrm>
          <a:prstGeom prst="rect">
            <a:avLst/>
          </a:prstGeom>
          <a:noFill/>
        </p:spPr>
        <p:txBody>
          <a:bodyPr wrap="none" rtlCol="0">
            <a:spAutoFit/>
          </a:bodyPr>
          <a:lstStyle/>
          <a:p>
            <a:r>
              <a:rPr lang="en-GB" sz="2800" dirty="0"/>
              <a:t>Output</a:t>
            </a:r>
          </a:p>
        </p:txBody>
      </p:sp>
      <p:grpSp>
        <p:nvGrpSpPr>
          <p:cNvPr id="105" name="Group 104">
            <a:extLst>
              <a:ext uri="{FF2B5EF4-FFF2-40B4-BE49-F238E27FC236}">
                <a16:creationId xmlns:a16="http://schemas.microsoft.com/office/drawing/2014/main" id="{B78DA066-C866-403F-822E-9C0E68BC4F4B}"/>
              </a:ext>
            </a:extLst>
          </p:cNvPr>
          <p:cNvGrpSpPr/>
          <p:nvPr/>
        </p:nvGrpSpPr>
        <p:grpSpPr>
          <a:xfrm>
            <a:off x="2891644" y="1988839"/>
            <a:ext cx="2016224" cy="3326215"/>
            <a:chOff x="2891644" y="1988839"/>
            <a:chExt cx="2016224" cy="3326215"/>
          </a:xfrm>
        </p:grpSpPr>
        <p:cxnSp>
          <p:nvCxnSpPr>
            <p:cNvPr id="50" name="Straight Connector 49">
              <a:extLst>
                <a:ext uri="{FF2B5EF4-FFF2-40B4-BE49-F238E27FC236}">
                  <a16:creationId xmlns:a16="http://schemas.microsoft.com/office/drawing/2014/main" id="{9304B101-80E8-41A2-9DED-4470E6B88C6F}"/>
                </a:ext>
              </a:extLst>
            </p:cNvPr>
            <p:cNvCxnSpPr>
              <a:stCxn id="4" idx="6"/>
              <a:endCxn id="29" idx="2"/>
            </p:cNvCxnSpPr>
            <p:nvPr/>
          </p:nvCxnSpPr>
          <p:spPr>
            <a:xfrm>
              <a:off x="2891644" y="1988839"/>
              <a:ext cx="2016224" cy="104245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BF86454-95AE-484E-BE7A-12B771DD83F1}"/>
                </a:ext>
              </a:extLst>
            </p:cNvPr>
            <p:cNvCxnSpPr>
              <a:stCxn id="4" idx="6"/>
              <a:endCxn id="30" idx="2"/>
            </p:cNvCxnSpPr>
            <p:nvPr/>
          </p:nvCxnSpPr>
          <p:spPr>
            <a:xfrm>
              <a:off x="2891644" y="1988839"/>
              <a:ext cx="2016224" cy="17076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4CA6DB7-988C-455B-B3E4-DB4E2EBC7A3D}"/>
                </a:ext>
              </a:extLst>
            </p:cNvPr>
            <p:cNvCxnSpPr>
              <a:stCxn id="4" idx="6"/>
              <a:endCxn id="31" idx="2"/>
            </p:cNvCxnSpPr>
            <p:nvPr/>
          </p:nvCxnSpPr>
          <p:spPr>
            <a:xfrm>
              <a:off x="2891644" y="1988839"/>
              <a:ext cx="2016224" cy="237294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43A63B-3CC2-41C0-A5ED-06F5AD341FC1}"/>
                </a:ext>
              </a:extLst>
            </p:cNvPr>
            <p:cNvCxnSpPr>
              <a:stCxn id="4" idx="6"/>
              <a:endCxn id="32" idx="2"/>
            </p:cNvCxnSpPr>
            <p:nvPr/>
          </p:nvCxnSpPr>
          <p:spPr>
            <a:xfrm>
              <a:off x="2891644" y="1988839"/>
              <a:ext cx="2016224" cy="303818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0F6A1C4-B52D-414C-A7E5-66D01FCF3086}"/>
                </a:ext>
              </a:extLst>
            </p:cNvPr>
            <p:cNvCxnSpPr>
              <a:stCxn id="6" idx="6"/>
              <a:endCxn id="29" idx="2"/>
            </p:cNvCxnSpPr>
            <p:nvPr/>
          </p:nvCxnSpPr>
          <p:spPr>
            <a:xfrm flipV="1">
              <a:off x="2891644" y="3031294"/>
              <a:ext cx="2016224" cy="28803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9F96157-6B24-402C-965C-31FBB2F7E6D1}"/>
                </a:ext>
              </a:extLst>
            </p:cNvPr>
            <p:cNvCxnSpPr>
              <a:stCxn id="6" idx="6"/>
              <a:endCxn id="30" idx="2"/>
            </p:cNvCxnSpPr>
            <p:nvPr/>
          </p:nvCxnSpPr>
          <p:spPr>
            <a:xfrm>
              <a:off x="2891644" y="3319325"/>
              <a:ext cx="2016224" cy="37721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1A631FF-6A29-4093-95F0-F43BBDEAAE6A}"/>
                </a:ext>
              </a:extLst>
            </p:cNvPr>
            <p:cNvCxnSpPr>
              <a:stCxn id="6" idx="6"/>
              <a:endCxn id="31" idx="2"/>
            </p:cNvCxnSpPr>
            <p:nvPr/>
          </p:nvCxnSpPr>
          <p:spPr>
            <a:xfrm>
              <a:off x="2891644" y="3319325"/>
              <a:ext cx="2016224" cy="104245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E05306-D914-477C-89E7-C54580B30CF0}"/>
                </a:ext>
              </a:extLst>
            </p:cNvPr>
            <p:cNvCxnSpPr>
              <a:stCxn id="6" idx="6"/>
              <a:endCxn id="32" idx="2"/>
            </p:cNvCxnSpPr>
            <p:nvPr/>
          </p:nvCxnSpPr>
          <p:spPr>
            <a:xfrm>
              <a:off x="2891644" y="3319325"/>
              <a:ext cx="2016224" cy="17076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C650421-B65D-4FA2-B294-42EA8CDD9D84}"/>
                </a:ext>
              </a:extLst>
            </p:cNvPr>
            <p:cNvCxnSpPr>
              <a:stCxn id="7" idx="6"/>
              <a:endCxn id="29" idx="2"/>
            </p:cNvCxnSpPr>
            <p:nvPr/>
          </p:nvCxnSpPr>
          <p:spPr>
            <a:xfrm flipV="1">
              <a:off x="2891644" y="3031294"/>
              <a:ext cx="2016224" cy="9532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A3EA05-BD62-47A4-A4F1-8F58C3EAA0C4}"/>
                </a:ext>
              </a:extLst>
            </p:cNvPr>
            <p:cNvCxnSpPr>
              <a:stCxn id="7" idx="6"/>
              <a:endCxn id="30" idx="2"/>
            </p:cNvCxnSpPr>
            <p:nvPr/>
          </p:nvCxnSpPr>
          <p:spPr>
            <a:xfrm flipV="1">
              <a:off x="2891644" y="3696537"/>
              <a:ext cx="2016224" cy="28803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34C6EF1-AE52-4435-A947-1071C39CAB69}"/>
                </a:ext>
              </a:extLst>
            </p:cNvPr>
            <p:cNvCxnSpPr>
              <a:stCxn id="7" idx="6"/>
              <a:endCxn id="31" idx="2"/>
            </p:cNvCxnSpPr>
            <p:nvPr/>
          </p:nvCxnSpPr>
          <p:spPr>
            <a:xfrm>
              <a:off x="2891644" y="3984568"/>
              <a:ext cx="2016224" cy="37721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2F2F1C2-481B-47F7-8D2D-EC62096C9D65}"/>
                </a:ext>
              </a:extLst>
            </p:cNvPr>
            <p:cNvCxnSpPr>
              <a:stCxn id="7" idx="6"/>
              <a:endCxn id="32" idx="2"/>
            </p:cNvCxnSpPr>
            <p:nvPr/>
          </p:nvCxnSpPr>
          <p:spPr>
            <a:xfrm>
              <a:off x="2891644" y="3984568"/>
              <a:ext cx="2016224" cy="104245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409627E-E0EE-4DDF-8F8C-A18F11AAFEEC}"/>
                </a:ext>
              </a:extLst>
            </p:cNvPr>
            <p:cNvCxnSpPr>
              <a:stCxn id="9" idx="6"/>
              <a:endCxn id="29" idx="2"/>
            </p:cNvCxnSpPr>
            <p:nvPr/>
          </p:nvCxnSpPr>
          <p:spPr>
            <a:xfrm flipV="1">
              <a:off x="2891644" y="3031294"/>
              <a:ext cx="2016224" cy="22837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8683EB9-3A49-4AFF-B8E5-CCC2E9953A2B}"/>
                </a:ext>
              </a:extLst>
            </p:cNvPr>
            <p:cNvCxnSpPr>
              <a:stCxn id="9" idx="6"/>
              <a:endCxn id="30" idx="2"/>
            </p:cNvCxnSpPr>
            <p:nvPr/>
          </p:nvCxnSpPr>
          <p:spPr>
            <a:xfrm flipV="1">
              <a:off x="2891644" y="3696537"/>
              <a:ext cx="2016224" cy="161851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959E507-679C-43A6-97BE-888A5E6E51A4}"/>
                </a:ext>
              </a:extLst>
            </p:cNvPr>
            <p:cNvCxnSpPr>
              <a:stCxn id="9" idx="6"/>
              <a:endCxn id="31" idx="2"/>
            </p:cNvCxnSpPr>
            <p:nvPr/>
          </p:nvCxnSpPr>
          <p:spPr>
            <a:xfrm flipV="1">
              <a:off x="2891644" y="4361780"/>
              <a:ext cx="2016224" cy="9532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9075E4-CF77-4799-83A1-C61A25FF23FF}"/>
                </a:ext>
              </a:extLst>
            </p:cNvPr>
            <p:cNvCxnSpPr>
              <a:stCxn id="9" idx="6"/>
              <a:endCxn id="32" idx="2"/>
            </p:cNvCxnSpPr>
            <p:nvPr/>
          </p:nvCxnSpPr>
          <p:spPr>
            <a:xfrm flipV="1">
              <a:off x="2891644" y="5027023"/>
              <a:ext cx="2016224" cy="28803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33AAF21E-7153-45E9-B276-485C72EFD4DB}"/>
              </a:ext>
            </a:extLst>
          </p:cNvPr>
          <p:cNvGrpSpPr/>
          <p:nvPr/>
        </p:nvGrpSpPr>
        <p:grpSpPr>
          <a:xfrm>
            <a:off x="5483932" y="2568314"/>
            <a:ext cx="936104" cy="2660972"/>
            <a:chOff x="5483932" y="2568314"/>
            <a:chExt cx="936104" cy="2660972"/>
          </a:xfrm>
        </p:grpSpPr>
        <p:cxnSp>
          <p:nvCxnSpPr>
            <p:cNvPr id="111" name="Straight Connector 110">
              <a:extLst>
                <a:ext uri="{FF2B5EF4-FFF2-40B4-BE49-F238E27FC236}">
                  <a16:creationId xmlns:a16="http://schemas.microsoft.com/office/drawing/2014/main" id="{FA04D445-0CBE-4BAD-80C4-C8E47F1300E4}"/>
                </a:ext>
              </a:extLst>
            </p:cNvPr>
            <p:cNvCxnSpPr>
              <a:cxnSpLocks/>
              <a:stCxn id="34" idx="2"/>
              <a:endCxn id="29" idx="6"/>
            </p:cNvCxnSpPr>
            <p:nvPr/>
          </p:nvCxnSpPr>
          <p:spPr>
            <a:xfrm flipH="1">
              <a:off x="5483932" y="2568314"/>
              <a:ext cx="936104" cy="46298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4819FDC-2269-4619-9A73-0210513695C3}"/>
                </a:ext>
              </a:extLst>
            </p:cNvPr>
            <p:cNvCxnSpPr>
              <a:cxnSpLocks/>
              <a:stCxn id="34" idx="2"/>
            </p:cNvCxnSpPr>
            <p:nvPr/>
          </p:nvCxnSpPr>
          <p:spPr>
            <a:xfrm flipH="1">
              <a:off x="5484998" y="2568314"/>
              <a:ext cx="935038" cy="112822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6E31BCD-1E1A-428D-B12F-CCEAAC1EF7C2}"/>
                </a:ext>
              </a:extLst>
            </p:cNvPr>
            <p:cNvCxnSpPr>
              <a:cxnSpLocks/>
              <a:stCxn id="35" idx="2"/>
            </p:cNvCxnSpPr>
            <p:nvPr/>
          </p:nvCxnSpPr>
          <p:spPr>
            <a:xfrm flipH="1" flipV="1">
              <a:off x="5484998" y="3031295"/>
              <a:ext cx="935038" cy="20226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E874932-9DE0-43A3-BD11-A5972F271F82}"/>
                </a:ext>
              </a:extLst>
            </p:cNvPr>
            <p:cNvCxnSpPr>
              <a:cxnSpLocks/>
              <a:stCxn id="35" idx="2"/>
            </p:cNvCxnSpPr>
            <p:nvPr/>
          </p:nvCxnSpPr>
          <p:spPr>
            <a:xfrm flipH="1">
              <a:off x="5484998" y="3233557"/>
              <a:ext cx="935038" cy="46298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183F4CD-DC19-4CB1-8BC3-A1B27FBE2A2E}"/>
                </a:ext>
              </a:extLst>
            </p:cNvPr>
            <p:cNvCxnSpPr>
              <a:cxnSpLocks/>
              <a:stCxn id="36" idx="2"/>
            </p:cNvCxnSpPr>
            <p:nvPr/>
          </p:nvCxnSpPr>
          <p:spPr>
            <a:xfrm flipH="1" flipV="1">
              <a:off x="5484998" y="3031294"/>
              <a:ext cx="935038" cy="8675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54EEC5-ADA3-4460-BA81-A50509D4AA51}"/>
                </a:ext>
              </a:extLst>
            </p:cNvPr>
            <p:cNvCxnSpPr>
              <a:cxnSpLocks/>
              <a:stCxn id="36" idx="2"/>
            </p:cNvCxnSpPr>
            <p:nvPr/>
          </p:nvCxnSpPr>
          <p:spPr>
            <a:xfrm flipH="1" flipV="1">
              <a:off x="5484998" y="3696538"/>
              <a:ext cx="935038" cy="20226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5CBD2D0-3CEA-4577-A386-41172FEBA075}"/>
                </a:ext>
              </a:extLst>
            </p:cNvPr>
            <p:cNvCxnSpPr>
              <a:cxnSpLocks/>
              <a:stCxn id="37" idx="2"/>
            </p:cNvCxnSpPr>
            <p:nvPr/>
          </p:nvCxnSpPr>
          <p:spPr>
            <a:xfrm flipH="1" flipV="1">
              <a:off x="5484998" y="3031295"/>
              <a:ext cx="935038" cy="15327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C06B81E-6483-4C5E-8704-5F22DC6C5EB1}"/>
                </a:ext>
              </a:extLst>
            </p:cNvPr>
            <p:cNvCxnSpPr>
              <a:cxnSpLocks/>
              <a:stCxn id="37" idx="2"/>
            </p:cNvCxnSpPr>
            <p:nvPr/>
          </p:nvCxnSpPr>
          <p:spPr>
            <a:xfrm flipH="1" flipV="1">
              <a:off x="5484998" y="3696537"/>
              <a:ext cx="935038" cy="8675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392CC14-9CE7-4347-B539-9BCDEE8724B1}"/>
                </a:ext>
              </a:extLst>
            </p:cNvPr>
            <p:cNvCxnSpPr>
              <a:cxnSpLocks/>
              <a:stCxn id="38" idx="2"/>
            </p:cNvCxnSpPr>
            <p:nvPr/>
          </p:nvCxnSpPr>
          <p:spPr>
            <a:xfrm flipH="1" flipV="1">
              <a:off x="5484998" y="3031294"/>
              <a:ext cx="935038" cy="219799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379ADF-53EF-46B6-9AAA-ABA4A3EBBEE0}"/>
                </a:ext>
              </a:extLst>
            </p:cNvPr>
            <p:cNvCxnSpPr>
              <a:cxnSpLocks/>
              <a:stCxn id="38" idx="2"/>
            </p:cNvCxnSpPr>
            <p:nvPr/>
          </p:nvCxnSpPr>
          <p:spPr>
            <a:xfrm flipH="1" flipV="1">
              <a:off x="5484998" y="3696538"/>
              <a:ext cx="935038" cy="15327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829B4AF0-86AB-4C01-B714-ACE56650F14E}"/>
              </a:ext>
            </a:extLst>
          </p:cNvPr>
          <p:cNvGrpSpPr/>
          <p:nvPr/>
        </p:nvGrpSpPr>
        <p:grpSpPr>
          <a:xfrm>
            <a:off x="6996100" y="3247232"/>
            <a:ext cx="2016224" cy="1324997"/>
            <a:chOff x="6996100" y="3247232"/>
            <a:chExt cx="2016224" cy="1324997"/>
          </a:xfrm>
        </p:grpSpPr>
        <p:cxnSp>
          <p:nvCxnSpPr>
            <p:cNvPr id="163" name="Straight Connector 162">
              <a:extLst>
                <a:ext uri="{FF2B5EF4-FFF2-40B4-BE49-F238E27FC236}">
                  <a16:creationId xmlns:a16="http://schemas.microsoft.com/office/drawing/2014/main" id="{8CEE24FD-322D-4050-8C1C-A82A0E4B306D}"/>
                </a:ext>
              </a:extLst>
            </p:cNvPr>
            <p:cNvCxnSpPr>
              <a:cxnSpLocks/>
              <a:stCxn id="39" idx="2"/>
            </p:cNvCxnSpPr>
            <p:nvPr/>
          </p:nvCxnSpPr>
          <p:spPr>
            <a:xfrm flipH="1" flipV="1">
              <a:off x="6996100" y="3247232"/>
              <a:ext cx="2016224" cy="4047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CBE2CDD-E850-4E3A-9A17-559463195D1C}"/>
                </a:ext>
              </a:extLst>
            </p:cNvPr>
            <p:cNvCxnSpPr>
              <a:cxnSpLocks/>
              <a:stCxn id="40" idx="2"/>
            </p:cNvCxnSpPr>
            <p:nvPr/>
          </p:nvCxnSpPr>
          <p:spPr>
            <a:xfrm flipH="1" flipV="1">
              <a:off x="6996100" y="3247233"/>
              <a:ext cx="2016224" cy="106995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8556545-EE7B-4653-B1AB-6FF21C1F32C9}"/>
                </a:ext>
              </a:extLst>
            </p:cNvPr>
            <p:cNvCxnSpPr>
              <a:cxnSpLocks/>
              <a:stCxn id="39" idx="2"/>
            </p:cNvCxnSpPr>
            <p:nvPr/>
          </p:nvCxnSpPr>
          <p:spPr>
            <a:xfrm flipH="1">
              <a:off x="6996100" y="3651948"/>
              <a:ext cx="2016224" cy="92028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EAFB9AA-25CE-43D5-91F8-5564C6D6CD5B}"/>
                </a:ext>
              </a:extLst>
            </p:cNvPr>
            <p:cNvCxnSpPr>
              <a:cxnSpLocks/>
              <a:stCxn id="40" idx="2"/>
            </p:cNvCxnSpPr>
            <p:nvPr/>
          </p:nvCxnSpPr>
          <p:spPr>
            <a:xfrm flipH="1">
              <a:off x="6996100" y="4317191"/>
              <a:ext cx="2016224" cy="2550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CA6AE10-7CA2-41D1-AD9D-90047BF05309}"/>
              </a:ext>
            </a:extLst>
          </p:cNvPr>
          <p:cNvGrpSpPr/>
          <p:nvPr/>
        </p:nvGrpSpPr>
        <p:grpSpPr>
          <a:xfrm>
            <a:off x="9012324" y="3363916"/>
            <a:ext cx="2253736" cy="1241307"/>
            <a:chOff x="9012324" y="3363916"/>
            <a:chExt cx="2253736" cy="1241307"/>
          </a:xfrm>
        </p:grpSpPr>
        <p:grpSp>
          <p:nvGrpSpPr>
            <p:cNvPr id="42" name="Group 41">
              <a:extLst>
                <a:ext uri="{FF2B5EF4-FFF2-40B4-BE49-F238E27FC236}">
                  <a16:creationId xmlns:a16="http://schemas.microsoft.com/office/drawing/2014/main" id="{B73D00B4-0BCE-41CE-B102-875620B6A586}"/>
                </a:ext>
              </a:extLst>
            </p:cNvPr>
            <p:cNvGrpSpPr/>
            <p:nvPr/>
          </p:nvGrpSpPr>
          <p:grpSpPr>
            <a:xfrm>
              <a:off x="9012324" y="3363916"/>
              <a:ext cx="576064" cy="1241307"/>
              <a:chOff x="9012324" y="3078004"/>
              <a:chExt cx="576064" cy="1241307"/>
            </a:xfrm>
          </p:grpSpPr>
          <p:sp>
            <p:nvSpPr>
              <p:cNvPr id="39" name="Oval 38">
                <a:extLst>
                  <a:ext uri="{FF2B5EF4-FFF2-40B4-BE49-F238E27FC236}">
                    <a16:creationId xmlns:a16="http://schemas.microsoft.com/office/drawing/2014/main" id="{5E1CE49B-AEDA-450F-8DC7-34E63E5A0811}"/>
                  </a:ext>
                </a:extLst>
              </p:cNvPr>
              <p:cNvSpPr/>
              <p:nvPr/>
            </p:nvSpPr>
            <p:spPr>
              <a:xfrm>
                <a:off x="9012324" y="3078004"/>
                <a:ext cx="576064" cy="57606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0" name="Oval 39">
                <a:extLst>
                  <a:ext uri="{FF2B5EF4-FFF2-40B4-BE49-F238E27FC236}">
                    <a16:creationId xmlns:a16="http://schemas.microsoft.com/office/drawing/2014/main" id="{A6E40267-89AF-443F-8172-E514A10FC38E}"/>
                  </a:ext>
                </a:extLst>
              </p:cNvPr>
              <p:cNvSpPr/>
              <p:nvPr/>
            </p:nvSpPr>
            <p:spPr>
              <a:xfrm>
                <a:off x="9012324" y="3743247"/>
                <a:ext cx="576064" cy="57606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grpSp>
        <p:grpSp>
          <p:nvGrpSpPr>
            <p:cNvPr id="185" name="Group 184">
              <a:extLst>
                <a:ext uri="{FF2B5EF4-FFF2-40B4-BE49-F238E27FC236}">
                  <a16:creationId xmlns:a16="http://schemas.microsoft.com/office/drawing/2014/main" id="{46AF92A9-5B8A-4C03-855B-DA607B582C3C}"/>
                </a:ext>
              </a:extLst>
            </p:cNvPr>
            <p:cNvGrpSpPr/>
            <p:nvPr/>
          </p:nvGrpSpPr>
          <p:grpSpPr>
            <a:xfrm>
              <a:off x="9696400" y="3414543"/>
              <a:ext cx="1569660" cy="1133480"/>
              <a:chOff x="9696400" y="3414543"/>
              <a:chExt cx="1569660" cy="1133480"/>
            </a:xfrm>
          </p:grpSpPr>
          <p:sp>
            <p:nvSpPr>
              <p:cNvPr id="183" name="TextBox 182">
                <a:extLst>
                  <a:ext uri="{FF2B5EF4-FFF2-40B4-BE49-F238E27FC236}">
                    <a16:creationId xmlns:a16="http://schemas.microsoft.com/office/drawing/2014/main" id="{0CA31861-9DDD-429A-ADBA-CD6EC56517A0}"/>
                  </a:ext>
                </a:extLst>
              </p:cNvPr>
              <p:cNvSpPr txBox="1"/>
              <p:nvPr/>
            </p:nvSpPr>
            <p:spPr>
              <a:xfrm>
                <a:off x="9696400" y="3414543"/>
                <a:ext cx="1140056" cy="461665"/>
              </a:xfrm>
              <a:prstGeom prst="rect">
                <a:avLst/>
              </a:prstGeom>
              <a:noFill/>
            </p:spPr>
            <p:txBody>
              <a:bodyPr wrap="none" rtlCol="0">
                <a:spAutoFit/>
              </a:bodyPr>
              <a:lstStyle/>
              <a:p>
                <a:r>
                  <a:rPr lang="en-GB" sz="2400" dirty="0"/>
                  <a:t>Disease</a:t>
                </a:r>
              </a:p>
            </p:txBody>
          </p:sp>
          <p:sp>
            <p:nvSpPr>
              <p:cNvPr id="184" name="TextBox 183">
                <a:extLst>
                  <a:ext uri="{FF2B5EF4-FFF2-40B4-BE49-F238E27FC236}">
                    <a16:creationId xmlns:a16="http://schemas.microsoft.com/office/drawing/2014/main" id="{95FAE7F6-28BD-4928-930C-2287CDC41CCE}"/>
                  </a:ext>
                </a:extLst>
              </p:cNvPr>
              <p:cNvSpPr txBox="1"/>
              <p:nvPr/>
            </p:nvSpPr>
            <p:spPr>
              <a:xfrm>
                <a:off x="9696400" y="4086358"/>
                <a:ext cx="1569660" cy="461665"/>
              </a:xfrm>
              <a:prstGeom prst="rect">
                <a:avLst/>
              </a:prstGeom>
              <a:noFill/>
            </p:spPr>
            <p:txBody>
              <a:bodyPr wrap="none" rtlCol="0">
                <a:spAutoFit/>
              </a:bodyPr>
              <a:lstStyle/>
              <a:p>
                <a:r>
                  <a:rPr lang="en-GB" sz="2400" dirty="0"/>
                  <a:t>No Disease</a:t>
                </a:r>
              </a:p>
            </p:txBody>
          </p:sp>
        </p:grpSp>
      </p:grpSp>
      <p:sp>
        <p:nvSpPr>
          <p:cNvPr id="46" name="TextBox 45">
            <a:extLst>
              <a:ext uri="{FF2B5EF4-FFF2-40B4-BE49-F238E27FC236}">
                <a16:creationId xmlns:a16="http://schemas.microsoft.com/office/drawing/2014/main" id="{D0722C71-01A6-4982-AF76-FDA89A5FB343}"/>
              </a:ext>
            </a:extLst>
          </p:cNvPr>
          <p:cNvSpPr txBox="1"/>
          <p:nvPr/>
        </p:nvSpPr>
        <p:spPr>
          <a:xfrm>
            <a:off x="2122550" y="6334780"/>
            <a:ext cx="962123" cy="523220"/>
          </a:xfrm>
          <a:prstGeom prst="rect">
            <a:avLst/>
          </a:prstGeom>
          <a:noFill/>
        </p:spPr>
        <p:txBody>
          <a:bodyPr wrap="none" rtlCol="0">
            <a:spAutoFit/>
          </a:bodyPr>
          <a:lstStyle/>
          <a:p>
            <a:r>
              <a:rPr lang="en-GB" sz="2800" dirty="0"/>
              <a:t>Input</a:t>
            </a:r>
          </a:p>
        </p:txBody>
      </p:sp>
      <p:grpSp>
        <p:nvGrpSpPr>
          <p:cNvPr id="12" name="Group 11">
            <a:extLst>
              <a:ext uri="{FF2B5EF4-FFF2-40B4-BE49-F238E27FC236}">
                <a16:creationId xmlns:a16="http://schemas.microsoft.com/office/drawing/2014/main" id="{58F25DFC-0CAA-43A1-98A2-9DD07F2472E7}"/>
              </a:ext>
            </a:extLst>
          </p:cNvPr>
          <p:cNvGrpSpPr/>
          <p:nvPr/>
        </p:nvGrpSpPr>
        <p:grpSpPr>
          <a:xfrm>
            <a:off x="954164" y="1700807"/>
            <a:ext cx="1937480" cy="4567524"/>
            <a:chOff x="954164" y="1700807"/>
            <a:chExt cx="1937480" cy="4567524"/>
          </a:xfrm>
        </p:grpSpPr>
        <p:grpSp>
          <p:nvGrpSpPr>
            <p:cNvPr id="28" name="Group 27">
              <a:extLst>
                <a:ext uri="{FF2B5EF4-FFF2-40B4-BE49-F238E27FC236}">
                  <a16:creationId xmlns:a16="http://schemas.microsoft.com/office/drawing/2014/main" id="{70A30CB2-4CC6-47DB-8F3E-01660A2DD273}"/>
                </a:ext>
              </a:extLst>
            </p:cNvPr>
            <p:cNvGrpSpPr/>
            <p:nvPr/>
          </p:nvGrpSpPr>
          <p:grpSpPr>
            <a:xfrm>
              <a:off x="2315580" y="1700807"/>
              <a:ext cx="576064" cy="4567524"/>
              <a:chOff x="1847528" y="1700808"/>
              <a:chExt cx="576064" cy="4567524"/>
            </a:xfrm>
          </p:grpSpPr>
          <p:sp>
            <p:nvSpPr>
              <p:cNvPr id="4" name="Oval 3">
                <a:extLst>
                  <a:ext uri="{FF2B5EF4-FFF2-40B4-BE49-F238E27FC236}">
                    <a16:creationId xmlns:a16="http://schemas.microsoft.com/office/drawing/2014/main" id="{6EB5E127-A6CC-47FD-9A25-93B6AC19E75B}"/>
                  </a:ext>
                </a:extLst>
              </p:cNvPr>
              <p:cNvSpPr/>
              <p:nvPr/>
            </p:nvSpPr>
            <p:spPr>
              <a:xfrm>
                <a:off x="1847528" y="170080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7B087641-A925-487E-93FE-5874951040A4}"/>
                  </a:ext>
                </a:extLst>
              </p:cNvPr>
              <p:cNvSpPr/>
              <p:nvPr/>
            </p:nvSpPr>
            <p:spPr>
              <a:xfrm>
                <a:off x="1847528" y="2366051"/>
                <a:ext cx="576064"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sp>
            <p:nvSpPr>
              <p:cNvPr id="6" name="Oval 5">
                <a:extLst>
                  <a:ext uri="{FF2B5EF4-FFF2-40B4-BE49-F238E27FC236}">
                    <a16:creationId xmlns:a16="http://schemas.microsoft.com/office/drawing/2014/main" id="{FEB4A2F6-5666-4974-B60E-C3329E58D4DD}"/>
                  </a:ext>
                </a:extLst>
              </p:cNvPr>
              <p:cNvSpPr/>
              <p:nvPr/>
            </p:nvSpPr>
            <p:spPr>
              <a:xfrm>
                <a:off x="1847528" y="3031294"/>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CF279402-16D4-4E18-AE15-63E316A570D3}"/>
                  </a:ext>
                </a:extLst>
              </p:cNvPr>
              <p:cNvSpPr/>
              <p:nvPr/>
            </p:nvSpPr>
            <p:spPr>
              <a:xfrm>
                <a:off x="1847528" y="3696537"/>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EBC1AF9-31CD-4AEE-A307-3B289318A265}"/>
                  </a:ext>
                </a:extLst>
              </p:cNvPr>
              <p:cNvSpPr/>
              <p:nvPr/>
            </p:nvSpPr>
            <p:spPr>
              <a:xfrm>
                <a:off x="1847528" y="4361780"/>
                <a:ext cx="576064"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9" name="Oval 8">
                <a:extLst>
                  <a:ext uri="{FF2B5EF4-FFF2-40B4-BE49-F238E27FC236}">
                    <a16:creationId xmlns:a16="http://schemas.microsoft.com/office/drawing/2014/main" id="{D199FDE8-335E-4379-A5F7-403AC58CB05A}"/>
                  </a:ext>
                </a:extLst>
              </p:cNvPr>
              <p:cNvSpPr/>
              <p:nvPr/>
            </p:nvSpPr>
            <p:spPr>
              <a:xfrm>
                <a:off x="1847528" y="5027023"/>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408A8D5F-F9CA-4FB3-8EC7-54A55F3EC4C1}"/>
                  </a:ext>
                </a:extLst>
              </p:cNvPr>
              <p:cNvSpPr/>
              <p:nvPr/>
            </p:nvSpPr>
            <p:spPr>
              <a:xfrm>
                <a:off x="1847528" y="5692268"/>
                <a:ext cx="576064"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95" name="Group 194">
              <a:extLst>
                <a:ext uri="{FF2B5EF4-FFF2-40B4-BE49-F238E27FC236}">
                  <a16:creationId xmlns:a16="http://schemas.microsoft.com/office/drawing/2014/main" id="{40D3E8BB-854B-4F8A-A8FC-8B037839DB63}"/>
                </a:ext>
              </a:extLst>
            </p:cNvPr>
            <p:cNvGrpSpPr/>
            <p:nvPr/>
          </p:nvGrpSpPr>
          <p:grpSpPr>
            <a:xfrm>
              <a:off x="954164" y="1743199"/>
              <a:ext cx="1311769" cy="4480042"/>
              <a:chOff x="954164" y="1743199"/>
              <a:chExt cx="1311769" cy="4480042"/>
            </a:xfrm>
          </p:grpSpPr>
          <p:sp>
            <p:nvSpPr>
              <p:cNvPr id="187" name="TextBox 186">
                <a:extLst>
                  <a:ext uri="{FF2B5EF4-FFF2-40B4-BE49-F238E27FC236}">
                    <a16:creationId xmlns:a16="http://schemas.microsoft.com/office/drawing/2014/main" id="{ED31CF17-6077-4A52-94CD-B5050D48F169}"/>
                  </a:ext>
                </a:extLst>
              </p:cNvPr>
              <p:cNvSpPr txBox="1"/>
              <p:nvPr/>
            </p:nvSpPr>
            <p:spPr>
              <a:xfrm>
                <a:off x="1188137" y="1743199"/>
                <a:ext cx="1077796" cy="461665"/>
              </a:xfrm>
              <a:prstGeom prst="rect">
                <a:avLst/>
              </a:prstGeom>
              <a:noFill/>
            </p:spPr>
            <p:txBody>
              <a:bodyPr wrap="none" rtlCol="0">
                <a:spAutoFit/>
              </a:bodyPr>
              <a:lstStyle/>
              <a:p>
                <a:r>
                  <a:rPr lang="en-GB" sz="2400" dirty="0"/>
                  <a:t>Weight</a:t>
                </a:r>
              </a:p>
            </p:txBody>
          </p:sp>
          <p:sp>
            <p:nvSpPr>
              <p:cNvPr id="188" name="TextBox 187">
                <a:extLst>
                  <a:ext uri="{FF2B5EF4-FFF2-40B4-BE49-F238E27FC236}">
                    <a16:creationId xmlns:a16="http://schemas.microsoft.com/office/drawing/2014/main" id="{FBB004B4-7425-4A21-93F6-17D4B0AB6240}"/>
                  </a:ext>
                </a:extLst>
              </p:cNvPr>
              <p:cNvSpPr txBox="1"/>
              <p:nvPr/>
            </p:nvSpPr>
            <p:spPr>
              <a:xfrm>
                <a:off x="1258606" y="2412929"/>
                <a:ext cx="1007327" cy="461665"/>
              </a:xfrm>
              <a:prstGeom prst="rect">
                <a:avLst/>
              </a:prstGeom>
              <a:noFill/>
            </p:spPr>
            <p:txBody>
              <a:bodyPr wrap="none" rtlCol="0">
                <a:spAutoFit/>
              </a:bodyPr>
              <a:lstStyle/>
              <a:p>
                <a:r>
                  <a:rPr lang="en-GB" sz="2400" dirty="0"/>
                  <a:t>Height</a:t>
                </a:r>
              </a:p>
            </p:txBody>
          </p:sp>
          <p:sp>
            <p:nvSpPr>
              <p:cNvPr id="189" name="TextBox 188">
                <a:extLst>
                  <a:ext uri="{FF2B5EF4-FFF2-40B4-BE49-F238E27FC236}">
                    <a16:creationId xmlns:a16="http://schemas.microsoft.com/office/drawing/2014/main" id="{F0E2EF99-5EB0-4A1D-AC9E-8769FDE5CA32}"/>
                  </a:ext>
                </a:extLst>
              </p:cNvPr>
              <p:cNvSpPr txBox="1"/>
              <p:nvPr/>
            </p:nvSpPr>
            <p:spPr>
              <a:xfrm>
                <a:off x="1607739" y="3082659"/>
                <a:ext cx="658194" cy="461665"/>
              </a:xfrm>
              <a:prstGeom prst="rect">
                <a:avLst/>
              </a:prstGeom>
              <a:noFill/>
            </p:spPr>
            <p:txBody>
              <a:bodyPr wrap="none" rtlCol="0">
                <a:spAutoFit/>
              </a:bodyPr>
              <a:lstStyle/>
              <a:p>
                <a:r>
                  <a:rPr lang="en-GB" sz="2400" dirty="0"/>
                  <a:t>Age</a:t>
                </a:r>
              </a:p>
            </p:txBody>
          </p:sp>
          <p:sp>
            <p:nvSpPr>
              <p:cNvPr id="190" name="TextBox 189">
                <a:extLst>
                  <a:ext uri="{FF2B5EF4-FFF2-40B4-BE49-F238E27FC236}">
                    <a16:creationId xmlns:a16="http://schemas.microsoft.com/office/drawing/2014/main" id="{E924B448-2A61-4886-826F-E26FABDB57FF}"/>
                  </a:ext>
                </a:extLst>
              </p:cNvPr>
              <p:cNvSpPr txBox="1"/>
              <p:nvPr/>
            </p:nvSpPr>
            <p:spPr>
              <a:xfrm>
                <a:off x="1129403" y="3752389"/>
                <a:ext cx="1136530" cy="461665"/>
              </a:xfrm>
              <a:prstGeom prst="rect">
                <a:avLst/>
              </a:prstGeom>
              <a:noFill/>
            </p:spPr>
            <p:txBody>
              <a:bodyPr wrap="none" rtlCol="0">
                <a:spAutoFit/>
              </a:bodyPr>
              <a:lstStyle/>
              <a:p>
                <a:r>
                  <a:rPr lang="en-GB" sz="2400" dirty="0"/>
                  <a:t>Smokes</a:t>
                </a:r>
              </a:p>
            </p:txBody>
          </p:sp>
          <p:sp>
            <p:nvSpPr>
              <p:cNvPr id="191" name="TextBox 190">
                <a:extLst>
                  <a:ext uri="{FF2B5EF4-FFF2-40B4-BE49-F238E27FC236}">
                    <a16:creationId xmlns:a16="http://schemas.microsoft.com/office/drawing/2014/main" id="{5F0CED1C-1878-4EB0-B9A9-AE1636E2992B}"/>
                  </a:ext>
                </a:extLst>
              </p:cNvPr>
              <p:cNvSpPr txBox="1"/>
              <p:nvPr/>
            </p:nvSpPr>
            <p:spPr>
              <a:xfrm>
                <a:off x="954164" y="4422119"/>
                <a:ext cx="1311769" cy="461665"/>
              </a:xfrm>
              <a:prstGeom prst="rect">
                <a:avLst/>
              </a:prstGeom>
              <a:noFill/>
            </p:spPr>
            <p:txBody>
              <a:bodyPr wrap="none" rtlCol="0">
                <a:spAutoFit/>
              </a:bodyPr>
              <a:lstStyle/>
              <a:p>
                <a:r>
                  <a:rPr lang="en-GB" sz="2400" dirty="0"/>
                  <a:t>Exercises</a:t>
                </a:r>
              </a:p>
            </p:txBody>
          </p:sp>
          <p:sp>
            <p:nvSpPr>
              <p:cNvPr id="192" name="TextBox 191">
                <a:extLst>
                  <a:ext uri="{FF2B5EF4-FFF2-40B4-BE49-F238E27FC236}">
                    <a16:creationId xmlns:a16="http://schemas.microsoft.com/office/drawing/2014/main" id="{1D3B5C02-F8C4-43F8-82B3-23E4DF81BF8F}"/>
                  </a:ext>
                </a:extLst>
              </p:cNvPr>
              <p:cNvSpPr txBox="1"/>
              <p:nvPr/>
            </p:nvSpPr>
            <p:spPr>
              <a:xfrm>
                <a:off x="1566767" y="5091849"/>
                <a:ext cx="699166" cy="461665"/>
              </a:xfrm>
              <a:prstGeom prst="rect">
                <a:avLst/>
              </a:prstGeom>
              <a:noFill/>
            </p:spPr>
            <p:txBody>
              <a:bodyPr wrap="none" rtlCol="0">
                <a:spAutoFit/>
              </a:bodyPr>
              <a:lstStyle/>
              <a:p>
                <a:r>
                  <a:rPr lang="en-GB" sz="2400" dirty="0"/>
                  <a:t>Diet</a:t>
                </a:r>
              </a:p>
            </p:txBody>
          </p:sp>
          <p:sp>
            <p:nvSpPr>
              <p:cNvPr id="194" name="TextBox 193">
                <a:extLst>
                  <a:ext uri="{FF2B5EF4-FFF2-40B4-BE49-F238E27FC236}">
                    <a16:creationId xmlns:a16="http://schemas.microsoft.com/office/drawing/2014/main" id="{5CBD2552-2822-4E5B-999E-003959BF08B3}"/>
                  </a:ext>
                </a:extLst>
              </p:cNvPr>
              <p:cNvSpPr txBox="1"/>
              <p:nvPr/>
            </p:nvSpPr>
            <p:spPr>
              <a:xfrm>
                <a:off x="1191793" y="5761576"/>
                <a:ext cx="1074140" cy="461665"/>
              </a:xfrm>
              <a:prstGeom prst="rect">
                <a:avLst/>
              </a:prstGeom>
              <a:noFill/>
            </p:spPr>
            <p:txBody>
              <a:bodyPr wrap="none" rtlCol="0">
                <a:spAutoFit/>
              </a:bodyPr>
              <a:lstStyle/>
              <a:p>
                <a:r>
                  <a:rPr lang="en-GB" sz="2400" dirty="0"/>
                  <a:t>History</a:t>
                </a:r>
              </a:p>
            </p:txBody>
          </p:sp>
        </p:grpSp>
      </p:grpSp>
    </p:spTree>
    <p:extLst>
      <p:ext uri="{BB962C8B-B14F-4D97-AF65-F5344CB8AC3E}">
        <p14:creationId xmlns:p14="http://schemas.microsoft.com/office/powerpoint/2010/main" val="118771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wipe(left)">
                                      <p:cBhvr>
                                        <p:cTn id="12" dur="1000"/>
                                        <p:tgtEl>
                                          <p:spTgt spid="10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0"/>
                                        </p:tgtEl>
                                        <p:attrNameLst>
                                          <p:attrName>style.visibility</p:attrName>
                                        </p:attrNameLst>
                                      </p:cBhvr>
                                      <p:to>
                                        <p:strVal val="visible"/>
                                      </p:to>
                                    </p:set>
                                    <p:animEffect transition="in" filter="wipe(left)">
                                      <p:cBhvr>
                                        <p:cTn id="21" dur="1000"/>
                                        <p:tgtEl>
                                          <p:spTgt spid="180"/>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81"/>
                                        </p:tgtEl>
                                        <p:attrNameLst>
                                          <p:attrName>style.visibility</p:attrName>
                                        </p:attrNameLst>
                                      </p:cBhvr>
                                      <p:to>
                                        <p:strVal val="visible"/>
                                      </p:to>
                                    </p:set>
                                    <p:animEffect transition="in" filter="wipe(left)">
                                      <p:cBhvr>
                                        <p:cTn id="30" dur="1000"/>
                                        <p:tgtEl>
                                          <p:spTgt spid="181"/>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40F5-CB2F-43C7-912F-6CAACD2DB28C}"/>
              </a:ext>
            </a:extLst>
          </p:cNvPr>
          <p:cNvSpPr>
            <a:spLocks noGrp="1"/>
          </p:cNvSpPr>
          <p:nvPr>
            <p:ph type="title"/>
          </p:nvPr>
        </p:nvSpPr>
        <p:spPr/>
        <p:txBody>
          <a:bodyPr/>
          <a:lstStyle/>
          <a:p>
            <a:r>
              <a:rPr lang="en-GB" dirty="0"/>
              <a:t>Data Analysis Workflow</a:t>
            </a:r>
          </a:p>
        </p:txBody>
      </p:sp>
      <p:sp>
        <p:nvSpPr>
          <p:cNvPr id="4" name="Rectangle 3">
            <a:extLst>
              <a:ext uri="{FF2B5EF4-FFF2-40B4-BE49-F238E27FC236}">
                <a16:creationId xmlns:a16="http://schemas.microsoft.com/office/drawing/2014/main" id="{83CD4D80-E1C9-4EF9-BE4C-5BD582EC024F}"/>
              </a:ext>
            </a:extLst>
          </p:cNvPr>
          <p:cNvSpPr/>
          <p:nvPr/>
        </p:nvSpPr>
        <p:spPr>
          <a:xfrm>
            <a:off x="479376" y="1988840"/>
            <a:ext cx="2088232" cy="12961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Raw Data</a:t>
            </a:r>
          </a:p>
        </p:txBody>
      </p:sp>
      <p:sp>
        <p:nvSpPr>
          <p:cNvPr id="11" name="TextBox 10">
            <a:extLst>
              <a:ext uri="{FF2B5EF4-FFF2-40B4-BE49-F238E27FC236}">
                <a16:creationId xmlns:a16="http://schemas.microsoft.com/office/drawing/2014/main" id="{3B3A690B-4FAF-4339-8F4D-B71FA9ABD9D4}"/>
              </a:ext>
            </a:extLst>
          </p:cNvPr>
          <p:cNvSpPr txBox="1"/>
          <p:nvPr/>
        </p:nvSpPr>
        <p:spPr>
          <a:xfrm>
            <a:off x="575370" y="5877272"/>
            <a:ext cx="1851789" cy="584775"/>
          </a:xfrm>
          <a:prstGeom prst="rect">
            <a:avLst/>
          </a:prstGeom>
          <a:noFill/>
        </p:spPr>
        <p:txBody>
          <a:bodyPr wrap="none" rtlCol="0">
            <a:spAutoFit/>
          </a:bodyPr>
          <a:lstStyle/>
          <a:p>
            <a:r>
              <a:rPr lang="en-GB" sz="3200" dirty="0"/>
              <a:t>Collection</a:t>
            </a:r>
          </a:p>
        </p:txBody>
      </p:sp>
      <p:sp>
        <p:nvSpPr>
          <p:cNvPr id="12" name="TextBox 11">
            <a:extLst>
              <a:ext uri="{FF2B5EF4-FFF2-40B4-BE49-F238E27FC236}">
                <a16:creationId xmlns:a16="http://schemas.microsoft.com/office/drawing/2014/main" id="{15F2E8B2-0128-40C3-A6B9-1BD3D9044C24}"/>
              </a:ext>
            </a:extLst>
          </p:cNvPr>
          <p:cNvSpPr txBox="1"/>
          <p:nvPr/>
        </p:nvSpPr>
        <p:spPr>
          <a:xfrm>
            <a:off x="3621665" y="5878432"/>
            <a:ext cx="2143600" cy="584775"/>
          </a:xfrm>
          <a:prstGeom prst="rect">
            <a:avLst/>
          </a:prstGeom>
          <a:noFill/>
        </p:spPr>
        <p:txBody>
          <a:bodyPr wrap="none" rtlCol="0">
            <a:spAutoFit/>
          </a:bodyPr>
          <a:lstStyle/>
          <a:p>
            <a:r>
              <a:rPr lang="en-GB" sz="3200" dirty="0"/>
              <a:t>Preparation</a:t>
            </a:r>
          </a:p>
        </p:txBody>
      </p:sp>
      <p:sp>
        <p:nvSpPr>
          <p:cNvPr id="13" name="TextBox 12">
            <a:extLst>
              <a:ext uri="{FF2B5EF4-FFF2-40B4-BE49-F238E27FC236}">
                <a16:creationId xmlns:a16="http://schemas.microsoft.com/office/drawing/2014/main" id="{D70C25F3-6F79-4364-9AF1-37AA6800E26C}"/>
              </a:ext>
            </a:extLst>
          </p:cNvPr>
          <p:cNvSpPr txBox="1"/>
          <p:nvPr/>
        </p:nvSpPr>
        <p:spPr>
          <a:xfrm>
            <a:off x="6622788" y="5887144"/>
            <a:ext cx="2461123" cy="584775"/>
          </a:xfrm>
          <a:prstGeom prst="rect">
            <a:avLst/>
          </a:prstGeom>
          <a:noFill/>
        </p:spPr>
        <p:txBody>
          <a:bodyPr wrap="none" rtlCol="0">
            <a:spAutoFit/>
          </a:bodyPr>
          <a:lstStyle/>
          <a:p>
            <a:r>
              <a:rPr lang="en-GB" sz="3200" dirty="0"/>
              <a:t>Formalisation</a:t>
            </a:r>
          </a:p>
        </p:txBody>
      </p:sp>
      <p:sp>
        <p:nvSpPr>
          <p:cNvPr id="14" name="TextBox 13">
            <a:extLst>
              <a:ext uri="{FF2B5EF4-FFF2-40B4-BE49-F238E27FC236}">
                <a16:creationId xmlns:a16="http://schemas.microsoft.com/office/drawing/2014/main" id="{E4B03415-D56D-43E3-A5D2-67653432AE4C}"/>
              </a:ext>
            </a:extLst>
          </p:cNvPr>
          <p:cNvSpPr txBox="1"/>
          <p:nvPr/>
        </p:nvSpPr>
        <p:spPr>
          <a:xfrm>
            <a:off x="10101002" y="5872916"/>
            <a:ext cx="1724768" cy="584775"/>
          </a:xfrm>
          <a:prstGeom prst="rect">
            <a:avLst/>
          </a:prstGeom>
          <a:noFill/>
        </p:spPr>
        <p:txBody>
          <a:bodyPr wrap="none" rtlCol="0">
            <a:spAutoFit/>
          </a:bodyPr>
          <a:lstStyle/>
          <a:p>
            <a:r>
              <a:rPr lang="en-GB" sz="3200" dirty="0"/>
              <a:t>Outcome</a:t>
            </a:r>
          </a:p>
        </p:txBody>
      </p:sp>
      <p:grpSp>
        <p:nvGrpSpPr>
          <p:cNvPr id="23" name="Group 22">
            <a:extLst>
              <a:ext uri="{FF2B5EF4-FFF2-40B4-BE49-F238E27FC236}">
                <a16:creationId xmlns:a16="http://schemas.microsoft.com/office/drawing/2014/main" id="{1D4D6AEF-55DD-4B22-BBBD-D7F8F436F81C}"/>
              </a:ext>
            </a:extLst>
          </p:cNvPr>
          <p:cNvGrpSpPr/>
          <p:nvPr/>
        </p:nvGrpSpPr>
        <p:grpSpPr>
          <a:xfrm>
            <a:off x="2819636" y="1988840"/>
            <a:ext cx="2916324" cy="1296144"/>
            <a:chOff x="2819636" y="1988840"/>
            <a:chExt cx="2916324" cy="1296144"/>
          </a:xfrm>
        </p:grpSpPr>
        <p:sp>
          <p:nvSpPr>
            <p:cNvPr id="5" name="Rectangle 4">
              <a:extLst>
                <a:ext uri="{FF2B5EF4-FFF2-40B4-BE49-F238E27FC236}">
                  <a16:creationId xmlns:a16="http://schemas.microsoft.com/office/drawing/2014/main" id="{F4CD8FE5-CF68-48DE-AE5B-E3D632E275DA}"/>
                </a:ext>
              </a:extLst>
            </p:cNvPr>
            <p:cNvSpPr/>
            <p:nvPr/>
          </p:nvSpPr>
          <p:spPr>
            <a:xfrm>
              <a:off x="3647728" y="1988840"/>
              <a:ext cx="2088232" cy="12961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Visualisation</a:t>
              </a:r>
            </a:p>
            <a:p>
              <a:pPr algn="ctr"/>
              <a:r>
                <a:rPr lang="en-GB" sz="2800" dirty="0"/>
                <a:t>Exploration</a:t>
              </a:r>
            </a:p>
          </p:txBody>
        </p:sp>
        <p:sp>
          <p:nvSpPr>
            <p:cNvPr id="15" name="Arrow: Right 14">
              <a:extLst>
                <a:ext uri="{FF2B5EF4-FFF2-40B4-BE49-F238E27FC236}">
                  <a16:creationId xmlns:a16="http://schemas.microsoft.com/office/drawing/2014/main" id="{B5923FBA-80E2-418C-A9FF-412BA9469A23}"/>
                </a:ext>
              </a:extLst>
            </p:cNvPr>
            <p:cNvSpPr/>
            <p:nvPr/>
          </p:nvSpPr>
          <p:spPr>
            <a:xfrm>
              <a:off x="2819636" y="2492896"/>
              <a:ext cx="576064"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28" name="Group 27">
            <a:extLst>
              <a:ext uri="{FF2B5EF4-FFF2-40B4-BE49-F238E27FC236}">
                <a16:creationId xmlns:a16="http://schemas.microsoft.com/office/drawing/2014/main" id="{9DFAB4BD-3DF1-4B5E-95EB-CE71660FF12C}"/>
              </a:ext>
            </a:extLst>
          </p:cNvPr>
          <p:cNvGrpSpPr/>
          <p:nvPr/>
        </p:nvGrpSpPr>
        <p:grpSpPr>
          <a:xfrm>
            <a:off x="9099891" y="1988840"/>
            <a:ext cx="2907611" cy="1296144"/>
            <a:chOff x="9099891" y="1988840"/>
            <a:chExt cx="2907611" cy="1296144"/>
          </a:xfrm>
        </p:grpSpPr>
        <p:sp>
          <p:nvSpPr>
            <p:cNvPr id="10" name="Rectangle 9">
              <a:extLst>
                <a:ext uri="{FF2B5EF4-FFF2-40B4-BE49-F238E27FC236}">
                  <a16:creationId xmlns:a16="http://schemas.microsoft.com/office/drawing/2014/main" id="{1E2783FB-BCBE-4BFD-9079-99467CC05548}"/>
                </a:ext>
              </a:extLst>
            </p:cNvPr>
            <p:cNvSpPr/>
            <p:nvPr/>
          </p:nvSpPr>
          <p:spPr>
            <a:xfrm>
              <a:off x="9919270" y="1988840"/>
              <a:ext cx="20882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Prediction</a:t>
              </a:r>
            </a:p>
          </p:txBody>
        </p:sp>
        <p:sp>
          <p:nvSpPr>
            <p:cNvPr id="16" name="Arrow: Right 15">
              <a:extLst>
                <a:ext uri="{FF2B5EF4-FFF2-40B4-BE49-F238E27FC236}">
                  <a16:creationId xmlns:a16="http://schemas.microsoft.com/office/drawing/2014/main" id="{B605EDF3-F543-4315-9699-CF2B59C5F8EA}"/>
                </a:ext>
              </a:extLst>
            </p:cNvPr>
            <p:cNvSpPr/>
            <p:nvPr/>
          </p:nvSpPr>
          <p:spPr>
            <a:xfrm>
              <a:off x="9099891" y="2456892"/>
              <a:ext cx="576064"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DDAD88E5-F098-4AEC-8B78-8AAF28CCCC4A}"/>
              </a:ext>
            </a:extLst>
          </p:cNvPr>
          <p:cNvGrpSpPr/>
          <p:nvPr/>
        </p:nvGrpSpPr>
        <p:grpSpPr>
          <a:xfrm>
            <a:off x="9116913" y="4077072"/>
            <a:ext cx="2883743" cy="1296144"/>
            <a:chOff x="9116913" y="4077072"/>
            <a:chExt cx="2883743" cy="1296144"/>
          </a:xfrm>
        </p:grpSpPr>
        <p:sp>
          <p:nvSpPr>
            <p:cNvPr id="8" name="Rectangle 7">
              <a:extLst>
                <a:ext uri="{FF2B5EF4-FFF2-40B4-BE49-F238E27FC236}">
                  <a16:creationId xmlns:a16="http://schemas.microsoft.com/office/drawing/2014/main" id="{4F6C2205-1385-4131-AA20-E01343F146B0}"/>
                </a:ext>
              </a:extLst>
            </p:cNvPr>
            <p:cNvSpPr/>
            <p:nvPr/>
          </p:nvSpPr>
          <p:spPr>
            <a:xfrm>
              <a:off x="9912424" y="4077072"/>
              <a:ext cx="208823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Reporting</a:t>
              </a:r>
            </a:p>
          </p:txBody>
        </p:sp>
        <p:sp>
          <p:nvSpPr>
            <p:cNvPr id="17" name="Arrow: Right 16">
              <a:extLst>
                <a:ext uri="{FF2B5EF4-FFF2-40B4-BE49-F238E27FC236}">
                  <a16:creationId xmlns:a16="http://schemas.microsoft.com/office/drawing/2014/main" id="{265F6309-B1BC-48DC-83B7-40A3E937C808}"/>
                </a:ext>
              </a:extLst>
            </p:cNvPr>
            <p:cNvSpPr/>
            <p:nvPr/>
          </p:nvSpPr>
          <p:spPr>
            <a:xfrm>
              <a:off x="9116913" y="4545124"/>
              <a:ext cx="576064"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D5FEF70B-DAB6-4ACA-A739-5838BB4D73FB}"/>
              </a:ext>
            </a:extLst>
          </p:cNvPr>
          <p:cNvGrpSpPr/>
          <p:nvPr/>
        </p:nvGrpSpPr>
        <p:grpSpPr>
          <a:xfrm>
            <a:off x="6009256" y="4077072"/>
            <a:ext cx="2888210" cy="1296144"/>
            <a:chOff x="6009256" y="4077072"/>
            <a:chExt cx="2888210" cy="1296144"/>
          </a:xfrm>
        </p:grpSpPr>
        <p:sp>
          <p:nvSpPr>
            <p:cNvPr id="7" name="Rectangle 6">
              <a:extLst>
                <a:ext uri="{FF2B5EF4-FFF2-40B4-BE49-F238E27FC236}">
                  <a16:creationId xmlns:a16="http://schemas.microsoft.com/office/drawing/2014/main" id="{6CA161B7-BACF-4515-9924-BC5947D762F7}"/>
                </a:ext>
              </a:extLst>
            </p:cNvPr>
            <p:cNvSpPr/>
            <p:nvPr/>
          </p:nvSpPr>
          <p:spPr>
            <a:xfrm>
              <a:off x="6809234" y="4077072"/>
              <a:ext cx="2088232" cy="12961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800" dirty="0"/>
                <a:t>Statistics</a:t>
              </a:r>
            </a:p>
          </p:txBody>
        </p:sp>
        <p:sp>
          <p:nvSpPr>
            <p:cNvPr id="18" name="Arrow: Right 17">
              <a:extLst>
                <a:ext uri="{FF2B5EF4-FFF2-40B4-BE49-F238E27FC236}">
                  <a16:creationId xmlns:a16="http://schemas.microsoft.com/office/drawing/2014/main" id="{66244C10-0730-46FF-8096-D9490088568B}"/>
                </a:ext>
              </a:extLst>
            </p:cNvPr>
            <p:cNvSpPr/>
            <p:nvPr/>
          </p:nvSpPr>
          <p:spPr>
            <a:xfrm>
              <a:off x="6009256" y="4545124"/>
              <a:ext cx="576064"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27" name="Group 26">
            <a:extLst>
              <a:ext uri="{FF2B5EF4-FFF2-40B4-BE49-F238E27FC236}">
                <a16:creationId xmlns:a16="http://schemas.microsoft.com/office/drawing/2014/main" id="{83FB0A41-F573-4416-AC18-D81B53B1AF1E}"/>
              </a:ext>
            </a:extLst>
          </p:cNvPr>
          <p:cNvGrpSpPr/>
          <p:nvPr/>
        </p:nvGrpSpPr>
        <p:grpSpPr>
          <a:xfrm>
            <a:off x="6052187" y="1988840"/>
            <a:ext cx="2852125" cy="1951143"/>
            <a:chOff x="6052187" y="1988840"/>
            <a:chExt cx="2852125" cy="1951143"/>
          </a:xfrm>
        </p:grpSpPr>
        <p:sp>
          <p:nvSpPr>
            <p:cNvPr id="9" name="Rectangle 8">
              <a:extLst>
                <a:ext uri="{FF2B5EF4-FFF2-40B4-BE49-F238E27FC236}">
                  <a16:creationId xmlns:a16="http://schemas.microsoft.com/office/drawing/2014/main" id="{4E3C4F30-CCE0-4776-A5ED-56CBCCD3C7EA}"/>
                </a:ext>
              </a:extLst>
            </p:cNvPr>
            <p:cNvSpPr/>
            <p:nvPr/>
          </p:nvSpPr>
          <p:spPr>
            <a:xfrm>
              <a:off x="6816080" y="1988840"/>
              <a:ext cx="2088232" cy="12961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800" dirty="0"/>
                <a:t>Modelling</a:t>
              </a:r>
            </a:p>
          </p:txBody>
        </p:sp>
        <p:sp>
          <p:nvSpPr>
            <p:cNvPr id="19" name="Arrow: Right 18">
              <a:extLst>
                <a:ext uri="{FF2B5EF4-FFF2-40B4-BE49-F238E27FC236}">
                  <a16:creationId xmlns:a16="http://schemas.microsoft.com/office/drawing/2014/main" id="{F9750CEB-D5F6-4C62-8A11-CE23D0C3A1F4}"/>
                </a:ext>
              </a:extLst>
            </p:cNvPr>
            <p:cNvSpPr/>
            <p:nvPr/>
          </p:nvSpPr>
          <p:spPr>
            <a:xfrm rot="18900000">
              <a:off x="6052187" y="3579943"/>
              <a:ext cx="576064"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20" name="Arrow: Right 19">
            <a:extLst>
              <a:ext uri="{FF2B5EF4-FFF2-40B4-BE49-F238E27FC236}">
                <a16:creationId xmlns:a16="http://schemas.microsoft.com/office/drawing/2014/main" id="{14F959FB-99CB-4399-9252-8910419D133E}"/>
              </a:ext>
            </a:extLst>
          </p:cNvPr>
          <p:cNvSpPr/>
          <p:nvPr/>
        </p:nvSpPr>
        <p:spPr>
          <a:xfrm rot="2700000">
            <a:off x="9126841" y="3479222"/>
            <a:ext cx="576064"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44300355-11BE-45C1-A7AB-E7003FCC30A2}"/>
              </a:ext>
            </a:extLst>
          </p:cNvPr>
          <p:cNvGrpSpPr/>
          <p:nvPr/>
        </p:nvGrpSpPr>
        <p:grpSpPr>
          <a:xfrm>
            <a:off x="3647728" y="3423029"/>
            <a:ext cx="2088232" cy="1950187"/>
            <a:chOff x="3647728" y="3423029"/>
            <a:chExt cx="2088232" cy="1950187"/>
          </a:xfrm>
        </p:grpSpPr>
        <p:sp>
          <p:nvSpPr>
            <p:cNvPr id="6" name="Rectangle 5">
              <a:extLst>
                <a:ext uri="{FF2B5EF4-FFF2-40B4-BE49-F238E27FC236}">
                  <a16:creationId xmlns:a16="http://schemas.microsoft.com/office/drawing/2014/main" id="{0DDC7680-A88B-4776-A379-453CCCBAAB23}"/>
                </a:ext>
              </a:extLst>
            </p:cNvPr>
            <p:cNvSpPr/>
            <p:nvPr/>
          </p:nvSpPr>
          <p:spPr>
            <a:xfrm>
              <a:off x="3647728" y="4077072"/>
              <a:ext cx="2088232" cy="129614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Filtering Cleaning</a:t>
              </a:r>
            </a:p>
          </p:txBody>
        </p:sp>
        <p:sp>
          <p:nvSpPr>
            <p:cNvPr id="21" name="Arrow: Right 20">
              <a:extLst>
                <a:ext uri="{FF2B5EF4-FFF2-40B4-BE49-F238E27FC236}">
                  <a16:creationId xmlns:a16="http://schemas.microsoft.com/office/drawing/2014/main" id="{7C6EAB67-CBF6-4205-AFA8-0BB2AF73CB6D}"/>
                </a:ext>
              </a:extLst>
            </p:cNvPr>
            <p:cNvSpPr/>
            <p:nvPr/>
          </p:nvSpPr>
          <p:spPr>
            <a:xfrm rot="5400000">
              <a:off x="3971764" y="3531041"/>
              <a:ext cx="576064"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22" name="Arrow: Right 21">
            <a:extLst>
              <a:ext uri="{FF2B5EF4-FFF2-40B4-BE49-F238E27FC236}">
                <a16:creationId xmlns:a16="http://schemas.microsoft.com/office/drawing/2014/main" id="{3F3E0A7F-DEEB-4D9E-835E-DB428A1FB430}"/>
              </a:ext>
            </a:extLst>
          </p:cNvPr>
          <p:cNvSpPr/>
          <p:nvPr/>
        </p:nvSpPr>
        <p:spPr>
          <a:xfrm rot="16200000">
            <a:off x="4835860" y="3522153"/>
            <a:ext cx="576064" cy="3600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570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66BB703-E299-4293-B432-1CFA2AFEF437}"/>
              </a:ext>
            </a:extLst>
          </p:cNvPr>
          <p:cNvSpPr>
            <a:spLocks noGrp="1"/>
          </p:cNvSpPr>
          <p:nvPr>
            <p:ph type="title"/>
          </p:nvPr>
        </p:nvSpPr>
        <p:spPr/>
        <p:txBody>
          <a:bodyPr>
            <a:normAutofit fontScale="90000"/>
          </a:bodyPr>
          <a:lstStyle/>
          <a:p>
            <a:r>
              <a:rPr lang="en-GB" dirty="0"/>
              <a:t>Training the network</a:t>
            </a:r>
            <a:br>
              <a:rPr lang="en-GB" dirty="0"/>
            </a:br>
            <a:r>
              <a:rPr lang="en-GB" sz="3100" dirty="0"/>
              <a:t>Selecting the number of hidden layers</a:t>
            </a:r>
            <a:endParaRPr lang="en-GB" dirty="0"/>
          </a:p>
        </p:txBody>
      </p:sp>
      <p:sp>
        <p:nvSpPr>
          <p:cNvPr id="9" name="Content Placeholder 8">
            <a:extLst>
              <a:ext uri="{FF2B5EF4-FFF2-40B4-BE49-F238E27FC236}">
                <a16:creationId xmlns:a16="http://schemas.microsoft.com/office/drawing/2014/main" id="{C624ABB0-00C0-4B00-89F2-B81E52BC4A9A}"/>
              </a:ext>
            </a:extLst>
          </p:cNvPr>
          <p:cNvSpPr>
            <a:spLocks noGrp="1"/>
          </p:cNvSpPr>
          <p:nvPr>
            <p:ph idx="1"/>
          </p:nvPr>
        </p:nvSpPr>
        <p:spPr>
          <a:xfrm>
            <a:off x="609600" y="1916832"/>
            <a:ext cx="10972800" cy="3168352"/>
          </a:xfrm>
        </p:spPr>
        <p:txBody>
          <a:bodyPr>
            <a:normAutofit/>
          </a:bodyPr>
          <a:lstStyle/>
          <a:p>
            <a:r>
              <a:rPr lang="en-GB" dirty="0"/>
              <a:t>Number of layers changes the type of relationships modelled</a:t>
            </a:r>
          </a:p>
          <a:p>
            <a:pPr marL="0" indent="0">
              <a:buNone/>
            </a:pPr>
            <a:endParaRPr lang="en-GB" dirty="0"/>
          </a:p>
          <a:p>
            <a:pPr marL="457200" lvl="1" indent="0">
              <a:buNone/>
            </a:pPr>
            <a:r>
              <a:rPr lang="en-GB" dirty="0"/>
              <a:t>0 hidden layers = linear relationship, similar to linear modelling</a:t>
            </a:r>
          </a:p>
          <a:p>
            <a:pPr marL="457200" lvl="1" indent="0">
              <a:buNone/>
            </a:pPr>
            <a:r>
              <a:rPr lang="en-GB" dirty="0"/>
              <a:t>1 hidden layer = nonlinear relationships</a:t>
            </a:r>
          </a:p>
          <a:p>
            <a:pPr marL="457200" lvl="1" indent="0">
              <a:buNone/>
            </a:pPr>
            <a:r>
              <a:rPr lang="en-GB" dirty="0"/>
              <a:t>2 hidden layers = nonlinear relationships with arbitrary boundaries</a:t>
            </a:r>
          </a:p>
        </p:txBody>
      </p:sp>
      <p:sp>
        <p:nvSpPr>
          <p:cNvPr id="11" name="Rectangle 10">
            <a:extLst>
              <a:ext uri="{FF2B5EF4-FFF2-40B4-BE49-F238E27FC236}">
                <a16:creationId xmlns:a16="http://schemas.microsoft.com/office/drawing/2014/main" id="{78C8B572-8710-48BA-B4C7-4A4C3E2F864A}"/>
              </a:ext>
            </a:extLst>
          </p:cNvPr>
          <p:cNvSpPr/>
          <p:nvPr/>
        </p:nvSpPr>
        <p:spPr>
          <a:xfrm>
            <a:off x="839416" y="5445224"/>
            <a:ext cx="9577064" cy="954107"/>
          </a:xfrm>
          <a:prstGeom prst="rect">
            <a:avLst/>
          </a:prstGeom>
        </p:spPr>
        <p:txBody>
          <a:bodyPr wrap="square">
            <a:spAutoFit/>
          </a:bodyPr>
          <a:lstStyle/>
          <a:p>
            <a:pPr algn="ctr"/>
            <a:r>
              <a:rPr lang="en-GB" sz="2800" b="1" i="1" dirty="0">
                <a:cs typeface="Times New Roman" panose="02020603050405020304" pitchFamily="18" charset="0"/>
              </a:rPr>
              <a:t>Most problems only require 1 hidden layer. More complex data can benefit from 2.  Virtually nothing requires more than two.</a:t>
            </a:r>
          </a:p>
        </p:txBody>
      </p:sp>
    </p:spTree>
    <p:extLst>
      <p:ext uri="{BB962C8B-B14F-4D97-AF65-F5344CB8AC3E}">
        <p14:creationId xmlns:p14="http://schemas.microsoft.com/office/powerpoint/2010/main" val="315604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66BB703-E299-4293-B432-1CFA2AFEF437}"/>
              </a:ext>
            </a:extLst>
          </p:cNvPr>
          <p:cNvSpPr>
            <a:spLocks noGrp="1"/>
          </p:cNvSpPr>
          <p:nvPr>
            <p:ph type="title"/>
          </p:nvPr>
        </p:nvSpPr>
        <p:spPr/>
        <p:txBody>
          <a:bodyPr>
            <a:normAutofit fontScale="90000"/>
          </a:bodyPr>
          <a:lstStyle/>
          <a:p>
            <a:r>
              <a:rPr lang="en-GB" dirty="0"/>
              <a:t>Training the network</a:t>
            </a:r>
            <a:br>
              <a:rPr lang="en-GB" dirty="0"/>
            </a:br>
            <a:r>
              <a:rPr lang="en-GB" sz="3100" dirty="0"/>
              <a:t>Selecting the number of nodes in hidden layers</a:t>
            </a:r>
            <a:endParaRPr lang="en-GB" dirty="0"/>
          </a:p>
        </p:txBody>
      </p:sp>
      <p:sp>
        <p:nvSpPr>
          <p:cNvPr id="9" name="Content Placeholder 8">
            <a:extLst>
              <a:ext uri="{FF2B5EF4-FFF2-40B4-BE49-F238E27FC236}">
                <a16:creationId xmlns:a16="http://schemas.microsoft.com/office/drawing/2014/main" id="{C624ABB0-00C0-4B00-89F2-B81E52BC4A9A}"/>
              </a:ext>
            </a:extLst>
          </p:cNvPr>
          <p:cNvSpPr>
            <a:spLocks noGrp="1"/>
          </p:cNvSpPr>
          <p:nvPr>
            <p:ph idx="1"/>
          </p:nvPr>
        </p:nvSpPr>
        <p:spPr>
          <a:xfrm>
            <a:off x="609600" y="1628800"/>
            <a:ext cx="10972800" cy="3168352"/>
          </a:xfrm>
        </p:spPr>
        <p:txBody>
          <a:bodyPr>
            <a:normAutofit/>
          </a:bodyPr>
          <a:lstStyle/>
          <a:p>
            <a:pPr marL="0" indent="0" algn="ctr">
              <a:buNone/>
            </a:pPr>
            <a:r>
              <a:rPr lang="en-GB" sz="2400" b="1" dirty="0"/>
              <a:t>Too few </a:t>
            </a:r>
            <a:r>
              <a:rPr lang="en-GB" sz="2400" dirty="0"/>
              <a:t>nodes will not allow enough complexity to model the system effectively</a:t>
            </a:r>
          </a:p>
          <a:p>
            <a:pPr marL="0" indent="0" algn="ctr">
              <a:buNone/>
            </a:pPr>
            <a:r>
              <a:rPr lang="en-GB" sz="2400" b="1" dirty="0"/>
              <a:t>Too many </a:t>
            </a:r>
            <a:r>
              <a:rPr lang="en-GB" sz="2400" dirty="0"/>
              <a:t>nodes will overfit – essentially "memorising" the training data</a:t>
            </a:r>
          </a:p>
        </p:txBody>
      </p:sp>
      <p:sp>
        <p:nvSpPr>
          <p:cNvPr id="2" name="Rectangle 1">
            <a:extLst>
              <a:ext uri="{FF2B5EF4-FFF2-40B4-BE49-F238E27FC236}">
                <a16:creationId xmlns:a16="http://schemas.microsoft.com/office/drawing/2014/main" id="{AAFF0052-54D8-4A8B-ABE8-910E1A757C00}"/>
              </a:ext>
            </a:extLst>
          </p:cNvPr>
          <p:cNvSpPr/>
          <p:nvPr/>
        </p:nvSpPr>
        <p:spPr>
          <a:xfrm>
            <a:off x="1106885" y="2636912"/>
            <a:ext cx="9937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Number of hidden layer nodes should be between the input number and the output number </a:t>
            </a:r>
          </a:p>
        </p:txBody>
      </p:sp>
      <p:sp>
        <p:nvSpPr>
          <p:cNvPr id="6" name="Rectangle 5">
            <a:extLst>
              <a:ext uri="{FF2B5EF4-FFF2-40B4-BE49-F238E27FC236}">
                <a16:creationId xmlns:a16="http://schemas.microsoft.com/office/drawing/2014/main" id="{CAC3D5D5-3507-48BF-8F89-0079D1641FD8}"/>
              </a:ext>
            </a:extLst>
          </p:cNvPr>
          <p:cNvSpPr/>
          <p:nvPr/>
        </p:nvSpPr>
        <p:spPr>
          <a:xfrm>
            <a:off x="1106885" y="3686622"/>
            <a:ext cx="2520280" cy="2896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000" b="1" dirty="0"/>
              <a:t>Simple</a:t>
            </a:r>
          </a:p>
          <a:p>
            <a:pPr algn="ctr"/>
            <a:r>
              <a:rPr lang="en-GB" sz="2000" dirty="0"/>
              <a:t>Try 2/3 input number plus output number</a:t>
            </a:r>
          </a:p>
        </p:txBody>
      </p:sp>
      <p:sp>
        <p:nvSpPr>
          <p:cNvPr id="10" name="Rectangle 9">
            <a:extLst>
              <a:ext uri="{FF2B5EF4-FFF2-40B4-BE49-F238E27FC236}">
                <a16:creationId xmlns:a16="http://schemas.microsoft.com/office/drawing/2014/main" id="{D4433010-7E75-444F-9D69-D532343D51E1}"/>
              </a:ext>
            </a:extLst>
          </p:cNvPr>
          <p:cNvSpPr/>
          <p:nvPr/>
        </p:nvSpPr>
        <p:spPr>
          <a:xfrm>
            <a:off x="3935760" y="3686622"/>
            <a:ext cx="7108228" cy="2896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2000" b="1" dirty="0"/>
          </a:p>
          <a:p>
            <a:pPr algn="ctr"/>
            <a:r>
              <a:rPr lang="en-GB" sz="2000" b="1" dirty="0"/>
              <a:t>Complex</a:t>
            </a:r>
          </a:p>
          <a:p>
            <a:pPr algn="ctr"/>
            <a:endParaRPr lang="en-GB" sz="2000" b="1" dirty="0"/>
          </a:p>
          <a:p>
            <a:r>
              <a:rPr lang="en-GB" sz="2000" i="1" dirty="0">
                <a:solidFill>
                  <a:schemeClr val="tx1"/>
                </a:solidFill>
              </a:rPr>
              <a:t>Nh </a:t>
            </a:r>
            <a:r>
              <a:rPr lang="en-GB" sz="2000" dirty="0">
                <a:solidFill>
                  <a:schemeClr val="tx1"/>
                </a:solidFill>
              </a:rPr>
              <a:t>= number of hidden nodes</a:t>
            </a:r>
            <a:endParaRPr lang="en-GB" sz="2000" i="1" dirty="0">
              <a:solidFill>
                <a:schemeClr val="tx1"/>
              </a:solidFill>
            </a:endParaRPr>
          </a:p>
          <a:p>
            <a:r>
              <a:rPr lang="en-GB" sz="2000" i="1" dirty="0">
                <a:solidFill>
                  <a:schemeClr val="tx1"/>
                </a:solidFill>
              </a:rPr>
              <a:t>Ni</a:t>
            </a:r>
            <a:r>
              <a:rPr lang="en-GB" sz="2000" dirty="0">
                <a:solidFill>
                  <a:schemeClr val="tx1"/>
                </a:solidFill>
              </a:rPr>
              <a:t> = number of input nodes</a:t>
            </a:r>
          </a:p>
          <a:p>
            <a:r>
              <a:rPr lang="en-GB" sz="2000" i="1" dirty="0">
                <a:solidFill>
                  <a:schemeClr val="tx1"/>
                </a:solidFill>
              </a:rPr>
              <a:t>No</a:t>
            </a:r>
            <a:r>
              <a:rPr lang="en-GB" sz="2000" dirty="0">
                <a:solidFill>
                  <a:schemeClr val="tx1"/>
                </a:solidFill>
              </a:rPr>
              <a:t> = number of output nodes</a:t>
            </a:r>
          </a:p>
          <a:p>
            <a:r>
              <a:rPr lang="en-GB" sz="2000" i="1" dirty="0">
                <a:solidFill>
                  <a:schemeClr val="tx1"/>
                </a:solidFill>
              </a:rPr>
              <a:t>Ns</a:t>
            </a:r>
            <a:r>
              <a:rPr lang="en-GB" sz="2000" dirty="0">
                <a:solidFill>
                  <a:schemeClr val="tx1"/>
                </a:solidFill>
              </a:rPr>
              <a:t> = size of training set</a:t>
            </a:r>
          </a:p>
          <a:p>
            <a:r>
              <a:rPr lang="en-GB" sz="2000" i="1" dirty="0">
                <a:solidFill>
                  <a:schemeClr val="tx1"/>
                </a:solidFill>
              </a:rPr>
              <a:t>α</a:t>
            </a:r>
            <a:r>
              <a:rPr lang="en-GB" sz="2000" dirty="0">
                <a:solidFill>
                  <a:schemeClr val="tx1"/>
                </a:solidFill>
              </a:rPr>
              <a:t> = scaling factor (normally 2)</a:t>
            </a:r>
            <a:endParaRPr lang="en-GB" sz="2000" b="1" dirty="0"/>
          </a:p>
          <a:p>
            <a:pPr algn="ctr"/>
            <a:endParaRPr lang="en-GB" sz="2000" b="1" dirty="0"/>
          </a:p>
          <a:p>
            <a:pPr algn="ctr"/>
            <a:endParaRPr lang="en-GB" sz="2000" b="1" dirty="0"/>
          </a:p>
          <a:p>
            <a:pPr algn="ctr"/>
            <a:endParaRPr lang="en-GB" sz="2000" b="1" dirty="0"/>
          </a:p>
        </p:txBody>
      </p:sp>
      <p:pic>
        <p:nvPicPr>
          <p:cNvPr id="5" name="Picture 4">
            <a:extLst>
              <a:ext uri="{FF2B5EF4-FFF2-40B4-BE49-F238E27FC236}">
                <a16:creationId xmlns:a16="http://schemas.microsoft.com/office/drawing/2014/main" id="{12157CFB-63E3-4E6D-92E5-C3EB5E454AA3}"/>
              </a:ext>
            </a:extLst>
          </p:cNvPr>
          <p:cNvPicPr>
            <a:picLocks noChangeAspect="1"/>
          </p:cNvPicPr>
          <p:nvPr/>
        </p:nvPicPr>
        <p:blipFill rotWithShape="1">
          <a:blip r:embed="rId2"/>
          <a:srcRect l="3231" r="11155"/>
          <a:stretch/>
        </p:blipFill>
        <p:spPr>
          <a:xfrm>
            <a:off x="7489874" y="4392051"/>
            <a:ext cx="3411015" cy="1413188"/>
          </a:xfrm>
          <a:prstGeom prst="rect">
            <a:avLst/>
          </a:prstGeom>
        </p:spPr>
      </p:pic>
    </p:spTree>
    <p:extLst>
      <p:ext uri="{BB962C8B-B14F-4D97-AF65-F5344CB8AC3E}">
        <p14:creationId xmlns:p14="http://schemas.microsoft.com/office/powerpoint/2010/main" val="36848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animBg="1"/>
      <p:bldP spid="6"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66BB703-E299-4293-B432-1CFA2AFEF437}"/>
              </a:ext>
            </a:extLst>
          </p:cNvPr>
          <p:cNvSpPr>
            <a:spLocks noGrp="1"/>
          </p:cNvSpPr>
          <p:nvPr>
            <p:ph type="title"/>
          </p:nvPr>
        </p:nvSpPr>
        <p:spPr/>
        <p:txBody>
          <a:bodyPr>
            <a:normAutofit fontScale="90000"/>
          </a:bodyPr>
          <a:lstStyle/>
          <a:p>
            <a:r>
              <a:rPr lang="en-GB" dirty="0"/>
              <a:t>Training the network</a:t>
            </a:r>
            <a:br>
              <a:rPr lang="en-GB" dirty="0"/>
            </a:br>
            <a:r>
              <a:rPr lang="en-GB" sz="3100" dirty="0"/>
              <a:t>Selecting weights and biases</a:t>
            </a:r>
            <a:endParaRPr lang="en-GB" dirty="0"/>
          </a:p>
        </p:txBody>
      </p:sp>
      <p:sp>
        <p:nvSpPr>
          <p:cNvPr id="7" name="TextBox 6">
            <a:extLst>
              <a:ext uri="{FF2B5EF4-FFF2-40B4-BE49-F238E27FC236}">
                <a16:creationId xmlns:a16="http://schemas.microsoft.com/office/drawing/2014/main" id="{CA6F2966-8BC2-4D11-8BC7-2FAC8897C1D5}"/>
              </a:ext>
            </a:extLst>
          </p:cNvPr>
          <p:cNvSpPr txBox="1"/>
          <p:nvPr/>
        </p:nvSpPr>
        <p:spPr>
          <a:xfrm>
            <a:off x="1343472" y="1476939"/>
            <a:ext cx="9505056" cy="1938992"/>
          </a:xfrm>
          <a:prstGeom prst="rect">
            <a:avLst/>
          </a:prstGeom>
          <a:noFill/>
        </p:spPr>
        <p:txBody>
          <a:bodyPr wrap="square" rtlCol="0">
            <a:spAutoFit/>
          </a:bodyPr>
          <a:lstStyle/>
          <a:p>
            <a:pPr algn="ctr"/>
            <a:r>
              <a:rPr lang="en-GB" sz="2400" dirty="0"/>
              <a:t>Generate a "cost function" – a numerical value which says how well the model performed on the training data (high = bad, low = good)</a:t>
            </a:r>
          </a:p>
          <a:p>
            <a:pPr algn="ctr"/>
            <a:endParaRPr lang="en-GB" sz="2400" dirty="0"/>
          </a:p>
          <a:p>
            <a:pPr algn="ctr"/>
            <a:r>
              <a:rPr lang="en-GB" sz="2400" dirty="0"/>
              <a:t>Could just be how good the predictions are, but often good to include how complex the connections are</a:t>
            </a:r>
          </a:p>
        </p:txBody>
      </p:sp>
      <p:grpSp>
        <p:nvGrpSpPr>
          <p:cNvPr id="2" name="Group 1">
            <a:extLst>
              <a:ext uri="{FF2B5EF4-FFF2-40B4-BE49-F238E27FC236}">
                <a16:creationId xmlns:a16="http://schemas.microsoft.com/office/drawing/2014/main" id="{1B7CA864-C10B-4472-8012-6B8D825CE654}"/>
              </a:ext>
            </a:extLst>
          </p:cNvPr>
          <p:cNvGrpSpPr/>
          <p:nvPr/>
        </p:nvGrpSpPr>
        <p:grpSpPr>
          <a:xfrm>
            <a:off x="1343472" y="3501008"/>
            <a:ext cx="9505056" cy="1325762"/>
            <a:chOff x="1343472" y="3039342"/>
            <a:chExt cx="9505056" cy="1325762"/>
          </a:xfrm>
        </p:grpSpPr>
        <p:sp>
          <p:nvSpPr>
            <p:cNvPr id="11" name="TextBox 10">
              <a:extLst>
                <a:ext uri="{FF2B5EF4-FFF2-40B4-BE49-F238E27FC236}">
                  <a16:creationId xmlns:a16="http://schemas.microsoft.com/office/drawing/2014/main" id="{B2F27663-D769-4C8A-90D0-80E3A3AA9C2F}"/>
                </a:ext>
              </a:extLst>
            </p:cNvPr>
            <p:cNvSpPr txBox="1"/>
            <p:nvPr/>
          </p:nvSpPr>
          <p:spPr>
            <a:xfrm>
              <a:off x="1343472" y="3903439"/>
              <a:ext cx="9505056" cy="461665"/>
            </a:xfrm>
            <a:prstGeom prst="rect">
              <a:avLst/>
            </a:prstGeom>
            <a:noFill/>
          </p:spPr>
          <p:txBody>
            <a:bodyPr wrap="square" rtlCol="0">
              <a:spAutoFit/>
            </a:bodyPr>
            <a:lstStyle/>
            <a:p>
              <a:pPr algn="ctr"/>
              <a:r>
                <a:rPr lang="en-GB" sz="2400" dirty="0"/>
                <a:t>Start by initialising the weights / biases to random numbers</a:t>
              </a:r>
            </a:p>
          </p:txBody>
        </p:sp>
        <p:sp>
          <p:nvSpPr>
            <p:cNvPr id="13" name="Arrow: Down 12">
              <a:extLst>
                <a:ext uri="{FF2B5EF4-FFF2-40B4-BE49-F238E27FC236}">
                  <a16:creationId xmlns:a16="http://schemas.microsoft.com/office/drawing/2014/main" id="{EBBC0D28-419E-4B2A-837D-7218639810BF}"/>
                </a:ext>
              </a:extLst>
            </p:cNvPr>
            <p:cNvSpPr/>
            <p:nvPr/>
          </p:nvSpPr>
          <p:spPr>
            <a:xfrm>
              <a:off x="5735960" y="3039342"/>
              <a:ext cx="576064" cy="753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A887EA60-7BA3-4E64-9A2C-ACF85826D57F}"/>
              </a:ext>
            </a:extLst>
          </p:cNvPr>
          <p:cNvGrpSpPr/>
          <p:nvPr/>
        </p:nvGrpSpPr>
        <p:grpSpPr>
          <a:xfrm>
            <a:off x="1343472" y="4967032"/>
            <a:ext cx="9505056" cy="1299898"/>
            <a:chOff x="1343472" y="4505366"/>
            <a:chExt cx="9505056" cy="1299898"/>
          </a:xfrm>
        </p:grpSpPr>
        <p:sp>
          <p:nvSpPr>
            <p:cNvPr id="12" name="TextBox 11">
              <a:extLst>
                <a:ext uri="{FF2B5EF4-FFF2-40B4-BE49-F238E27FC236}">
                  <a16:creationId xmlns:a16="http://schemas.microsoft.com/office/drawing/2014/main" id="{FDA606FC-63AC-4937-96A4-229C43445A3E}"/>
                </a:ext>
              </a:extLst>
            </p:cNvPr>
            <p:cNvSpPr txBox="1"/>
            <p:nvPr/>
          </p:nvSpPr>
          <p:spPr>
            <a:xfrm>
              <a:off x="1343472" y="5343599"/>
              <a:ext cx="9505056" cy="461665"/>
            </a:xfrm>
            <a:prstGeom prst="rect">
              <a:avLst/>
            </a:prstGeom>
            <a:noFill/>
          </p:spPr>
          <p:txBody>
            <a:bodyPr wrap="square" rtlCol="0">
              <a:spAutoFit/>
            </a:bodyPr>
            <a:lstStyle/>
            <a:p>
              <a:pPr algn="ctr"/>
              <a:r>
                <a:rPr lang="en-GB" sz="2400" dirty="0"/>
                <a:t>Shuffle the values to gradually minimise the cost function value</a:t>
              </a:r>
            </a:p>
          </p:txBody>
        </p:sp>
        <p:sp>
          <p:nvSpPr>
            <p:cNvPr id="14" name="Arrow: Down 13">
              <a:extLst>
                <a:ext uri="{FF2B5EF4-FFF2-40B4-BE49-F238E27FC236}">
                  <a16:creationId xmlns:a16="http://schemas.microsoft.com/office/drawing/2014/main" id="{2066C409-69C7-4B91-88A4-C31FE151E054}"/>
                </a:ext>
              </a:extLst>
            </p:cNvPr>
            <p:cNvSpPr/>
            <p:nvPr/>
          </p:nvSpPr>
          <p:spPr>
            <a:xfrm>
              <a:off x="5735960" y="4505366"/>
              <a:ext cx="576064" cy="753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10780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66BB703-E299-4293-B432-1CFA2AFEF437}"/>
              </a:ext>
            </a:extLst>
          </p:cNvPr>
          <p:cNvSpPr>
            <a:spLocks noGrp="1"/>
          </p:cNvSpPr>
          <p:nvPr>
            <p:ph type="title"/>
          </p:nvPr>
        </p:nvSpPr>
        <p:spPr/>
        <p:txBody>
          <a:bodyPr>
            <a:normAutofit fontScale="90000"/>
          </a:bodyPr>
          <a:lstStyle/>
          <a:p>
            <a:r>
              <a:rPr lang="en-GB" dirty="0"/>
              <a:t>Training the network</a:t>
            </a:r>
            <a:br>
              <a:rPr lang="en-GB" dirty="0"/>
            </a:br>
            <a:r>
              <a:rPr lang="en-GB" sz="3100" dirty="0"/>
              <a:t>Back Propagation</a:t>
            </a:r>
            <a:endParaRPr lang="en-GB" dirty="0"/>
          </a:p>
        </p:txBody>
      </p:sp>
      <p:sp>
        <p:nvSpPr>
          <p:cNvPr id="128" name="Content Placeholder 127">
            <a:extLst>
              <a:ext uri="{FF2B5EF4-FFF2-40B4-BE49-F238E27FC236}">
                <a16:creationId xmlns:a16="http://schemas.microsoft.com/office/drawing/2014/main" id="{27DBA9F3-6B14-45B0-8A0F-8295FDC7B1EA}"/>
              </a:ext>
            </a:extLst>
          </p:cNvPr>
          <p:cNvSpPr>
            <a:spLocks noGrp="1"/>
          </p:cNvSpPr>
          <p:nvPr>
            <p:ph idx="1"/>
          </p:nvPr>
        </p:nvSpPr>
        <p:spPr>
          <a:xfrm>
            <a:off x="7003110" y="2032891"/>
            <a:ext cx="5184576" cy="3628999"/>
          </a:xfrm>
        </p:spPr>
        <p:txBody>
          <a:bodyPr>
            <a:normAutofit/>
          </a:bodyPr>
          <a:lstStyle/>
          <a:p>
            <a:r>
              <a:rPr lang="en-GB" sz="2400" dirty="0"/>
              <a:t>How do you increase a value?</a:t>
            </a:r>
          </a:p>
          <a:p>
            <a:pPr lvl="1"/>
            <a:r>
              <a:rPr lang="en-GB" sz="2000" dirty="0"/>
              <a:t>Increase positive weights</a:t>
            </a:r>
          </a:p>
          <a:p>
            <a:pPr lvl="2"/>
            <a:r>
              <a:rPr lang="en-GB" sz="1800" dirty="0"/>
              <a:t>Tied to high activations upstream</a:t>
            </a:r>
          </a:p>
          <a:p>
            <a:pPr lvl="1"/>
            <a:r>
              <a:rPr lang="en-GB" sz="2000" dirty="0"/>
              <a:t>Decrease negative weights</a:t>
            </a:r>
          </a:p>
          <a:p>
            <a:pPr lvl="2"/>
            <a:r>
              <a:rPr lang="en-GB" sz="1800" dirty="0"/>
              <a:t>Tied to high activations upstream</a:t>
            </a:r>
          </a:p>
          <a:p>
            <a:endParaRPr lang="en-GB" sz="2400" dirty="0"/>
          </a:p>
          <a:p>
            <a:r>
              <a:rPr lang="en-GB" sz="2400" dirty="0"/>
              <a:t>What doesn't matter?</a:t>
            </a:r>
          </a:p>
          <a:p>
            <a:pPr lvl="1"/>
            <a:r>
              <a:rPr lang="en-GB" sz="2000" dirty="0"/>
              <a:t>Anything with a low weight</a:t>
            </a:r>
          </a:p>
          <a:p>
            <a:pPr lvl="1"/>
            <a:r>
              <a:rPr lang="en-GB" sz="2000" dirty="0"/>
              <a:t>Anything with a low upstream activation</a:t>
            </a:r>
          </a:p>
        </p:txBody>
      </p:sp>
      <p:grpSp>
        <p:nvGrpSpPr>
          <p:cNvPr id="15" name="Group 14">
            <a:extLst>
              <a:ext uri="{FF2B5EF4-FFF2-40B4-BE49-F238E27FC236}">
                <a16:creationId xmlns:a16="http://schemas.microsoft.com/office/drawing/2014/main" id="{5151707D-0865-4845-B469-B12A4A5D687E}"/>
              </a:ext>
            </a:extLst>
          </p:cNvPr>
          <p:cNvGrpSpPr/>
          <p:nvPr/>
        </p:nvGrpSpPr>
        <p:grpSpPr>
          <a:xfrm>
            <a:off x="761167" y="2018254"/>
            <a:ext cx="576064" cy="3237036"/>
            <a:chOff x="5951984" y="2280282"/>
            <a:chExt cx="576064" cy="3237036"/>
          </a:xfrm>
        </p:grpSpPr>
        <p:sp>
          <p:nvSpPr>
            <p:cNvPr id="16" name="Oval 15">
              <a:extLst>
                <a:ext uri="{FF2B5EF4-FFF2-40B4-BE49-F238E27FC236}">
                  <a16:creationId xmlns:a16="http://schemas.microsoft.com/office/drawing/2014/main" id="{3925325E-72B4-425A-A4F1-CC626BE50070}"/>
                </a:ext>
              </a:extLst>
            </p:cNvPr>
            <p:cNvSpPr/>
            <p:nvPr/>
          </p:nvSpPr>
          <p:spPr>
            <a:xfrm>
              <a:off x="5951984" y="2280282"/>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0.8</a:t>
              </a:r>
            </a:p>
          </p:txBody>
        </p:sp>
        <p:sp>
          <p:nvSpPr>
            <p:cNvPr id="17" name="Oval 16">
              <a:extLst>
                <a:ext uri="{FF2B5EF4-FFF2-40B4-BE49-F238E27FC236}">
                  <a16:creationId xmlns:a16="http://schemas.microsoft.com/office/drawing/2014/main" id="{4D386408-FBFE-443A-B2CC-CCCE4CA75B4E}"/>
                </a:ext>
              </a:extLst>
            </p:cNvPr>
            <p:cNvSpPr/>
            <p:nvPr/>
          </p:nvSpPr>
          <p:spPr>
            <a:xfrm>
              <a:off x="5951984" y="2945525"/>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0.9</a:t>
              </a:r>
            </a:p>
          </p:txBody>
        </p:sp>
        <p:sp>
          <p:nvSpPr>
            <p:cNvPr id="18" name="Oval 17">
              <a:extLst>
                <a:ext uri="{FF2B5EF4-FFF2-40B4-BE49-F238E27FC236}">
                  <a16:creationId xmlns:a16="http://schemas.microsoft.com/office/drawing/2014/main" id="{738D9C0F-6520-42CC-A460-1CDC95A43C2D}"/>
                </a:ext>
              </a:extLst>
            </p:cNvPr>
            <p:cNvSpPr/>
            <p:nvPr/>
          </p:nvSpPr>
          <p:spPr>
            <a:xfrm>
              <a:off x="5951984" y="3610768"/>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0.1</a:t>
              </a:r>
            </a:p>
          </p:txBody>
        </p:sp>
        <p:sp>
          <p:nvSpPr>
            <p:cNvPr id="19" name="Oval 18">
              <a:extLst>
                <a:ext uri="{FF2B5EF4-FFF2-40B4-BE49-F238E27FC236}">
                  <a16:creationId xmlns:a16="http://schemas.microsoft.com/office/drawing/2014/main" id="{E94F89DB-692C-4BB9-B2F5-8DFDCC0D4A70}"/>
                </a:ext>
              </a:extLst>
            </p:cNvPr>
            <p:cNvSpPr/>
            <p:nvPr/>
          </p:nvSpPr>
          <p:spPr>
            <a:xfrm>
              <a:off x="5951984" y="4276011"/>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0.1</a:t>
              </a:r>
            </a:p>
          </p:txBody>
        </p:sp>
        <p:sp>
          <p:nvSpPr>
            <p:cNvPr id="20" name="Oval 19">
              <a:extLst>
                <a:ext uri="{FF2B5EF4-FFF2-40B4-BE49-F238E27FC236}">
                  <a16:creationId xmlns:a16="http://schemas.microsoft.com/office/drawing/2014/main" id="{F42CC008-937A-42C7-9685-A1B3701D2EF0}"/>
                </a:ext>
              </a:extLst>
            </p:cNvPr>
            <p:cNvSpPr/>
            <p:nvPr/>
          </p:nvSpPr>
          <p:spPr>
            <a:xfrm>
              <a:off x="5951984" y="4941254"/>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dirty="0"/>
                <a:t>0.9</a:t>
              </a:r>
            </a:p>
          </p:txBody>
        </p:sp>
      </p:grpSp>
      <p:cxnSp>
        <p:nvCxnSpPr>
          <p:cNvPr id="33" name="Straight Connector 32">
            <a:extLst>
              <a:ext uri="{FF2B5EF4-FFF2-40B4-BE49-F238E27FC236}">
                <a16:creationId xmlns:a16="http://schemas.microsoft.com/office/drawing/2014/main" id="{6E41CE00-9FDF-468B-9AE7-CAABFDCDA765}"/>
              </a:ext>
            </a:extLst>
          </p:cNvPr>
          <p:cNvCxnSpPr>
            <a:cxnSpLocks/>
            <a:stCxn id="27" idx="2"/>
            <a:endCxn id="16" idx="6"/>
          </p:cNvCxnSpPr>
          <p:nvPr/>
        </p:nvCxnSpPr>
        <p:spPr>
          <a:xfrm flipH="1" flipV="1">
            <a:off x="1337231" y="2306286"/>
            <a:ext cx="2012710" cy="1748877"/>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5850D4-D572-4D1C-8A41-8124B0174736}"/>
              </a:ext>
            </a:extLst>
          </p:cNvPr>
          <p:cNvCxnSpPr>
            <a:cxnSpLocks/>
            <a:stCxn id="26" idx="2"/>
          </p:cNvCxnSpPr>
          <p:nvPr/>
        </p:nvCxnSpPr>
        <p:spPr>
          <a:xfrm flipH="1" flipV="1">
            <a:off x="1337231" y="2985204"/>
            <a:ext cx="2012710" cy="40471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87A335F-C78A-47E0-B9BE-396064461EEE}"/>
              </a:ext>
            </a:extLst>
          </p:cNvPr>
          <p:cNvCxnSpPr>
            <a:cxnSpLocks/>
            <a:stCxn id="27" idx="2"/>
          </p:cNvCxnSpPr>
          <p:nvPr/>
        </p:nvCxnSpPr>
        <p:spPr>
          <a:xfrm flipH="1" flipV="1">
            <a:off x="1337231" y="2985205"/>
            <a:ext cx="2012710" cy="1069958"/>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9C64A6-77BF-4F23-A64A-34651A0D715E}"/>
              </a:ext>
            </a:extLst>
          </p:cNvPr>
          <p:cNvCxnSpPr>
            <a:cxnSpLocks/>
            <a:stCxn id="26" idx="2"/>
          </p:cNvCxnSpPr>
          <p:nvPr/>
        </p:nvCxnSpPr>
        <p:spPr>
          <a:xfrm flipH="1">
            <a:off x="1337231" y="3389920"/>
            <a:ext cx="2012710" cy="24685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EB5B5BB-6DA2-4090-B429-25D79AFA36E6}"/>
              </a:ext>
            </a:extLst>
          </p:cNvPr>
          <p:cNvCxnSpPr>
            <a:cxnSpLocks/>
            <a:stCxn id="27" idx="2"/>
          </p:cNvCxnSpPr>
          <p:nvPr/>
        </p:nvCxnSpPr>
        <p:spPr>
          <a:xfrm flipH="1" flipV="1">
            <a:off x="1337231" y="3636773"/>
            <a:ext cx="2012710" cy="41839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69F51FA-C119-4029-AC4C-3F69A8B56089}"/>
              </a:ext>
            </a:extLst>
          </p:cNvPr>
          <p:cNvCxnSpPr>
            <a:cxnSpLocks/>
            <a:stCxn id="26" idx="2"/>
          </p:cNvCxnSpPr>
          <p:nvPr/>
        </p:nvCxnSpPr>
        <p:spPr>
          <a:xfrm flipH="1">
            <a:off x="1337231" y="3389920"/>
            <a:ext cx="2012710" cy="92028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461121-A148-48EE-A78F-AB31633E781D}"/>
              </a:ext>
            </a:extLst>
          </p:cNvPr>
          <p:cNvCxnSpPr>
            <a:cxnSpLocks/>
            <a:stCxn id="27" idx="2"/>
          </p:cNvCxnSpPr>
          <p:nvPr/>
        </p:nvCxnSpPr>
        <p:spPr>
          <a:xfrm flipH="1">
            <a:off x="1337231" y="4055163"/>
            <a:ext cx="2012710" cy="255038"/>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3D73588-8333-4761-858A-9A37DA15BA0E}"/>
              </a:ext>
            </a:extLst>
          </p:cNvPr>
          <p:cNvCxnSpPr>
            <a:cxnSpLocks/>
            <a:stCxn id="26" idx="2"/>
          </p:cNvCxnSpPr>
          <p:nvPr/>
        </p:nvCxnSpPr>
        <p:spPr>
          <a:xfrm flipH="1">
            <a:off x="1337231" y="3389920"/>
            <a:ext cx="2012710" cy="159919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BDBC7D4-4FF4-4213-A3CA-F8F8636D0698}"/>
              </a:ext>
            </a:extLst>
          </p:cNvPr>
          <p:cNvCxnSpPr>
            <a:cxnSpLocks/>
            <a:stCxn id="27" idx="2"/>
          </p:cNvCxnSpPr>
          <p:nvPr/>
        </p:nvCxnSpPr>
        <p:spPr>
          <a:xfrm flipH="1">
            <a:off x="1337231" y="4055163"/>
            <a:ext cx="2012710" cy="933956"/>
          </a:xfrm>
          <a:prstGeom prst="line">
            <a:avLst/>
          </a:prstGeom>
          <a:ln w="571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AF9ED66-D280-48F8-A4D2-19678635846E}"/>
              </a:ext>
            </a:extLst>
          </p:cNvPr>
          <p:cNvSpPr txBox="1"/>
          <p:nvPr/>
        </p:nvSpPr>
        <p:spPr>
          <a:xfrm>
            <a:off x="4073535" y="3117907"/>
            <a:ext cx="1140056" cy="461665"/>
          </a:xfrm>
          <a:prstGeom prst="rect">
            <a:avLst/>
          </a:prstGeom>
          <a:noFill/>
        </p:spPr>
        <p:txBody>
          <a:bodyPr wrap="none" rtlCol="0">
            <a:spAutoFit/>
          </a:bodyPr>
          <a:lstStyle/>
          <a:p>
            <a:r>
              <a:rPr lang="en-GB" sz="2400" dirty="0"/>
              <a:t>Disease</a:t>
            </a:r>
          </a:p>
        </p:txBody>
      </p:sp>
      <p:sp>
        <p:nvSpPr>
          <p:cNvPr id="91" name="TextBox 90">
            <a:extLst>
              <a:ext uri="{FF2B5EF4-FFF2-40B4-BE49-F238E27FC236}">
                <a16:creationId xmlns:a16="http://schemas.microsoft.com/office/drawing/2014/main" id="{9B9664A6-9A13-45CB-9EC3-1DCCCE6B7F08}"/>
              </a:ext>
            </a:extLst>
          </p:cNvPr>
          <p:cNvSpPr txBox="1"/>
          <p:nvPr/>
        </p:nvSpPr>
        <p:spPr>
          <a:xfrm>
            <a:off x="4073535" y="3789722"/>
            <a:ext cx="1569660" cy="461665"/>
          </a:xfrm>
          <a:prstGeom prst="rect">
            <a:avLst/>
          </a:prstGeom>
          <a:noFill/>
        </p:spPr>
        <p:txBody>
          <a:bodyPr wrap="none" rtlCol="0">
            <a:spAutoFit/>
          </a:bodyPr>
          <a:lstStyle/>
          <a:p>
            <a:r>
              <a:rPr lang="en-GB" sz="2400" dirty="0"/>
              <a:t>No Disease</a:t>
            </a:r>
          </a:p>
        </p:txBody>
      </p:sp>
      <p:sp>
        <p:nvSpPr>
          <p:cNvPr id="2" name="TextBox 1">
            <a:extLst>
              <a:ext uri="{FF2B5EF4-FFF2-40B4-BE49-F238E27FC236}">
                <a16:creationId xmlns:a16="http://schemas.microsoft.com/office/drawing/2014/main" id="{B2403959-2AE1-4D5A-9367-6A544A86F4F3}"/>
              </a:ext>
            </a:extLst>
          </p:cNvPr>
          <p:cNvSpPr txBox="1"/>
          <p:nvPr/>
        </p:nvSpPr>
        <p:spPr>
          <a:xfrm>
            <a:off x="469605" y="5545051"/>
            <a:ext cx="5545877" cy="1200329"/>
          </a:xfrm>
          <a:prstGeom prst="rect">
            <a:avLst/>
          </a:prstGeom>
          <a:noFill/>
        </p:spPr>
        <p:txBody>
          <a:bodyPr wrap="none" rtlCol="0">
            <a:spAutoFit/>
          </a:bodyPr>
          <a:lstStyle/>
          <a:p>
            <a:r>
              <a:rPr lang="en-GB" sz="2400" dirty="0"/>
              <a:t>Prediction for a single </a:t>
            </a:r>
            <a:r>
              <a:rPr lang="en-GB" sz="2400" b="1" dirty="0"/>
              <a:t>disease</a:t>
            </a:r>
            <a:r>
              <a:rPr lang="en-GB" sz="2400" dirty="0"/>
              <a:t> sample</a:t>
            </a:r>
          </a:p>
          <a:p>
            <a:endParaRPr lang="en-GB" sz="2400" dirty="0"/>
          </a:p>
          <a:p>
            <a:r>
              <a:rPr lang="en-GB" sz="2400" dirty="0"/>
              <a:t>Average across all samples and then adjust</a:t>
            </a:r>
          </a:p>
        </p:txBody>
      </p:sp>
      <p:sp>
        <p:nvSpPr>
          <p:cNvPr id="119" name="TextBox 118">
            <a:extLst>
              <a:ext uri="{FF2B5EF4-FFF2-40B4-BE49-F238E27FC236}">
                <a16:creationId xmlns:a16="http://schemas.microsoft.com/office/drawing/2014/main" id="{FEBCA102-44E6-4776-9BB8-4543602FDD20}"/>
              </a:ext>
            </a:extLst>
          </p:cNvPr>
          <p:cNvSpPr txBox="1"/>
          <p:nvPr/>
        </p:nvSpPr>
        <p:spPr>
          <a:xfrm>
            <a:off x="4394840" y="4420603"/>
            <a:ext cx="1706173" cy="369332"/>
          </a:xfrm>
          <a:prstGeom prst="rect">
            <a:avLst/>
          </a:prstGeom>
          <a:noFill/>
        </p:spPr>
        <p:txBody>
          <a:bodyPr wrap="none" rtlCol="0">
            <a:spAutoFit/>
          </a:bodyPr>
          <a:lstStyle/>
          <a:p>
            <a:r>
              <a:rPr lang="en-GB" dirty="0"/>
              <a:t>Should be lower</a:t>
            </a:r>
          </a:p>
        </p:txBody>
      </p:sp>
      <p:grpSp>
        <p:nvGrpSpPr>
          <p:cNvPr id="136" name="Group 135">
            <a:extLst>
              <a:ext uri="{FF2B5EF4-FFF2-40B4-BE49-F238E27FC236}">
                <a16:creationId xmlns:a16="http://schemas.microsoft.com/office/drawing/2014/main" id="{352E6777-7DA0-404F-8819-9ECEDE8E6D47}"/>
              </a:ext>
            </a:extLst>
          </p:cNvPr>
          <p:cNvGrpSpPr/>
          <p:nvPr/>
        </p:nvGrpSpPr>
        <p:grpSpPr>
          <a:xfrm>
            <a:off x="3847641" y="2672884"/>
            <a:ext cx="2253372" cy="510882"/>
            <a:chOff x="3847641" y="2672884"/>
            <a:chExt cx="2253372" cy="510882"/>
          </a:xfrm>
        </p:grpSpPr>
        <p:sp>
          <p:nvSpPr>
            <p:cNvPr id="118" name="TextBox 117">
              <a:extLst>
                <a:ext uri="{FF2B5EF4-FFF2-40B4-BE49-F238E27FC236}">
                  <a16:creationId xmlns:a16="http://schemas.microsoft.com/office/drawing/2014/main" id="{A32043D5-2E1F-49C3-AFB8-3DAE74FE1323}"/>
                </a:ext>
              </a:extLst>
            </p:cNvPr>
            <p:cNvSpPr txBox="1"/>
            <p:nvPr/>
          </p:nvSpPr>
          <p:spPr>
            <a:xfrm>
              <a:off x="4326168" y="2672884"/>
              <a:ext cx="1774845" cy="369332"/>
            </a:xfrm>
            <a:prstGeom prst="rect">
              <a:avLst/>
            </a:prstGeom>
            <a:noFill/>
          </p:spPr>
          <p:txBody>
            <a:bodyPr wrap="none" rtlCol="0">
              <a:spAutoFit/>
            </a:bodyPr>
            <a:lstStyle/>
            <a:p>
              <a:r>
                <a:rPr lang="en-GB" dirty="0"/>
                <a:t>Should be higher</a:t>
              </a:r>
            </a:p>
          </p:txBody>
        </p:sp>
        <p:cxnSp>
          <p:nvCxnSpPr>
            <p:cNvPr id="121" name="Straight Connector 120">
              <a:extLst>
                <a:ext uri="{FF2B5EF4-FFF2-40B4-BE49-F238E27FC236}">
                  <a16:creationId xmlns:a16="http://schemas.microsoft.com/office/drawing/2014/main" id="{2C25107F-678D-4740-AB6C-0C2003CC6A5A}"/>
                </a:ext>
              </a:extLst>
            </p:cNvPr>
            <p:cNvCxnSpPr>
              <a:cxnSpLocks/>
              <a:stCxn id="118" idx="1"/>
              <a:endCxn id="26" idx="7"/>
            </p:cNvCxnSpPr>
            <p:nvPr/>
          </p:nvCxnSpPr>
          <p:spPr>
            <a:xfrm flipH="1">
              <a:off x="3847641" y="2857550"/>
              <a:ext cx="478527" cy="326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Straight Connector 126">
            <a:extLst>
              <a:ext uri="{FF2B5EF4-FFF2-40B4-BE49-F238E27FC236}">
                <a16:creationId xmlns:a16="http://schemas.microsoft.com/office/drawing/2014/main" id="{185168D7-0698-4508-AAAB-A0F48AEF5E73}"/>
              </a:ext>
            </a:extLst>
          </p:cNvPr>
          <p:cNvCxnSpPr>
            <a:stCxn id="119" idx="1"/>
            <a:endCxn id="27" idx="5"/>
          </p:cNvCxnSpPr>
          <p:nvPr/>
        </p:nvCxnSpPr>
        <p:spPr>
          <a:xfrm flipH="1" flipV="1">
            <a:off x="3847641" y="4261317"/>
            <a:ext cx="547199" cy="343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A9E637-689C-4D5C-BF43-12F6EBD24CD4}"/>
              </a:ext>
            </a:extLst>
          </p:cNvPr>
          <p:cNvCxnSpPr>
            <a:cxnSpLocks/>
            <a:stCxn id="26" idx="2"/>
            <a:endCxn id="16" idx="6"/>
          </p:cNvCxnSpPr>
          <p:nvPr/>
        </p:nvCxnSpPr>
        <p:spPr>
          <a:xfrm flipH="1" flipV="1">
            <a:off x="1337231" y="2306286"/>
            <a:ext cx="2012710" cy="1083634"/>
          </a:xfrm>
          <a:prstGeom prst="line">
            <a:avLst/>
          </a:prstGeom>
          <a:ln w="571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F17302B-E264-4A4A-9B01-4DB226251B47}"/>
              </a:ext>
            </a:extLst>
          </p:cNvPr>
          <p:cNvSpPr/>
          <p:nvPr/>
        </p:nvSpPr>
        <p:spPr>
          <a:xfrm>
            <a:off x="3349941" y="3098374"/>
            <a:ext cx="583092" cy="5830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b="1" dirty="0"/>
              <a:t>0.6</a:t>
            </a:r>
          </a:p>
        </p:txBody>
      </p:sp>
      <p:sp>
        <p:nvSpPr>
          <p:cNvPr id="27" name="Oval 26">
            <a:extLst>
              <a:ext uri="{FF2B5EF4-FFF2-40B4-BE49-F238E27FC236}">
                <a16:creationId xmlns:a16="http://schemas.microsoft.com/office/drawing/2014/main" id="{8496F302-44DC-4BFF-BED9-A34A5C0F7507}"/>
              </a:ext>
            </a:extLst>
          </p:cNvPr>
          <p:cNvSpPr/>
          <p:nvPr/>
        </p:nvSpPr>
        <p:spPr>
          <a:xfrm>
            <a:off x="3349941" y="3763617"/>
            <a:ext cx="583092" cy="5830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400" b="1" dirty="0"/>
              <a:t>0.7</a:t>
            </a:r>
            <a:endParaRPr lang="en-GB" sz="2000" b="1" dirty="0"/>
          </a:p>
        </p:txBody>
      </p:sp>
      <p:grpSp>
        <p:nvGrpSpPr>
          <p:cNvPr id="137" name="Group 136">
            <a:extLst>
              <a:ext uri="{FF2B5EF4-FFF2-40B4-BE49-F238E27FC236}">
                <a16:creationId xmlns:a16="http://schemas.microsoft.com/office/drawing/2014/main" id="{90ACFDD5-86F6-42DE-8610-1B4B1F685A70}"/>
              </a:ext>
            </a:extLst>
          </p:cNvPr>
          <p:cNvGrpSpPr/>
          <p:nvPr/>
        </p:nvGrpSpPr>
        <p:grpSpPr>
          <a:xfrm>
            <a:off x="1097380" y="2206065"/>
            <a:ext cx="3440573" cy="693947"/>
            <a:chOff x="1097380" y="2206065"/>
            <a:chExt cx="3440573" cy="693947"/>
          </a:xfrm>
        </p:grpSpPr>
        <p:sp>
          <p:nvSpPr>
            <p:cNvPr id="130" name="Rectangle 129">
              <a:extLst>
                <a:ext uri="{FF2B5EF4-FFF2-40B4-BE49-F238E27FC236}">
                  <a16:creationId xmlns:a16="http://schemas.microsoft.com/office/drawing/2014/main" id="{073D9584-8DCB-4614-9DB2-6E65FAE95664}"/>
                </a:ext>
              </a:extLst>
            </p:cNvPr>
            <p:cNvSpPr/>
            <p:nvPr/>
          </p:nvSpPr>
          <p:spPr>
            <a:xfrm rot="1692966">
              <a:off x="1097380" y="2760149"/>
              <a:ext cx="2432161" cy="1398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TextBox 131">
              <a:extLst>
                <a:ext uri="{FF2B5EF4-FFF2-40B4-BE49-F238E27FC236}">
                  <a16:creationId xmlns:a16="http://schemas.microsoft.com/office/drawing/2014/main" id="{B1300DA0-1A12-46D3-8EAC-DA3BFC5ACDFF}"/>
                </a:ext>
              </a:extLst>
            </p:cNvPr>
            <p:cNvSpPr txBox="1"/>
            <p:nvPr/>
          </p:nvSpPr>
          <p:spPr>
            <a:xfrm>
              <a:off x="2763108" y="2206065"/>
              <a:ext cx="1774845" cy="369332"/>
            </a:xfrm>
            <a:prstGeom prst="rect">
              <a:avLst/>
            </a:prstGeom>
            <a:noFill/>
          </p:spPr>
          <p:txBody>
            <a:bodyPr wrap="none" rtlCol="0">
              <a:spAutoFit/>
            </a:bodyPr>
            <a:lstStyle/>
            <a:p>
              <a:r>
                <a:rPr lang="en-GB" dirty="0"/>
                <a:t>Should be higher</a:t>
              </a:r>
            </a:p>
          </p:txBody>
        </p:sp>
        <p:cxnSp>
          <p:nvCxnSpPr>
            <p:cNvPr id="133" name="Straight Connector 132">
              <a:extLst>
                <a:ext uri="{FF2B5EF4-FFF2-40B4-BE49-F238E27FC236}">
                  <a16:creationId xmlns:a16="http://schemas.microsoft.com/office/drawing/2014/main" id="{7620D768-4653-42D3-9F94-293AA2E55CE4}"/>
                </a:ext>
              </a:extLst>
            </p:cNvPr>
            <p:cNvCxnSpPr>
              <a:cxnSpLocks/>
              <a:stCxn id="132" idx="1"/>
            </p:cNvCxnSpPr>
            <p:nvPr/>
          </p:nvCxnSpPr>
          <p:spPr>
            <a:xfrm flipH="1">
              <a:off x="2284581" y="2390731"/>
              <a:ext cx="478527" cy="326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5FC51A3E-0FAE-492D-A1A6-F1697BB79278}"/>
              </a:ext>
            </a:extLst>
          </p:cNvPr>
          <p:cNvGrpSpPr/>
          <p:nvPr/>
        </p:nvGrpSpPr>
        <p:grpSpPr>
          <a:xfrm>
            <a:off x="1156724" y="4443817"/>
            <a:ext cx="3290961" cy="766370"/>
            <a:chOff x="1156724" y="4443817"/>
            <a:chExt cx="3290961" cy="766370"/>
          </a:xfrm>
        </p:grpSpPr>
        <p:sp>
          <p:nvSpPr>
            <p:cNvPr id="131" name="Rectangle 130">
              <a:extLst>
                <a:ext uri="{FF2B5EF4-FFF2-40B4-BE49-F238E27FC236}">
                  <a16:creationId xmlns:a16="http://schemas.microsoft.com/office/drawing/2014/main" id="{1EC1F8A5-FDA8-4F47-8F07-6DCE921679A3}"/>
                </a:ext>
              </a:extLst>
            </p:cNvPr>
            <p:cNvSpPr/>
            <p:nvPr/>
          </p:nvSpPr>
          <p:spPr>
            <a:xfrm rot="20113306">
              <a:off x="1156724" y="4443817"/>
              <a:ext cx="2432161" cy="1398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TextBox 133">
              <a:extLst>
                <a:ext uri="{FF2B5EF4-FFF2-40B4-BE49-F238E27FC236}">
                  <a16:creationId xmlns:a16="http://schemas.microsoft.com/office/drawing/2014/main" id="{0DA667EB-DEC7-4EF7-8EED-BDC5183381D7}"/>
                </a:ext>
              </a:extLst>
            </p:cNvPr>
            <p:cNvSpPr txBox="1"/>
            <p:nvPr/>
          </p:nvSpPr>
          <p:spPr>
            <a:xfrm>
              <a:off x="2741512" y="4840855"/>
              <a:ext cx="1706173" cy="369332"/>
            </a:xfrm>
            <a:prstGeom prst="rect">
              <a:avLst/>
            </a:prstGeom>
            <a:noFill/>
          </p:spPr>
          <p:txBody>
            <a:bodyPr wrap="none" rtlCol="0">
              <a:spAutoFit/>
            </a:bodyPr>
            <a:lstStyle/>
            <a:p>
              <a:r>
                <a:rPr lang="en-GB" dirty="0"/>
                <a:t>Should be lower</a:t>
              </a:r>
            </a:p>
          </p:txBody>
        </p:sp>
        <p:cxnSp>
          <p:nvCxnSpPr>
            <p:cNvPr id="135" name="Straight Connector 134">
              <a:extLst>
                <a:ext uri="{FF2B5EF4-FFF2-40B4-BE49-F238E27FC236}">
                  <a16:creationId xmlns:a16="http://schemas.microsoft.com/office/drawing/2014/main" id="{DEE7B531-F8A2-425D-BC42-9AF6FBD6C658}"/>
                </a:ext>
              </a:extLst>
            </p:cNvPr>
            <p:cNvCxnSpPr>
              <a:stCxn id="134" idx="1"/>
            </p:cNvCxnSpPr>
            <p:nvPr/>
          </p:nvCxnSpPr>
          <p:spPr>
            <a:xfrm flipH="1" flipV="1">
              <a:off x="2194313" y="4681569"/>
              <a:ext cx="547199" cy="343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31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8">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8">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8">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8">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27"/>
                                        </p:tgtEl>
                                        <p:attrNameLst>
                                          <p:attrName>style.visibility</p:attrName>
                                        </p:attrNameLst>
                                      </p:cBhvr>
                                      <p:to>
                                        <p:strVal val="visible"/>
                                      </p:to>
                                    </p:set>
                                    <p:animEffect transition="in" filter="fade">
                                      <p:cBhvr>
                                        <p:cTn id="44" dur="500"/>
                                        <p:tgtEl>
                                          <p:spTgt spid="1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animEffect transition="in" filter="fade">
                                      <p:cBhvr>
                                        <p:cTn id="47" dur="500"/>
                                        <p:tgtEl>
                                          <p:spTgt spid="1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7"/>
                                        </p:tgtEl>
                                        <p:attrNameLst>
                                          <p:attrName>style.visibility</p:attrName>
                                        </p:attrNameLst>
                                      </p:cBhvr>
                                      <p:to>
                                        <p:strVal val="visible"/>
                                      </p:to>
                                    </p:set>
                                    <p:animEffect transition="in" filter="fade">
                                      <p:cBhvr>
                                        <p:cTn id="52" dur="500"/>
                                        <p:tgtEl>
                                          <p:spTgt spid="1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8"/>
                                        </p:tgtEl>
                                        <p:attrNameLst>
                                          <p:attrName>style.visibility</p:attrName>
                                        </p:attrNameLst>
                                      </p:cBhvr>
                                      <p:to>
                                        <p:strVal val="visible"/>
                                      </p:to>
                                    </p:set>
                                    <p:animEffect transition="in" filter="fade">
                                      <p:cBhvr>
                                        <p:cTn id="57" dur="500"/>
                                        <p:tgtEl>
                                          <p:spTgt spid="1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xEl>
                                              <p:pRg st="2" end="2"/>
                                            </p:txEl>
                                          </p:spTgt>
                                        </p:tgtEl>
                                        <p:attrNameLst>
                                          <p:attrName>style.visibility</p:attrName>
                                        </p:attrNameLst>
                                      </p:cBhvr>
                                      <p:to>
                                        <p:strVal val="visible"/>
                                      </p:to>
                                    </p:set>
                                    <p:animEffect transition="in" filter="fade">
                                      <p:cBhvr>
                                        <p:cTn id="6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uiExpand="1" build="p"/>
      <p:bldP spid="1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8EB6F4-4EFB-4374-9113-080E1682BE62}"/>
              </a:ext>
            </a:extLst>
          </p:cNvPr>
          <p:cNvGrpSpPr/>
          <p:nvPr/>
        </p:nvGrpSpPr>
        <p:grpSpPr>
          <a:xfrm>
            <a:off x="2207568" y="2259700"/>
            <a:ext cx="576064" cy="3902281"/>
            <a:chOff x="2207568" y="2259700"/>
            <a:chExt cx="576064" cy="3902281"/>
          </a:xfrm>
        </p:grpSpPr>
        <p:sp>
          <p:nvSpPr>
            <p:cNvPr id="56" name="Oval 55">
              <a:extLst>
                <a:ext uri="{FF2B5EF4-FFF2-40B4-BE49-F238E27FC236}">
                  <a16:creationId xmlns:a16="http://schemas.microsoft.com/office/drawing/2014/main" id="{1A0C1957-2860-45CF-B5D1-2366EF1A7BD2}"/>
                </a:ext>
              </a:extLst>
            </p:cNvPr>
            <p:cNvSpPr/>
            <p:nvPr/>
          </p:nvSpPr>
          <p:spPr>
            <a:xfrm>
              <a:off x="2207568" y="2259700"/>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38344A9F-C6C2-4313-AA57-889542CAF728}"/>
                </a:ext>
              </a:extLst>
            </p:cNvPr>
            <p:cNvSpPr/>
            <p:nvPr/>
          </p:nvSpPr>
          <p:spPr>
            <a:xfrm>
              <a:off x="2207568" y="5585917"/>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A68D1EC5-A0B1-4AE3-A21C-68391010DCC0}"/>
              </a:ext>
            </a:extLst>
          </p:cNvPr>
          <p:cNvGrpSpPr/>
          <p:nvPr/>
        </p:nvGrpSpPr>
        <p:grpSpPr>
          <a:xfrm>
            <a:off x="2207568" y="2256553"/>
            <a:ext cx="576064" cy="3908575"/>
            <a:chOff x="2207568" y="2256553"/>
            <a:chExt cx="576064" cy="3908575"/>
          </a:xfrm>
        </p:grpSpPr>
        <p:sp>
          <p:nvSpPr>
            <p:cNvPr id="158" name="Oval 157">
              <a:extLst>
                <a:ext uri="{FF2B5EF4-FFF2-40B4-BE49-F238E27FC236}">
                  <a16:creationId xmlns:a16="http://schemas.microsoft.com/office/drawing/2014/main" id="{FB549F85-FB0A-4F3E-9DEC-1C3E8C4E6FC9}"/>
                </a:ext>
              </a:extLst>
            </p:cNvPr>
            <p:cNvSpPr/>
            <p:nvPr/>
          </p:nvSpPr>
          <p:spPr>
            <a:xfrm>
              <a:off x="2207568" y="5589064"/>
              <a:ext cx="576064" cy="576064"/>
            </a:xfrm>
            <a:prstGeom prst="ellipse">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Oval 158">
              <a:extLst>
                <a:ext uri="{FF2B5EF4-FFF2-40B4-BE49-F238E27FC236}">
                  <a16:creationId xmlns:a16="http://schemas.microsoft.com/office/drawing/2014/main" id="{BC405FED-5F08-43F4-B6D6-7AE771A818CB}"/>
                </a:ext>
              </a:extLst>
            </p:cNvPr>
            <p:cNvSpPr/>
            <p:nvPr/>
          </p:nvSpPr>
          <p:spPr>
            <a:xfrm>
              <a:off x="2207568" y="2256553"/>
              <a:ext cx="576064" cy="576064"/>
            </a:xfrm>
            <a:prstGeom prst="ellipse">
              <a:avLst/>
            </a:prstGeom>
            <a:solidFill>
              <a:schemeClr val="bg1">
                <a:lumMod val="6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Title 7">
            <a:extLst>
              <a:ext uri="{FF2B5EF4-FFF2-40B4-BE49-F238E27FC236}">
                <a16:creationId xmlns:a16="http://schemas.microsoft.com/office/drawing/2014/main" id="{A66BB703-E299-4293-B432-1CFA2AFEF437}"/>
              </a:ext>
            </a:extLst>
          </p:cNvPr>
          <p:cNvSpPr>
            <a:spLocks noGrp="1"/>
          </p:cNvSpPr>
          <p:nvPr>
            <p:ph type="title"/>
          </p:nvPr>
        </p:nvSpPr>
        <p:spPr/>
        <p:txBody>
          <a:bodyPr>
            <a:normAutofit/>
          </a:bodyPr>
          <a:lstStyle/>
          <a:p>
            <a:r>
              <a:rPr lang="en-GB" dirty="0"/>
              <a:t>Cleaning the network</a:t>
            </a:r>
          </a:p>
        </p:txBody>
      </p:sp>
      <p:sp>
        <p:nvSpPr>
          <p:cNvPr id="5" name="Content Placeholder 4">
            <a:extLst>
              <a:ext uri="{FF2B5EF4-FFF2-40B4-BE49-F238E27FC236}">
                <a16:creationId xmlns:a16="http://schemas.microsoft.com/office/drawing/2014/main" id="{AF4D4512-43F0-43B6-A66D-132D10D8F276}"/>
              </a:ext>
            </a:extLst>
          </p:cNvPr>
          <p:cNvSpPr>
            <a:spLocks noGrp="1"/>
          </p:cNvSpPr>
          <p:nvPr>
            <p:ph idx="1"/>
          </p:nvPr>
        </p:nvSpPr>
        <p:spPr>
          <a:xfrm>
            <a:off x="5951984" y="1600201"/>
            <a:ext cx="5630416" cy="4525963"/>
          </a:xfrm>
        </p:spPr>
        <p:txBody>
          <a:bodyPr/>
          <a:lstStyle/>
          <a:p>
            <a:r>
              <a:rPr lang="en-GB" dirty="0"/>
              <a:t>Good idea to minimise the network</a:t>
            </a:r>
          </a:p>
          <a:p>
            <a:endParaRPr lang="en-GB" dirty="0"/>
          </a:p>
          <a:p>
            <a:r>
              <a:rPr lang="en-GB" dirty="0"/>
              <a:t>Remove nodes where all output weights are low</a:t>
            </a:r>
          </a:p>
          <a:p>
            <a:endParaRPr lang="en-GB" dirty="0"/>
          </a:p>
          <a:p>
            <a:r>
              <a:rPr lang="en-GB" dirty="0"/>
              <a:t>Having little effect on the rest of the network</a:t>
            </a:r>
          </a:p>
        </p:txBody>
      </p:sp>
      <p:grpSp>
        <p:nvGrpSpPr>
          <p:cNvPr id="43" name="Group 42">
            <a:extLst>
              <a:ext uri="{FF2B5EF4-FFF2-40B4-BE49-F238E27FC236}">
                <a16:creationId xmlns:a16="http://schemas.microsoft.com/office/drawing/2014/main" id="{1BEC201A-F088-4DE9-9057-2E75EB67EF97}"/>
              </a:ext>
            </a:extLst>
          </p:cNvPr>
          <p:cNvGrpSpPr/>
          <p:nvPr/>
        </p:nvGrpSpPr>
        <p:grpSpPr>
          <a:xfrm>
            <a:off x="4799856" y="2636912"/>
            <a:ext cx="576064" cy="2571793"/>
            <a:chOff x="4439816" y="2743262"/>
            <a:chExt cx="576064" cy="2571793"/>
          </a:xfrm>
        </p:grpSpPr>
        <p:sp>
          <p:nvSpPr>
            <p:cNvPr id="50" name="Oval 49">
              <a:extLst>
                <a:ext uri="{FF2B5EF4-FFF2-40B4-BE49-F238E27FC236}">
                  <a16:creationId xmlns:a16="http://schemas.microsoft.com/office/drawing/2014/main" id="{8A69E410-C96B-4CA5-993D-3B01E661F8B8}"/>
                </a:ext>
              </a:extLst>
            </p:cNvPr>
            <p:cNvSpPr/>
            <p:nvPr/>
          </p:nvSpPr>
          <p:spPr>
            <a:xfrm>
              <a:off x="4439816" y="2743262"/>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374F96D3-C8B5-460E-A81F-A773A3E33925}"/>
                </a:ext>
              </a:extLst>
            </p:cNvPr>
            <p:cNvSpPr/>
            <p:nvPr/>
          </p:nvSpPr>
          <p:spPr>
            <a:xfrm>
              <a:off x="4439816" y="3408505"/>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AFE8305F-0DE6-47BF-837B-5C7E9ECADE00}"/>
                </a:ext>
              </a:extLst>
            </p:cNvPr>
            <p:cNvSpPr/>
            <p:nvPr/>
          </p:nvSpPr>
          <p:spPr>
            <a:xfrm>
              <a:off x="4439816" y="4073748"/>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EF37B0-D4B9-4731-A801-123C21C312C4}"/>
                </a:ext>
              </a:extLst>
            </p:cNvPr>
            <p:cNvSpPr/>
            <p:nvPr/>
          </p:nvSpPr>
          <p:spPr>
            <a:xfrm>
              <a:off x="4439816" y="4738991"/>
              <a:ext cx="576064" cy="576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sp>
        <p:nvSpPr>
          <p:cNvPr id="55" name="Oval 54">
            <a:extLst>
              <a:ext uri="{FF2B5EF4-FFF2-40B4-BE49-F238E27FC236}">
                <a16:creationId xmlns:a16="http://schemas.microsoft.com/office/drawing/2014/main" id="{92CF063F-DA0F-4360-8E0F-67034B0407CA}"/>
              </a:ext>
            </a:extLst>
          </p:cNvPr>
          <p:cNvSpPr/>
          <p:nvPr/>
        </p:nvSpPr>
        <p:spPr>
          <a:xfrm>
            <a:off x="2207568" y="1594457"/>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57DB3751-B40F-429A-958A-7365435E6986}"/>
              </a:ext>
            </a:extLst>
          </p:cNvPr>
          <p:cNvSpPr/>
          <p:nvPr/>
        </p:nvSpPr>
        <p:spPr>
          <a:xfrm>
            <a:off x="2207568" y="2924943"/>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CB734224-B90F-4837-B373-3AAD4B641995}"/>
              </a:ext>
            </a:extLst>
          </p:cNvPr>
          <p:cNvSpPr/>
          <p:nvPr/>
        </p:nvSpPr>
        <p:spPr>
          <a:xfrm>
            <a:off x="2207568" y="359018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067CACC1-0AFB-4221-9776-8E434F03A826}"/>
              </a:ext>
            </a:extLst>
          </p:cNvPr>
          <p:cNvSpPr/>
          <p:nvPr/>
        </p:nvSpPr>
        <p:spPr>
          <a:xfrm>
            <a:off x="2207568" y="4255429"/>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6A3EF38-79AB-47F8-82EB-E75A9A08F018}"/>
              </a:ext>
            </a:extLst>
          </p:cNvPr>
          <p:cNvSpPr/>
          <p:nvPr/>
        </p:nvSpPr>
        <p:spPr>
          <a:xfrm>
            <a:off x="2207568" y="492067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4" name="Straight Connector 103">
            <a:extLst>
              <a:ext uri="{FF2B5EF4-FFF2-40B4-BE49-F238E27FC236}">
                <a16:creationId xmlns:a16="http://schemas.microsoft.com/office/drawing/2014/main" id="{325DED1B-9C08-4149-AC5B-3AE638493405}"/>
              </a:ext>
            </a:extLst>
          </p:cNvPr>
          <p:cNvCxnSpPr>
            <a:stCxn id="55" idx="6"/>
            <a:endCxn id="50" idx="2"/>
          </p:cNvCxnSpPr>
          <p:nvPr/>
        </p:nvCxnSpPr>
        <p:spPr>
          <a:xfrm>
            <a:off x="2783632" y="1882489"/>
            <a:ext cx="2016224" cy="1042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8DA97F5-A213-4516-8790-3AE10B798D8B}"/>
              </a:ext>
            </a:extLst>
          </p:cNvPr>
          <p:cNvCxnSpPr>
            <a:stCxn id="55" idx="6"/>
            <a:endCxn id="51" idx="2"/>
          </p:cNvCxnSpPr>
          <p:nvPr/>
        </p:nvCxnSpPr>
        <p:spPr>
          <a:xfrm>
            <a:off x="2783632" y="1882489"/>
            <a:ext cx="2016224" cy="1707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C1F77B9-A4FA-49C3-992E-8C7507F55FB4}"/>
              </a:ext>
            </a:extLst>
          </p:cNvPr>
          <p:cNvCxnSpPr>
            <a:stCxn id="55" idx="6"/>
            <a:endCxn id="52" idx="2"/>
          </p:cNvCxnSpPr>
          <p:nvPr/>
        </p:nvCxnSpPr>
        <p:spPr>
          <a:xfrm>
            <a:off x="2783632" y="1882489"/>
            <a:ext cx="2016224" cy="23729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53629D0-08A6-451B-A7C9-3342A5FC0B94}"/>
              </a:ext>
            </a:extLst>
          </p:cNvPr>
          <p:cNvCxnSpPr>
            <a:stCxn id="55" idx="6"/>
            <a:endCxn id="53" idx="2"/>
          </p:cNvCxnSpPr>
          <p:nvPr/>
        </p:nvCxnSpPr>
        <p:spPr>
          <a:xfrm>
            <a:off x="2783632" y="1882489"/>
            <a:ext cx="2016224" cy="3038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407697E-8EE9-4DA2-828B-DC7428BD58A6}"/>
              </a:ext>
            </a:extLst>
          </p:cNvPr>
          <p:cNvCxnSpPr>
            <a:stCxn id="57" idx="6"/>
            <a:endCxn id="50" idx="2"/>
          </p:cNvCxnSpPr>
          <p:nvPr/>
        </p:nvCxnSpPr>
        <p:spPr>
          <a:xfrm flipV="1">
            <a:off x="2783632" y="2924944"/>
            <a:ext cx="2016224" cy="28803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924466C-4AE5-4C67-AE11-8C3FB718CCCA}"/>
              </a:ext>
            </a:extLst>
          </p:cNvPr>
          <p:cNvCxnSpPr>
            <a:stCxn id="57" idx="6"/>
            <a:endCxn id="51" idx="2"/>
          </p:cNvCxnSpPr>
          <p:nvPr/>
        </p:nvCxnSpPr>
        <p:spPr>
          <a:xfrm>
            <a:off x="2783632" y="3212975"/>
            <a:ext cx="2016224" cy="377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61DF8CF-C7BF-464B-9FED-60F592737277}"/>
              </a:ext>
            </a:extLst>
          </p:cNvPr>
          <p:cNvCxnSpPr>
            <a:stCxn id="57" idx="6"/>
            <a:endCxn id="52" idx="2"/>
          </p:cNvCxnSpPr>
          <p:nvPr/>
        </p:nvCxnSpPr>
        <p:spPr>
          <a:xfrm>
            <a:off x="2783632" y="3212975"/>
            <a:ext cx="2016224" cy="1042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97E133F-74B4-49EB-9F40-3AE80D0E617B}"/>
              </a:ext>
            </a:extLst>
          </p:cNvPr>
          <p:cNvCxnSpPr>
            <a:stCxn id="57" idx="6"/>
            <a:endCxn id="53" idx="2"/>
          </p:cNvCxnSpPr>
          <p:nvPr/>
        </p:nvCxnSpPr>
        <p:spPr>
          <a:xfrm>
            <a:off x="2783632" y="3212975"/>
            <a:ext cx="2016224" cy="1707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3C069F0-8536-4CEF-88FC-09F6986F2D0A}"/>
              </a:ext>
            </a:extLst>
          </p:cNvPr>
          <p:cNvCxnSpPr>
            <a:stCxn id="58" idx="6"/>
            <a:endCxn id="50" idx="2"/>
          </p:cNvCxnSpPr>
          <p:nvPr/>
        </p:nvCxnSpPr>
        <p:spPr>
          <a:xfrm flipV="1">
            <a:off x="2783632" y="2924944"/>
            <a:ext cx="2016224" cy="9532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8A0C61E-772F-4C55-B674-74B97D7C5999}"/>
              </a:ext>
            </a:extLst>
          </p:cNvPr>
          <p:cNvCxnSpPr>
            <a:stCxn id="58" idx="6"/>
            <a:endCxn id="51" idx="2"/>
          </p:cNvCxnSpPr>
          <p:nvPr/>
        </p:nvCxnSpPr>
        <p:spPr>
          <a:xfrm flipV="1">
            <a:off x="2783632" y="3590187"/>
            <a:ext cx="2016224" cy="28803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2024EE2-DD21-474E-A7DC-5F672B8CAF4D}"/>
              </a:ext>
            </a:extLst>
          </p:cNvPr>
          <p:cNvCxnSpPr>
            <a:stCxn id="58" idx="6"/>
            <a:endCxn id="52" idx="2"/>
          </p:cNvCxnSpPr>
          <p:nvPr/>
        </p:nvCxnSpPr>
        <p:spPr>
          <a:xfrm>
            <a:off x="2783632" y="3878218"/>
            <a:ext cx="2016224" cy="377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E3EBC31-6A1E-4FA2-A981-8CFAF910B25F}"/>
              </a:ext>
            </a:extLst>
          </p:cNvPr>
          <p:cNvCxnSpPr>
            <a:stCxn id="58" idx="6"/>
            <a:endCxn id="53" idx="2"/>
          </p:cNvCxnSpPr>
          <p:nvPr/>
        </p:nvCxnSpPr>
        <p:spPr>
          <a:xfrm>
            <a:off x="2783632" y="3878218"/>
            <a:ext cx="2016224" cy="10424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0956872-50D5-4DF3-AEDA-0BBACBE37B36}"/>
              </a:ext>
            </a:extLst>
          </p:cNvPr>
          <p:cNvCxnSpPr>
            <a:stCxn id="59" idx="6"/>
            <a:endCxn id="50" idx="2"/>
          </p:cNvCxnSpPr>
          <p:nvPr/>
        </p:nvCxnSpPr>
        <p:spPr>
          <a:xfrm flipV="1">
            <a:off x="2783632" y="2924944"/>
            <a:ext cx="2016224" cy="16185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6196CCE-6355-4FAB-AD6B-24DF1CF69D9F}"/>
              </a:ext>
            </a:extLst>
          </p:cNvPr>
          <p:cNvCxnSpPr>
            <a:stCxn id="59" idx="6"/>
            <a:endCxn id="51" idx="2"/>
          </p:cNvCxnSpPr>
          <p:nvPr/>
        </p:nvCxnSpPr>
        <p:spPr>
          <a:xfrm flipV="1">
            <a:off x="2783632" y="3590187"/>
            <a:ext cx="2016224" cy="953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1C8788C-CE72-4870-84BD-F7F9ACB4D771}"/>
              </a:ext>
            </a:extLst>
          </p:cNvPr>
          <p:cNvCxnSpPr>
            <a:stCxn id="59" idx="6"/>
            <a:endCxn id="52" idx="2"/>
          </p:cNvCxnSpPr>
          <p:nvPr/>
        </p:nvCxnSpPr>
        <p:spPr>
          <a:xfrm flipV="1">
            <a:off x="2783632" y="4255430"/>
            <a:ext cx="2016224" cy="28803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A557121-9F71-4478-A9AF-236EE0025CCB}"/>
              </a:ext>
            </a:extLst>
          </p:cNvPr>
          <p:cNvCxnSpPr>
            <a:stCxn id="59" idx="6"/>
            <a:endCxn id="53" idx="2"/>
          </p:cNvCxnSpPr>
          <p:nvPr/>
        </p:nvCxnSpPr>
        <p:spPr>
          <a:xfrm>
            <a:off x="2783632" y="4543461"/>
            <a:ext cx="2016224" cy="37721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DE8E9DD-9C77-4F23-BD74-21C3BF770951}"/>
              </a:ext>
            </a:extLst>
          </p:cNvPr>
          <p:cNvCxnSpPr>
            <a:stCxn id="60" idx="6"/>
            <a:endCxn id="50" idx="2"/>
          </p:cNvCxnSpPr>
          <p:nvPr/>
        </p:nvCxnSpPr>
        <p:spPr>
          <a:xfrm flipV="1">
            <a:off x="2783632" y="2924944"/>
            <a:ext cx="2016224" cy="2283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6F24756-E098-4E96-B8DB-2EBCA9BA1BC2}"/>
              </a:ext>
            </a:extLst>
          </p:cNvPr>
          <p:cNvCxnSpPr>
            <a:stCxn id="60" idx="6"/>
            <a:endCxn id="51" idx="2"/>
          </p:cNvCxnSpPr>
          <p:nvPr/>
        </p:nvCxnSpPr>
        <p:spPr>
          <a:xfrm flipV="1">
            <a:off x="2783632" y="3590187"/>
            <a:ext cx="2016224" cy="16185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ECD56F7-3AE5-4E53-A98C-AFE2D4924500}"/>
              </a:ext>
            </a:extLst>
          </p:cNvPr>
          <p:cNvCxnSpPr>
            <a:stCxn id="60" idx="6"/>
            <a:endCxn id="52" idx="2"/>
          </p:cNvCxnSpPr>
          <p:nvPr/>
        </p:nvCxnSpPr>
        <p:spPr>
          <a:xfrm flipV="1">
            <a:off x="2783632" y="4255430"/>
            <a:ext cx="2016224" cy="953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96B1EF1-8359-4635-ADF6-BD32423970E6}"/>
              </a:ext>
            </a:extLst>
          </p:cNvPr>
          <p:cNvCxnSpPr>
            <a:stCxn id="60" idx="6"/>
            <a:endCxn id="53" idx="2"/>
          </p:cNvCxnSpPr>
          <p:nvPr/>
        </p:nvCxnSpPr>
        <p:spPr>
          <a:xfrm flipV="1">
            <a:off x="2783632" y="4920673"/>
            <a:ext cx="2016224" cy="28803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D97A7559-6E37-4BA4-B1B9-C064AF352D15}"/>
              </a:ext>
            </a:extLst>
          </p:cNvPr>
          <p:cNvGrpSpPr/>
          <p:nvPr/>
        </p:nvGrpSpPr>
        <p:grpSpPr>
          <a:xfrm>
            <a:off x="2783632" y="2547732"/>
            <a:ext cx="2016224" cy="3326217"/>
            <a:chOff x="2783632" y="2547732"/>
            <a:chExt cx="2016224" cy="3326217"/>
          </a:xfrm>
        </p:grpSpPr>
        <p:cxnSp>
          <p:nvCxnSpPr>
            <p:cNvPr id="108" name="Straight Connector 107">
              <a:extLst>
                <a:ext uri="{FF2B5EF4-FFF2-40B4-BE49-F238E27FC236}">
                  <a16:creationId xmlns:a16="http://schemas.microsoft.com/office/drawing/2014/main" id="{63BE8E69-E62E-4046-B82D-691A2A4D9926}"/>
                </a:ext>
              </a:extLst>
            </p:cNvPr>
            <p:cNvCxnSpPr>
              <a:stCxn id="56" idx="6"/>
              <a:endCxn id="50" idx="2"/>
            </p:cNvCxnSpPr>
            <p:nvPr/>
          </p:nvCxnSpPr>
          <p:spPr>
            <a:xfrm>
              <a:off x="2783632" y="2547732"/>
              <a:ext cx="2016224" cy="37721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1D9E32E-F6FF-4DB1-8C57-2984B666E094}"/>
                </a:ext>
              </a:extLst>
            </p:cNvPr>
            <p:cNvCxnSpPr>
              <a:stCxn id="56" idx="6"/>
              <a:endCxn id="51" idx="2"/>
            </p:cNvCxnSpPr>
            <p:nvPr/>
          </p:nvCxnSpPr>
          <p:spPr>
            <a:xfrm>
              <a:off x="2783632" y="2547732"/>
              <a:ext cx="2016224" cy="104245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7175CD6-70DA-4143-9034-F258DF7C9D04}"/>
                </a:ext>
              </a:extLst>
            </p:cNvPr>
            <p:cNvCxnSpPr>
              <a:stCxn id="56" idx="6"/>
              <a:endCxn id="52" idx="2"/>
            </p:cNvCxnSpPr>
            <p:nvPr/>
          </p:nvCxnSpPr>
          <p:spPr>
            <a:xfrm>
              <a:off x="2783632" y="2547732"/>
              <a:ext cx="2016224" cy="170769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3BC95E7-2B4A-485B-AEE0-D9A32B9AEEA1}"/>
                </a:ext>
              </a:extLst>
            </p:cNvPr>
            <p:cNvCxnSpPr>
              <a:stCxn id="56" idx="6"/>
              <a:endCxn id="53" idx="2"/>
            </p:cNvCxnSpPr>
            <p:nvPr/>
          </p:nvCxnSpPr>
          <p:spPr>
            <a:xfrm>
              <a:off x="2783632" y="2547732"/>
              <a:ext cx="2016224" cy="237294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AD8044A-19F4-44EA-9251-BC68D65220F8}"/>
                </a:ext>
              </a:extLst>
            </p:cNvPr>
            <p:cNvCxnSpPr>
              <a:stCxn id="61" idx="6"/>
              <a:endCxn id="50" idx="2"/>
            </p:cNvCxnSpPr>
            <p:nvPr/>
          </p:nvCxnSpPr>
          <p:spPr>
            <a:xfrm flipV="1">
              <a:off x="2783632" y="2924944"/>
              <a:ext cx="2016224" cy="29490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AD9A970-BD68-41D7-8D8D-1555992E2E20}"/>
                </a:ext>
              </a:extLst>
            </p:cNvPr>
            <p:cNvCxnSpPr>
              <a:stCxn id="61" idx="6"/>
              <a:endCxn id="51" idx="2"/>
            </p:cNvCxnSpPr>
            <p:nvPr/>
          </p:nvCxnSpPr>
          <p:spPr>
            <a:xfrm flipV="1">
              <a:off x="2783632" y="3590187"/>
              <a:ext cx="2016224" cy="228376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1D7926C-FFBB-4C28-BB72-02B340077168}"/>
                </a:ext>
              </a:extLst>
            </p:cNvPr>
            <p:cNvCxnSpPr>
              <a:stCxn id="61" idx="6"/>
              <a:endCxn id="52" idx="2"/>
            </p:cNvCxnSpPr>
            <p:nvPr/>
          </p:nvCxnSpPr>
          <p:spPr>
            <a:xfrm flipV="1">
              <a:off x="2783632" y="4255430"/>
              <a:ext cx="2016224" cy="161851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AC27CA2-672B-4353-A232-3E802B909177}"/>
                </a:ext>
              </a:extLst>
            </p:cNvPr>
            <p:cNvCxnSpPr>
              <a:stCxn id="61" idx="6"/>
              <a:endCxn id="53" idx="2"/>
            </p:cNvCxnSpPr>
            <p:nvPr/>
          </p:nvCxnSpPr>
          <p:spPr>
            <a:xfrm flipV="1">
              <a:off x="2783632" y="4920673"/>
              <a:ext cx="2016224" cy="95327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49" name="Group 148">
            <a:extLst>
              <a:ext uri="{FF2B5EF4-FFF2-40B4-BE49-F238E27FC236}">
                <a16:creationId xmlns:a16="http://schemas.microsoft.com/office/drawing/2014/main" id="{93A14028-4CF8-4455-98F2-241CE169C717}"/>
              </a:ext>
            </a:extLst>
          </p:cNvPr>
          <p:cNvGrpSpPr/>
          <p:nvPr/>
        </p:nvGrpSpPr>
        <p:grpSpPr>
          <a:xfrm>
            <a:off x="846152" y="1636849"/>
            <a:ext cx="1311769" cy="4480042"/>
            <a:chOff x="954164" y="1743199"/>
            <a:chExt cx="1311769" cy="4480042"/>
          </a:xfrm>
        </p:grpSpPr>
        <p:sp>
          <p:nvSpPr>
            <p:cNvPr id="150" name="TextBox 149">
              <a:extLst>
                <a:ext uri="{FF2B5EF4-FFF2-40B4-BE49-F238E27FC236}">
                  <a16:creationId xmlns:a16="http://schemas.microsoft.com/office/drawing/2014/main" id="{0E25F46B-42EF-4F8F-8EFF-D777A93C19B7}"/>
                </a:ext>
              </a:extLst>
            </p:cNvPr>
            <p:cNvSpPr txBox="1"/>
            <p:nvPr/>
          </p:nvSpPr>
          <p:spPr>
            <a:xfrm>
              <a:off x="1188137" y="1743199"/>
              <a:ext cx="1077796" cy="461665"/>
            </a:xfrm>
            <a:prstGeom prst="rect">
              <a:avLst/>
            </a:prstGeom>
            <a:noFill/>
          </p:spPr>
          <p:txBody>
            <a:bodyPr wrap="none" rtlCol="0">
              <a:spAutoFit/>
            </a:bodyPr>
            <a:lstStyle/>
            <a:p>
              <a:r>
                <a:rPr lang="en-GB" sz="2400" dirty="0"/>
                <a:t>Weight</a:t>
              </a:r>
            </a:p>
          </p:txBody>
        </p:sp>
        <p:sp>
          <p:nvSpPr>
            <p:cNvPr id="151" name="TextBox 150">
              <a:extLst>
                <a:ext uri="{FF2B5EF4-FFF2-40B4-BE49-F238E27FC236}">
                  <a16:creationId xmlns:a16="http://schemas.microsoft.com/office/drawing/2014/main" id="{52A2C4A6-08E4-4EF1-9CC1-FD3097FFC325}"/>
                </a:ext>
              </a:extLst>
            </p:cNvPr>
            <p:cNvSpPr txBox="1"/>
            <p:nvPr/>
          </p:nvSpPr>
          <p:spPr>
            <a:xfrm>
              <a:off x="1258606" y="2412929"/>
              <a:ext cx="1007327" cy="461665"/>
            </a:xfrm>
            <a:prstGeom prst="rect">
              <a:avLst/>
            </a:prstGeom>
            <a:noFill/>
          </p:spPr>
          <p:txBody>
            <a:bodyPr wrap="none" rtlCol="0">
              <a:spAutoFit/>
            </a:bodyPr>
            <a:lstStyle/>
            <a:p>
              <a:r>
                <a:rPr lang="en-GB" sz="2400" dirty="0"/>
                <a:t>Height</a:t>
              </a:r>
            </a:p>
          </p:txBody>
        </p:sp>
        <p:sp>
          <p:nvSpPr>
            <p:cNvPr id="152" name="TextBox 151">
              <a:extLst>
                <a:ext uri="{FF2B5EF4-FFF2-40B4-BE49-F238E27FC236}">
                  <a16:creationId xmlns:a16="http://schemas.microsoft.com/office/drawing/2014/main" id="{FC33DDAA-75BA-4A81-8825-ED84211C2408}"/>
                </a:ext>
              </a:extLst>
            </p:cNvPr>
            <p:cNvSpPr txBox="1"/>
            <p:nvPr/>
          </p:nvSpPr>
          <p:spPr>
            <a:xfrm>
              <a:off x="1607739" y="3082659"/>
              <a:ext cx="658194" cy="461665"/>
            </a:xfrm>
            <a:prstGeom prst="rect">
              <a:avLst/>
            </a:prstGeom>
            <a:noFill/>
          </p:spPr>
          <p:txBody>
            <a:bodyPr wrap="none" rtlCol="0">
              <a:spAutoFit/>
            </a:bodyPr>
            <a:lstStyle/>
            <a:p>
              <a:r>
                <a:rPr lang="en-GB" sz="2400" dirty="0"/>
                <a:t>Age</a:t>
              </a:r>
            </a:p>
          </p:txBody>
        </p:sp>
        <p:sp>
          <p:nvSpPr>
            <p:cNvPr id="153" name="TextBox 152">
              <a:extLst>
                <a:ext uri="{FF2B5EF4-FFF2-40B4-BE49-F238E27FC236}">
                  <a16:creationId xmlns:a16="http://schemas.microsoft.com/office/drawing/2014/main" id="{0C4A4BF9-5F3B-4944-B357-3D1DF5D9A9F5}"/>
                </a:ext>
              </a:extLst>
            </p:cNvPr>
            <p:cNvSpPr txBox="1"/>
            <p:nvPr/>
          </p:nvSpPr>
          <p:spPr>
            <a:xfrm>
              <a:off x="1129403" y="3752389"/>
              <a:ext cx="1136530" cy="461665"/>
            </a:xfrm>
            <a:prstGeom prst="rect">
              <a:avLst/>
            </a:prstGeom>
            <a:noFill/>
          </p:spPr>
          <p:txBody>
            <a:bodyPr wrap="none" rtlCol="0">
              <a:spAutoFit/>
            </a:bodyPr>
            <a:lstStyle/>
            <a:p>
              <a:r>
                <a:rPr lang="en-GB" sz="2400" dirty="0"/>
                <a:t>Smokes</a:t>
              </a:r>
            </a:p>
          </p:txBody>
        </p:sp>
        <p:sp>
          <p:nvSpPr>
            <p:cNvPr id="154" name="TextBox 153">
              <a:extLst>
                <a:ext uri="{FF2B5EF4-FFF2-40B4-BE49-F238E27FC236}">
                  <a16:creationId xmlns:a16="http://schemas.microsoft.com/office/drawing/2014/main" id="{2D26CE93-4415-457A-AA00-B103A696FE4D}"/>
                </a:ext>
              </a:extLst>
            </p:cNvPr>
            <p:cNvSpPr txBox="1"/>
            <p:nvPr/>
          </p:nvSpPr>
          <p:spPr>
            <a:xfrm>
              <a:off x="954164" y="4422119"/>
              <a:ext cx="1311769" cy="461665"/>
            </a:xfrm>
            <a:prstGeom prst="rect">
              <a:avLst/>
            </a:prstGeom>
            <a:noFill/>
          </p:spPr>
          <p:txBody>
            <a:bodyPr wrap="none" rtlCol="0">
              <a:spAutoFit/>
            </a:bodyPr>
            <a:lstStyle/>
            <a:p>
              <a:r>
                <a:rPr lang="en-GB" sz="2400" dirty="0"/>
                <a:t>Exercises</a:t>
              </a:r>
            </a:p>
          </p:txBody>
        </p:sp>
        <p:sp>
          <p:nvSpPr>
            <p:cNvPr id="155" name="TextBox 154">
              <a:extLst>
                <a:ext uri="{FF2B5EF4-FFF2-40B4-BE49-F238E27FC236}">
                  <a16:creationId xmlns:a16="http://schemas.microsoft.com/office/drawing/2014/main" id="{8EE4B602-0142-4A31-8BAB-1B136906CA1F}"/>
                </a:ext>
              </a:extLst>
            </p:cNvPr>
            <p:cNvSpPr txBox="1"/>
            <p:nvPr/>
          </p:nvSpPr>
          <p:spPr>
            <a:xfrm>
              <a:off x="1566767" y="5091849"/>
              <a:ext cx="699166" cy="461665"/>
            </a:xfrm>
            <a:prstGeom prst="rect">
              <a:avLst/>
            </a:prstGeom>
            <a:noFill/>
          </p:spPr>
          <p:txBody>
            <a:bodyPr wrap="none" rtlCol="0">
              <a:spAutoFit/>
            </a:bodyPr>
            <a:lstStyle/>
            <a:p>
              <a:r>
                <a:rPr lang="en-GB" sz="2400" dirty="0"/>
                <a:t>Diet</a:t>
              </a:r>
            </a:p>
          </p:txBody>
        </p:sp>
        <p:sp>
          <p:nvSpPr>
            <p:cNvPr id="156" name="TextBox 155">
              <a:extLst>
                <a:ext uri="{FF2B5EF4-FFF2-40B4-BE49-F238E27FC236}">
                  <a16:creationId xmlns:a16="http://schemas.microsoft.com/office/drawing/2014/main" id="{43393FCB-4E60-498C-B465-8AA41E3691B0}"/>
                </a:ext>
              </a:extLst>
            </p:cNvPr>
            <p:cNvSpPr txBox="1"/>
            <p:nvPr/>
          </p:nvSpPr>
          <p:spPr>
            <a:xfrm>
              <a:off x="1191793" y="5761576"/>
              <a:ext cx="1074140" cy="461665"/>
            </a:xfrm>
            <a:prstGeom prst="rect">
              <a:avLst/>
            </a:prstGeom>
            <a:noFill/>
          </p:spPr>
          <p:txBody>
            <a:bodyPr wrap="none" rtlCol="0">
              <a:spAutoFit/>
            </a:bodyPr>
            <a:lstStyle/>
            <a:p>
              <a:r>
                <a:rPr lang="en-GB" sz="2400" dirty="0"/>
                <a:t>History</a:t>
              </a:r>
            </a:p>
          </p:txBody>
        </p:sp>
      </p:grpSp>
      <p:sp>
        <p:nvSpPr>
          <p:cNvPr id="157" name="Oval 156">
            <a:extLst>
              <a:ext uri="{FF2B5EF4-FFF2-40B4-BE49-F238E27FC236}">
                <a16:creationId xmlns:a16="http://schemas.microsoft.com/office/drawing/2014/main" id="{E7155ACD-3627-41B0-A7D2-4FAD2579440C}"/>
              </a:ext>
            </a:extLst>
          </p:cNvPr>
          <p:cNvSpPr/>
          <p:nvPr/>
        </p:nvSpPr>
        <p:spPr>
          <a:xfrm>
            <a:off x="2207568" y="1594455"/>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0633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lstStyle/>
          <a:p>
            <a:r>
              <a:rPr lang="en-GB" dirty="0"/>
              <a:t>Exercise: Trying different models</a:t>
            </a:r>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677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lstStyle/>
          <a:p>
            <a:r>
              <a:rPr lang="en-GB" dirty="0"/>
              <a:t>Evaluating Models</a:t>
            </a:r>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1684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580E-55E3-41FB-964A-391D5C2E2C9D}"/>
              </a:ext>
            </a:extLst>
          </p:cNvPr>
          <p:cNvSpPr>
            <a:spLocks noGrp="1"/>
          </p:cNvSpPr>
          <p:nvPr>
            <p:ph type="title"/>
          </p:nvPr>
        </p:nvSpPr>
        <p:spPr/>
        <p:txBody>
          <a:bodyPr/>
          <a:lstStyle/>
          <a:p>
            <a:r>
              <a:rPr lang="en-GB" dirty="0"/>
              <a:t>A good model?</a:t>
            </a:r>
          </a:p>
        </p:txBody>
      </p:sp>
      <p:grpSp>
        <p:nvGrpSpPr>
          <p:cNvPr id="6" name="Group 5">
            <a:extLst>
              <a:ext uri="{FF2B5EF4-FFF2-40B4-BE49-F238E27FC236}">
                <a16:creationId xmlns:a16="http://schemas.microsoft.com/office/drawing/2014/main" id="{AEA3752F-09A6-4504-A7D7-F7E634C9FDBD}"/>
              </a:ext>
            </a:extLst>
          </p:cNvPr>
          <p:cNvGrpSpPr/>
          <p:nvPr/>
        </p:nvGrpSpPr>
        <p:grpSpPr>
          <a:xfrm>
            <a:off x="1919536" y="1484784"/>
            <a:ext cx="8352928" cy="2160240"/>
            <a:chOff x="695400" y="1988840"/>
            <a:chExt cx="8352928" cy="2160240"/>
          </a:xfrm>
        </p:grpSpPr>
        <p:sp>
          <p:nvSpPr>
            <p:cNvPr id="4" name="Rectangle 3">
              <a:extLst>
                <a:ext uri="{FF2B5EF4-FFF2-40B4-BE49-F238E27FC236}">
                  <a16:creationId xmlns:a16="http://schemas.microsoft.com/office/drawing/2014/main" id="{D04AC659-DBDF-451C-8684-50EFAC5D820E}"/>
                </a:ext>
              </a:extLst>
            </p:cNvPr>
            <p:cNvSpPr/>
            <p:nvPr/>
          </p:nvSpPr>
          <p:spPr>
            <a:xfrm>
              <a:off x="695400" y="1988840"/>
              <a:ext cx="2232248" cy="21602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2000" dirty="0">
                <a:latin typeface="Bauhaus 93" panose="04030905020B02020C02" pitchFamily="82" charset="0"/>
              </a:endParaRPr>
            </a:p>
            <a:p>
              <a:pPr algn="ctr"/>
              <a:r>
                <a:rPr lang="en-GB" sz="9600" dirty="0">
                  <a:latin typeface="Bauhaus 93" panose="04030905020B02020C02" pitchFamily="82" charset="0"/>
                </a:rPr>
                <a:t>DC</a:t>
              </a:r>
            </a:p>
            <a:p>
              <a:pPr algn="ctr"/>
              <a:r>
                <a:rPr lang="en-GB" dirty="0"/>
                <a:t>Disease Corp</a:t>
              </a:r>
            </a:p>
            <a:p>
              <a:pPr algn="ctr"/>
              <a:endParaRPr lang="en-GB" dirty="0"/>
            </a:p>
            <a:p>
              <a:pPr algn="ctr"/>
              <a:endParaRPr lang="en-GB" dirty="0"/>
            </a:p>
          </p:txBody>
        </p:sp>
        <p:sp>
          <p:nvSpPr>
            <p:cNvPr id="5" name="Rectangle 4">
              <a:extLst>
                <a:ext uri="{FF2B5EF4-FFF2-40B4-BE49-F238E27FC236}">
                  <a16:creationId xmlns:a16="http://schemas.microsoft.com/office/drawing/2014/main" id="{8218D4D9-7202-4301-9737-3E9590E871DE}"/>
                </a:ext>
              </a:extLst>
            </p:cNvPr>
            <p:cNvSpPr/>
            <p:nvPr/>
          </p:nvSpPr>
          <p:spPr>
            <a:xfrm>
              <a:off x="3143672" y="1988840"/>
              <a:ext cx="5904656" cy="21602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dirty="0"/>
                <a:t>In a recent study our new AI model correctly predicted the disease status of 980 out of 1000 patients – that’s a 98% success rate!</a:t>
              </a:r>
              <a:r>
                <a:rPr lang="en-GB" dirty="0"/>
                <a:t> </a:t>
              </a:r>
            </a:p>
            <a:p>
              <a:pPr algn="ctr"/>
              <a:endParaRPr lang="en-GB" dirty="0"/>
            </a:p>
          </p:txBody>
        </p:sp>
      </p:grpSp>
      <p:grpSp>
        <p:nvGrpSpPr>
          <p:cNvPr id="30" name="Group 29">
            <a:extLst>
              <a:ext uri="{FF2B5EF4-FFF2-40B4-BE49-F238E27FC236}">
                <a16:creationId xmlns:a16="http://schemas.microsoft.com/office/drawing/2014/main" id="{CBEE6A64-1A0B-4862-8469-9EB0D58C2270}"/>
              </a:ext>
            </a:extLst>
          </p:cNvPr>
          <p:cNvGrpSpPr/>
          <p:nvPr/>
        </p:nvGrpSpPr>
        <p:grpSpPr>
          <a:xfrm>
            <a:off x="0" y="4005064"/>
            <a:ext cx="12192000" cy="1841202"/>
            <a:chOff x="0" y="4005064"/>
            <a:chExt cx="12192000" cy="1841202"/>
          </a:xfrm>
        </p:grpSpPr>
        <p:grpSp>
          <p:nvGrpSpPr>
            <p:cNvPr id="28" name="Group 27">
              <a:extLst>
                <a:ext uri="{FF2B5EF4-FFF2-40B4-BE49-F238E27FC236}">
                  <a16:creationId xmlns:a16="http://schemas.microsoft.com/office/drawing/2014/main" id="{6E47E8E2-0096-4BB1-BBAF-31C5B7C877A0}"/>
                </a:ext>
              </a:extLst>
            </p:cNvPr>
            <p:cNvGrpSpPr/>
            <p:nvPr/>
          </p:nvGrpSpPr>
          <p:grpSpPr>
            <a:xfrm>
              <a:off x="0" y="4005064"/>
              <a:ext cx="12192000" cy="1841202"/>
              <a:chOff x="0" y="4005064"/>
              <a:chExt cx="12192000" cy="1841202"/>
            </a:xfrm>
          </p:grpSpPr>
          <p:grpSp>
            <p:nvGrpSpPr>
              <p:cNvPr id="181" name="Group 180">
                <a:extLst>
                  <a:ext uri="{FF2B5EF4-FFF2-40B4-BE49-F238E27FC236}">
                    <a16:creationId xmlns:a16="http://schemas.microsoft.com/office/drawing/2014/main" id="{FC8086E4-C461-4106-A585-5A0F21FC224A}"/>
                  </a:ext>
                </a:extLst>
              </p:cNvPr>
              <p:cNvGrpSpPr/>
              <p:nvPr/>
            </p:nvGrpSpPr>
            <p:grpSpPr>
              <a:xfrm>
                <a:off x="0" y="4005064"/>
                <a:ext cx="12192000" cy="1284655"/>
                <a:chOff x="-1484883" y="4864296"/>
                <a:chExt cx="14463485" cy="1524000"/>
              </a:xfrm>
            </p:grpSpPr>
            <p:grpSp>
              <p:nvGrpSpPr>
                <p:cNvPr id="44" name="Group 43">
                  <a:extLst>
                    <a:ext uri="{FF2B5EF4-FFF2-40B4-BE49-F238E27FC236}">
                      <a16:creationId xmlns:a16="http://schemas.microsoft.com/office/drawing/2014/main" id="{8EF77AA3-1CBC-4AD5-A929-EC9F9ADF6FFB}"/>
                    </a:ext>
                  </a:extLst>
                </p:cNvPr>
                <p:cNvGrpSpPr/>
                <p:nvPr/>
              </p:nvGrpSpPr>
              <p:grpSpPr>
                <a:xfrm>
                  <a:off x="1407329" y="4864296"/>
                  <a:ext cx="2895600" cy="1524000"/>
                  <a:chOff x="1415480" y="4864298"/>
                  <a:chExt cx="2895600" cy="1524000"/>
                </a:xfrm>
              </p:grpSpPr>
              <p:grpSp>
                <p:nvGrpSpPr>
                  <p:cNvPr id="43" name="Group 42">
                    <a:extLst>
                      <a:ext uri="{FF2B5EF4-FFF2-40B4-BE49-F238E27FC236}">
                        <a16:creationId xmlns:a16="http://schemas.microsoft.com/office/drawing/2014/main" id="{58B07870-3B82-4140-88CF-BB040E639C93}"/>
                      </a:ext>
                    </a:extLst>
                  </p:cNvPr>
                  <p:cNvGrpSpPr/>
                  <p:nvPr/>
                </p:nvGrpSpPr>
                <p:grpSpPr>
                  <a:xfrm>
                    <a:off x="1415480" y="4864298"/>
                    <a:ext cx="2895600" cy="1523999"/>
                    <a:chOff x="1415480" y="4864298"/>
                    <a:chExt cx="2895600" cy="1589038"/>
                  </a:xfrm>
                </p:grpSpPr>
                <p:cxnSp>
                  <p:nvCxnSpPr>
                    <p:cNvPr id="8" name="Straight Connector 7">
                      <a:extLst>
                        <a:ext uri="{FF2B5EF4-FFF2-40B4-BE49-F238E27FC236}">
                          <a16:creationId xmlns:a16="http://schemas.microsoft.com/office/drawing/2014/main" id="{A120F13E-E462-4E09-A07A-E7318391F72A}"/>
                        </a:ext>
                      </a:extLst>
                    </p:cNvPr>
                    <p:cNvCxnSpPr/>
                    <p:nvPr/>
                  </p:nvCxnSpPr>
                  <p:spPr>
                    <a:xfrm>
                      <a:off x="1415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13702BA-A5BF-4C97-8B79-1ED0081E314A}"/>
                        </a:ext>
                      </a:extLst>
                    </p:cNvPr>
                    <p:cNvCxnSpPr/>
                    <p:nvPr/>
                  </p:nvCxnSpPr>
                  <p:spPr>
                    <a:xfrm>
                      <a:off x="1567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A381F1-A802-4B4B-8FC3-58A434D7618D}"/>
                        </a:ext>
                      </a:extLst>
                    </p:cNvPr>
                    <p:cNvCxnSpPr/>
                    <p:nvPr/>
                  </p:nvCxnSpPr>
                  <p:spPr>
                    <a:xfrm>
                      <a:off x="1720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2BAC5C-3C63-480C-8935-D819AA8C26F9}"/>
                        </a:ext>
                      </a:extLst>
                    </p:cNvPr>
                    <p:cNvCxnSpPr/>
                    <p:nvPr/>
                  </p:nvCxnSpPr>
                  <p:spPr>
                    <a:xfrm>
                      <a:off x="1872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DCD83B-3396-4A51-9ECA-E650575C6858}"/>
                        </a:ext>
                      </a:extLst>
                    </p:cNvPr>
                    <p:cNvCxnSpPr/>
                    <p:nvPr/>
                  </p:nvCxnSpPr>
                  <p:spPr>
                    <a:xfrm>
                      <a:off x="2025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8D38E4B-8014-457F-9DE8-B6F3ACC8C13C}"/>
                        </a:ext>
                      </a:extLst>
                    </p:cNvPr>
                    <p:cNvCxnSpPr/>
                    <p:nvPr/>
                  </p:nvCxnSpPr>
                  <p:spPr>
                    <a:xfrm>
                      <a:off x="2177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85FBDE-8ECD-4013-9948-9E6571D6A9D7}"/>
                        </a:ext>
                      </a:extLst>
                    </p:cNvPr>
                    <p:cNvCxnSpPr/>
                    <p:nvPr/>
                  </p:nvCxnSpPr>
                  <p:spPr>
                    <a:xfrm>
                      <a:off x="2329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FAA325-7F46-4004-9BCB-DC0A02A51229}"/>
                        </a:ext>
                      </a:extLst>
                    </p:cNvPr>
                    <p:cNvCxnSpPr/>
                    <p:nvPr/>
                  </p:nvCxnSpPr>
                  <p:spPr>
                    <a:xfrm>
                      <a:off x="2482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56370FB-1218-4C54-853A-675D5720563D}"/>
                        </a:ext>
                      </a:extLst>
                    </p:cNvPr>
                    <p:cNvCxnSpPr/>
                    <p:nvPr/>
                  </p:nvCxnSpPr>
                  <p:spPr>
                    <a:xfrm>
                      <a:off x="2634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B12015B-210B-46C1-965A-7F78E31F0C61}"/>
                        </a:ext>
                      </a:extLst>
                    </p:cNvPr>
                    <p:cNvCxnSpPr/>
                    <p:nvPr/>
                  </p:nvCxnSpPr>
                  <p:spPr>
                    <a:xfrm>
                      <a:off x="2787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84D84B-15BA-4F81-8E4D-B48B78F35BC4}"/>
                        </a:ext>
                      </a:extLst>
                    </p:cNvPr>
                    <p:cNvCxnSpPr/>
                    <p:nvPr/>
                  </p:nvCxnSpPr>
                  <p:spPr>
                    <a:xfrm>
                      <a:off x="2939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1B53122-94C5-4AF8-AB39-E9C51784DEA8}"/>
                        </a:ext>
                      </a:extLst>
                    </p:cNvPr>
                    <p:cNvCxnSpPr/>
                    <p:nvPr/>
                  </p:nvCxnSpPr>
                  <p:spPr>
                    <a:xfrm>
                      <a:off x="3091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9E643D-24C3-496C-9DC2-ED34AAD8E435}"/>
                        </a:ext>
                      </a:extLst>
                    </p:cNvPr>
                    <p:cNvCxnSpPr/>
                    <p:nvPr/>
                  </p:nvCxnSpPr>
                  <p:spPr>
                    <a:xfrm>
                      <a:off x="3244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FA2837-06E0-4488-90BC-49C287275D88}"/>
                        </a:ext>
                      </a:extLst>
                    </p:cNvPr>
                    <p:cNvCxnSpPr/>
                    <p:nvPr/>
                  </p:nvCxnSpPr>
                  <p:spPr>
                    <a:xfrm>
                      <a:off x="3396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412FB3-0560-421A-B6D6-46BA149D849B}"/>
                        </a:ext>
                      </a:extLst>
                    </p:cNvPr>
                    <p:cNvCxnSpPr/>
                    <p:nvPr/>
                  </p:nvCxnSpPr>
                  <p:spPr>
                    <a:xfrm>
                      <a:off x="3549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525AF3-1FE0-41A7-ADD8-3FD36D96D5F5}"/>
                        </a:ext>
                      </a:extLst>
                    </p:cNvPr>
                    <p:cNvCxnSpPr/>
                    <p:nvPr/>
                  </p:nvCxnSpPr>
                  <p:spPr>
                    <a:xfrm>
                      <a:off x="3701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9280D7-1410-4A2B-8FB7-2B1A4AA26779}"/>
                        </a:ext>
                      </a:extLst>
                    </p:cNvPr>
                    <p:cNvCxnSpPr/>
                    <p:nvPr/>
                  </p:nvCxnSpPr>
                  <p:spPr>
                    <a:xfrm>
                      <a:off x="3853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57DAE2D-5108-49AF-A065-5D5E43BA5228}"/>
                        </a:ext>
                      </a:extLst>
                    </p:cNvPr>
                    <p:cNvCxnSpPr/>
                    <p:nvPr/>
                  </p:nvCxnSpPr>
                  <p:spPr>
                    <a:xfrm>
                      <a:off x="4006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83A7B5-3928-4164-9C88-9DA6348313EE}"/>
                        </a:ext>
                      </a:extLst>
                    </p:cNvPr>
                    <p:cNvCxnSpPr/>
                    <p:nvPr/>
                  </p:nvCxnSpPr>
                  <p:spPr>
                    <a:xfrm>
                      <a:off x="4158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A7533D-B34E-4DA3-9DB0-354DE783B932}"/>
                        </a:ext>
                      </a:extLst>
                    </p:cNvPr>
                    <p:cNvCxnSpPr/>
                    <p:nvPr/>
                  </p:nvCxnSpPr>
                  <p:spPr>
                    <a:xfrm>
                      <a:off x="4311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4765FCB-D7A8-4DCC-BE43-E2AA68C1D92E}"/>
                        </a:ext>
                      </a:extLst>
                    </p:cNvPr>
                    <p:cNvCxnSpPr>
                      <a:cxnSpLocks/>
                    </p:cNvCxnSpPr>
                    <p:nvPr/>
                  </p:nvCxnSpPr>
                  <p:spPr>
                    <a:xfrm flipH="1">
                      <a:off x="1415480" y="4864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F96D4353-1700-4FAB-8826-14AC21496B9D}"/>
                      </a:ext>
                    </a:extLst>
                  </p:cNvPr>
                  <p:cNvGrpSpPr/>
                  <p:nvPr/>
                </p:nvGrpSpPr>
                <p:grpSpPr>
                  <a:xfrm>
                    <a:off x="1415480" y="5016698"/>
                    <a:ext cx="2895600" cy="1371600"/>
                    <a:chOff x="1567880" y="5016698"/>
                    <a:chExt cx="2895600" cy="1371600"/>
                  </a:xfrm>
                </p:grpSpPr>
                <p:cxnSp>
                  <p:nvCxnSpPr>
                    <p:cNvPr id="32" name="Straight Connector 31">
                      <a:extLst>
                        <a:ext uri="{FF2B5EF4-FFF2-40B4-BE49-F238E27FC236}">
                          <a16:creationId xmlns:a16="http://schemas.microsoft.com/office/drawing/2014/main" id="{4E8D471B-D6D3-4BE5-A97F-F068D3EE456E}"/>
                        </a:ext>
                      </a:extLst>
                    </p:cNvPr>
                    <p:cNvCxnSpPr>
                      <a:cxnSpLocks/>
                    </p:cNvCxnSpPr>
                    <p:nvPr/>
                  </p:nvCxnSpPr>
                  <p:spPr>
                    <a:xfrm flipH="1">
                      <a:off x="1567880" y="5016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18DFEC6-8A79-4DA6-A0F2-542C34AC1AC5}"/>
                        </a:ext>
                      </a:extLst>
                    </p:cNvPr>
                    <p:cNvCxnSpPr>
                      <a:cxnSpLocks/>
                    </p:cNvCxnSpPr>
                    <p:nvPr/>
                  </p:nvCxnSpPr>
                  <p:spPr>
                    <a:xfrm flipH="1">
                      <a:off x="1567880" y="5169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D1C4ECE-9BC2-45A7-B924-8E9A054DA330}"/>
                        </a:ext>
                      </a:extLst>
                    </p:cNvPr>
                    <p:cNvCxnSpPr>
                      <a:cxnSpLocks/>
                    </p:cNvCxnSpPr>
                    <p:nvPr/>
                  </p:nvCxnSpPr>
                  <p:spPr>
                    <a:xfrm flipH="1">
                      <a:off x="1567880" y="5321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C6E78A1-662F-468C-9EBD-A44CD684EB35}"/>
                        </a:ext>
                      </a:extLst>
                    </p:cNvPr>
                    <p:cNvCxnSpPr>
                      <a:cxnSpLocks/>
                    </p:cNvCxnSpPr>
                    <p:nvPr/>
                  </p:nvCxnSpPr>
                  <p:spPr>
                    <a:xfrm flipH="1">
                      <a:off x="1567880" y="5473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DF4A845-E9A1-49DD-9694-281E7EB81618}"/>
                        </a:ext>
                      </a:extLst>
                    </p:cNvPr>
                    <p:cNvCxnSpPr>
                      <a:cxnSpLocks/>
                    </p:cNvCxnSpPr>
                    <p:nvPr/>
                  </p:nvCxnSpPr>
                  <p:spPr>
                    <a:xfrm flipH="1">
                      <a:off x="1567880" y="56262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7517824-929A-4C6C-98EC-6B8614233C89}"/>
                        </a:ext>
                      </a:extLst>
                    </p:cNvPr>
                    <p:cNvCxnSpPr>
                      <a:cxnSpLocks/>
                    </p:cNvCxnSpPr>
                    <p:nvPr/>
                  </p:nvCxnSpPr>
                  <p:spPr>
                    <a:xfrm flipH="1">
                      <a:off x="1567880" y="5778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F9CDBF-409F-4469-BCB1-0497A3434E09}"/>
                        </a:ext>
                      </a:extLst>
                    </p:cNvPr>
                    <p:cNvCxnSpPr>
                      <a:cxnSpLocks/>
                    </p:cNvCxnSpPr>
                    <p:nvPr/>
                  </p:nvCxnSpPr>
                  <p:spPr>
                    <a:xfrm flipH="1">
                      <a:off x="1567880" y="5931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6AD0D74-F76B-4871-99D8-B6E779E90991}"/>
                        </a:ext>
                      </a:extLst>
                    </p:cNvPr>
                    <p:cNvCxnSpPr>
                      <a:cxnSpLocks/>
                    </p:cNvCxnSpPr>
                    <p:nvPr/>
                  </p:nvCxnSpPr>
                  <p:spPr>
                    <a:xfrm flipH="1">
                      <a:off x="1567880" y="6083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91404D-67F6-4CB1-890F-CD18463D2E1C}"/>
                        </a:ext>
                      </a:extLst>
                    </p:cNvPr>
                    <p:cNvCxnSpPr>
                      <a:cxnSpLocks/>
                    </p:cNvCxnSpPr>
                    <p:nvPr/>
                  </p:nvCxnSpPr>
                  <p:spPr>
                    <a:xfrm flipH="1">
                      <a:off x="1567880" y="6235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F1CF56D-126A-4AA9-84E3-E953AEEF7915}"/>
                        </a:ext>
                      </a:extLst>
                    </p:cNvPr>
                    <p:cNvCxnSpPr>
                      <a:cxnSpLocks/>
                    </p:cNvCxnSpPr>
                    <p:nvPr/>
                  </p:nvCxnSpPr>
                  <p:spPr>
                    <a:xfrm flipH="1">
                      <a:off x="1567880" y="6388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45" name="Group 44">
                  <a:extLst>
                    <a:ext uri="{FF2B5EF4-FFF2-40B4-BE49-F238E27FC236}">
                      <a16:creationId xmlns:a16="http://schemas.microsoft.com/office/drawing/2014/main" id="{BBBCCDBE-70A3-4F72-91DB-8DBA027F0738}"/>
                    </a:ext>
                  </a:extLst>
                </p:cNvPr>
                <p:cNvGrpSpPr/>
                <p:nvPr/>
              </p:nvGrpSpPr>
              <p:grpSpPr>
                <a:xfrm>
                  <a:off x="4291131" y="4864296"/>
                  <a:ext cx="2895600" cy="1524000"/>
                  <a:chOff x="1415480" y="4864298"/>
                  <a:chExt cx="2895600" cy="1524000"/>
                </a:xfrm>
              </p:grpSpPr>
              <p:grpSp>
                <p:nvGrpSpPr>
                  <p:cNvPr id="46" name="Group 45">
                    <a:extLst>
                      <a:ext uri="{FF2B5EF4-FFF2-40B4-BE49-F238E27FC236}">
                        <a16:creationId xmlns:a16="http://schemas.microsoft.com/office/drawing/2014/main" id="{050F5877-1BCA-4AB0-BDF7-C6E03EDC0F26}"/>
                      </a:ext>
                    </a:extLst>
                  </p:cNvPr>
                  <p:cNvGrpSpPr/>
                  <p:nvPr/>
                </p:nvGrpSpPr>
                <p:grpSpPr>
                  <a:xfrm>
                    <a:off x="1415480" y="4864298"/>
                    <a:ext cx="2895600" cy="1523999"/>
                    <a:chOff x="1415480" y="4864298"/>
                    <a:chExt cx="2895600" cy="1589038"/>
                  </a:xfrm>
                </p:grpSpPr>
                <p:cxnSp>
                  <p:nvCxnSpPr>
                    <p:cNvPr id="58" name="Straight Connector 57">
                      <a:extLst>
                        <a:ext uri="{FF2B5EF4-FFF2-40B4-BE49-F238E27FC236}">
                          <a16:creationId xmlns:a16="http://schemas.microsoft.com/office/drawing/2014/main" id="{EACC8C9F-4FC3-4F84-9B43-3BFBBBFFBC32}"/>
                        </a:ext>
                      </a:extLst>
                    </p:cNvPr>
                    <p:cNvCxnSpPr/>
                    <p:nvPr/>
                  </p:nvCxnSpPr>
                  <p:spPr>
                    <a:xfrm>
                      <a:off x="1415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67A270D-E6E5-4F6B-BB74-74C1D4823166}"/>
                        </a:ext>
                      </a:extLst>
                    </p:cNvPr>
                    <p:cNvCxnSpPr/>
                    <p:nvPr/>
                  </p:nvCxnSpPr>
                  <p:spPr>
                    <a:xfrm>
                      <a:off x="1567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9AEEEFD-8A9A-4509-90BA-1B9DDD7A63EA}"/>
                        </a:ext>
                      </a:extLst>
                    </p:cNvPr>
                    <p:cNvCxnSpPr/>
                    <p:nvPr/>
                  </p:nvCxnSpPr>
                  <p:spPr>
                    <a:xfrm>
                      <a:off x="1720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0C39F85-F355-4760-AB46-8E91987168C8}"/>
                        </a:ext>
                      </a:extLst>
                    </p:cNvPr>
                    <p:cNvCxnSpPr/>
                    <p:nvPr/>
                  </p:nvCxnSpPr>
                  <p:spPr>
                    <a:xfrm>
                      <a:off x="1872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B774608-D109-41E3-8DD3-61C0549ECEFB}"/>
                        </a:ext>
                      </a:extLst>
                    </p:cNvPr>
                    <p:cNvCxnSpPr/>
                    <p:nvPr/>
                  </p:nvCxnSpPr>
                  <p:spPr>
                    <a:xfrm>
                      <a:off x="2025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0225D89-1572-4628-8599-EC6D33B62755}"/>
                        </a:ext>
                      </a:extLst>
                    </p:cNvPr>
                    <p:cNvCxnSpPr/>
                    <p:nvPr/>
                  </p:nvCxnSpPr>
                  <p:spPr>
                    <a:xfrm>
                      <a:off x="2177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B3C8CF3-59DB-449E-BCE6-EE31FDE82D6F}"/>
                        </a:ext>
                      </a:extLst>
                    </p:cNvPr>
                    <p:cNvCxnSpPr/>
                    <p:nvPr/>
                  </p:nvCxnSpPr>
                  <p:spPr>
                    <a:xfrm>
                      <a:off x="2329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6DE4791-0E1A-4F9F-854E-A6F88C49D9A2}"/>
                        </a:ext>
                      </a:extLst>
                    </p:cNvPr>
                    <p:cNvCxnSpPr/>
                    <p:nvPr/>
                  </p:nvCxnSpPr>
                  <p:spPr>
                    <a:xfrm>
                      <a:off x="2482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DE0C0E9-84F2-4102-8196-9A1D7E42A85A}"/>
                        </a:ext>
                      </a:extLst>
                    </p:cNvPr>
                    <p:cNvCxnSpPr/>
                    <p:nvPr/>
                  </p:nvCxnSpPr>
                  <p:spPr>
                    <a:xfrm>
                      <a:off x="2634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C15389-EBEE-4EA0-BADE-ABB06C3E0191}"/>
                        </a:ext>
                      </a:extLst>
                    </p:cNvPr>
                    <p:cNvCxnSpPr/>
                    <p:nvPr/>
                  </p:nvCxnSpPr>
                  <p:spPr>
                    <a:xfrm>
                      <a:off x="2787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0D814C4-DF79-4EEA-8FE5-6F42E06C5961}"/>
                        </a:ext>
                      </a:extLst>
                    </p:cNvPr>
                    <p:cNvCxnSpPr/>
                    <p:nvPr/>
                  </p:nvCxnSpPr>
                  <p:spPr>
                    <a:xfrm>
                      <a:off x="2939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AE34BA5-3E27-4BA2-9A13-C9E7648262F7}"/>
                        </a:ext>
                      </a:extLst>
                    </p:cNvPr>
                    <p:cNvCxnSpPr/>
                    <p:nvPr/>
                  </p:nvCxnSpPr>
                  <p:spPr>
                    <a:xfrm>
                      <a:off x="3091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5E71574-699E-40CF-907D-C34B709417C4}"/>
                        </a:ext>
                      </a:extLst>
                    </p:cNvPr>
                    <p:cNvCxnSpPr/>
                    <p:nvPr/>
                  </p:nvCxnSpPr>
                  <p:spPr>
                    <a:xfrm>
                      <a:off x="3244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B7BC39D-1976-4300-9B93-8C80817A81D8}"/>
                        </a:ext>
                      </a:extLst>
                    </p:cNvPr>
                    <p:cNvCxnSpPr/>
                    <p:nvPr/>
                  </p:nvCxnSpPr>
                  <p:spPr>
                    <a:xfrm>
                      <a:off x="3396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27620E1-248B-4DF8-86AB-73B5153A1E32}"/>
                        </a:ext>
                      </a:extLst>
                    </p:cNvPr>
                    <p:cNvCxnSpPr/>
                    <p:nvPr/>
                  </p:nvCxnSpPr>
                  <p:spPr>
                    <a:xfrm>
                      <a:off x="3549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8013B09-2300-4956-AB82-43387661AF6D}"/>
                        </a:ext>
                      </a:extLst>
                    </p:cNvPr>
                    <p:cNvCxnSpPr/>
                    <p:nvPr/>
                  </p:nvCxnSpPr>
                  <p:spPr>
                    <a:xfrm>
                      <a:off x="3701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64BBCB5-A417-4AC0-86FE-D45D00FB29EF}"/>
                        </a:ext>
                      </a:extLst>
                    </p:cNvPr>
                    <p:cNvCxnSpPr/>
                    <p:nvPr/>
                  </p:nvCxnSpPr>
                  <p:spPr>
                    <a:xfrm>
                      <a:off x="3853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810D43-2C97-4FAB-AEE0-EC6BF8B9FDA1}"/>
                        </a:ext>
                      </a:extLst>
                    </p:cNvPr>
                    <p:cNvCxnSpPr/>
                    <p:nvPr/>
                  </p:nvCxnSpPr>
                  <p:spPr>
                    <a:xfrm>
                      <a:off x="4006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ED519C8-F49A-4035-9B51-3C6AC7C19B4F}"/>
                        </a:ext>
                      </a:extLst>
                    </p:cNvPr>
                    <p:cNvCxnSpPr/>
                    <p:nvPr/>
                  </p:nvCxnSpPr>
                  <p:spPr>
                    <a:xfrm>
                      <a:off x="4158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9565AE3-D8BD-4F94-AB36-1E6DA5D368D5}"/>
                        </a:ext>
                      </a:extLst>
                    </p:cNvPr>
                    <p:cNvCxnSpPr/>
                    <p:nvPr/>
                  </p:nvCxnSpPr>
                  <p:spPr>
                    <a:xfrm>
                      <a:off x="4311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BFD0F32-43F2-4B40-B174-33D027C020E7}"/>
                        </a:ext>
                      </a:extLst>
                    </p:cNvPr>
                    <p:cNvCxnSpPr>
                      <a:cxnSpLocks/>
                    </p:cNvCxnSpPr>
                    <p:nvPr/>
                  </p:nvCxnSpPr>
                  <p:spPr>
                    <a:xfrm flipH="1">
                      <a:off x="1415480" y="4864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5D582679-6D3E-482F-9F89-E351C248CFAA}"/>
                      </a:ext>
                    </a:extLst>
                  </p:cNvPr>
                  <p:cNvGrpSpPr/>
                  <p:nvPr/>
                </p:nvGrpSpPr>
                <p:grpSpPr>
                  <a:xfrm>
                    <a:off x="1415480" y="5016698"/>
                    <a:ext cx="2895600" cy="1371600"/>
                    <a:chOff x="1567880" y="5016698"/>
                    <a:chExt cx="2895600" cy="1371600"/>
                  </a:xfrm>
                </p:grpSpPr>
                <p:cxnSp>
                  <p:nvCxnSpPr>
                    <p:cNvPr id="48" name="Straight Connector 47">
                      <a:extLst>
                        <a:ext uri="{FF2B5EF4-FFF2-40B4-BE49-F238E27FC236}">
                          <a16:creationId xmlns:a16="http://schemas.microsoft.com/office/drawing/2014/main" id="{FB1BBBAD-1D55-4E6A-9E24-4DEE802B84AB}"/>
                        </a:ext>
                      </a:extLst>
                    </p:cNvPr>
                    <p:cNvCxnSpPr>
                      <a:cxnSpLocks/>
                    </p:cNvCxnSpPr>
                    <p:nvPr/>
                  </p:nvCxnSpPr>
                  <p:spPr>
                    <a:xfrm flipH="1">
                      <a:off x="1567880" y="5016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EDFBDD0-AB66-4644-B02E-D1442255F206}"/>
                        </a:ext>
                      </a:extLst>
                    </p:cNvPr>
                    <p:cNvCxnSpPr>
                      <a:cxnSpLocks/>
                    </p:cNvCxnSpPr>
                    <p:nvPr/>
                  </p:nvCxnSpPr>
                  <p:spPr>
                    <a:xfrm flipH="1">
                      <a:off x="1567880" y="5169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89A9EBF-9C91-40A0-8FC4-1346CC1A2E63}"/>
                        </a:ext>
                      </a:extLst>
                    </p:cNvPr>
                    <p:cNvCxnSpPr>
                      <a:cxnSpLocks/>
                    </p:cNvCxnSpPr>
                    <p:nvPr/>
                  </p:nvCxnSpPr>
                  <p:spPr>
                    <a:xfrm flipH="1">
                      <a:off x="1567880" y="5321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C3F19CD-27EE-437C-B632-EFACD0DD160B}"/>
                        </a:ext>
                      </a:extLst>
                    </p:cNvPr>
                    <p:cNvCxnSpPr>
                      <a:cxnSpLocks/>
                    </p:cNvCxnSpPr>
                    <p:nvPr/>
                  </p:nvCxnSpPr>
                  <p:spPr>
                    <a:xfrm flipH="1">
                      <a:off x="1567880" y="5473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2F80905-7C7E-4054-972B-BBFF4119AEB4}"/>
                        </a:ext>
                      </a:extLst>
                    </p:cNvPr>
                    <p:cNvCxnSpPr>
                      <a:cxnSpLocks/>
                    </p:cNvCxnSpPr>
                    <p:nvPr/>
                  </p:nvCxnSpPr>
                  <p:spPr>
                    <a:xfrm flipH="1">
                      <a:off x="1567880" y="56262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22C947-AD22-4273-BDD8-B2E8D4FD69EE}"/>
                        </a:ext>
                      </a:extLst>
                    </p:cNvPr>
                    <p:cNvCxnSpPr>
                      <a:cxnSpLocks/>
                    </p:cNvCxnSpPr>
                    <p:nvPr/>
                  </p:nvCxnSpPr>
                  <p:spPr>
                    <a:xfrm flipH="1">
                      <a:off x="1567880" y="5778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3A31E21-6566-4903-8554-F1B3B789D54A}"/>
                        </a:ext>
                      </a:extLst>
                    </p:cNvPr>
                    <p:cNvCxnSpPr>
                      <a:cxnSpLocks/>
                    </p:cNvCxnSpPr>
                    <p:nvPr/>
                  </p:nvCxnSpPr>
                  <p:spPr>
                    <a:xfrm flipH="1">
                      <a:off x="1567880" y="5931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6F9730-2D59-4C01-9A3D-47ED870A8A5A}"/>
                        </a:ext>
                      </a:extLst>
                    </p:cNvPr>
                    <p:cNvCxnSpPr>
                      <a:cxnSpLocks/>
                    </p:cNvCxnSpPr>
                    <p:nvPr/>
                  </p:nvCxnSpPr>
                  <p:spPr>
                    <a:xfrm flipH="1">
                      <a:off x="1567880" y="6083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AEB4ADB-3ABF-4963-A56E-6832200E3D9F}"/>
                        </a:ext>
                      </a:extLst>
                    </p:cNvPr>
                    <p:cNvCxnSpPr>
                      <a:cxnSpLocks/>
                    </p:cNvCxnSpPr>
                    <p:nvPr/>
                  </p:nvCxnSpPr>
                  <p:spPr>
                    <a:xfrm flipH="1">
                      <a:off x="1567880" y="6235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01364B9-2492-4305-AB03-A267BECAA340}"/>
                        </a:ext>
                      </a:extLst>
                    </p:cNvPr>
                    <p:cNvCxnSpPr>
                      <a:cxnSpLocks/>
                    </p:cNvCxnSpPr>
                    <p:nvPr/>
                  </p:nvCxnSpPr>
                  <p:spPr>
                    <a:xfrm flipH="1">
                      <a:off x="1567880" y="6388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79" name="Group 78">
                  <a:extLst>
                    <a:ext uri="{FF2B5EF4-FFF2-40B4-BE49-F238E27FC236}">
                      <a16:creationId xmlns:a16="http://schemas.microsoft.com/office/drawing/2014/main" id="{55A6E00A-BE7A-4AB9-813D-B3BBA0E7762C}"/>
                    </a:ext>
                  </a:extLst>
                </p:cNvPr>
                <p:cNvGrpSpPr/>
                <p:nvPr/>
              </p:nvGrpSpPr>
              <p:grpSpPr>
                <a:xfrm>
                  <a:off x="-1484883" y="4864296"/>
                  <a:ext cx="2895600" cy="1524000"/>
                  <a:chOff x="1415480" y="4864298"/>
                  <a:chExt cx="2895600" cy="1524000"/>
                </a:xfrm>
              </p:grpSpPr>
              <p:grpSp>
                <p:nvGrpSpPr>
                  <p:cNvPr id="80" name="Group 79">
                    <a:extLst>
                      <a:ext uri="{FF2B5EF4-FFF2-40B4-BE49-F238E27FC236}">
                        <a16:creationId xmlns:a16="http://schemas.microsoft.com/office/drawing/2014/main" id="{4A4933C0-37F0-4C13-8547-C431C4E83993}"/>
                      </a:ext>
                    </a:extLst>
                  </p:cNvPr>
                  <p:cNvGrpSpPr/>
                  <p:nvPr/>
                </p:nvGrpSpPr>
                <p:grpSpPr>
                  <a:xfrm>
                    <a:off x="1415480" y="4864298"/>
                    <a:ext cx="2895600" cy="1523999"/>
                    <a:chOff x="1415480" y="4864298"/>
                    <a:chExt cx="2895600" cy="1589038"/>
                  </a:xfrm>
                </p:grpSpPr>
                <p:cxnSp>
                  <p:nvCxnSpPr>
                    <p:cNvPr id="92" name="Straight Connector 91">
                      <a:extLst>
                        <a:ext uri="{FF2B5EF4-FFF2-40B4-BE49-F238E27FC236}">
                          <a16:creationId xmlns:a16="http://schemas.microsoft.com/office/drawing/2014/main" id="{58DC937C-97B9-4EF6-8CCD-F9667FB0BD57}"/>
                        </a:ext>
                      </a:extLst>
                    </p:cNvPr>
                    <p:cNvCxnSpPr/>
                    <p:nvPr/>
                  </p:nvCxnSpPr>
                  <p:spPr>
                    <a:xfrm>
                      <a:off x="1415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DC20427-BCE0-4E0B-BEFB-EA4FA548840C}"/>
                        </a:ext>
                      </a:extLst>
                    </p:cNvPr>
                    <p:cNvCxnSpPr/>
                    <p:nvPr/>
                  </p:nvCxnSpPr>
                  <p:spPr>
                    <a:xfrm>
                      <a:off x="1567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32C171B-0D17-493D-AA9D-BE934D358B14}"/>
                        </a:ext>
                      </a:extLst>
                    </p:cNvPr>
                    <p:cNvCxnSpPr/>
                    <p:nvPr/>
                  </p:nvCxnSpPr>
                  <p:spPr>
                    <a:xfrm>
                      <a:off x="1720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80BCEA8-28F1-49F7-95D4-4999CA197FC0}"/>
                        </a:ext>
                      </a:extLst>
                    </p:cNvPr>
                    <p:cNvCxnSpPr/>
                    <p:nvPr/>
                  </p:nvCxnSpPr>
                  <p:spPr>
                    <a:xfrm>
                      <a:off x="1872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EC9B848-039B-431C-A358-BDB8983D88CC}"/>
                        </a:ext>
                      </a:extLst>
                    </p:cNvPr>
                    <p:cNvCxnSpPr/>
                    <p:nvPr/>
                  </p:nvCxnSpPr>
                  <p:spPr>
                    <a:xfrm>
                      <a:off x="2025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47DE509-9F2F-40AB-B03F-57254B8901E0}"/>
                        </a:ext>
                      </a:extLst>
                    </p:cNvPr>
                    <p:cNvCxnSpPr/>
                    <p:nvPr/>
                  </p:nvCxnSpPr>
                  <p:spPr>
                    <a:xfrm>
                      <a:off x="2177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E23F1AC-902B-4FEC-8B33-4133577C39AD}"/>
                        </a:ext>
                      </a:extLst>
                    </p:cNvPr>
                    <p:cNvCxnSpPr/>
                    <p:nvPr/>
                  </p:nvCxnSpPr>
                  <p:spPr>
                    <a:xfrm>
                      <a:off x="2329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C52C8E-54B7-4B46-A1A9-F04445B98C8B}"/>
                        </a:ext>
                      </a:extLst>
                    </p:cNvPr>
                    <p:cNvCxnSpPr/>
                    <p:nvPr/>
                  </p:nvCxnSpPr>
                  <p:spPr>
                    <a:xfrm>
                      <a:off x="2482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4A0B254-5A24-4BDE-BAFF-1FD8DFD08D23}"/>
                        </a:ext>
                      </a:extLst>
                    </p:cNvPr>
                    <p:cNvCxnSpPr/>
                    <p:nvPr/>
                  </p:nvCxnSpPr>
                  <p:spPr>
                    <a:xfrm>
                      <a:off x="2634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AD272BC-84C1-4AFE-B66D-10A779C25760}"/>
                        </a:ext>
                      </a:extLst>
                    </p:cNvPr>
                    <p:cNvCxnSpPr/>
                    <p:nvPr/>
                  </p:nvCxnSpPr>
                  <p:spPr>
                    <a:xfrm>
                      <a:off x="2787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9BCF81A-70A2-4B61-9CDC-8C77CD8D7652}"/>
                        </a:ext>
                      </a:extLst>
                    </p:cNvPr>
                    <p:cNvCxnSpPr/>
                    <p:nvPr/>
                  </p:nvCxnSpPr>
                  <p:spPr>
                    <a:xfrm>
                      <a:off x="2939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04CC63C-60F5-4B34-863E-CD54D6F0363B}"/>
                        </a:ext>
                      </a:extLst>
                    </p:cNvPr>
                    <p:cNvCxnSpPr/>
                    <p:nvPr/>
                  </p:nvCxnSpPr>
                  <p:spPr>
                    <a:xfrm>
                      <a:off x="3091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326B9DD-89C1-46AC-BE94-21D261A84805}"/>
                        </a:ext>
                      </a:extLst>
                    </p:cNvPr>
                    <p:cNvCxnSpPr/>
                    <p:nvPr/>
                  </p:nvCxnSpPr>
                  <p:spPr>
                    <a:xfrm>
                      <a:off x="3244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3C7269-6A8E-4080-A5C9-16F46F24596E}"/>
                        </a:ext>
                      </a:extLst>
                    </p:cNvPr>
                    <p:cNvCxnSpPr/>
                    <p:nvPr/>
                  </p:nvCxnSpPr>
                  <p:spPr>
                    <a:xfrm>
                      <a:off x="3396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09B19FC-B0D9-4539-8EAB-6ED10C608469}"/>
                        </a:ext>
                      </a:extLst>
                    </p:cNvPr>
                    <p:cNvCxnSpPr/>
                    <p:nvPr/>
                  </p:nvCxnSpPr>
                  <p:spPr>
                    <a:xfrm>
                      <a:off x="3549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143D372-A55F-4F77-A74F-735BA61D12DD}"/>
                        </a:ext>
                      </a:extLst>
                    </p:cNvPr>
                    <p:cNvCxnSpPr/>
                    <p:nvPr/>
                  </p:nvCxnSpPr>
                  <p:spPr>
                    <a:xfrm>
                      <a:off x="3701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7D02687-E878-4CA3-B965-3162161AB547}"/>
                        </a:ext>
                      </a:extLst>
                    </p:cNvPr>
                    <p:cNvCxnSpPr/>
                    <p:nvPr/>
                  </p:nvCxnSpPr>
                  <p:spPr>
                    <a:xfrm>
                      <a:off x="3853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574CA65-98E3-4E5A-854C-0C1E8C7CD050}"/>
                        </a:ext>
                      </a:extLst>
                    </p:cNvPr>
                    <p:cNvCxnSpPr/>
                    <p:nvPr/>
                  </p:nvCxnSpPr>
                  <p:spPr>
                    <a:xfrm>
                      <a:off x="4006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4C6ACE-6F49-4356-8CFE-2763F9575976}"/>
                        </a:ext>
                      </a:extLst>
                    </p:cNvPr>
                    <p:cNvCxnSpPr/>
                    <p:nvPr/>
                  </p:nvCxnSpPr>
                  <p:spPr>
                    <a:xfrm>
                      <a:off x="4158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9A215CC-CB06-4062-94A5-94AE185C517A}"/>
                        </a:ext>
                      </a:extLst>
                    </p:cNvPr>
                    <p:cNvCxnSpPr/>
                    <p:nvPr/>
                  </p:nvCxnSpPr>
                  <p:spPr>
                    <a:xfrm>
                      <a:off x="4311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E24C11A-1256-47BF-9975-30CA3C29C8EC}"/>
                        </a:ext>
                      </a:extLst>
                    </p:cNvPr>
                    <p:cNvCxnSpPr>
                      <a:cxnSpLocks/>
                    </p:cNvCxnSpPr>
                    <p:nvPr/>
                  </p:nvCxnSpPr>
                  <p:spPr>
                    <a:xfrm flipH="1">
                      <a:off x="1415480" y="4864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2C388377-6A4C-406A-8E82-46A4370075AC}"/>
                      </a:ext>
                    </a:extLst>
                  </p:cNvPr>
                  <p:cNvGrpSpPr/>
                  <p:nvPr/>
                </p:nvGrpSpPr>
                <p:grpSpPr>
                  <a:xfrm>
                    <a:off x="1415480" y="5016698"/>
                    <a:ext cx="2895600" cy="1371600"/>
                    <a:chOff x="1567880" y="5016698"/>
                    <a:chExt cx="2895600" cy="1371600"/>
                  </a:xfrm>
                </p:grpSpPr>
                <p:cxnSp>
                  <p:nvCxnSpPr>
                    <p:cNvPr id="82" name="Straight Connector 81">
                      <a:extLst>
                        <a:ext uri="{FF2B5EF4-FFF2-40B4-BE49-F238E27FC236}">
                          <a16:creationId xmlns:a16="http://schemas.microsoft.com/office/drawing/2014/main" id="{BAF21FC1-BFEE-4817-8A14-05AAFD401191}"/>
                        </a:ext>
                      </a:extLst>
                    </p:cNvPr>
                    <p:cNvCxnSpPr>
                      <a:cxnSpLocks/>
                    </p:cNvCxnSpPr>
                    <p:nvPr/>
                  </p:nvCxnSpPr>
                  <p:spPr>
                    <a:xfrm flipH="1">
                      <a:off x="1567880" y="5016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877F9F8-7DA0-4782-9D23-5302FC0569BA}"/>
                        </a:ext>
                      </a:extLst>
                    </p:cNvPr>
                    <p:cNvCxnSpPr>
                      <a:cxnSpLocks/>
                    </p:cNvCxnSpPr>
                    <p:nvPr/>
                  </p:nvCxnSpPr>
                  <p:spPr>
                    <a:xfrm flipH="1">
                      <a:off x="1567880" y="5169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DDE2A39-AA57-4AC7-925C-B7807FF4FC92}"/>
                        </a:ext>
                      </a:extLst>
                    </p:cNvPr>
                    <p:cNvCxnSpPr>
                      <a:cxnSpLocks/>
                    </p:cNvCxnSpPr>
                    <p:nvPr/>
                  </p:nvCxnSpPr>
                  <p:spPr>
                    <a:xfrm flipH="1">
                      <a:off x="1567880" y="5321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08730C9-B466-442A-BD9B-480944EBA72F}"/>
                        </a:ext>
                      </a:extLst>
                    </p:cNvPr>
                    <p:cNvCxnSpPr>
                      <a:cxnSpLocks/>
                    </p:cNvCxnSpPr>
                    <p:nvPr/>
                  </p:nvCxnSpPr>
                  <p:spPr>
                    <a:xfrm flipH="1">
                      <a:off x="1567880" y="5473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E88ABBB-C3A9-4FA5-87ED-3D8E3A6F178B}"/>
                        </a:ext>
                      </a:extLst>
                    </p:cNvPr>
                    <p:cNvCxnSpPr>
                      <a:cxnSpLocks/>
                    </p:cNvCxnSpPr>
                    <p:nvPr/>
                  </p:nvCxnSpPr>
                  <p:spPr>
                    <a:xfrm flipH="1">
                      <a:off x="1567880" y="56262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67E9D7E-B847-4050-A57F-F404BE97840A}"/>
                        </a:ext>
                      </a:extLst>
                    </p:cNvPr>
                    <p:cNvCxnSpPr>
                      <a:cxnSpLocks/>
                    </p:cNvCxnSpPr>
                    <p:nvPr/>
                  </p:nvCxnSpPr>
                  <p:spPr>
                    <a:xfrm flipH="1">
                      <a:off x="1567880" y="5778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927732E-5128-496C-8453-61674FFB9057}"/>
                        </a:ext>
                      </a:extLst>
                    </p:cNvPr>
                    <p:cNvCxnSpPr>
                      <a:cxnSpLocks/>
                    </p:cNvCxnSpPr>
                    <p:nvPr/>
                  </p:nvCxnSpPr>
                  <p:spPr>
                    <a:xfrm flipH="1">
                      <a:off x="1567880" y="5931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2F18231-5DC8-4EC7-89F2-877DCB3F50E8}"/>
                        </a:ext>
                      </a:extLst>
                    </p:cNvPr>
                    <p:cNvCxnSpPr>
                      <a:cxnSpLocks/>
                    </p:cNvCxnSpPr>
                    <p:nvPr/>
                  </p:nvCxnSpPr>
                  <p:spPr>
                    <a:xfrm flipH="1">
                      <a:off x="1567880" y="6083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1F62DBA-3892-4246-8466-4AF708DECFFD}"/>
                        </a:ext>
                      </a:extLst>
                    </p:cNvPr>
                    <p:cNvCxnSpPr>
                      <a:cxnSpLocks/>
                    </p:cNvCxnSpPr>
                    <p:nvPr/>
                  </p:nvCxnSpPr>
                  <p:spPr>
                    <a:xfrm flipH="1">
                      <a:off x="1567880" y="6235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CF26F64-E43C-4F11-B233-21918EC39FAA}"/>
                        </a:ext>
                      </a:extLst>
                    </p:cNvPr>
                    <p:cNvCxnSpPr>
                      <a:cxnSpLocks/>
                    </p:cNvCxnSpPr>
                    <p:nvPr/>
                  </p:nvCxnSpPr>
                  <p:spPr>
                    <a:xfrm flipH="1">
                      <a:off x="1567880" y="6388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13" name="Group 112">
                  <a:extLst>
                    <a:ext uri="{FF2B5EF4-FFF2-40B4-BE49-F238E27FC236}">
                      <a16:creationId xmlns:a16="http://schemas.microsoft.com/office/drawing/2014/main" id="{367B2762-80A3-4B1A-92E3-44214A07EBFC}"/>
                    </a:ext>
                  </a:extLst>
                </p:cNvPr>
                <p:cNvGrpSpPr/>
                <p:nvPr/>
              </p:nvGrpSpPr>
              <p:grpSpPr>
                <a:xfrm>
                  <a:off x="10083002" y="4864296"/>
                  <a:ext cx="2895600" cy="1524000"/>
                  <a:chOff x="1415480" y="4864298"/>
                  <a:chExt cx="2895600" cy="1524000"/>
                </a:xfrm>
              </p:grpSpPr>
              <p:grpSp>
                <p:nvGrpSpPr>
                  <p:cNvPr id="114" name="Group 113">
                    <a:extLst>
                      <a:ext uri="{FF2B5EF4-FFF2-40B4-BE49-F238E27FC236}">
                        <a16:creationId xmlns:a16="http://schemas.microsoft.com/office/drawing/2014/main" id="{1E99FA22-9A1B-4B21-A1F7-9E6F0A31BCF9}"/>
                      </a:ext>
                    </a:extLst>
                  </p:cNvPr>
                  <p:cNvGrpSpPr/>
                  <p:nvPr/>
                </p:nvGrpSpPr>
                <p:grpSpPr>
                  <a:xfrm>
                    <a:off x="1415480" y="4864298"/>
                    <a:ext cx="2895600" cy="1523999"/>
                    <a:chOff x="1415480" y="4864298"/>
                    <a:chExt cx="2895600" cy="1589038"/>
                  </a:xfrm>
                </p:grpSpPr>
                <p:cxnSp>
                  <p:nvCxnSpPr>
                    <p:cNvPr id="126" name="Straight Connector 125">
                      <a:extLst>
                        <a:ext uri="{FF2B5EF4-FFF2-40B4-BE49-F238E27FC236}">
                          <a16:creationId xmlns:a16="http://schemas.microsoft.com/office/drawing/2014/main" id="{117FB2CD-0127-40C3-8664-C36CAAC1FC33}"/>
                        </a:ext>
                      </a:extLst>
                    </p:cNvPr>
                    <p:cNvCxnSpPr/>
                    <p:nvPr/>
                  </p:nvCxnSpPr>
                  <p:spPr>
                    <a:xfrm>
                      <a:off x="1415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C404D1C-3968-4295-BA73-8585173BA536}"/>
                        </a:ext>
                      </a:extLst>
                    </p:cNvPr>
                    <p:cNvCxnSpPr/>
                    <p:nvPr/>
                  </p:nvCxnSpPr>
                  <p:spPr>
                    <a:xfrm>
                      <a:off x="1567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0897D7F-1204-4A41-B2C2-078C62BCB892}"/>
                        </a:ext>
                      </a:extLst>
                    </p:cNvPr>
                    <p:cNvCxnSpPr/>
                    <p:nvPr/>
                  </p:nvCxnSpPr>
                  <p:spPr>
                    <a:xfrm>
                      <a:off x="1720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13911C-AF18-41F6-A5FF-A27C2D0DACE1}"/>
                        </a:ext>
                      </a:extLst>
                    </p:cNvPr>
                    <p:cNvCxnSpPr/>
                    <p:nvPr/>
                  </p:nvCxnSpPr>
                  <p:spPr>
                    <a:xfrm>
                      <a:off x="1872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A8C5A40-2B46-4D92-B05B-4CC212532D21}"/>
                        </a:ext>
                      </a:extLst>
                    </p:cNvPr>
                    <p:cNvCxnSpPr/>
                    <p:nvPr/>
                  </p:nvCxnSpPr>
                  <p:spPr>
                    <a:xfrm>
                      <a:off x="2025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619F4AC-3C6D-416C-BEE5-07EDE12FB399}"/>
                        </a:ext>
                      </a:extLst>
                    </p:cNvPr>
                    <p:cNvCxnSpPr/>
                    <p:nvPr/>
                  </p:nvCxnSpPr>
                  <p:spPr>
                    <a:xfrm>
                      <a:off x="2177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E0E4D5A-AB23-44CC-B50F-FBD229DE57FD}"/>
                        </a:ext>
                      </a:extLst>
                    </p:cNvPr>
                    <p:cNvCxnSpPr/>
                    <p:nvPr/>
                  </p:nvCxnSpPr>
                  <p:spPr>
                    <a:xfrm>
                      <a:off x="2329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56EE1C4-BFC3-49E4-83AA-792F2A4B5E39}"/>
                        </a:ext>
                      </a:extLst>
                    </p:cNvPr>
                    <p:cNvCxnSpPr/>
                    <p:nvPr/>
                  </p:nvCxnSpPr>
                  <p:spPr>
                    <a:xfrm>
                      <a:off x="2482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59713D7-4285-4625-913B-6828B573D5B4}"/>
                        </a:ext>
                      </a:extLst>
                    </p:cNvPr>
                    <p:cNvCxnSpPr/>
                    <p:nvPr/>
                  </p:nvCxnSpPr>
                  <p:spPr>
                    <a:xfrm>
                      <a:off x="2634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6D5643D-9629-4F88-8CE9-567AE3E5CD2C}"/>
                        </a:ext>
                      </a:extLst>
                    </p:cNvPr>
                    <p:cNvCxnSpPr/>
                    <p:nvPr/>
                  </p:nvCxnSpPr>
                  <p:spPr>
                    <a:xfrm>
                      <a:off x="2787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DF2D2F7-DE43-45E2-94C1-070C02C1CA17}"/>
                        </a:ext>
                      </a:extLst>
                    </p:cNvPr>
                    <p:cNvCxnSpPr/>
                    <p:nvPr/>
                  </p:nvCxnSpPr>
                  <p:spPr>
                    <a:xfrm>
                      <a:off x="2939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50B1385-53F1-4B01-97E5-809F00F650F5}"/>
                        </a:ext>
                      </a:extLst>
                    </p:cNvPr>
                    <p:cNvCxnSpPr/>
                    <p:nvPr/>
                  </p:nvCxnSpPr>
                  <p:spPr>
                    <a:xfrm>
                      <a:off x="3091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F730320-7370-4805-8B88-4762B4AAFCE9}"/>
                        </a:ext>
                      </a:extLst>
                    </p:cNvPr>
                    <p:cNvCxnSpPr/>
                    <p:nvPr/>
                  </p:nvCxnSpPr>
                  <p:spPr>
                    <a:xfrm>
                      <a:off x="3244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E5EA928-3575-48D6-A4AA-D12BB31C17E0}"/>
                        </a:ext>
                      </a:extLst>
                    </p:cNvPr>
                    <p:cNvCxnSpPr/>
                    <p:nvPr/>
                  </p:nvCxnSpPr>
                  <p:spPr>
                    <a:xfrm>
                      <a:off x="3396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341ABE8-E382-4577-A248-59D560F6964C}"/>
                        </a:ext>
                      </a:extLst>
                    </p:cNvPr>
                    <p:cNvCxnSpPr/>
                    <p:nvPr/>
                  </p:nvCxnSpPr>
                  <p:spPr>
                    <a:xfrm>
                      <a:off x="3549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FCF19BD-FFB9-4CB6-9847-0D7860C04E44}"/>
                        </a:ext>
                      </a:extLst>
                    </p:cNvPr>
                    <p:cNvCxnSpPr/>
                    <p:nvPr/>
                  </p:nvCxnSpPr>
                  <p:spPr>
                    <a:xfrm>
                      <a:off x="3701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897A0737-E119-4C65-8184-C1F14196EEC8}"/>
                        </a:ext>
                      </a:extLst>
                    </p:cNvPr>
                    <p:cNvCxnSpPr/>
                    <p:nvPr/>
                  </p:nvCxnSpPr>
                  <p:spPr>
                    <a:xfrm>
                      <a:off x="3853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95981CB-D3C5-4F14-90CF-94BDE4547E76}"/>
                        </a:ext>
                      </a:extLst>
                    </p:cNvPr>
                    <p:cNvCxnSpPr/>
                    <p:nvPr/>
                  </p:nvCxnSpPr>
                  <p:spPr>
                    <a:xfrm>
                      <a:off x="4006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80AAB1F-08F9-46FC-AA0F-7AB446FD3CE7}"/>
                        </a:ext>
                      </a:extLst>
                    </p:cNvPr>
                    <p:cNvCxnSpPr/>
                    <p:nvPr/>
                  </p:nvCxnSpPr>
                  <p:spPr>
                    <a:xfrm>
                      <a:off x="4158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DC0D89F-78AE-4350-957D-CD56803A7441}"/>
                        </a:ext>
                      </a:extLst>
                    </p:cNvPr>
                    <p:cNvCxnSpPr/>
                    <p:nvPr/>
                  </p:nvCxnSpPr>
                  <p:spPr>
                    <a:xfrm>
                      <a:off x="4311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D798690-1033-49BB-98F0-93389D40D7BA}"/>
                        </a:ext>
                      </a:extLst>
                    </p:cNvPr>
                    <p:cNvCxnSpPr>
                      <a:cxnSpLocks/>
                    </p:cNvCxnSpPr>
                    <p:nvPr/>
                  </p:nvCxnSpPr>
                  <p:spPr>
                    <a:xfrm flipH="1">
                      <a:off x="1415480" y="4864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99C81A67-8BA8-479C-8E08-1AC174AD6A3E}"/>
                      </a:ext>
                    </a:extLst>
                  </p:cNvPr>
                  <p:cNvGrpSpPr/>
                  <p:nvPr/>
                </p:nvGrpSpPr>
                <p:grpSpPr>
                  <a:xfrm>
                    <a:off x="1415480" y="5016698"/>
                    <a:ext cx="2895600" cy="1371600"/>
                    <a:chOff x="1567880" y="5016698"/>
                    <a:chExt cx="2895600" cy="1371600"/>
                  </a:xfrm>
                </p:grpSpPr>
                <p:cxnSp>
                  <p:nvCxnSpPr>
                    <p:cNvPr id="116" name="Straight Connector 115">
                      <a:extLst>
                        <a:ext uri="{FF2B5EF4-FFF2-40B4-BE49-F238E27FC236}">
                          <a16:creationId xmlns:a16="http://schemas.microsoft.com/office/drawing/2014/main" id="{616973FC-11B3-4CA3-9C03-ADF377EA562E}"/>
                        </a:ext>
                      </a:extLst>
                    </p:cNvPr>
                    <p:cNvCxnSpPr>
                      <a:cxnSpLocks/>
                    </p:cNvCxnSpPr>
                    <p:nvPr/>
                  </p:nvCxnSpPr>
                  <p:spPr>
                    <a:xfrm flipH="1">
                      <a:off x="1567880" y="5016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2416E93-7582-4FB9-BF9C-609BD72C03BF}"/>
                        </a:ext>
                      </a:extLst>
                    </p:cNvPr>
                    <p:cNvCxnSpPr>
                      <a:cxnSpLocks/>
                    </p:cNvCxnSpPr>
                    <p:nvPr/>
                  </p:nvCxnSpPr>
                  <p:spPr>
                    <a:xfrm flipH="1">
                      <a:off x="1567880" y="5169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17EE809-43B8-4F82-90A5-51673AC295C7}"/>
                        </a:ext>
                      </a:extLst>
                    </p:cNvPr>
                    <p:cNvCxnSpPr>
                      <a:cxnSpLocks/>
                    </p:cNvCxnSpPr>
                    <p:nvPr/>
                  </p:nvCxnSpPr>
                  <p:spPr>
                    <a:xfrm flipH="1">
                      <a:off x="1567880" y="5321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2443C7A-89F7-435E-B369-EE0193A642FB}"/>
                        </a:ext>
                      </a:extLst>
                    </p:cNvPr>
                    <p:cNvCxnSpPr>
                      <a:cxnSpLocks/>
                    </p:cNvCxnSpPr>
                    <p:nvPr/>
                  </p:nvCxnSpPr>
                  <p:spPr>
                    <a:xfrm flipH="1">
                      <a:off x="1567880" y="5473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5702CAC-5925-4AFD-BF75-C8F6987C0BA7}"/>
                        </a:ext>
                      </a:extLst>
                    </p:cNvPr>
                    <p:cNvCxnSpPr>
                      <a:cxnSpLocks/>
                    </p:cNvCxnSpPr>
                    <p:nvPr/>
                  </p:nvCxnSpPr>
                  <p:spPr>
                    <a:xfrm flipH="1">
                      <a:off x="1567880" y="56262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6C86DBA-3DD8-4F8B-A274-22E10F2BDCA4}"/>
                        </a:ext>
                      </a:extLst>
                    </p:cNvPr>
                    <p:cNvCxnSpPr>
                      <a:cxnSpLocks/>
                    </p:cNvCxnSpPr>
                    <p:nvPr/>
                  </p:nvCxnSpPr>
                  <p:spPr>
                    <a:xfrm flipH="1">
                      <a:off x="1567880" y="5778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2189F64-EF46-4C76-B3F8-3F3F297085E8}"/>
                        </a:ext>
                      </a:extLst>
                    </p:cNvPr>
                    <p:cNvCxnSpPr>
                      <a:cxnSpLocks/>
                    </p:cNvCxnSpPr>
                    <p:nvPr/>
                  </p:nvCxnSpPr>
                  <p:spPr>
                    <a:xfrm flipH="1">
                      <a:off x="1567880" y="5931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174E920-6C57-4AE9-B18F-4AD53578FF58}"/>
                        </a:ext>
                      </a:extLst>
                    </p:cNvPr>
                    <p:cNvCxnSpPr>
                      <a:cxnSpLocks/>
                    </p:cNvCxnSpPr>
                    <p:nvPr/>
                  </p:nvCxnSpPr>
                  <p:spPr>
                    <a:xfrm flipH="1">
                      <a:off x="1567880" y="6083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19EA4BA-47A0-46E0-818F-B24D770F2F68}"/>
                        </a:ext>
                      </a:extLst>
                    </p:cNvPr>
                    <p:cNvCxnSpPr>
                      <a:cxnSpLocks/>
                    </p:cNvCxnSpPr>
                    <p:nvPr/>
                  </p:nvCxnSpPr>
                  <p:spPr>
                    <a:xfrm flipH="1">
                      <a:off x="1567880" y="6235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AE1101-EDA1-4F2D-ADCC-E5C3FF335D9F}"/>
                        </a:ext>
                      </a:extLst>
                    </p:cNvPr>
                    <p:cNvCxnSpPr>
                      <a:cxnSpLocks/>
                    </p:cNvCxnSpPr>
                    <p:nvPr/>
                  </p:nvCxnSpPr>
                  <p:spPr>
                    <a:xfrm flipH="1">
                      <a:off x="1567880" y="6388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47" name="Group 146">
                  <a:extLst>
                    <a:ext uri="{FF2B5EF4-FFF2-40B4-BE49-F238E27FC236}">
                      <a16:creationId xmlns:a16="http://schemas.microsoft.com/office/drawing/2014/main" id="{10AA343B-3269-4981-BAB4-C1865781DCC8}"/>
                    </a:ext>
                  </a:extLst>
                </p:cNvPr>
                <p:cNvGrpSpPr/>
                <p:nvPr/>
              </p:nvGrpSpPr>
              <p:grpSpPr>
                <a:xfrm>
                  <a:off x="7184684" y="4864296"/>
                  <a:ext cx="2895600" cy="1524000"/>
                  <a:chOff x="1415480" y="4864298"/>
                  <a:chExt cx="2895600" cy="1524000"/>
                </a:xfrm>
              </p:grpSpPr>
              <p:grpSp>
                <p:nvGrpSpPr>
                  <p:cNvPr id="148" name="Group 147">
                    <a:extLst>
                      <a:ext uri="{FF2B5EF4-FFF2-40B4-BE49-F238E27FC236}">
                        <a16:creationId xmlns:a16="http://schemas.microsoft.com/office/drawing/2014/main" id="{6101F32A-ACD8-418E-9BAE-E7D2B81B2057}"/>
                      </a:ext>
                    </a:extLst>
                  </p:cNvPr>
                  <p:cNvGrpSpPr/>
                  <p:nvPr/>
                </p:nvGrpSpPr>
                <p:grpSpPr>
                  <a:xfrm>
                    <a:off x="1415480" y="4864298"/>
                    <a:ext cx="2895600" cy="1523999"/>
                    <a:chOff x="1415480" y="4864298"/>
                    <a:chExt cx="2895600" cy="1589038"/>
                  </a:xfrm>
                </p:grpSpPr>
                <p:cxnSp>
                  <p:nvCxnSpPr>
                    <p:cNvPr id="160" name="Straight Connector 159">
                      <a:extLst>
                        <a:ext uri="{FF2B5EF4-FFF2-40B4-BE49-F238E27FC236}">
                          <a16:creationId xmlns:a16="http://schemas.microsoft.com/office/drawing/2014/main" id="{B5266760-04D0-43AA-993C-41EBCD35DCC3}"/>
                        </a:ext>
                      </a:extLst>
                    </p:cNvPr>
                    <p:cNvCxnSpPr/>
                    <p:nvPr/>
                  </p:nvCxnSpPr>
                  <p:spPr>
                    <a:xfrm>
                      <a:off x="1415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2D3FC696-03FA-485B-93D0-18D0A8F48ECC}"/>
                        </a:ext>
                      </a:extLst>
                    </p:cNvPr>
                    <p:cNvCxnSpPr/>
                    <p:nvPr/>
                  </p:nvCxnSpPr>
                  <p:spPr>
                    <a:xfrm>
                      <a:off x="1567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9DB4598-B873-4787-A0F7-7C6E17EFC369}"/>
                        </a:ext>
                      </a:extLst>
                    </p:cNvPr>
                    <p:cNvCxnSpPr/>
                    <p:nvPr/>
                  </p:nvCxnSpPr>
                  <p:spPr>
                    <a:xfrm>
                      <a:off x="1720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599E578-22EF-439E-8D77-30C6AE409813}"/>
                        </a:ext>
                      </a:extLst>
                    </p:cNvPr>
                    <p:cNvCxnSpPr/>
                    <p:nvPr/>
                  </p:nvCxnSpPr>
                  <p:spPr>
                    <a:xfrm>
                      <a:off x="1872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0879459A-EE7F-43F0-8312-CC91F55900CC}"/>
                        </a:ext>
                      </a:extLst>
                    </p:cNvPr>
                    <p:cNvCxnSpPr/>
                    <p:nvPr/>
                  </p:nvCxnSpPr>
                  <p:spPr>
                    <a:xfrm>
                      <a:off x="2025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22F16C9A-09F2-4FBF-B23C-203A1C2BDF47}"/>
                        </a:ext>
                      </a:extLst>
                    </p:cNvPr>
                    <p:cNvCxnSpPr/>
                    <p:nvPr/>
                  </p:nvCxnSpPr>
                  <p:spPr>
                    <a:xfrm>
                      <a:off x="2177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294386C-0CD0-428B-A409-93994995C549}"/>
                        </a:ext>
                      </a:extLst>
                    </p:cNvPr>
                    <p:cNvCxnSpPr/>
                    <p:nvPr/>
                  </p:nvCxnSpPr>
                  <p:spPr>
                    <a:xfrm>
                      <a:off x="2329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2945364-1691-4B41-B346-CBCBAB3226EB}"/>
                        </a:ext>
                      </a:extLst>
                    </p:cNvPr>
                    <p:cNvCxnSpPr/>
                    <p:nvPr/>
                  </p:nvCxnSpPr>
                  <p:spPr>
                    <a:xfrm>
                      <a:off x="2482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CE99E4A8-D625-4615-9F47-DA55971C6B65}"/>
                        </a:ext>
                      </a:extLst>
                    </p:cNvPr>
                    <p:cNvCxnSpPr/>
                    <p:nvPr/>
                  </p:nvCxnSpPr>
                  <p:spPr>
                    <a:xfrm>
                      <a:off x="2634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57956B79-41F0-4353-A804-FB7B4D5F8771}"/>
                        </a:ext>
                      </a:extLst>
                    </p:cNvPr>
                    <p:cNvCxnSpPr/>
                    <p:nvPr/>
                  </p:nvCxnSpPr>
                  <p:spPr>
                    <a:xfrm>
                      <a:off x="2787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C8176E5-0F47-4E48-AB63-D5108E849768}"/>
                        </a:ext>
                      </a:extLst>
                    </p:cNvPr>
                    <p:cNvCxnSpPr/>
                    <p:nvPr/>
                  </p:nvCxnSpPr>
                  <p:spPr>
                    <a:xfrm>
                      <a:off x="2939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D4FDE9E0-EBD5-4060-95D0-7640B67BDC52}"/>
                        </a:ext>
                      </a:extLst>
                    </p:cNvPr>
                    <p:cNvCxnSpPr/>
                    <p:nvPr/>
                  </p:nvCxnSpPr>
                  <p:spPr>
                    <a:xfrm>
                      <a:off x="3091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D2730B7-8A9E-48C7-8157-0D1993E6B046}"/>
                        </a:ext>
                      </a:extLst>
                    </p:cNvPr>
                    <p:cNvCxnSpPr/>
                    <p:nvPr/>
                  </p:nvCxnSpPr>
                  <p:spPr>
                    <a:xfrm>
                      <a:off x="3244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A4BF5C1-B43B-478C-ADB8-2BD0FFDA3327}"/>
                        </a:ext>
                      </a:extLst>
                    </p:cNvPr>
                    <p:cNvCxnSpPr/>
                    <p:nvPr/>
                  </p:nvCxnSpPr>
                  <p:spPr>
                    <a:xfrm>
                      <a:off x="3396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6ED3F3C-2582-4ABA-A120-ABA764C19A7E}"/>
                        </a:ext>
                      </a:extLst>
                    </p:cNvPr>
                    <p:cNvCxnSpPr/>
                    <p:nvPr/>
                  </p:nvCxnSpPr>
                  <p:spPr>
                    <a:xfrm>
                      <a:off x="3549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1DC0C13-4E13-4F1D-8F57-CD668FFB7DC4}"/>
                        </a:ext>
                      </a:extLst>
                    </p:cNvPr>
                    <p:cNvCxnSpPr/>
                    <p:nvPr/>
                  </p:nvCxnSpPr>
                  <p:spPr>
                    <a:xfrm>
                      <a:off x="3701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B4CB8F7-1157-4AC3-8FB8-D39C933FDF3A}"/>
                        </a:ext>
                      </a:extLst>
                    </p:cNvPr>
                    <p:cNvCxnSpPr/>
                    <p:nvPr/>
                  </p:nvCxnSpPr>
                  <p:spPr>
                    <a:xfrm>
                      <a:off x="3853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4E4D933-A5DC-4281-AD1F-2E0579132055}"/>
                        </a:ext>
                      </a:extLst>
                    </p:cNvPr>
                    <p:cNvCxnSpPr/>
                    <p:nvPr/>
                  </p:nvCxnSpPr>
                  <p:spPr>
                    <a:xfrm>
                      <a:off x="4006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91D7BE35-500C-45FF-9A97-303CC4A38FDE}"/>
                        </a:ext>
                      </a:extLst>
                    </p:cNvPr>
                    <p:cNvCxnSpPr/>
                    <p:nvPr/>
                  </p:nvCxnSpPr>
                  <p:spPr>
                    <a:xfrm>
                      <a:off x="4158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6E7D685-8946-4814-A7F9-D0152B62E731}"/>
                        </a:ext>
                      </a:extLst>
                    </p:cNvPr>
                    <p:cNvCxnSpPr/>
                    <p:nvPr/>
                  </p:nvCxnSpPr>
                  <p:spPr>
                    <a:xfrm>
                      <a:off x="4311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85AD1C9-1199-4C00-B30C-481AF70FEB46}"/>
                        </a:ext>
                      </a:extLst>
                    </p:cNvPr>
                    <p:cNvCxnSpPr>
                      <a:cxnSpLocks/>
                    </p:cNvCxnSpPr>
                    <p:nvPr/>
                  </p:nvCxnSpPr>
                  <p:spPr>
                    <a:xfrm flipH="1">
                      <a:off x="1415480" y="4864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9" name="Group 148">
                    <a:extLst>
                      <a:ext uri="{FF2B5EF4-FFF2-40B4-BE49-F238E27FC236}">
                        <a16:creationId xmlns:a16="http://schemas.microsoft.com/office/drawing/2014/main" id="{6A44AF74-6A8E-4039-833C-294836D29ADC}"/>
                      </a:ext>
                    </a:extLst>
                  </p:cNvPr>
                  <p:cNvGrpSpPr/>
                  <p:nvPr/>
                </p:nvGrpSpPr>
                <p:grpSpPr>
                  <a:xfrm>
                    <a:off x="1415480" y="5016698"/>
                    <a:ext cx="2895600" cy="1371600"/>
                    <a:chOff x="1567880" y="5016698"/>
                    <a:chExt cx="2895600" cy="1371600"/>
                  </a:xfrm>
                </p:grpSpPr>
                <p:cxnSp>
                  <p:nvCxnSpPr>
                    <p:cNvPr id="150" name="Straight Connector 149">
                      <a:extLst>
                        <a:ext uri="{FF2B5EF4-FFF2-40B4-BE49-F238E27FC236}">
                          <a16:creationId xmlns:a16="http://schemas.microsoft.com/office/drawing/2014/main" id="{30779746-26DD-4AE6-9E15-F20098001B2A}"/>
                        </a:ext>
                      </a:extLst>
                    </p:cNvPr>
                    <p:cNvCxnSpPr>
                      <a:cxnSpLocks/>
                    </p:cNvCxnSpPr>
                    <p:nvPr/>
                  </p:nvCxnSpPr>
                  <p:spPr>
                    <a:xfrm flipH="1">
                      <a:off x="1567880" y="5016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7A35D2B-75CF-4CC2-B258-B99F7689076E}"/>
                        </a:ext>
                      </a:extLst>
                    </p:cNvPr>
                    <p:cNvCxnSpPr>
                      <a:cxnSpLocks/>
                    </p:cNvCxnSpPr>
                    <p:nvPr/>
                  </p:nvCxnSpPr>
                  <p:spPr>
                    <a:xfrm flipH="1">
                      <a:off x="1567880" y="5169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E3EC1B0-DD27-40B2-918C-EDA1D6BAB3A2}"/>
                        </a:ext>
                      </a:extLst>
                    </p:cNvPr>
                    <p:cNvCxnSpPr>
                      <a:cxnSpLocks/>
                    </p:cNvCxnSpPr>
                    <p:nvPr/>
                  </p:nvCxnSpPr>
                  <p:spPr>
                    <a:xfrm flipH="1">
                      <a:off x="1567880" y="5321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861451A-AED7-4878-9A88-9987921E500B}"/>
                        </a:ext>
                      </a:extLst>
                    </p:cNvPr>
                    <p:cNvCxnSpPr>
                      <a:cxnSpLocks/>
                    </p:cNvCxnSpPr>
                    <p:nvPr/>
                  </p:nvCxnSpPr>
                  <p:spPr>
                    <a:xfrm flipH="1">
                      <a:off x="1567880" y="5473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CD73AB5-2285-44B9-BF89-BB7A26CAD967}"/>
                        </a:ext>
                      </a:extLst>
                    </p:cNvPr>
                    <p:cNvCxnSpPr>
                      <a:cxnSpLocks/>
                    </p:cNvCxnSpPr>
                    <p:nvPr/>
                  </p:nvCxnSpPr>
                  <p:spPr>
                    <a:xfrm flipH="1">
                      <a:off x="1567880" y="56262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6612FAA-BE7B-44D4-ABF8-92AADBAE2610}"/>
                        </a:ext>
                      </a:extLst>
                    </p:cNvPr>
                    <p:cNvCxnSpPr>
                      <a:cxnSpLocks/>
                    </p:cNvCxnSpPr>
                    <p:nvPr/>
                  </p:nvCxnSpPr>
                  <p:spPr>
                    <a:xfrm flipH="1">
                      <a:off x="1567880" y="5778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D07D059-0A90-4888-8743-E93347ED2DAD}"/>
                        </a:ext>
                      </a:extLst>
                    </p:cNvPr>
                    <p:cNvCxnSpPr>
                      <a:cxnSpLocks/>
                    </p:cNvCxnSpPr>
                    <p:nvPr/>
                  </p:nvCxnSpPr>
                  <p:spPr>
                    <a:xfrm flipH="1">
                      <a:off x="1567880" y="5931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6382E2A3-D18F-4CB0-A29A-741BD769E5AF}"/>
                        </a:ext>
                      </a:extLst>
                    </p:cNvPr>
                    <p:cNvCxnSpPr>
                      <a:cxnSpLocks/>
                    </p:cNvCxnSpPr>
                    <p:nvPr/>
                  </p:nvCxnSpPr>
                  <p:spPr>
                    <a:xfrm flipH="1">
                      <a:off x="1567880" y="6083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78558F2-30B0-4A7E-8547-D2E7DAC21078}"/>
                        </a:ext>
                      </a:extLst>
                    </p:cNvPr>
                    <p:cNvCxnSpPr>
                      <a:cxnSpLocks/>
                    </p:cNvCxnSpPr>
                    <p:nvPr/>
                  </p:nvCxnSpPr>
                  <p:spPr>
                    <a:xfrm flipH="1">
                      <a:off x="1567880" y="6235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D1EB604-CFAE-4826-A69D-A72CC3513F00}"/>
                        </a:ext>
                      </a:extLst>
                    </p:cNvPr>
                    <p:cNvCxnSpPr>
                      <a:cxnSpLocks/>
                    </p:cNvCxnSpPr>
                    <p:nvPr/>
                  </p:nvCxnSpPr>
                  <p:spPr>
                    <a:xfrm flipH="1">
                      <a:off x="1567880" y="6388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grpSp>
          <p:sp>
            <p:nvSpPr>
              <p:cNvPr id="218" name="Rectangle 217">
                <a:extLst>
                  <a:ext uri="{FF2B5EF4-FFF2-40B4-BE49-F238E27FC236}">
                    <a16:creationId xmlns:a16="http://schemas.microsoft.com/office/drawing/2014/main" id="{7442398C-E17C-4EBF-B835-56F816764764}"/>
                  </a:ext>
                </a:extLst>
              </p:cNvPr>
              <p:cNvSpPr/>
              <p:nvPr/>
            </p:nvSpPr>
            <p:spPr>
              <a:xfrm>
                <a:off x="3715036" y="5414253"/>
                <a:ext cx="481134" cy="4320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95" name="TextBox 394">
              <a:extLst>
                <a:ext uri="{FF2B5EF4-FFF2-40B4-BE49-F238E27FC236}">
                  <a16:creationId xmlns:a16="http://schemas.microsoft.com/office/drawing/2014/main" id="{9B62D0DD-8935-4E00-8042-DDA42380F95F}"/>
                </a:ext>
              </a:extLst>
            </p:cNvPr>
            <p:cNvSpPr txBox="1"/>
            <p:nvPr/>
          </p:nvSpPr>
          <p:spPr>
            <a:xfrm>
              <a:off x="4321380" y="5423486"/>
              <a:ext cx="3877152" cy="369332"/>
            </a:xfrm>
            <a:prstGeom prst="rect">
              <a:avLst/>
            </a:prstGeom>
            <a:noFill/>
          </p:spPr>
          <p:txBody>
            <a:bodyPr wrap="none" rtlCol="0">
              <a:spAutoFit/>
            </a:bodyPr>
            <a:lstStyle/>
            <a:p>
              <a:r>
                <a:rPr lang="en-GB" dirty="0"/>
                <a:t>Non diseased, predicted correctly (980)</a:t>
              </a:r>
            </a:p>
          </p:txBody>
        </p:sp>
      </p:grpSp>
      <p:grpSp>
        <p:nvGrpSpPr>
          <p:cNvPr id="3" name="Group 2">
            <a:extLst>
              <a:ext uri="{FF2B5EF4-FFF2-40B4-BE49-F238E27FC236}">
                <a16:creationId xmlns:a16="http://schemas.microsoft.com/office/drawing/2014/main" id="{18E96FEB-7552-40BD-93AA-709A3574D21A}"/>
              </a:ext>
            </a:extLst>
          </p:cNvPr>
          <p:cNvGrpSpPr/>
          <p:nvPr/>
        </p:nvGrpSpPr>
        <p:grpSpPr>
          <a:xfrm>
            <a:off x="3715036" y="4647390"/>
            <a:ext cx="4541204" cy="1682413"/>
            <a:chOff x="3715036" y="4647390"/>
            <a:chExt cx="4541204" cy="1682413"/>
          </a:xfrm>
        </p:grpSpPr>
        <p:sp>
          <p:nvSpPr>
            <p:cNvPr id="217" name="Rectangle 216">
              <a:extLst>
                <a:ext uri="{FF2B5EF4-FFF2-40B4-BE49-F238E27FC236}">
                  <a16:creationId xmlns:a16="http://schemas.microsoft.com/office/drawing/2014/main" id="{42AC1D86-7276-4EB3-957E-9A2FF05258C6}"/>
                </a:ext>
              </a:extLst>
            </p:cNvPr>
            <p:cNvSpPr/>
            <p:nvPr/>
          </p:nvSpPr>
          <p:spPr>
            <a:xfrm>
              <a:off x="5645807" y="4647390"/>
              <a:ext cx="1272416" cy="124515"/>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Rectangle 218">
              <a:extLst>
                <a:ext uri="{FF2B5EF4-FFF2-40B4-BE49-F238E27FC236}">
                  <a16:creationId xmlns:a16="http://schemas.microsoft.com/office/drawing/2014/main" id="{32D0424D-F103-4CF0-B9BA-3A86AD1E9FDD}"/>
                </a:ext>
              </a:extLst>
            </p:cNvPr>
            <p:cNvSpPr/>
            <p:nvPr/>
          </p:nvSpPr>
          <p:spPr>
            <a:xfrm>
              <a:off x="3715036" y="5897790"/>
              <a:ext cx="481134" cy="432013"/>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6" name="TextBox 395">
              <a:extLst>
                <a:ext uri="{FF2B5EF4-FFF2-40B4-BE49-F238E27FC236}">
                  <a16:creationId xmlns:a16="http://schemas.microsoft.com/office/drawing/2014/main" id="{F5887849-C973-4B3E-B01D-7A8E1AA7004C}"/>
                </a:ext>
              </a:extLst>
            </p:cNvPr>
            <p:cNvSpPr txBox="1"/>
            <p:nvPr/>
          </p:nvSpPr>
          <p:spPr>
            <a:xfrm>
              <a:off x="4321380" y="5960471"/>
              <a:ext cx="3934860" cy="369332"/>
            </a:xfrm>
            <a:prstGeom prst="rect">
              <a:avLst/>
            </a:prstGeom>
            <a:noFill/>
          </p:spPr>
          <p:txBody>
            <a:bodyPr wrap="none" rtlCol="0">
              <a:spAutoFit/>
            </a:bodyPr>
            <a:lstStyle/>
            <a:p>
              <a:r>
                <a:rPr lang="en-GB" dirty="0"/>
                <a:t>Non diseased, predicted incorrectly (10)</a:t>
              </a:r>
            </a:p>
          </p:txBody>
        </p:sp>
      </p:grpSp>
      <p:grpSp>
        <p:nvGrpSpPr>
          <p:cNvPr id="7" name="Group 6">
            <a:extLst>
              <a:ext uri="{FF2B5EF4-FFF2-40B4-BE49-F238E27FC236}">
                <a16:creationId xmlns:a16="http://schemas.microsoft.com/office/drawing/2014/main" id="{EC9E0028-95C7-4876-8F75-70DCD5BDCC97}"/>
              </a:ext>
            </a:extLst>
          </p:cNvPr>
          <p:cNvGrpSpPr/>
          <p:nvPr/>
        </p:nvGrpSpPr>
        <p:grpSpPr>
          <a:xfrm>
            <a:off x="3715036" y="4133530"/>
            <a:ext cx="4116407" cy="2681033"/>
            <a:chOff x="3715036" y="4133530"/>
            <a:chExt cx="4116407" cy="2681033"/>
          </a:xfrm>
        </p:grpSpPr>
        <p:sp>
          <p:nvSpPr>
            <p:cNvPr id="182" name="Rectangle 181">
              <a:extLst>
                <a:ext uri="{FF2B5EF4-FFF2-40B4-BE49-F238E27FC236}">
                  <a16:creationId xmlns:a16="http://schemas.microsoft.com/office/drawing/2014/main" id="{46D8A015-FFA9-414D-8A43-E3285DD7F9F4}"/>
                </a:ext>
              </a:extLst>
            </p:cNvPr>
            <p:cNvSpPr/>
            <p:nvPr/>
          </p:nvSpPr>
          <p:spPr>
            <a:xfrm>
              <a:off x="3722647" y="4133530"/>
              <a:ext cx="1272416" cy="12451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0" name="Rectangle 219">
              <a:extLst>
                <a:ext uri="{FF2B5EF4-FFF2-40B4-BE49-F238E27FC236}">
                  <a16:creationId xmlns:a16="http://schemas.microsoft.com/office/drawing/2014/main" id="{86F8FBB8-C5E9-4E88-9DE1-2DEE9B3CD25D}"/>
                </a:ext>
              </a:extLst>
            </p:cNvPr>
            <p:cNvSpPr/>
            <p:nvPr/>
          </p:nvSpPr>
          <p:spPr>
            <a:xfrm>
              <a:off x="3715036" y="6381328"/>
              <a:ext cx="481134" cy="43201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7" name="TextBox 396">
              <a:extLst>
                <a:ext uri="{FF2B5EF4-FFF2-40B4-BE49-F238E27FC236}">
                  <a16:creationId xmlns:a16="http://schemas.microsoft.com/office/drawing/2014/main" id="{2C8FAA1C-BE87-4F6B-AEFA-3E3E0759EC49}"/>
                </a:ext>
              </a:extLst>
            </p:cNvPr>
            <p:cNvSpPr txBox="1"/>
            <p:nvPr/>
          </p:nvSpPr>
          <p:spPr>
            <a:xfrm>
              <a:off x="4321380" y="6445231"/>
              <a:ext cx="3510063" cy="369332"/>
            </a:xfrm>
            <a:prstGeom prst="rect">
              <a:avLst/>
            </a:prstGeom>
            <a:noFill/>
          </p:spPr>
          <p:txBody>
            <a:bodyPr wrap="none" rtlCol="0">
              <a:spAutoFit/>
            </a:bodyPr>
            <a:lstStyle/>
            <a:p>
              <a:r>
                <a:rPr lang="en-GB" dirty="0"/>
                <a:t>Diseased, predicted incorrectly (10)</a:t>
              </a:r>
            </a:p>
          </p:txBody>
        </p:sp>
      </p:grpSp>
    </p:spTree>
    <p:extLst>
      <p:ext uri="{BB962C8B-B14F-4D97-AF65-F5344CB8AC3E}">
        <p14:creationId xmlns:p14="http://schemas.microsoft.com/office/powerpoint/2010/main" val="154249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491E-CE2B-4A68-9E27-2E085AE85B3F}"/>
              </a:ext>
            </a:extLst>
          </p:cNvPr>
          <p:cNvSpPr>
            <a:spLocks noGrp="1"/>
          </p:cNvSpPr>
          <p:nvPr>
            <p:ph type="title"/>
          </p:nvPr>
        </p:nvSpPr>
        <p:spPr/>
        <p:txBody>
          <a:bodyPr/>
          <a:lstStyle/>
          <a:p>
            <a:r>
              <a:rPr lang="en-GB" dirty="0"/>
              <a:t>Baseline for comparison</a:t>
            </a:r>
          </a:p>
        </p:txBody>
      </p:sp>
      <p:sp>
        <p:nvSpPr>
          <p:cNvPr id="185" name="Content Placeholder 184">
            <a:extLst>
              <a:ext uri="{FF2B5EF4-FFF2-40B4-BE49-F238E27FC236}">
                <a16:creationId xmlns:a16="http://schemas.microsoft.com/office/drawing/2014/main" id="{45730097-97C8-4AC4-8D18-D7FBD63F64E3}"/>
              </a:ext>
            </a:extLst>
          </p:cNvPr>
          <p:cNvSpPr>
            <a:spLocks noGrp="1"/>
          </p:cNvSpPr>
          <p:nvPr>
            <p:ph idx="1"/>
          </p:nvPr>
        </p:nvSpPr>
        <p:spPr>
          <a:xfrm>
            <a:off x="609600" y="3166436"/>
            <a:ext cx="10972800" cy="2959728"/>
          </a:xfrm>
        </p:spPr>
        <p:txBody>
          <a:bodyPr/>
          <a:lstStyle/>
          <a:p>
            <a:r>
              <a:rPr lang="en-GB" dirty="0"/>
              <a:t>1000 patients, 10 have disease</a:t>
            </a:r>
          </a:p>
          <a:p>
            <a:r>
              <a:rPr lang="en-GB" dirty="0"/>
              <a:t>Assign most common category (healthy) to everyone</a:t>
            </a:r>
          </a:p>
          <a:p>
            <a:endParaRPr lang="en-GB" dirty="0"/>
          </a:p>
          <a:p>
            <a:r>
              <a:rPr lang="en-GB" dirty="0"/>
              <a:t>990 correct = 99% success!</a:t>
            </a:r>
          </a:p>
          <a:p>
            <a:r>
              <a:rPr lang="en-GB" dirty="0"/>
              <a:t>A good model must do better than this.</a:t>
            </a:r>
          </a:p>
        </p:txBody>
      </p:sp>
      <p:grpSp>
        <p:nvGrpSpPr>
          <p:cNvPr id="6" name="Group 5">
            <a:extLst>
              <a:ext uri="{FF2B5EF4-FFF2-40B4-BE49-F238E27FC236}">
                <a16:creationId xmlns:a16="http://schemas.microsoft.com/office/drawing/2014/main" id="{C0948349-2968-4BE7-A26A-1F97E705CE94}"/>
              </a:ext>
            </a:extLst>
          </p:cNvPr>
          <p:cNvGrpSpPr/>
          <p:nvPr/>
        </p:nvGrpSpPr>
        <p:grpSpPr>
          <a:xfrm>
            <a:off x="0" y="1628800"/>
            <a:ext cx="12192000" cy="1284655"/>
            <a:chOff x="-1484883" y="4864296"/>
            <a:chExt cx="14463485" cy="1524000"/>
          </a:xfrm>
        </p:grpSpPr>
        <p:grpSp>
          <p:nvGrpSpPr>
            <p:cNvPr id="7" name="Group 6">
              <a:extLst>
                <a:ext uri="{FF2B5EF4-FFF2-40B4-BE49-F238E27FC236}">
                  <a16:creationId xmlns:a16="http://schemas.microsoft.com/office/drawing/2014/main" id="{B3413841-B8BD-4A22-83D2-92CA65973468}"/>
                </a:ext>
              </a:extLst>
            </p:cNvPr>
            <p:cNvGrpSpPr/>
            <p:nvPr/>
          </p:nvGrpSpPr>
          <p:grpSpPr>
            <a:xfrm>
              <a:off x="1407329" y="4864296"/>
              <a:ext cx="2895600" cy="1524000"/>
              <a:chOff x="1415480" y="4864298"/>
              <a:chExt cx="2895600" cy="1524000"/>
            </a:xfrm>
          </p:grpSpPr>
          <p:grpSp>
            <p:nvGrpSpPr>
              <p:cNvPr id="144" name="Group 143">
                <a:extLst>
                  <a:ext uri="{FF2B5EF4-FFF2-40B4-BE49-F238E27FC236}">
                    <a16:creationId xmlns:a16="http://schemas.microsoft.com/office/drawing/2014/main" id="{21CCBAA9-4B0B-43B2-AA68-19B0D8758007}"/>
                  </a:ext>
                </a:extLst>
              </p:cNvPr>
              <p:cNvGrpSpPr/>
              <p:nvPr/>
            </p:nvGrpSpPr>
            <p:grpSpPr>
              <a:xfrm>
                <a:off x="1415480" y="4864298"/>
                <a:ext cx="2895600" cy="1523999"/>
                <a:chOff x="1415480" y="4864298"/>
                <a:chExt cx="2895600" cy="1589038"/>
              </a:xfrm>
            </p:grpSpPr>
            <p:cxnSp>
              <p:nvCxnSpPr>
                <p:cNvPr id="156" name="Straight Connector 155">
                  <a:extLst>
                    <a:ext uri="{FF2B5EF4-FFF2-40B4-BE49-F238E27FC236}">
                      <a16:creationId xmlns:a16="http://schemas.microsoft.com/office/drawing/2014/main" id="{4BE00917-76EE-4F07-B519-EC0A242728C5}"/>
                    </a:ext>
                  </a:extLst>
                </p:cNvPr>
                <p:cNvCxnSpPr/>
                <p:nvPr/>
              </p:nvCxnSpPr>
              <p:spPr>
                <a:xfrm>
                  <a:off x="1415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941AB3B-53AE-4D91-BE1F-4E032A1A603A}"/>
                    </a:ext>
                  </a:extLst>
                </p:cNvPr>
                <p:cNvCxnSpPr/>
                <p:nvPr/>
              </p:nvCxnSpPr>
              <p:spPr>
                <a:xfrm>
                  <a:off x="1567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5EC6AE6-B518-4EDC-91FC-C5CE04F69F20}"/>
                    </a:ext>
                  </a:extLst>
                </p:cNvPr>
                <p:cNvCxnSpPr/>
                <p:nvPr/>
              </p:nvCxnSpPr>
              <p:spPr>
                <a:xfrm>
                  <a:off x="1720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ED71476-0434-4938-B565-074CB3108E97}"/>
                    </a:ext>
                  </a:extLst>
                </p:cNvPr>
                <p:cNvCxnSpPr/>
                <p:nvPr/>
              </p:nvCxnSpPr>
              <p:spPr>
                <a:xfrm>
                  <a:off x="1872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5A596B0-66AB-4D6F-BE89-B16904248E8D}"/>
                    </a:ext>
                  </a:extLst>
                </p:cNvPr>
                <p:cNvCxnSpPr/>
                <p:nvPr/>
              </p:nvCxnSpPr>
              <p:spPr>
                <a:xfrm>
                  <a:off x="2025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66A3C1F-C091-42AD-9A3F-6F6BAC05FCBD}"/>
                    </a:ext>
                  </a:extLst>
                </p:cNvPr>
                <p:cNvCxnSpPr/>
                <p:nvPr/>
              </p:nvCxnSpPr>
              <p:spPr>
                <a:xfrm>
                  <a:off x="2177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2E2D7E3-C81A-4C2E-96F6-7B5EB3650B15}"/>
                    </a:ext>
                  </a:extLst>
                </p:cNvPr>
                <p:cNvCxnSpPr/>
                <p:nvPr/>
              </p:nvCxnSpPr>
              <p:spPr>
                <a:xfrm>
                  <a:off x="2329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CFE529E-507B-4E0A-9D4D-C4B551A94235}"/>
                    </a:ext>
                  </a:extLst>
                </p:cNvPr>
                <p:cNvCxnSpPr/>
                <p:nvPr/>
              </p:nvCxnSpPr>
              <p:spPr>
                <a:xfrm>
                  <a:off x="2482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0374BB3-91BF-4B70-82E8-40603DD35476}"/>
                    </a:ext>
                  </a:extLst>
                </p:cNvPr>
                <p:cNvCxnSpPr/>
                <p:nvPr/>
              </p:nvCxnSpPr>
              <p:spPr>
                <a:xfrm>
                  <a:off x="2634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9007DB7-A093-4A7D-8DA4-0087ABAB88A0}"/>
                    </a:ext>
                  </a:extLst>
                </p:cNvPr>
                <p:cNvCxnSpPr/>
                <p:nvPr/>
              </p:nvCxnSpPr>
              <p:spPr>
                <a:xfrm>
                  <a:off x="2787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FDA0B9DC-D973-40F9-9D20-9B860B7F273B}"/>
                    </a:ext>
                  </a:extLst>
                </p:cNvPr>
                <p:cNvCxnSpPr/>
                <p:nvPr/>
              </p:nvCxnSpPr>
              <p:spPr>
                <a:xfrm>
                  <a:off x="2939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BA4344A-7DBF-4433-B606-511A5AE4B3A2}"/>
                    </a:ext>
                  </a:extLst>
                </p:cNvPr>
                <p:cNvCxnSpPr/>
                <p:nvPr/>
              </p:nvCxnSpPr>
              <p:spPr>
                <a:xfrm>
                  <a:off x="3091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8C127718-2E3F-4F8B-950C-18C35039E872}"/>
                    </a:ext>
                  </a:extLst>
                </p:cNvPr>
                <p:cNvCxnSpPr/>
                <p:nvPr/>
              </p:nvCxnSpPr>
              <p:spPr>
                <a:xfrm>
                  <a:off x="3244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D6E1C01-F5D3-4737-BCEB-1EDA7918F294}"/>
                    </a:ext>
                  </a:extLst>
                </p:cNvPr>
                <p:cNvCxnSpPr/>
                <p:nvPr/>
              </p:nvCxnSpPr>
              <p:spPr>
                <a:xfrm>
                  <a:off x="3396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5A15E32-A5C7-48F0-8F96-592DE0AC8326}"/>
                    </a:ext>
                  </a:extLst>
                </p:cNvPr>
                <p:cNvCxnSpPr/>
                <p:nvPr/>
              </p:nvCxnSpPr>
              <p:spPr>
                <a:xfrm>
                  <a:off x="3549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82C8BCB-BF05-4A2B-AF2B-7F33A10C0D5A}"/>
                    </a:ext>
                  </a:extLst>
                </p:cNvPr>
                <p:cNvCxnSpPr/>
                <p:nvPr/>
              </p:nvCxnSpPr>
              <p:spPr>
                <a:xfrm>
                  <a:off x="3701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7ABDB85-E83A-4E22-9A34-FC4D850749E1}"/>
                    </a:ext>
                  </a:extLst>
                </p:cNvPr>
                <p:cNvCxnSpPr/>
                <p:nvPr/>
              </p:nvCxnSpPr>
              <p:spPr>
                <a:xfrm>
                  <a:off x="3853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2687300-01CF-4152-8B51-D1308A2FF4B2}"/>
                    </a:ext>
                  </a:extLst>
                </p:cNvPr>
                <p:cNvCxnSpPr/>
                <p:nvPr/>
              </p:nvCxnSpPr>
              <p:spPr>
                <a:xfrm>
                  <a:off x="4006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D30EDDE-E7D0-47C2-9A2C-EE2D22D22A85}"/>
                    </a:ext>
                  </a:extLst>
                </p:cNvPr>
                <p:cNvCxnSpPr/>
                <p:nvPr/>
              </p:nvCxnSpPr>
              <p:spPr>
                <a:xfrm>
                  <a:off x="4158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6E0A204-420B-401F-9388-8BD1CCCC5600}"/>
                    </a:ext>
                  </a:extLst>
                </p:cNvPr>
                <p:cNvCxnSpPr/>
                <p:nvPr/>
              </p:nvCxnSpPr>
              <p:spPr>
                <a:xfrm>
                  <a:off x="4311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A50E284-A246-4662-89AA-E44409FD188B}"/>
                    </a:ext>
                  </a:extLst>
                </p:cNvPr>
                <p:cNvCxnSpPr>
                  <a:cxnSpLocks/>
                </p:cNvCxnSpPr>
                <p:nvPr/>
              </p:nvCxnSpPr>
              <p:spPr>
                <a:xfrm flipH="1">
                  <a:off x="1415480" y="4864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1339CF39-F12F-4852-AA0F-0339456288E6}"/>
                  </a:ext>
                </a:extLst>
              </p:cNvPr>
              <p:cNvGrpSpPr/>
              <p:nvPr/>
            </p:nvGrpSpPr>
            <p:grpSpPr>
              <a:xfrm>
                <a:off x="1415480" y="5016698"/>
                <a:ext cx="2895600" cy="1371600"/>
                <a:chOff x="1567880" y="5016698"/>
                <a:chExt cx="2895600" cy="1371600"/>
              </a:xfrm>
            </p:grpSpPr>
            <p:cxnSp>
              <p:nvCxnSpPr>
                <p:cNvPr id="146" name="Straight Connector 145">
                  <a:extLst>
                    <a:ext uri="{FF2B5EF4-FFF2-40B4-BE49-F238E27FC236}">
                      <a16:creationId xmlns:a16="http://schemas.microsoft.com/office/drawing/2014/main" id="{4D657612-4A98-4622-88F9-198E580DE9F0}"/>
                    </a:ext>
                  </a:extLst>
                </p:cNvPr>
                <p:cNvCxnSpPr>
                  <a:cxnSpLocks/>
                </p:cNvCxnSpPr>
                <p:nvPr/>
              </p:nvCxnSpPr>
              <p:spPr>
                <a:xfrm flipH="1">
                  <a:off x="1567880" y="5016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235A74B-8D8A-4682-8419-52D83C6A03A6}"/>
                    </a:ext>
                  </a:extLst>
                </p:cNvPr>
                <p:cNvCxnSpPr>
                  <a:cxnSpLocks/>
                </p:cNvCxnSpPr>
                <p:nvPr/>
              </p:nvCxnSpPr>
              <p:spPr>
                <a:xfrm flipH="1">
                  <a:off x="1567880" y="5169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B8488FB-5522-47D1-87E4-3FFE83E35BE4}"/>
                    </a:ext>
                  </a:extLst>
                </p:cNvPr>
                <p:cNvCxnSpPr>
                  <a:cxnSpLocks/>
                </p:cNvCxnSpPr>
                <p:nvPr/>
              </p:nvCxnSpPr>
              <p:spPr>
                <a:xfrm flipH="1">
                  <a:off x="1567880" y="5321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FC81FCD-27B9-4878-81C6-59BE978364DB}"/>
                    </a:ext>
                  </a:extLst>
                </p:cNvPr>
                <p:cNvCxnSpPr>
                  <a:cxnSpLocks/>
                </p:cNvCxnSpPr>
                <p:nvPr/>
              </p:nvCxnSpPr>
              <p:spPr>
                <a:xfrm flipH="1">
                  <a:off x="1567880" y="5473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0971455-F015-484F-A898-21F3C8D03CD1}"/>
                    </a:ext>
                  </a:extLst>
                </p:cNvPr>
                <p:cNvCxnSpPr>
                  <a:cxnSpLocks/>
                </p:cNvCxnSpPr>
                <p:nvPr/>
              </p:nvCxnSpPr>
              <p:spPr>
                <a:xfrm flipH="1">
                  <a:off x="1567880" y="56262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66D9DEC-D80B-4B60-9400-30D508A44298}"/>
                    </a:ext>
                  </a:extLst>
                </p:cNvPr>
                <p:cNvCxnSpPr>
                  <a:cxnSpLocks/>
                </p:cNvCxnSpPr>
                <p:nvPr/>
              </p:nvCxnSpPr>
              <p:spPr>
                <a:xfrm flipH="1">
                  <a:off x="1567880" y="5778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5ED647D-4CF6-4CE9-9B8A-D6637DCD42F9}"/>
                    </a:ext>
                  </a:extLst>
                </p:cNvPr>
                <p:cNvCxnSpPr>
                  <a:cxnSpLocks/>
                </p:cNvCxnSpPr>
                <p:nvPr/>
              </p:nvCxnSpPr>
              <p:spPr>
                <a:xfrm flipH="1">
                  <a:off x="1567880" y="5931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19E3FD4-BD54-4C47-9314-BBC2C5A0F399}"/>
                    </a:ext>
                  </a:extLst>
                </p:cNvPr>
                <p:cNvCxnSpPr>
                  <a:cxnSpLocks/>
                </p:cNvCxnSpPr>
                <p:nvPr/>
              </p:nvCxnSpPr>
              <p:spPr>
                <a:xfrm flipH="1">
                  <a:off x="1567880" y="6083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4445D99-CA4F-4584-B16D-C602C2328E59}"/>
                    </a:ext>
                  </a:extLst>
                </p:cNvPr>
                <p:cNvCxnSpPr>
                  <a:cxnSpLocks/>
                </p:cNvCxnSpPr>
                <p:nvPr/>
              </p:nvCxnSpPr>
              <p:spPr>
                <a:xfrm flipH="1">
                  <a:off x="1567880" y="6235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AD32142-2A16-401B-A7FE-60A09B4F3882}"/>
                    </a:ext>
                  </a:extLst>
                </p:cNvPr>
                <p:cNvCxnSpPr>
                  <a:cxnSpLocks/>
                </p:cNvCxnSpPr>
                <p:nvPr/>
              </p:nvCxnSpPr>
              <p:spPr>
                <a:xfrm flipH="1">
                  <a:off x="1567880" y="6388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8851437E-14C7-465D-9894-73CBD4566CAB}"/>
                </a:ext>
              </a:extLst>
            </p:cNvPr>
            <p:cNvGrpSpPr/>
            <p:nvPr/>
          </p:nvGrpSpPr>
          <p:grpSpPr>
            <a:xfrm>
              <a:off x="4291131" y="4864296"/>
              <a:ext cx="2895600" cy="1524000"/>
              <a:chOff x="1415480" y="4864298"/>
              <a:chExt cx="2895600" cy="1524000"/>
            </a:xfrm>
          </p:grpSpPr>
          <p:grpSp>
            <p:nvGrpSpPr>
              <p:cNvPr id="111" name="Group 110">
                <a:extLst>
                  <a:ext uri="{FF2B5EF4-FFF2-40B4-BE49-F238E27FC236}">
                    <a16:creationId xmlns:a16="http://schemas.microsoft.com/office/drawing/2014/main" id="{A4CDB86B-4272-49D6-B6D0-4459F8503086}"/>
                  </a:ext>
                </a:extLst>
              </p:cNvPr>
              <p:cNvGrpSpPr/>
              <p:nvPr/>
            </p:nvGrpSpPr>
            <p:grpSpPr>
              <a:xfrm>
                <a:off x="1415480" y="4864298"/>
                <a:ext cx="2895600" cy="1523999"/>
                <a:chOff x="1415480" y="4864298"/>
                <a:chExt cx="2895600" cy="1589038"/>
              </a:xfrm>
            </p:grpSpPr>
            <p:cxnSp>
              <p:nvCxnSpPr>
                <p:cNvPr id="123" name="Straight Connector 122">
                  <a:extLst>
                    <a:ext uri="{FF2B5EF4-FFF2-40B4-BE49-F238E27FC236}">
                      <a16:creationId xmlns:a16="http://schemas.microsoft.com/office/drawing/2014/main" id="{3A656D90-EAF9-45B6-941E-45EA4A90A68F}"/>
                    </a:ext>
                  </a:extLst>
                </p:cNvPr>
                <p:cNvCxnSpPr/>
                <p:nvPr/>
              </p:nvCxnSpPr>
              <p:spPr>
                <a:xfrm>
                  <a:off x="1415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761DB7A-47DF-4E22-B178-31EDAE596CBC}"/>
                    </a:ext>
                  </a:extLst>
                </p:cNvPr>
                <p:cNvCxnSpPr/>
                <p:nvPr/>
              </p:nvCxnSpPr>
              <p:spPr>
                <a:xfrm>
                  <a:off x="1567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04A199E-BF29-49CB-8C6B-635C20BDC87E}"/>
                    </a:ext>
                  </a:extLst>
                </p:cNvPr>
                <p:cNvCxnSpPr/>
                <p:nvPr/>
              </p:nvCxnSpPr>
              <p:spPr>
                <a:xfrm>
                  <a:off x="1720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A726283-10C4-4AFA-9F1F-B15327258933}"/>
                    </a:ext>
                  </a:extLst>
                </p:cNvPr>
                <p:cNvCxnSpPr/>
                <p:nvPr/>
              </p:nvCxnSpPr>
              <p:spPr>
                <a:xfrm>
                  <a:off x="1872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3C05E70-46E4-428B-893E-647D986F09E5}"/>
                    </a:ext>
                  </a:extLst>
                </p:cNvPr>
                <p:cNvCxnSpPr/>
                <p:nvPr/>
              </p:nvCxnSpPr>
              <p:spPr>
                <a:xfrm>
                  <a:off x="2025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28CE669-41FB-4EEB-9029-CD38FAD8BD2E}"/>
                    </a:ext>
                  </a:extLst>
                </p:cNvPr>
                <p:cNvCxnSpPr/>
                <p:nvPr/>
              </p:nvCxnSpPr>
              <p:spPr>
                <a:xfrm>
                  <a:off x="2177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776B6365-9CD8-48CF-90BB-E3C8ED15F24B}"/>
                    </a:ext>
                  </a:extLst>
                </p:cNvPr>
                <p:cNvCxnSpPr/>
                <p:nvPr/>
              </p:nvCxnSpPr>
              <p:spPr>
                <a:xfrm>
                  <a:off x="2329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171F04F-63A1-49E1-A722-62F12D6AC2F2}"/>
                    </a:ext>
                  </a:extLst>
                </p:cNvPr>
                <p:cNvCxnSpPr/>
                <p:nvPr/>
              </p:nvCxnSpPr>
              <p:spPr>
                <a:xfrm>
                  <a:off x="2482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85C0E0B-5010-4425-8299-BEC4A747BD30}"/>
                    </a:ext>
                  </a:extLst>
                </p:cNvPr>
                <p:cNvCxnSpPr/>
                <p:nvPr/>
              </p:nvCxnSpPr>
              <p:spPr>
                <a:xfrm>
                  <a:off x="2634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493CBE1-AACC-413C-81D1-6A5AD00D9648}"/>
                    </a:ext>
                  </a:extLst>
                </p:cNvPr>
                <p:cNvCxnSpPr/>
                <p:nvPr/>
              </p:nvCxnSpPr>
              <p:spPr>
                <a:xfrm>
                  <a:off x="2787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3FBC879-33D0-422A-8D26-116B9E8C8592}"/>
                    </a:ext>
                  </a:extLst>
                </p:cNvPr>
                <p:cNvCxnSpPr/>
                <p:nvPr/>
              </p:nvCxnSpPr>
              <p:spPr>
                <a:xfrm>
                  <a:off x="2939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3590913-2AA5-433B-BCAC-08D5B643F9FD}"/>
                    </a:ext>
                  </a:extLst>
                </p:cNvPr>
                <p:cNvCxnSpPr/>
                <p:nvPr/>
              </p:nvCxnSpPr>
              <p:spPr>
                <a:xfrm>
                  <a:off x="3091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6396EC7-FB8D-47FB-997D-B9DC2BD266C7}"/>
                    </a:ext>
                  </a:extLst>
                </p:cNvPr>
                <p:cNvCxnSpPr/>
                <p:nvPr/>
              </p:nvCxnSpPr>
              <p:spPr>
                <a:xfrm>
                  <a:off x="3244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FF47B4-CA65-42C2-9B1F-D7206BAC0A31}"/>
                    </a:ext>
                  </a:extLst>
                </p:cNvPr>
                <p:cNvCxnSpPr/>
                <p:nvPr/>
              </p:nvCxnSpPr>
              <p:spPr>
                <a:xfrm>
                  <a:off x="3396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C2ABF24-94B3-4C43-B1E0-71A8A1F7E505}"/>
                    </a:ext>
                  </a:extLst>
                </p:cNvPr>
                <p:cNvCxnSpPr/>
                <p:nvPr/>
              </p:nvCxnSpPr>
              <p:spPr>
                <a:xfrm>
                  <a:off x="3549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AC53926-C3BF-41E6-9459-EC0DB2921922}"/>
                    </a:ext>
                  </a:extLst>
                </p:cNvPr>
                <p:cNvCxnSpPr/>
                <p:nvPr/>
              </p:nvCxnSpPr>
              <p:spPr>
                <a:xfrm>
                  <a:off x="3701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4E693B1-51D1-46A4-8345-54E71E17CD88}"/>
                    </a:ext>
                  </a:extLst>
                </p:cNvPr>
                <p:cNvCxnSpPr/>
                <p:nvPr/>
              </p:nvCxnSpPr>
              <p:spPr>
                <a:xfrm>
                  <a:off x="3853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DDE0920-EB30-487D-B45E-D04911ACF027}"/>
                    </a:ext>
                  </a:extLst>
                </p:cNvPr>
                <p:cNvCxnSpPr/>
                <p:nvPr/>
              </p:nvCxnSpPr>
              <p:spPr>
                <a:xfrm>
                  <a:off x="4006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20CB6F6-D3E2-45B4-B568-046B88288BA6}"/>
                    </a:ext>
                  </a:extLst>
                </p:cNvPr>
                <p:cNvCxnSpPr/>
                <p:nvPr/>
              </p:nvCxnSpPr>
              <p:spPr>
                <a:xfrm>
                  <a:off x="4158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C7A3F45-359E-4311-8299-DF752D517162}"/>
                    </a:ext>
                  </a:extLst>
                </p:cNvPr>
                <p:cNvCxnSpPr/>
                <p:nvPr/>
              </p:nvCxnSpPr>
              <p:spPr>
                <a:xfrm>
                  <a:off x="4311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1B6978CF-D054-4BCB-841D-4C60779A0397}"/>
                    </a:ext>
                  </a:extLst>
                </p:cNvPr>
                <p:cNvCxnSpPr>
                  <a:cxnSpLocks/>
                </p:cNvCxnSpPr>
                <p:nvPr/>
              </p:nvCxnSpPr>
              <p:spPr>
                <a:xfrm flipH="1">
                  <a:off x="1415480" y="4864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4B8005C8-9127-472F-9A83-24FFA8690241}"/>
                  </a:ext>
                </a:extLst>
              </p:cNvPr>
              <p:cNvGrpSpPr/>
              <p:nvPr/>
            </p:nvGrpSpPr>
            <p:grpSpPr>
              <a:xfrm>
                <a:off x="1415480" y="5016698"/>
                <a:ext cx="2895600" cy="1371600"/>
                <a:chOff x="1567880" y="5016698"/>
                <a:chExt cx="2895600" cy="1371600"/>
              </a:xfrm>
            </p:grpSpPr>
            <p:cxnSp>
              <p:nvCxnSpPr>
                <p:cNvPr id="113" name="Straight Connector 112">
                  <a:extLst>
                    <a:ext uri="{FF2B5EF4-FFF2-40B4-BE49-F238E27FC236}">
                      <a16:creationId xmlns:a16="http://schemas.microsoft.com/office/drawing/2014/main" id="{24D87092-2F95-438A-987D-F0AE14510755}"/>
                    </a:ext>
                  </a:extLst>
                </p:cNvPr>
                <p:cNvCxnSpPr>
                  <a:cxnSpLocks/>
                </p:cNvCxnSpPr>
                <p:nvPr/>
              </p:nvCxnSpPr>
              <p:spPr>
                <a:xfrm flipH="1">
                  <a:off x="1567880" y="5016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6DC9288-20D3-48AA-BF8F-CEBA7C7FAF02}"/>
                    </a:ext>
                  </a:extLst>
                </p:cNvPr>
                <p:cNvCxnSpPr>
                  <a:cxnSpLocks/>
                </p:cNvCxnSpPr>
                <p:nvPr/>
              </p:nvCxnSpPr>
              <p:spPr>
                <a:xfrm flipH="1">
                  <a:off x="1567880" y="5169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C4A8C86-A8F6-400D-AE68-9207BE9ED2BE}"/>
                    </a:ext>
                  </a:extLst>
                </p:cNvPr>
                <p:cNvCxnSpPr>
                  <a:cxnSpLocks/>
                </p:cNvCxnSpPr>
                <p:nvPr/>
              </p:nvCxnSpPr>
              <p:spPr>
                <a:xfrm flipH="1">
                  <a:off x="1567880" y="5321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A5E8037-2F53-45B2-89DD-BAB9381FEFF6}"/>
                    </a:ext>
                  </a:extLst>
                </p:cNvPr>
                <p:cNvCxnSpPr>
                  <a:cxnSpLocks/>
                </p:cNvCxnSpPr>
                <p:nvPr/>
              </p:nvCxnSpPr>
              <p:spPr>
                <a:xfrm flipH="1">
                  <a:off x="1567880" y="5473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4192E71-FB61-4FEB-A1E2-0B75A6F221A4}"/>
                    </a:ext>
                  </a:extLst>
                </p:cNvPr>
                <p:cNvCxnSpPr>
                  <a:cxnSpLocks/>
                </p:cNvCxnSpPr>
                <p:nvPr/>
              </p:nvCxnSpPr>
              <p:spPr>
                <a:xfrm flipH="1">
                  <a:off x="1567880" y="56262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642970C-9CED-4A9B-8DCE-8F52132C862E}"/>
                    </a:ext>
                  </a:extLst>
                </p:cNvPr>
                <p:cNvCxnSpPr>
                  <a:cxnSpLocks/>
                </p:cNvCxnSpPr>
                <p:nvPr/>
              </p:nvCxnSpPr>
              <p:spPr>
                <a:xfrm flipH="1">
                  <a:off x="1567880" y="5778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C306366-1600-4C41-84F2-1C0D18E7F163}"/>
                    </a:ext>
                  </a:extLst>
                </p:cNvPr>
                <p:cNvCxnSpPr>
                  <a:cxnSpLocks/>
                </p:cNvCxnSpPr>
                <p:nvPr/>
              </p:nvCxnSpPr>
              <p:spPr>
                <a:xfrm flipH="1">
                  <a:off x="1567880" y="5931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F57A9C9-74F1-48CC-9671-71581BFFDC7D}"/>
                    </a:ext>
                  </a:extLst>
                </p:cNvPr>
                <p:cNvCxnSpPr>
                  <a:cxnSpLocks/>
                </p:cNvCxnSpPr>
                <p:nvPr/>
              </p:nvCxnSpPr>
              <p:spPr>
                <a:xfrm flipH="1">
                  <a:off x="1567880" y="6083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8788105-A2B5-4788-BDA5-145CB63FC462}"/>
                    </a:ext>
                  </a:extLst>
                </p:cNvPr>
                <p:cNvCxnSpPr>
                  <a:cxnSpLocks/>
                </p:cNvCxnSpPr>
                <p:nvPr/>
              </p:nvCxnSpPr>
              <p:spPr>
                <a:xfrm flipH="1">
                  <a:off x="1567880" y="6235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AE4DB46-218A-487A-A340-54AB7CBB1C02}"/>
                    </a:ext>
                  </a:extLst>
                </p:cNvPr>
                <p:cNvCxnSpPr>
                  <a:cxnSpLocks/>
                </p:cNvCxnSpPr>
                <p:nvPr/>
              </p:nvCxnSpPr>
              <p:spPr>
                <a:xfrm flipH="1">
                  <a:off x="1567880" y="6388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85DC6CA1-DE3F-4637-A060-1EA5F45477FF}"/>
                </a:ext>
              </a:extLst>
            </p:cNvPr>
            <p:cNvGrpSpPr/>
            <p:nvPr/>
          </p:nvGrpSpPr>
          <p:grpSpPr>
            <a:xfrm>
              <a:off x="-1484883" y="4864296"/>
              <a:ext cx="2895600" cy="1524000"/>
              <a:chOff x="1415480" y="4864298"/>
              <a:chExt cx="2895600" cy="1524000"/>
            </a:xfrm>
          </p:grpSpPr>
          <p:grpSp>
            <p:nvGrpSpPr>
              <p:cNvPr id="78" name="Group 77">
                <a:extLst>
                  <a:ext uri="{FF2B5EF4-FFF2-40B4-BE49-F238E27FC236}">
                    <a16:creationId xmlns:a16="http://schemas.microsoft.com/office/drawing/2014/main" id="{E869890F-3D2C-43F9-AF79-A9EE4488306D}"/>
                  </a:ext>
                </a:extLst>
              </p:cNvPr>
              <p:cNvGrpSpPr/>
              <p:nvPr/>
            </p:nvGrpSpPr>
            <p:grpSpPr>
              <a:xfrm>
                <a:off x="1415480" y="4864298"/>
                <a:ext cx="2895600" cy="1523999"/>
                <a:chOff x="1415480" y="4864298"/>
                <a:chExt cx="2895600" cy="1589038"/>
              </a:xfrm>
            </p:grpSpPr>
            <p:cxnSp>
              <p:nvCxnSpPr>
                <p:cNvPr id="90" name="Straight Connector 89">
                  <a:extLst>
                    <a:ext uri="{FF2B5EF4-FFF2-40B4-BE49-F238E27FC236}">
                      <a16:creationId xmlns:a16="http://schemas.microsoft.com/office/drawing/2014/main" id="{B0DE93FF-3881-458F-8615-A53E527FDD44}"/>
                    </a:ext>
                  </a:extLst>
                </p:cNvPr>
                <p:cNvCxnSpPr/>
                <p:nvPr/>
              </p:nvCxnSpPr>
              <p:spPr>
                <a:xfrm>
                  <a:off x="1415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4FB1509-F0E7-4F17-AE58-EAF9B2F1033D}"/>
                    </a:ext>
                  </a:extLst>
                </p:cNvPr>
                <p:cNvCxnSpPr/>
                <p:nvPr/>
              </p:nvCxnSpPr>
              <p:spPr>
                <a:xfrm>
                  <a:off x="1567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20F1AFD-6673-4118-82D3-199D436A3846}"/>
                    </a:ext>
                  </a:extLst>
                </p:cNvPr>
                <p:cNvCxnSpPr/>
                <p:nvPr/>
              </p:nvCxnSpPr>
              <p:spPr>
                <a:xfrm>
                  <a:off x="1720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A576F08-B9FD-4996-A223-A5D5B461A2D0}"/>
                    </a:ext>
                  </a:extLst>
                </p:cNvPr>
                <p:cNvCxnSpPr/>
                <p:nvPr/>
              </p:nvCxnSpPr>
              <p:spPr>
                <a:xfrm>
                  <a:off x="1872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FAC6661-4DC3-4529-B057-340E84A067DB}"/>
                    </a:ext>
                  </a:extLst>
                </p:cNvPr>
                <p:cNvCxnSpPr/>
                <p:nvPr/>
              </p:nvCxnSpPr>
              <p:spPr>
                <a:xfrm>
                  <a:off x="2025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CEBF0D6-6587-4784-82AA-98413073BFA6}"/>
                    </a:ext>
                  </a:extLst>
                </p:cNvPr>
                <p:cNvCxnSpPr/>
                <p:nvPr/>
              </p:nvCxnSpPr>
              <p:spPr>
                <a:xfrm>
                  <a:off x="2177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1E20BF0-D39A-411B-8E0F-D3941906BADB}"/>
                    </a:ext>
                  </a:extLst>
                </p:cNvPr>
                <p:cNvCxnSpPr/>
                <p:nvPr/>
              </p:nvCxnSpPr>
              <p:spPr>
                <a:xfrm>
                  <a:off x="2329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87B783F-89F8-4AB7-BE73-09007C884934}"/>
                    </a:ext>
                  </a:extLst>
                </p:cNvPr>
                <p:cNvCxnSpPr/>
                <p:nvPr/>
              </p:nvCxnSpPr>
              <p:spPr>
                <a:xfrm>
                  <a:off x="2482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3FB3FFF-9CBC-4C0F-A620-0356AF624A72}"/>
                    </a:ext>
                  </a:extLst>
                </p:cNvPr>
                <p:cNvCxnSpPr/>
                <p:nvPr/>
              </p:nvCxnSpPr>
              <p:spPr>
                <a:xfrm>
                  <a:off x="2634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E86187-7B24-420D-9C0B-B2A7203A20D3}"/>
                    </a:ext>
                  </a:extLst>
                </p:cNvPr>
                <p:cNvCxnSpPr/>
                <p:nvPr/>
              </p:nvCxnSpPr>
              <p:spPr>
                <a:xfrm>
                  <a:off x="2787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10437A8-F01C-4FC0-A2A6-14650D27A499}"/>
                    </a:ext>
                  </a:extLst>
                </p:cNvPr>
                <p:cNvCxnSpPr/>
                <p:nvPr/>
              </p:nvCxnSpPr>
              <p:spPr>
                <a:xfrm>
                  <a:off x="2939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5A3730E-3A54-43D7-B305-159A47AC1E75}"/>
                    </a:ext>
                  </a:extLst>
                </p:cNvPr>
                <p:cNvCxnSpPr/>
                <p:nvPr/>
              </p:nvCxnSpPr>
              <p:spPr>
                <a:xfrm>
                  <a:off x="3091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581BA09-EB86-45D4-A75F-65A8A61DFC80}"/>
                    </a:ext>
                  </a:extLst>
                </p:cNvPr>
                <p:cNvCxnSpPr/>
                <p:nvPr/>
              </p:nvCxnSpPr>
              <p:spPr>
                <a:xfrm>
                  <a:off x="3244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767277D-78C3-4C9B-9BEF-A59DA4BF7033}"/>
                    </a:ext>
                  </a:extLst>
                </p:cNvPr>
                <p:cNvCxnSpPr/>
                <p:nvPr/>
              </p:nvCxnSpPr>
              <p:spPr>
                <a:xfrm>
                  <a:off x="3396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294317-6E6B-4FAF-B3CE-C88045099C8A}"/>
                    </a:ext>
                  </a:extLst>
                </p:cNvPr>
                <p:cNvCxnSpPr/>
                <p:nvPr/>
              </p:nvCxnSpPr>
              <p:spPr>
                <a:xfrm>
                  <a:off x="3549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5E20B48-3FBB-41BA-ACED-B878218C98FD}"/>
                    </a:ext>
                  </a:extLst>
                </p:cNvPr>
                <p:cNvCxnSpPr/>
                <p:nvPr/>
              </p:nvCxnSpPr>
              <p:spPr>
                <a:xfrm>
                  <a:off x="3701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DAE3AA8-B6BB-47F4-963A-43DABDCBF673}"/>
                    </a:ext>
                  </a:extLst>
                </p:cNvPr>
                <p:cNvCxnSpPr/>
                <p:nvPr/>
              </p:nvCxnSpPr>
              <p:spPr>
                <a:xfrm>
                  <a:off x="3853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D270FFF-2F5E-4885-941E-FB4252B814EF}"/>
                    </a:ext>
                  </a:extLst>
                </p:cNvPr>
                <p:cNvCxnSpPr/>
                <p:nvPr/>
              </p:nvCxnSpPr>
              <p:spPr>
                <a:xfrm>
                  <a:off x="4006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59D03D4-1B1E-4114-B3C6-7327A788DDC6}"/>
                    </a:ext>
                  </a:extLst>
                </p:cNvPr>
                <p:cNvCxnSpPr/>
                <p:nvPr/>
              </p:nvCxnSpPr>
              <p:spPr>
                <a:xfrm>
                  <a:off x="4158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80FA9F8-3E51-467F-9D1E-E304A7A99BDB}"/>
                    </a:ext>
                  </a:extLst>
                </p:cNvPr>
                <p:cNvCxnSpPr/>
                <p:nvPr/>
              </p:nvCxnSpPr>
              <p:spPr>
                <a:xfrm>
                  <a:off x="4311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CC37457-9DED-442F-9ED4-F01145D8E9F8}"/>
                    </a:ext>
                  </a:extLst>
                </p:cNvPr>
                <p:cNvCxnSpPr>
                  <a:cxnSpLocks/>
                </p:cNvCxnSpPr>
                <p:nvPr/>
              </p:nvCxnSpPr>
              <p:spPr>
                <a:xfrm flipH="1">
                  <a:off x="1415480" y="4864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3E87E3FB-9DCB-429A-9BE8-F6511E8CDAF3}"/>
                  </a:ext>
                </a:extLst>
              </p:cNvPr>
              <p:cNvGrpSpPr/>
              <p:nvPr/>
            </p:nvGrpSpPr>
            <p:grpSpPr>
              <a:xfrm>
                <a:off x="1415480" y="5016698"/>
                <a:ext cx="2895600" cy="1371600"/>
                <a:chOff x="1567880" y="5016698"/>
                <a:chExt cx="2895600" cy="1371600"/>
              </a:xfrm>
            </p:grpSpPr>
            <p:cxnSp>
              <p:nvCxnSpPr>
                <p:cNvPr id="80" name="Straight Connector 79">
                  <a:extLst>
                    <a:ext uri="{FF2B5EF4-FFF2-40B4-BE49-F238E27FC236}">
                      <a16:creationId xmlns:a16="http://schemas.microsoft.com/office/drawing/2014/main" id="{4C1BAF50-B6B1-464C-82A1-4C9F7966A290}"/>
                    </a:ext>
                  </a:extLst>
                </p:cNvPr>
                <p:cNvCxnSpPr>
                  <a:cxnSpLocks/>
                </p:cNvCxnSpPr>
                <p:nvPr/>
              </p:nvCxnSpPr>
              <p:spPr>
                <a:xfrm flipH="1">
                  <a:off x="1567880" y="5016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2367B2-8223-4AEB-94C1-A2E4D3D05713}"/>
                    </a:ext>
                  </a:extLst>
                </p:cNvPr>
                <p:cNvCxnSpPr>
                  <a:cxnSpLocks/>
                </p:cNvCxnSpPr>
                <p:nvPr/>
              </p:nvCxnSpPr>
              <p:spPr>
                <a:xfrm flipH="1">
                  <a:off x="1567880" y="5169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017C591-4DCE-410D-8E82-69DA66DA8F39}"/>
                    </a:ext>
                  </a:extLst>
                </p:cNvPr>
                <p:cNvCxnSpPr>
                  <a:cxnSpLocks/>
                </p:cNvCxnSpPr>
                <p:nvPr/>
              </p:nvCxnSpPr>
              <p:spPr>
                <a:xfrm flipH="1">
                  <a:off x="1567880" y="5321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766FB4C-A112-40E7-8297-20B7A8AF88CC}"/>
                    </a:ext>
                  </a:extLst>
                </p:cNvPr>
                <p:cNvCxnSpPr>
                  <a:cxnSpLocks/>
                </p:cNvCxnSpPr>
                <p:nvPr/>
              </p:nvCxnSpPr>
              <p:spPr>
                <a:xfrm flipH="1">
                  <a:off x="1567880" y="5473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33D5798-AE8E-4A03-9CAA-E9299E4C1451}"/>
                    </a:ext>
                  </a:extLst>
                </p:cNvPr>
                <p:cNvCxnSpPr>
                  <a:cxnSpLocks/>
                </p:cNvCxnSpPr>
                <p:nvPr/>
              </p:nvCxnSpPr>
              <p:spPr>
                <a:xfrm flipH="1">
                  <a:off x="1567880" y="56262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66ABF86-2335-4C98-97B6-C27D024EE500}"/>
                    </a:ext>
                  </a:extLst>
                </p:cNvPr>
                <p:cNvCxnSpPr>
                  <a:cxnSpLocks/>
                </p:cNvCxnSpPr>
                <p:nvPr/>
              </p:nvCxnSpPr>
              <p:spPr>
                <a:xfrm flipH="1">
                  <a:off x="1567880" y="5778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018960F-070B-47C0-9BB4-BAF88F9790F3}"/>
                    </a:ext>
                  </a:extLst>
                </p:cNvPr>
                <p:cNvCxnSpPr>
                  <a:cxnSpLocks/>
                </p:cNvCxnSpPr>
                <p:nvPr/>
              </p:nvCxnSpPr>
              <p:spPr>
                <a:xfrm flipH="1">
                  <a:off x="1567880" y="5931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5F2C542-E602-452A-B2B5-25A4BD9B65F3}"/>
                    </a:ext>
                  </a:extLst>
                </p:cNvPr>
                <p:cNvCxnSpPr>
                  <a:cxnSpLocks/>
                </p:cNvCxnSpPr>
                <p:nvPr/>
              </p:nvCxnSpPr>
              <p:spPr>
                <a:xfrm flipH="1">
                  <a:off x="1567880" y="6083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D374DC1-AB5D-471D-8AF6-16BD8E3D3338}"/>
                    </a:ext>
                  </a:extLst>
                </p:cNvPr>
                <p:cNvCxnSpPr>
                  <a:cxnSpLocks/>
                </p:cNvCxnSpPr>
                <p:nvPr/>
              </p:nvCxnSpPr>
              <p:spPr>
                <a:xfrm flipH="1">
                  <a:off x="1567880" y="6235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501FE12-9502-4EA2-BD6D-ED66CCC10FC9}"/>
                    </a:ext>
                  </a:extLst>
                </p:cNvPr>
                <p:cNvCxnSpPr>
                  <a:cxnSpLocks/>
                </p:cNvCxnSpPr>
                <p:nvPr/>
              </p:nvCxnSpPr>
              <p:spPr>
                <a:xfrm flipH="1">
                  <a:off x="1567880" y="6388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1A4A6BCA-0E1C-4B50-A70F-535723B002CD}"/>
                </a:ext>
              </a:extLst>
            </p:cNvPr>
            <p:cNvGrpSpPr/>
            <p:nvPr/>
          </p:nvGrpSpPr>
          <p:grpSpPr>
            <a:xfrm>
              <a:off x="10083002" y="4864296"/>
              <a:ext cx="2895600" cy="1524000"/>
              <a:chOff x="1415480" y="4864298"/>
              <a:chExt cx="2895600" cy="1524000"/>
            </a:xfrm>
          </p:grpSpPr>
          <p:grpSp>
            <p:nvGrpSpPr>
              <p:cNvPr id="45" name="Group 44">
                <a:extLst>
                  <a:ext uri="{FF2B5EF4-FFF2-40B4-BE49-F238E27FC236}">
                    <a16:creationId xmlns:a16="http://schemas.microsoft.com/office/drawing/2014/main" id="{033D611B-1F69-4821-AC49-AC87E5ED9D25}"/>
                  </a:ext>
                </a:extLst>
              </p:cNvPr>
              <p:cNvGrpSpPr/>
              <p:nvPr/>
            </p:nvGrpSpPr>
            <p:grpSpPr>
              <a:xfrm>
                <a:off x="1415480" y="4864298"/>
                <a:ext cx="2895600" cy="1523999"/>
                <a:chOff x="1415480" y="4864298"/>
                <a:chExt cx="2895600" cy="1589038"/>
              </a:xfrm>
            </p:grpSpPr>
            <p:cxnSp>
              <p:nvCxnSpPr>
                <p:cNvPr id="57" name="Straight Connector 56">
                  <a:extLst>
                    <a:ext uri="{FF2B5EF4-FFF2-40B4-BE49-F238E27FC236}">
                      <a16:creationId xmlns:a16="http://schemas.microsoft.com/office/drawing/2014/main" id="{925ECB8D-7529-4A9D-9ED9-5837A975F22C}"/>
                    </a:ext>
                  </a:extLst>
                </p:cNvPr>
                <p:cNvCxnSpPr/>
                <p:nvPr/>
              </p:nvCxnSpPr>
              <p:spPr>
                <a:xfrm>
                  <a:off x="1415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1A5DAB3-4EC4-4F76-8B2D-7D67D27CFCC5}"/>
                    </a:ext>
                  </a:extLst>
                </p:cNvPr>
                <p:cNvCxnSpPr/>
                <p:nvPr/>
              </p:nvCxnSpPr>
              <p:spPr>
                <a:xfrm>
                  <a:off x="1567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327D761-865D-433D-A260-00A3A3E556F0}"/>
                    </a:ext>
                  </a:extLst>
                </p:cNvPr>
                <p:cNvCxnSpPr/>
                <p:nvPr/>
              </p:nvCxnSpPr>
              <p:spPr>
                <a:xfrm>
                  <a:off x="1720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E9A6D3-5F61-4F06-B9F7-2E514BF05064}"/>
                    </a:ext>
                  </a:extLst>
                </p:cNvPr>
                <p:cNvCxnSpPr/>
                <p:nvPr/>
              </p:nvCxnSpPr>
              <p:spPr>
                <a:xfrm>
                  <a:off x="1872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06B195-2A0B-4078-8560-5EA0E1A249F9}"/>
                    </a:ext>
                  </a:extLst>
                </p:cNvPr>
                <p:cNvCxnSpPr/>
                <p:nvPr/>
              </p:nvCxnSpPr>
              <p:spPr>
                <a:xfrm>
                  <a:off x="2025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73DCA2E-FCF8-44C9-830A-C4A28755F39B}"/>
                    </a:ext>
                  </a:extLst>
                </p:cNvPr>
                <p:cNvCxnSpPr/>
                <p:nvPr/>
              </p:nvCxnSpPr>
              <p:spPr>
                <a:xfrm>
                  <a:off x="2177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834937F-92C7-4226-8698-78CDCB5FE4C9}"/>
                    </a:ext>
                  </a:extLst>
                </p:cNvPr>
                <p:cNvCxnSpPr/>
                <p:nvPr/>
              </p:nvCxnSpPr>
              <p:spPr>
                <a:xfrm>
                  <a:off x="2329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D5B70FA-0F45-4FA3-A57B-790E642189E0}"/>
                    </a:ext>
                  </a:extLst>
                </p:cNvPr>
                <p:cNvCxnSpPr/>
                <p:nvPr/>
              </p:nvCxnSpPr>
              <p:spPr>
                <a:xfrm>
                  <a:off x="2482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89B802A-CB94-4FA7-9175-0C9721289E1E}"/>
                    </a:ext>
                  </a:extLst>
                </p:cNvPr>
                <p:cNvCxnSpPr/>
                <p:nvPr/>
              </p:nvCxnSpPr>
              <p:spPr>
                <a:xfrm>
                  <a:off x="2634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5FDA625-D6D3-45CE-849D-2D4E34AFB5B6}"/>
                    </a:ext>
                  </a:extLst>
                </p:cNvPr>
                <p:cNvCxnSpPr/>
                <p:nvPr/>
              </p:nvCxnSpPr>
              <p:spPr>
                <a:xfrm>
                  <a:off x="2787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337F683-BA2E-4247-9F7D-044E77B4EFF5}"/>
                    </a:ext>
                  </a:extLst>
                </p:cNvPr>
                <p:cNvCxnSpPr/>
                <p:nvPr/>
              </p:nvCxnSpPr>
              <p:spPr>
                <a:xfrm>
                  <a:off x="2939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4765E8F-EE95-4F17-B504-F17DB5907EFB}"/>
                    </a:ext>
                  </a:extLst>
                </p:cNvPr>
                <p:cNvCxnSpPr/>
                <p:nvPr/>
              </p:nvCxnSpPr>
              <p:spPr>
                <a:xfrm>
                  <a:off x="3091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A02664F-00E0-4B68-A862-10D505244F2B}"/>
                    </a:ext>
                  </a:extLst>
                </p:cNvPr>
                <p:cNvCxnSpPr/>
                <p:nvPr/>
              </p:nvCxnSpPr>
              <p:spPr>
                <a:xfrm>
                  <a:off x="3244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6E93396-7496-4442-93E7-B666542AEEAA}"/>
                    </a:ext>
                  </a:extLst>
                </p:cNvPr>
                <p:cNvCxnSpPr/>
                <p:nvPr/>
              </p:nvCxnSpPr>
              <p:spPr>
                <a:xfrm>
                  <a:off x="3396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5BACA8B-12CA-4359-A5A9-1201816FC4E7}"/>
                    </a:ext>
                  </a:extLst>
                </p:cNvPr>
                <p:cNvCxnSpPr/>
                <p:nvPr/>
              </p:nvCxnSpPr>
              <p:spPr>
                <a:xfrm>
                  <a:off x="3549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50EAA87-08DC-4C24-90C1-2342775CBF9F}"/>
                    </a:ext>
                  </a:extLst>
                </p:cNvPr>
                <p:cNvCxnSpPr/>
                <p:nvPr/>
              </p:nvCxnSpPr>
              <p:spPr>
                <a:xfrm>
                  <a:off x="3701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BE4CE1B-91DA-4700-A4FF-C9B7E3DDC1C4}"/>
                    </a:ext>
                  </a:extLst>
                </p:cNvPr>
                <p:cNvCxnSpPr/>
                <p:nvPr/>
              </p:nvCxnSpPr>
              <p:spPr>
                <a:xfrm>
                  <a:off x="3853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FAC971D-458B-4BC0-B5AB-8E18A1661A52}"/>
                    </a:ext>
                  </a:extLst>
                </p:cNvPr>
                <p:cNvCxnSpPr/>
                <p:nvPr/>
              </p:nvCxnSpPr>
              <p:spPr>
                <a:xfrm>
                  <a:off x="4006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7D61962-3FBF-4C8A-BEB5-43190C3928E1}"/>
                    </a:ext>
                  </a:extLst>
                </p:cNvPr>
                <p:cNvCxnSpPr/>
                <p:nvPr/>
              </p:nvCxnSpPr>
              <p:spPr>
                <a:xfrm>
                  <a:off x="4158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EACED72-481D-4FA1-B2CF-32C6F4B69FDD}"/>
                    </a:ext>
                  </a:extLst>
                </p:cNvPr>
                <p:cNvCxnSpPr/>
                <p:nvPr/>
              </p:nvCxnSpPr>
              <p:spPr>
                <a:xfrm>
                  <a:off x="4311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3D40BEF-0047-4B54-A7A9-B058367B3EEF}"/>
                    </a:ext>
                  </a:extLst>
                </p:cNvPr>
                <p:cNvCxnSpPr>
                  <a:cxnSpLocks/>
                </p:cNvCxnSpPr>
                <p:nvPr/>
              </p:nvCxnSpPr>
              <p:spPr>
                <a:xfrm flipH="1">
                  <a:off x="1415480" y="4864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3996EAC4-95D6-4A2C-90A4-45F09C7EA469}"/>
                  </a:ext>
                </a:extLst>
              </p:cNvPr>
              <p:cNvGrpSpPr/>
              <p:nvPr/>
            </p:nvGrpSpPr>
            <p:grpSpPr>
              <a:xfrm>
                <a:off x="1415480" y="5016698"/>
                <a:ext cx="2895600" cy="1371600"/>
                <a:chOff x="1567880" y="5016698"/>
                <a:chExt cx="2895600" cy="1371600"/>
              </a:xfrm>
            </p:grpSpPr>
            <p:cxnSp>
              <p:nvCxnSpPr>
                <p:cNvPr id="47" name="Straight Connector 46">
                  <a:extLst>
                    <a:ext uri="{FF2B5EF4-FFF2-40B4-BE49-F238E27FC236}">
                      <a16:creationId xmlns:a16="http://schemas.microsoft.com/office/drawing/2014/main" id="{FBD1A2B3-4210-4271-8DE0-21140D972F07}"/>
                    </a:ext>
                  </a:extLst>
                </p:cNvPr>
                <p:cNvCxnSpPr>
                  <a:cxnSpLocks/>
                </p:cNvCxnSpPr>
                <p:nvPr/>
              </p:nvCxnSpPr>
              <p:spPr>
                <a:xfrm flipH="1">
                  <a:off x="1567880" y="5016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654858-B61E-45F5-96DF-1E553988184C}"/>
                    </a:ext>
                  </a:extLst>
                </p:cNvPr>
                <p:cNvCxnSpPr>
                  <a:cxnSpLocks/>
                </p:cNvCxnSpPr>
                <p:nvPr/>
              </p:nvCxnSpPr>
              <p:spPr>
                <a:xfrm flipH="1">
                  <a:off x="1567880" y="5169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3C383A-6002-475F-9E66-5789D83AD3FB}"/>
                    </a:ext>
                  </a:extLst>
                </p:cNvPr>
                <p:cNvCxnSpPr>
                  <a:cxnSpLocks/>
                </p:cNvCxnSpPr>
                <p:nvPr/>
              </p:nvCxnSpPr>
              <p:spPr>
                <a:xfrm flipH="1">
                  <a:off x="1567880" y="5321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3A3ECC0-A4CA-433B-96CB-D882B8E34744}"/>
                    </a:ext>
                  </a:extLst>
                </p:cNvPr>
                <p:cNvCxnSpPr>
                  <a:cxnSpLocks/>
                </p:cNvCxnSpPr>
                <p:nvPr/>
              </p:nvCxnSpPr>
              <p:spPr>
                <a:xfrm flipH="1">
                  <a:off x="1567880" y="5473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EA2A062-E111-42E2-A97E-79F78E12A2C4}"/>
                    </a:ext>
                  </a:extLst>
                </p:cNvPr>
                <p:cNvCxnSpPr>
                  <a:cxnSpLocks/>
                </p:cNvCxnSpPr>
                <p:nvPr/>
              </p:nvCxnSpPr>
              <p:spPr>
                <a:xfrm flipH="1">
                  <a:off x="1567880" y="56262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F6DB2E2-963B-43CC-A872-72EB37D8E20B}"/>
                    </a:ext>
                  </a:extLst>
                </p:cNvPr>
                <p:cNvCxnSpPr>
                  <a:cxnSpLocks/>
                </p:cNvCxnSpPr>
                <p:nvPr/>
              </p:nvCxnSpPr>
              <p:spPr>
                <a:xfrm flipH="1">
                  <a:off x="1567880" y="5778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D524AF8-C462-4014-ACF5-2AB789105A90}"/>
                    </a:ext>
                  </a:extLst>
                </p:cNvPr>
                <p:cNvCxnSpPr>
                  <a:cxnSpLocks/>
                </p:cNvCxnSpPr>
                <p:nvPr/>
              </p:nvCxnSpPr>
              <p:spPr>
                <a:xfrm flipH="1">
                  <a:off x="1567880" y="5931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8CBD7BF-7BDE-4EC3-87F0-A659F455905D}"/>
                    </a:ext>
                  </a:extLst>
                </p:cNvPr>
                <p:cNvCxnSpPr>
                  <a:cxnSpLocks/>
                </p:cNvCxnSpPr>
                <p:nvPr/>
              </p:nvCxnSpPr>
              <p:spPr>
                <a:xfrm flipH="1">
                  <a:off x="1567880" y="6083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966C85F-2838-4347-BB73-E101A2DC8295}"/>
                    </a:ext>
                  </a:extLst>
                </p:cNvPr>
                <p:cNvCxnSpPr>
                  <a:cxnSpLocks/>
                </p:cNvCxnSpPr>
                <p:nvPr/>
              </p:nvCxnSpPr>
              <p:spPr>
                <a:xfrm flipH="1">
                  <a:off x="1567880" y="6235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9883B53-C9C3-4717-A9D0-E425DB7FD46F}"/>
                    </a:ext>
                  </a:extLst>
                </p:cNvPr>
                <p:cNvCxnSpPr>
                  <a:cxnSpLocks/>
                </p:cNvCxnSpPr>
                <p:nvPr/>
              </p:nvCxnSpPr>
              <p:spPr>
                <a:xfrm flipH="1">
                  <a:off x="1567880" y="6388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1" name="Group 10">
              <a:extLst>
                <a:ext uri="{FF2B5EF4-FFF2-40B4-BE49-F238E27FC236}">
                  <a16:creationId xmlns:a16="http://schemas.microsoft.com/office/drawing/2014/main" id="{48CCD1E1-D066-4500-9052-B90ACB56873D}"/>
                </a:ext>
              </a:extLst>
            </p:cNvPr>
            <p:cNvGrpSpPr/>
            <p:nvPr/>
          </p:nvGrpSpPr>
          <p:grpSpPr>
            <a:xfrm>
              <a:off x="7184684" y="4864296"/>
              <a:ext cx="2895600" cy="1524000"/>
              <a:chOff x="1415480" y="4864298"/>
              <a:chExt cx="2895600" cy="1524000"/>
            </a:xfrm>
          </p:grpSpPr>
          <p:grpSp>
            <p:nvGrpSpPr>
              <p:cNvPr id="12" name="Group 11">
                <a:extLst>
                  <a:ext uri="{FF2B5EF4-FFF2-40B4-BE49-F238E27FC236}">
                    <a16:creationId xmlns:a16="http://schemas.microsoft.com/office/drawing/2014/main" id="{D5081E42-EE4E-44AA-8DBC-FEC1C7FE5605}"/>
                  </a:ext>
                </a:extLst>
              </p:cNvPr>
              <p:cNvGrpSpPr/>
              <p:nvPr/>
            </p:nvGrpSpPr>
            <p:grpSpPr>
              <a:xfrm>
                <a:off x="1415480" y="4864298"/>
                <a:ext cx="2895600" cy="1523999"/>
                <a:chOff x="1415480" y="4864298"/>
                <a:chExt cx="2895600" cy="1589038"/>
              </a:xfrm>
            </p:grpSpPr>
            <p:cxnSp>
              <p:nvCxnSpPr>
                <p:cNvPr id="24" name="Straight Connector 23">
                  <a:extLst>
                    <a:ext uri="{FF2B5EF4-FFF2-40B4-BE49-F238E27FC236}">
                      <a16:creationId xmlns:a16="http://schemas.microsoft.com/office/drawing/2014/main" id="{EDBFB46B-8370-4C9E-9235-7FDED92526B8}"/>
                    </a:ext>
                  </a:extLst>
                </p:cNvPr>
                <p:cNvCxnSpPr/>
                <p:nvPr/>
              </p:nvCxnSpPr>
              <p:spPr>
                <a:xfrm>
                  <a:off x="1415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54ED4CA-33C7-4376-9242-8957EA57A429}"/>
                    </a:ext>
                  </a:extLst>
                </p:cNvPr>
                <p:cNvCxnSpPr/>
                <p:nvPr/>
              </p:nvCxnSpPr>
              <p:spPr>
                <a:xfrm>
                  <a:off x="1567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26996A0-2087-4091-9DE7-55AF0FA1A5BA}"/>
                    </a:ext>
                  </a:extLst>
                </p:cNvPr>
                <p:cNvCxnSpPr/>
                <p:nvPr/>
              </p:nvCxnSpPr>
              <p:spPr>
                <a:xfrm>
                  <a:off x="1720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7B208D3-E310-4234-BDDB-6914D7FCAE87}"/>
                    </a:ext>
                  </a:extLst>
                </p:cNvPr>
                <p:cNvCxnSpPr/>
                <p:nvPr/>
              </p:nvCxnSpPr>
              <p:spPr>
                <a:xfrm>
                  <a:off x="1872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52B132A-1EE7-4486-AF2A-6AA643F01C96}"/>
                    </a:ext>
                  </a:extLst>
                </p:cNvPr>
                <p:cNvCxnSpPr/>
                <p:nvPr/>
              </p:nvCxnSpPr>
              <p:spPr>
                <a:xfrm>
                  <a:off x="2025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361DC0-835F-4E55-A85F-3D571AD6E6AB}"/>
                    </a:ext>
                  </a:extLst>
                </p:cNvPr>
                <p:cNvCxnSpPr/>
                <p:nvPr/>
              </p:nvCxnSpPr>
              <p:spPr>
                <a:xfrm>
                  <a:off x="2177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AFB1192-C7F3-4DF9-B658-69E01B6CB9A3}"/>
                    </a:ext>
                  </a:extLst>
                </p:cNvPr>
                <p:cNvCxnSpPr/>
                <p:nvPr/>
              </p:nvCxnSpPr>
              <p:spPr>
                <a:xfrm>
                  <a:off x="2329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287039E-1164-43EB-A3D9-A47AA60A6E17}"/>
                    </a:ext>
                  </a:extLst>
                </p:cNvPr>
                <p:cNvCxnSpPr/>
                <p:nvPr/>
              </p:nvCxnSpPr>
              <p:spPr>
                <a:xfrm>
                  <a:off x="2482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0F08143-BBE8-47FC-819F-9001EC561EDC}"/>
                    </a:ext>
                  </a:extLst>
                </p:cNvPr>
                <p:cNvCxnSpPr/>
                <p:nvPr/>
              </p:nvCxnSpPr>
              <p:spPr>
                <a:xfrm>
                  <a:off x="2634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881B93A-2B51-419F-B262-641616E6E7FE}"/>
                    </a:ext>
                  </a:extLst>
                </p:cNvPr>
                <p:cNvCxnSpPr/>
                <p:nvPr/>
              </p:nvCxnSpPr>
              <p:spPr>
                <a:xfrm>
                  <a:off x="2787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4C681E-57F5-42D7-8B13-BF5241584EB3}"/>
                    </a:ext>
                  </a:extLst>
                </p:cNvPr>
                <p:cNvCxnSpPr/>
                <p:nvPr/>
              </p:nvCxnSpPr>
              <p:spPr>
                <a:xfrm>
                  <a:off x="2939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84CA0C-FFDA-43DC-96DA-946D51781020}"/>
                    </a:ext>
                  </a:extLst>
                </p:cNvPr>
                <p:cNvCxnSpPr/>
                <p:nvPr/>
              </p:nvCxnSpPr>
              <p:spPr>
                <a:xfrm>
                  <a:off x="3091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0B64BCB-3493-4D20-A4D0-E9E506F55850}"/>
                    </a:ext>
                  </a:extLst>
                </p:cNvPr>
                <p:cNvCxnSpPr/>
                <p:nvPr/>
              </p:nvCxnSpPr>
              <p:spPr>
                <a:xfrm>
                  <a:off x="3244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2B88103-4F7F-468C-A65B-919CE4B7FB6A}"/>
                    </a:ext>
                  </a:extLst>
                </p:cNvPr>
                <p:cNvCxnSpPr/>
                <p:nvPr/>
              </p:nvCxnSpPr>
              <p:spPr>
                <a:xfrm>
                  <a:off x="3396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8FEA80F-2874-4196-B0A2-669EE66D0891}"/>
                    </a:ext>
                  </a:extLst>
                </p:cNvPr>
                <p:cNvCxnSpPr/>
                <p:nvPr/>
              </p:nvCxnSpPr>
              <p:spPr>
                <a:xfrm>
                  <a:off x="3549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AEBEFDF-D02D-48DA-95DA-4244CCF84F32}"/>
                    </a:ext>
                  </a:extLst>
                </p:cNvPr>
                <p:cNvCxnSpPr/>
                <p:nvPr/>
              </p:nvCxnSpPr>
              <p:spPr>
                <a:xfrm>
                  <a:off x="37014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97D17A6-0F26-430E-9203-AE14F1C022E2}"/>
                    </a:ext>
                  </a:extLst>
                </p:cNvPr>
                <p:cNvCxnSpPr/>
                <p:nvPr/>
              </p:nvCxnSpPr>
              <p:spPr>
                <a:xfrm>
                  <a:off x="38538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AFCE8C-0132-4641-9399-7F0C9C7FF800}"/>
                    </a:ext>
                  </a:extLst>
                </p:cNvPr>
                <p:cNvCxnSpPr/>
                <p:nvPr/>
              </p:nvCxnSpPr>
              <p:spPr>
                <a:xfrm>
                  <a:off x="40062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A44343C-01CA-4507-930D-0374CB602F7C}"/>
                    </a:ext>
                  </a:extLst>
                </p:cNvPr>
                <p:cNvCxnSpPr/>
                <p:nvPr/>
              </p:nvCxnSpPr>
              <p:spPr>
                <a:xfrm>
                  <a:off x="41586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39FD0DD-3877-4967-ABB9-3710C2271EDB}"/>
                    </a:ext>
                  </a:extLst>
                </p:cNvPr>
                <p:cNvCxnSpPr/>
                <p:nvPr/>
              </p:nvCxnSpPr>
              <p:spPr>
                <a:xfrm>
                  <a:off x="4311080" y="4869160"/>
                  <a:ext cx="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13AD89E-AF1E-409F-B5B0-4A7539DE3B9D}"/>
                    </a:ext>
                  </a:extLst>
                </p:cNvPr>
                <p:cNvCxnSpPr>
                  <a:cxnSpLocks/>
                </p:cNvCxnSpPr>
                <p:nvPr/>
              </p:nvCxnSpPr>
              <p:spPr>
                <a:xfrm flipH="1">
                  <a:off x="1415480" y="4864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1B8FF95C-7FE3-4D28-8E24-7F11432A2F53}"/>
                  </a:ext>
                </a:extLst>
              </p:cNvPr>
              <p:cNvGrpSpPr/>
              <p:nvPr/>
            </p:nvGrpSpPr>
            <p:grpSpPr>
              <a:xfrm>
                <a:off x="1415480" y="5016698"/>
                <a:ext cx="2895600" cy="1371600"/>
                <a:chOff x="1567880" y="5016698"/>
                <a:chExt cx="2895600" cy="1371600"/>
              </a:xfrm>
            </p:grpSpPr>
            <p:cxnSp>
              <p:nvCxnSpPr>
                <p:cNvPr id="14" name="Straight Connector 13">
                  <a:extLst>
                    <a:ext uri="{FF2B5EF4-FFF2-40B4-BE49-F238E27FC236}">
                      <a16:creationId xmlns:a16="http://schemas.microsoft.com/office/drawing/2014/main" id="{8E9B33A4-A28A-44C4-9D22-501563561D0F}"/>
                    </a:ext>
                  </a:extLst>
                </p:cNvPr>
                <p:cNvCxnSpPr>
                  <a:cxnSpLocks/>
                </p:cNvCxnSpPr>
                <p:nvPr/>
              </p:nvCxnSpPr>
              <p:spPr>
                <a:xfrm flipH="1">
                  <a:off x="1567880" y="5016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39DF128-2ACB-4B47-9AB4-5E3A212AD574}"/>
                    </a:ext>
                  </a:extLst>
                </p:cNvPr>
                <p:cNvCxnSpPr>
                  <a:cxnSpLocks/>
                </p:cNvCxnSpPr>
                <p:nvPr/>
              </p:nvCxnSpPr>
              <p:spPr>
                <a:xfrm flipH="1">
                  <a:off x="1567880" y="5169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198843-8457-418A-AB7E-465CE99CCC2D}"/>
                    </a:ext>
                  </a:extLst>
                </p:cNvPr>
                <p:cNvCxnSpPr>
                  <a:cxnSpLocks/>
                </p:cNvCxnSpPr>
                <p:nvPr/>
              </p:nvCxnSpPr>
              <p:spPr>
                <a:xfrm flipH="1">
                  <a:off x="1567880" y="5321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F904D3-008C-4C2F-A983-F32864A73012}"/>
                    </a:ext>
                  </a:extLst>
                </p:cNvPr>
                <p:cNvCxnSpPr>
                  <a:cxnSpLocks/>
                </p:cNvCxnSpPr>
                <p:nvPr/>
              </p:nvCxnSpPr>
              <p:spPr>
                <a:xfrm flipH="1">
                  <a:off x="1567880" y="5473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FB574A7-F389-4427-AEBD-2CCBDAD922FA}"/>
                    </a:ext>
                  </a:extLst>
                </p:cNvPr>
                <p:cNvCxnSpPr>
                  <a:cxnSpLocks/>
                </p:cNvCxnSpPr>
                <p:nvPr/>
              </p:nvCxnSpPr>
              <p:spPr>
                <a:xfrm flipH="1">
                  <a:off x="1567880" y="56262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F6F70E-51BF-42F0-AC66-E1F76C53F8B7}"/>
                    </a:ext>
                  </a:extLst>
                </p:cNvPr>
                <p:cNvCxnSpPr>
                  <a:cxnSpLocks/>
                </p:cNvCxnSpPr>
                <p:nvPr/>
              </p:nvCxnSpPr>
              <p:spPr>
                <a:xfrm flipH="1">
                  <a:off x="1567880" y="57786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F2DFE0-226A-4448-BCFC-90F444E870BB}"/>
                    </a:ext>
                  </a:extLst>
                </p:cNvPr>
                <p:cNvCxnSpPr>
                  <a:cxnSpLocks/>
                </p:cNvCxnSpPr>
                <p:nvPr/>
              </p:nvCxnSpPr>
              <p:spPr>
                <a:xfrm flipH="1">
                  <a:off x="1567880" y="59310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17FA2F7-8FE3-443B-B49E-7184D594A20E}"/>
                    </a:ext>
                  </a:extLst>
                </p:cNvPr>
                <p:cNvCxnSpPr>
                  <a:cxnSpLocks/>
                </p:cNvCxnSpPr>
                <p:nvPr/>
              </p:nvCxnSpPr>
              <p:spPr>
                <a:xfrm flipH="1">
                  <a:off x="1567880" y="60834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803EBD-D7A5-4268-ABA0-D4698701E9C9}"/>
                    </a:ext>
                  </a:extLst>
                </p:cNvPr>
                <p:cNvCxnSpPr>
                  <a:cxnSpLocks/>
                </p:cNvCxnSpPr>
                <p:nvPr/>
              </p:nvCxnSpPr>
              <p:spPr>
                <a:xfrm flipH="1">
                  <a:off x="1567880" y="6235898"/>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E09BDC5-5A7B-41CA-99DF-9D21EAE906FC}"/>
                    </a:ext>
                  </a:extLst>
                </p:cNvPr>
                <p:cNvCxnSpPr>
                  <a:cxnSpLocks/>
                </p:cNvCxnSpPr>
                <p:nvPr/>
              </p:nvCxnSpPr>
              <p:spPr>
                <a:xfrm flipH="1">
                  <a:off x="1567880" y="6388298"/>
                  <a:ext cx="2895600" cy="0"/>
                </a:xfrm>
                <a:prstGeom prst="line">
                  <a:avLst/>
                </a:prstGeom>
              </p:spPr>
              <p:style>
                <a:lnRef idx="1">
                  <a:schemeClr val="accent1"/>
                </a:lnRef>
                <a:fillRef idx="0">
                  <a:schemeClr val="accent1"/>
                </a:fillRef>
                <a:effectRef idx="0">
                  <a:schemeClr val="accent1"/>
                </a:effectRef>
                <a:fontRef idx="minor">
                  <a:schemeClr val="tx1"/>
                </a:fontRef>
              </p:style>
            </p:cxnSp>
          </p:grpSp>
        </p:grpSp>
      </p:grpSp>
      <p:sp>
        <p:nvSpPr>
          <p:cNvPr id="182" name="Rectangle 181">
            <a:extLst>
              <a:ext uri="{FF2B5EF4-FFF2-40B4-BE49-F238E27FC236}">
                <a16:creationId xmlns:a16="http://schemas.microsoft.com/office/drawing/2014/main" id="{D73F0FA5-8E0D-416A-9460-2B6B30915EE6}"/>
              </a:ext>
            </a:extLst>
          </p:cNvPr>
          <p:cNvSpPr/>
          <p:nvPr/>
        </p:nvSpPr>
        <p:spPr>
          <a:xfrm>
            <a:off x="3722647" y="1757266"/>
            <a:ext cx="1272416" cy="12451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28704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9D23-E5F9-4F7C-BF8D-E916656CA52F}"/>
              </a:ext>
            </a:extLst>
          </p:cNvPr>
          <p:cNvSpPr>
            <a:spLocks noGrp="1"/>
          </p:cNvSpPr>
          <p:nvPr>
            <p:ph type="title"/>
          </p:nvPr>
        </p:nvSpPr>
        <p:spPr/>
        <p:txBody>
          <a:bodyPr/>
          <a:lstStyle/>
          <a:p>
            <a:r>
              <a:rPr lang="en-GB" dirty="0"/>
              <a:t>Evaluating Qualitative Models</a:t>
            </a:r>
          </a:p>
        </p:txBody>
      </p:sp>
      <p:pic>
        <p:nvPicPr>
          <p:cNvPr id="5" name="Picture 4">
            <a:extLst>
              <a:ext uri="{FF2B5EF4-FFF2-40B4-BE49-F238E27FC236}">
                <a16:creationId xmlns:a16="http://schemas.microsoft.com/office/drawing/2014/main" id="{62C5BCB5-BDC7-4B0A-A2BD-FC8C652630DE}"/>
              </a:ext>
            </a:extLst>
          </p:cNvPr>
          <p:cNvPicPr>
            <a:picLocks noChangeAspect="1"/>
          </p:cNvPicPr>
          <p:nvPr/>
        </p:nvPicPr>
        <p:blipFill>
          <a:blip r:embed="rId2"/>
          <a:stretch>
            <a:fillRect/>
          </a:stretch>
        </p:blipFill>
        <p:spPr>
          <a:xfrm>
            <a:off x="617637" y="1844824"/>
            <a:ext cx="5005146" cy="2304256"/>
          </a:xfrm>
          <a:prstGeom prst="rect">
            <a:avLst/>
          </a:prstGeom>
        </p:spPr>
      </p:pic>
      <p:pic>
        <p:nvPicPr>
          <p:cNvPr id="6" name="Picture 5">
            <a:extLst>
              <a:ext uri="{FF2B5EF4-FFF2-40B4-BE49-F238E27FC236}">
                <a16:creationId xmlns:a16="http://schemas.microsoft.com/office/drawing/2014/main" id="{9649E1EC-0D05-4387-B306-5EF22C54198B}"/>
              </a:ext>
            </a:extLst>
          </p:cNvPr>
          <p:cNvPicPr>
            <a:picLocks noChangeAspect="1"/>
          </p:cNvPicPr>
          <p:nvPr/>
        </p:nvPicPr>
        <p:blipFill>
          <a:blip r:embed="rId3"/>
          <a:stretch>
            <a:fillRect/>
          </a:stretch>
        </p:blipFill>
        <p:spPr>
          <a:xfrm>
            <a:off x="4007768" y="4662265"/>
            <a:ext cx="5733430" cy="1142999"/>
          </a:xfrm>
          <a:prstGeom prst="rect">
            <a:avLst/>
          </a:prstGeom>
        </p:spPr>
      </p:pic>
      <p:grpSp>
        <p:nvGrpSpPr>
          <p:cNvPr id="18" name="Group 17">
            <a:extLst>
              <a:ext uri="{FF2B5EF4-FFF2-40B4-BE49-F238E27FC236}">
                <a16:creationId xmlns:a16="http://schemas.microsoft.com/office/drawing/2014/main" id="{F4E0392F-6B66-446A-8A22-C489679C5CD2}"/>
              </a:ext>
            </a:extLst>
          </p:cNvPr>
          <p:cNvGrpSpPr/>
          <p:nvPr/>
        </p:nvGrpSpPr>
        <p:grpSpPr>
          <a:xfrm>
            <a:off x="8472264" y="5049098"/>
            <a:ext cx="3214322" cy="369332"/>
            <a:chOff x="7750819" y="4967961"/>
            <a:chExt cx="3214322" cy="369332"/>
          </a:xfrm>
        </p:grpSpPr>
        <p:sp>
          <p:nvSpPr>
            <p:cNvPr id="7" name="Oval 6">
              <a:extLst>
                <a:ext uri="{FF2B5EF4-FFF2-40B4-BE49-F238E27FC236}">
                  <a16:creationId xmlns:a16="http://schemas.microsoft.com/office/drawing/2014/main" id="{D422F30C-6E04-4226-8EB9-BCCDE48D1E1B}"/>
                </a:ext>
              </a:extLst>
            </p:cNvPr>
            <p:cNvSpPr/>
            <p:nvPr/>
          </p:nvSpPr>
          <p:spPr>
            <a:xfrm>
              <a:off x="7750819" y="5013176"/>
              <a:ext cx="792088" cy="28803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D5FC75C2-8CE8-417B-8729-A591681A0F53}"/>
                </a:ext>
              </a:extLst>
            </p:cNvPr>
            <p:cNvSpPr txBox="1"/>
            <p:nvPr/>
          </p:nvSpPr>
          <p:spPr>
            <a:xfrm>
              <a:off x="9408368" y="4967961"/>
              <a:ext cx="1556773" cy="369332"/>
            </a:xfrm>
            <a:prstGeom prst="rect">
              <a:avLst/>
            </a:prstGeom>
            <a:solidFill>
              <a:srgbClr val="C00000"/>
            </a:solidFill>
          </p:spPr>
          <p:txBody>
            <a:bodyPr wrap="none" rtlCol="0">
              <a:spAutoFit/>
            </a:bodyPr>
            <a:lstStyle/>
            <a:p>
              <a:r>
                <a:rPr lang="en-GB" b="1" dirty="0">
                  <a:solidFill>
                    <a:schemeClr val="bg1"/>
                  </a:solidFill>
                </a:rPr>
                <a:t>False Negative</a:t>
              </a:r>
            </a:p>
          </p:txBody>
        </p:sp>
        <p:cxnSp>
          <p:nvCxnSpPr>
            <p:cNvPr id="13" name="Straight Connector 12">
              <a:extLst>
                <a:ext uri="{FF2B5EF4-FFF2-40B4-BE49-F238E27FC236}">
                  <a16:creationId xmlns:a16="http://schemas.microsoft.com/office/drawing/2014/main" id="{A8CA7CE9-1D58-42FA-A28A-61637119D831}"/>
                </a:ext>
              </a:extLst>
            </p:cNvPr>
            <p:cNvCxnSpPr>
              <a:cxnSpLocks/>
              <a:stCxn id="7" idx="6"/>
              <a:endCxn id="9" idx="1"/>
            </p:cNvCxnSpPr>
            <p:nvPr/>
          </p:nvCxnSpPr>
          <p:spPr>
            <a:xfrm flipV="1">
              <a:off x="8542907" y="5152627"/>
              <a:ext cx="865461" cy="456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E57F8F53-C50B-47F5-AB6C-ACE3DEADC530}"/>
              </a:ext>
            </a:extLst>
          </p:cNvPr>
          <p:cNvGrpSpPr/>
          <p:nvPr/>
        </p:nvGrpSpPr>
        <p:grpSpPr>
          <a:xfrm>
            <a:off x="6452066" y="5469211"/>
            <a:ext cx="1462965" cy="1056133"/>
            <a:chOff x="5730621" y="5388074"/>
            <a:chExt cx="1462965" cy="1056133"/>
          </a:xfrm>
        </p:grpSpPr>
        <p:sp>
          <p:nvSpPr>
            <p:cNvPr id="8" name="Oval 7">
              <a:extLst>
                <a:ext uri="{FF2B5EF4-FFF2-40B4-BE49-F238E27FC236}">
                  <a16:creationId xmlns:a16="http://schemas.microsoft.com/office/drawing/2014/main" id="{D993A476-9A67-483B-BB75-497CFC41F413}"/>
                </a:ext>
              </a:extLst>
            </p:cNvPr>
            <p:cNvSpPr/>
            <p:nvPr/>
          </p:nvSpPr>
          <p:spPr>
            <a:xfrm>
              <a:off x="6066060" y="5388074"/>
              <a:ext cx="792088" cy="28803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2A66F9AB-BF3D-43E8-86E2-00AE8AA162A0}"/>
                </a:ext>
              </a:extLst>
            </p:cNvPr>
            <p:cNvSpPr txBox="1"/>
            <p:nvPr/>
          </p:nvSpPr>
          <p:spPr>
            <a:xfrm>
              <a:off x="5730621" y="6074875"/>
              <a:ext cx="1462965" cy="369332"/>
            </a:xfrm>
            <a:prstGeom prst="rect">
              <a:avLst/>
            </a:prstGeom>
            <a:solidFill>
              <a:srgbClr val="C00000"/>
            </a:solidFill>
          </p:spPr>
          <p:txBody>
            <a:bodyPr wrap="none" rtlCol="0">
              <a:spAutoFit/>
            </a:bodyPr>
            <a:lstStyle/>
            <a:p>
              <a:r>
                <a:rPr lang="en-GB" b="1" dirty="0">
                  <a:solidFill>
                    <a:schemeClr val="bg1"/>
                  </a:solidFill>
                </a:rPr>
                <a:t>False Positive</a:t>
              </a:r>
            </a:p>
          </p:txBody>
        </p:sp>
        <p:cxnSp>
          <p:nvCxnSpPr>
            <p:cNvPr id="15" name="Straight Connector 14">
              <a:extLst>
                <a:ext uri="{FF2B5EF4-FFF2-40B4-BE49-F238E27FC236}">
                  <a16:creationId xmlns:a16="http://schemas.microsoft.com/office/drawing/2014/main" id="{648383EC-41CA-4233-8CBC-9A310FC0B081}"/>
                </a:ext>
              </a:extLst>
            </p:cNvPr>
            <p:cNvCxnSpPr>
              <a:cxnSpLocks/>
              <a:stCxn id="8" idx="4"/>
              <a:endCxn id="11" idx="0"/>
            </p:cNvCxnSpPr>
            <p:nvPr/>
          </p:nvCxnSpPr>
          <p:spPr>
            <a:xfrm>
              <a:off x="6462104" y="5676106"/>
              <a:ext cx="0" cy="3987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578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DBB7-9841-4221-B245-E36498E2F326}"/>
              </a:ext>
            </a:extLst>
          </p:cNvPr>
          <p:cNvSpPr>
            <a:spLocks noGrp="1"/>
          </p:cNvSpPr>
          <p:nvPr>
            <p:ph type="title"/>
          </p:nvPr>
        </p:nvSpPr>
        <p:spPr/>
        <p:txBody>
          <a:bodyPr>
            <a:normAutofit fontScale="90000"/>
          </a:bodyPr>
          <a:lstStyle/>
          <a:p>
            <a:r>
              <a:rPr lang="en-GB" dirty="0"/>
              <a:t>Machine Learning Builds a </a:t>
            </a:r>
            <a:r>
              <a:rPr lang="en-GB" b="1" dirty="0"/>
              <a:t>Model</a:t>
            </a:r>
            <a:r>
              <a:rPr lang="en-GB" dirty="0"/>
              <a:t> to make </a:t>
            </a:r>
            <a:r>
              <a:rPr lang="en-GB" b="1" dirty="0"/>
              <a:t>Predictions</a:t>
            </a:r>
          </a:p>
        </p:txBody>
      </p:sp>
      <p:grpSp>
        <p:nvGrpSpPr>
          <p:cNvPr id="15" name="Group 14">
            <a:extLst>
              <a:ext uri="{FF2B5EF4-FFF2-40B4-BE49-F238E27FC236}">
                <a16:creationId xmlns:a16="http://schemas.microsoft.com/office/drawing/2014/main" id="{61AF1D75-746A-47BD-B9ED-558532E762EF}"/>
              </a:ext>
            </a:extLst>
          </p:cNvPr>
          <p:cNvGrpSpPr/>
          <p:nvPr/>
        </p:nvGrpSpPr>
        <p:grpSpPr>
          <a:xfrm>
            <a:off x="3683732" y="2362445"/>
            <a:ext cx="3600400" cy="1296144"/>
            <a:chOff x="3683732" y="2776241"/>
            <a:chExt cx="3600400" cy="1296144"/>
          </a:xfrm>
        </p:grpSpPr>
        <p:sp>
          <p:nvSpPr>
            <p:cNvPr id="5" name="Rectangle 4">
              <a:extLst>
                <a:ext uri="{FF2B5EF4-FFF2-40B4-BE49-F238E27FC236}">
                  <a16:creationId xmlns:a16="http://schemas.microsoft.com/office/drawing/2014/main" id="{D8339EBC-F6DC-4056-945C-C87CEB879C8C}"/>
                </a:ext>
              </a:extLst>
            </p:cNvPr>
            <p:cNvSpPr/>
            <p:nvPr/>
          </p:nvSpPr>
          <p:spPr>
            <a:xfrm>
              <a:off x="4907868" y="2776241"/>
              <a:ext cx="2376264" cy="12961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4800" dirty="0"/>
                <a:t>Model</a:t>
              </a:r>
            </a:p>
          </p:txBody>
        </p:sp>
        <p:sp>
          <p:nvSpPr>
            <p:cNvPr id="7" name="Arrow: Right 6">
              <a:extLst>
                <a:ext uri="{FF2B5EF4-FFF2-40B4-BE49-F238E27FC236}">
                  <a16:creationId xmlns:a16="http://schemas.microsoft.com/office/drawing/2014/main" id="{0472F27F-4FDF-480E-9549-9ADF9686E1FC}"/>
                </a:ext>
              </a:extLst>
            </p:cNvPr>
            <p:cNvSpPr/>
            <p:nvPr/>
          </p:nvSpPr>
          <p:spPr>
            <a:xfrm>
              <a:off x="3683732" y="3176972"/>
              <a:ext cx="93610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A4D00C66-CBB3-428E-8F96-E5FBCE11802B}"/>
              </a:ext>
            </a:extLst>
          </p:cNvPr>
          <p:cNvGrpSpPr/>
          <p:nvPr/>
        </p:nvGrpSpPr>
        <p:grpSpPr>
          <a:xfrm>
            <a:off x="7572164" y="2348880"/>
            <a:ext cx="3636404" cy="1296144"/>
            <a:chOff x="7572164" y="2762676"/>
            <a:chExt cx="3636404" cy="1296144"/>
          </a:xfrm>
        </p:grpSpPr>
        <p:sp>
          <p:nvSpPr>
            <p:cNvPr id="6" name="Rectangle 5">
              <a:extLst>
                <a:ext uri="{FF2B5EF4-FFF2-40B4-BE49-F238E27FC236}">
                  <a16:creationId xmlns:a16="http://schemas.microsoft.com/office/drawing/2014/main" id="{D9F64863-9F6A-4F89-B652-C26CD42007ED}"/>
                </a:ext>
              </a:extLst>
            </p:cNvPr>
            <p:cNvSpPr/>
            <p:nvPr/>
          </p:nvSpPr>
          <p:spPr>
            <a:xfrm>
              <a:off x="8832304" y="2762676"/>
              <a:ext cx="237626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Prediction</a:t>
              </a:r>
            </a:p>
          </p:txBody>
        </p:sp>
        <p:sp>
          <p:nvSpPr>
            <p:cNvPr id="8" name="Arrow: Right 7">
              <a:extLst>
                <a:ext uri="{FF2B5EF4-FFF2-40B4-BE49-F238E27FC236}">
                  <a16:creationId xmlns:a16="http://schemas.microsoft.com/office/drawing/2014/main" id="{E82EDECA-E732-460E-A89B-0B2F8E97748B}"/>
                </a:ext>
              </a:extLst>
            </p:cNvPr>
            <p:cNvSpPr/>
            <p:nvPr/>
          </p:nvSpPr>
          <p:spPr>
            <a:xfrm>
              <a:off x="7572164" y="3176972"/>
              <a:ext cx="93610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C723FA46-E564-467D-9CEF-CA2BB28C4B93}"/>
              </a:ext>
            </a:extLst>
          </p:cNvPr>
          <p:cNvGrpSpPr/>
          <p:nvPr/>
        </p:nvGrpSpPr>
        <p:grpSpPr>
          <a:xfrm>
            <a:off x="324643" y="2367132"/>
            <a:ext cx="3693841" cy="2996956"/>
            <a:chOff x="324643" y="2367132"/>
            <a:chExt cx="3693841" cy="2996956"/>
          </a:xfrm>
        </p:grpSpPr>
        <p:sp>
          <p:nvSpPr>
            <p:cNvPr id="4" name="Rectangle 3">
              <a:extLst>
                <a:ext uri="{FF2B5EF4-FFF2-40B4-BE49-F238E27FC236}">
                  <a16:creationId xmlns:a16="http://schemas.microsoft.com/office/drawing/2014/main" id="{E2FA535C-BC3E-4F94-A05D-6649ABE0E5EE}"/>
                </a:ext>
              </a:extLst>
            </p:cNvPr>
            <p:cNvSpPr/>
            <p:nvPr/>
          </p:nvSpPr>
          <p:spPr>
            <a:xfrm>
              <a:off x="983432" y="2367132"/>
              <a:ext cx="237626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Data</a:t>
              </a:r>
            </a:p>
          </p:txBody>
        </p:sp>
        <p:pic>
          <p:nvPicPr>
            <p:cNvPr id="11" name="Picture 10">
              <a:extLst>
                <a:ext uri="{FF2B5EF4-FFF2-40B4-BE49-F238E27FC236}">
                  <a16:creationId xmlns:a16="http://schemas.microsoft.com/office/drawing/2014/main" id="{26CA44BD-06F7-4700-B7AE-0659A91C18F3}"/>
                </a:ext>
              </a:extLst>
            </p:cNvPr>
            <p:cNvPicPr>
              <a:picLocks noChangeAspect="1"/>
            </p:cNvPicPr>
            <p:nvPr/>
          </p:nvPicPr>
          <p:blipFill>
            <a:blip r:embed="rId2"/>
            <a:stretch>
              <a:fillRect/>
            </a:stretch>
          </p:blipFill>
          <p:spPr>
            <a:xfrm>
              <a:off x="324643" y="4221088"/>
              <a:ext cx="3693841" cy="1143000"/>
            </a:xfrm>
            <a:prstGeom prst="rect">
              <a:avLst/>
            </a:prstGeom>
          </p:spPr>
        </p:pic>
      </p:grpSp>
      <p:grpSp>
        <p:nvGrpSpPr>
          <p:cNvPr id="9" name="Group 8">
            <a:extLst>
              <a:ext uri="{FF2B5EF4-FFF2-40B4-BE49-F238E27FC236}">
                <a16:creationId xmlns:a16="http://schemas.microsoft.com/office/drawing/2014/main" id="{1D0E0A42-FB10-494F-B55F-DD924E921C4A}"/>
              </a:ext>
            </a:extLst>
          </p:cNvPr>
          <p:cNvGrpSpPr/>
          <p:nvPr/>
        </p:nvGrpSpPr>
        <p:grpSpPr>
          <a:xfrm>
            <a:off x="9092543" y="3693131"/>
            <a:ext cx="1855785" cy="1480094"/>
            <a:chOff x="8817963" y="3851756"/>
            <a:chExt cx="1855785" cy="1480094"/>
          </a:xfrm>
        </p:grpSpPr>
        <p:pic>
          <p:nvPicPr>
            <p:cNvPr id="12" name="Picture 11">
              <a:extLst>
                <a:ext uri="{FF2B5EF4-FFF2-40B4-BE49-F238E27FC236}">
                  <a16:creationId xmlns:a16="http://schemas.microsoft.com/office/drawing/2014/main" id="{0B4A89BB-0365-48F3-9775-1CBB4E9C3E85}"/>
                </a:ext>
              </a:extLst>
            </p:cNvPr>
            <p:cNvPicPr>
              <a:picLocks noChangeAspect="1"/>
            </p:cNvPicPr>
            <p:nvPr/>
          </p:nvPicPr>
          <p:blipFill>
            <a:blip r:embed="rId3"/>
            <a:stretch>
              <a:fillRect/>
            </a:stretch>
          </p:blipFill>
          <p:spPr>
            <a:xfrm>
              <a:off x="8817963" y="4221088"/>
              <a:ext cx="1855785" cy="1110762"/>
            </a:xfrm>
            <a:prstGeom prst="rect">
              <a:avLst/>
            </a:prstGeom>
          </p:spPr>
        </p:pic>
        <p:sp>
          <p:nvSpPr>
            <p:cNvPr id="3" name="TextBox 2">
              <a:extLst>
                <a:ext uri="{FF2B5EF4-FFF2-40B4-BE49-F238E27FC236}">
                  <a16:creationId xmlns:a16="http://schemas.microsoft.com/office/drawing/2014/main" id="{0DD49A44-6629-441A-A36C-5FEC15462EB4}"/>
                </a:ext>
              </a:extLst>
            </p:cNvPr>
            <p:cNvSpPr txBox="1"/>
            <p:nvPr/>
          </p:nvSpPr>
          <p:spPr>
            <a:xfrm>
              <a:off x="9043194" y="3851756"/>
              <a:ext cx="1405321" cy="369332"/>
            </a:xfrm>
            <a:prstGeom prst="rect">
              <a:avLst/>
            </a:prstGeom>
            <a:noFill/>
          </p:spPr>
          <p:txBody>
            <a:bodyPr wrap="none" rtlCol="0">
              <a:spAutoFit/>
            </a:bodyPr>
            <a:lstStyle/>
            <a:p>
              <a:r>
                <a:rPr lang="en-GB" dirty="0"/>
                <a:t>Classification</a:t>
              </a:r>
            </a:p>
          </p:txBody>
        </p:sp>
      </p:grpSp>
      <p:grpSp>
        <p:nvGrpSpPr>
          <p:cNvPr id="10" name="Group 9">
            <a:extLst>
              <a:ext uri="{FF2B5EF4-FFF2-40B4-BE49-F238E27FC236}">
                <a16:creationId xmlns:a16="http://schemas.microsoft.com/office/drawing/2014/main" id="{E4929DA4-1915-4EE4-9CEF-920BFB1E32B5}"/>
              </a:ext>
            </a:extLst>
          </p:cNvPr>
          <p:cNvGrpSpPr/>
          <p:nvPr/>
        </p:nvGrpSpPr>
        <p:grpSpPr>
          <a:xfrm>
            <a:off x="9100736" y="5229200"/>
            <a:ext cx="1855785" cy="1448028"/>
            <a:chOff x="9912424" y="5221332"/>
            <a:chExt cx="1855785" cy="1448028"/>
          </a:xfrm>
        </p:grpSpPr>
        <p:pic>
          <p:nvPicPr>
            <p:cNvPr id="14" name="Picture 13">
              <a:extLst>
                <a:ext uri="{FF2B5EF4-FFF2-40B4-BE49-F238E27FC236}">
                  <a16:creationId xmlns:a16="http://schemas.microsoft.com/office/drawing/2014/main" id="{76C4294D-4A87-4694-B363-D76A3F7B408A}"/>
                </a:ext>
              </a:extLst>
            </p:cNvPr>
            <p:cNvPicPr>
              <a:picLocks noChangeAspect="1"/>
            </p:cNvPicPr>
            <p:nvPr/>
          </p:nvPicPr>
          <p:blipFill>
            <a:blip r:embed="rId4"/>
            <a:stretch>
              <a:fillRect/>
            </a:stretch>
          </p:blipFill>
          <p:spPr>
            <a:xfrm>
              <a:off x="9912424" y="5558598"/>
              <a:ext cx="1855785" cy="1110762"/>
            </a:xfrm>
            <a:prstGeom prst="rect">
              <a:avLst/>
            </a:prstGeom>
          </p:spPr>
        </p:pic>
        <p:sp>
          <p:nvSpPr>
            <p:cNvPr id="17" name="TextBox 16">
              <a:extLst>
                <a:ext uri="{FF2B5EF4-FFF2-40B4-BE49-F238E27FC236}">
                  <a16:creationId xmlns:a16="http://schemas.microsoft.com/office/drawing/2014/main" id="{2EF597E1-9133-4DD0-81A4-F4B78A64DCE1}"/>
                </a:ext>
              </a:extLst>
            </p:cNvPr>
            <p:cNvSpPr txBox="1"/>
            <p:nvPr/>
          </p:nvSpPr>
          <p:spPr>
            <a:xfrm>
              <a:off x="10240953" y="5221332"/>
              <a:ext cx="1198726" cy="369332"/>
            </a:xfrm>
            <a:prstGeom prst="rect">
              <a:avLst/>
            </a:prstGeom>
            <a:noFill/>
          </p:spPr>
          <p:txBody>
            <a:bodyPr wrap="none" rtlCol="0">
              <a:spAutoFit/>
            </a:bodyPr>
            <a:lstStyle/>
            <a:p>
              <a:r>
                <a:rPr lang="en-GB" dirty="0"/>
                <a:t>Regression</a:t>
              </a:r>
            </a:p>
          </p:txBody>
        </p:sp>
      </p:grpSp>
    </p:spTree>
    <p:extLst>
      <p:ext uri="{BB962C8B-B14F-4D97-AF65-F5344CB8AC3E}">
        <p14:creationId xmlns:p14="http://schemas.microsoft.com/office/powerpoint/2010/main" val="161605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85F35E-B0A9-4443-913A-3934B49146B1}"/>
              </a:ext>
            </a:extLst>
          </p:cNvPr>
          <p:cNvPicPr>
            <a:picLocks noChangeAspect="1"/>
          </p:cNvPicPr>
          <p:nvPr/>
        </p:nvPicPr>
        <p:blipFill>
          <a:blip r:embed="rId2"/>
          <a:stretch>
            <a:fillRect/>
          </a:stretch>
        </p:blipFill>
        <p:spPr>
          <a:xfrm>
            <a:off x="838994" y="3425043"/>
            <a:ext cx="5728539" cy="1142024"/>
          </a:xfrm>
          <a:prstGeom prst="rect">
            <a:avLst/>
          </a:prstGeom>
        </p:spPr>
      </p:pic>
      <p:sp>
        <p:nvSpPr>
          <p:cNvPr id="2" name="Title 1">
            <a:extLst>
              <a:ext uri="{FF2B5EF4-FFF2-40B4-BE49-F238E27FC236}">
                <a16:creationId xmlns:a16="http://schemas.microsoft.com/office/drawing/2014/main" id="{066C9D23-E5F9-4F7C-BF8D-E916656CA52F}"/>
              </a:ext>
            </a:extLst>
          </p:cNvPr>
          <p:cNvSpPr>
            <a:spLocks noGrp="1"/>
          </p:cNvSpPr>
          <p:nvPr>
            <p:ph type="title"/>
          </p:nvPr>
        </p:nvSpPr>
        <p:spPr/>
        <p:txBody>
          <a:bodyPr/>
          <a:lstStyle/>
          <a:p>
            <a:r>
              <a:rPr lang="en-GB" dirty="0"/>
              <a:t>Evaluating Qualitative Models</a:t>
            </a:r>
          </a:p>
        </p:txBody>
      </p:sp>
      <p:pic>
        <p:nvPicPr>
          <p:cNvPr id="6" name="Picture 5">
            <a:extLst>
              <a:ext uri="{FF2B5EF4-FFF2-40B4-BE49-F238E27FC236}">
                <a16:creationId xmlns:a16="http://schemas.microsoft.com/office/drawing/2014/main" id="{9649E1EC-0D05-4387-B306-5EF22C54198B}"/>
              </a:ext>
            </a:extLst>
          </p:cNvPr>
          <p:cNvPicPr>
            <a:picLocks noChangeAspect="1"/>
          </p:cNvPicPr>
          <p:nvPr/>
        </p:nvPicPr>
        <p:blipFill>
          <a:blip r:embed="rId3"/>
          <a:stretch>
            <a:fillRect/>
          </a:stretch>
        </p:blipFill>
        <p:spPr>
          <a:xfrm>
            <a:off x="839416" y="1772816"/>
            <a:ext cx="5733430" cy="1142999"/>
          </a:xfrm>
          <a:prstGeom prst="rect">
            <a:avLst/>
          </a:prstGeom>
        </p:spPr>
      </p:pic>
      <p:sp>
        <p:nvSpPr>
          <p:cNvPr id="3" name="TextBox 2">
            <a:extLst>
              <a:ext uri="{FF2B5EF4-FFF2-40B4-BE49-F238E27FC236}">
                <a16:creationId xmlns:a16="http://schemas.microsoft.com/office/drawing/2014/main" id="{7FFEC4E9-861E-4C42-81B1-2FD6DC2C328A}"/>
              </a:ext>
            </a:extLst>
          </p:cNvPr>
          <p:cNvSpPr txBox="1"/>
          <p:nvPr/>
        </p:nvSpPr>
        <p:spPr>
          <a:xfrm>
            <a:off x="7536160" y="1772816"/>
            <a:ext cx="2959336" cy="1077218"/>
          </a:xfrm>
          <a:prstGeom prst="rect">
            <a:avLst/>
          </a:prstGeom>
          <a:noFill/>
        </p:spPr>
        <p:txBody>
          <a:bodyPr wrap="none" rtlCol="0">
            <a:spAutoFit/>
          </a:bodyPr>
          <a:lstStyle/>
          <a:p>
            <a:r>
              <a:rPr lang="en-GB" sz="2000" dirty="0"/>
              <a:t>(88+24)	= 112 correct </a:t>
            </a:r>
          </a:p>
          <a:p>
            <a:r>
              <a:rPr lang="en-GB" sz="2000" dirty="0"/>
              <a:t>(4+6)	= 10 incorrect	</a:t>
            </a:r>
          </a:p>
          <a:p>
            <a:r>
              <a:rPr lang="en-GB" sz="2400" b="1" dirty="0"/>
              <a:t>Overall = 92% correct </a:t>
            </a:r>
          </a:p>
        </p:txBody>
      </p:sp>
      <p:pic>
        <p:nvPicPr>
          <p:cNvPr id="14" name="Picture 13">
            <a:extLst>
              <a:ext uri="{FF2B5EF4-FFF2-40B4-BE49-F238E27FC236}">
                <a16:creationId xmlns:a16="http://schemas.microsoft.com/office/drawing/2014/main" id="{20900A47-5B07-4C88-B44E-6402E1D5ED83}"/>
              </a:ext>
            </a:extLst>
          </p:cNvPr>
          <p:cNvPicPr>
            <a:picLocks noChangeAspect="1"/>
          </p:cNvPicPr>
          <p:nvPr/>
        </p:nvPicPr>
        <p:blipFill>
          <a:blip r:embed="rId4"/>
          <a:stretch>
            <a:fillRect/>
          </a:stretch>
        </p:blipFill>
        <p:spPr>
          <a:xfrm>
            <a:off x="834108" y="5086324"/>
            <a:ext cx="5733425" cy="1142998"/>
          </a:xfrm>
          <a:prstGeom prst="rect">
            <a:avLst/>
          </a:prstGeom>
        </p:spPr>
      </p:pic>
      <p:sp>
        <p:nvSpPr>
          <p:cNvPr id="20" name="TextBox 19">
            <a:extLst>
              <a:ext uri="{FF2B5EF4-FFF2-40B4-BE49-F238E27FC236}">
                <a16:creationId xmlns:a16="http://schemas.microsoft.com/office/drawing/2014/main" id="{822C299A-4D0C-4A0E-9C9F-AF7201970074}"/>
              </a:ext>
            </a:extLst>
          </p:cNvPr>
          <p:cNvSpPr txBox="1"/>
          <p:nvPr/>
        </p:nvSpPr>
        <p:spPr>
          <a:xfrm>
            <a:off x="7536160" y="3461890"/>
            <a:ext cx="2959336" cy="1077218"/>
          </a:xfrm>
          <a:prstGeom prst="rect">
            <a:avLst/>
          </a:prstGeom>
          <a:noFill/>
        </p:spPr>
        <p:txBody>
          <a:bodyPr wrap="none" rtlCol="0">
            <a:spAutoFit/>
          </a:bodyPr>
          <a:lstStyle/>
          <a:p>
            <a:r>
              <a:rPr lang="en-GB" sz="2000" dirty="0"/>
              <a:t>(88+4)	= 92 correct </a:t>
            </a:r>
          </a:p>
          <a:p>
            <a:r>
              <a:rPr lang="en-GB" sz="2000" dirty="0"/>
              <a:t>(4+1)	= 5 incorrect	</a:t>
            </a:r>
          </a:p>
          <a:p>
            <a:r>
              <a:rPr lang="en-GB" sz="2400" b="1" dirty="0"/>
              <a:t>Overall = 95% correct </a:t>
            </a:r>
          </a:p>
        </p:txBody>
      </p:sp>
      <p:sp>
        <p:nvSpPr>
          <p:cNvPr id="21" name="TextBox 20">
            <a:extLst>
              <a:ext uri="{FF2B5EF4-FFF2-40B4-BE49-F238E27FC236}">
                <a16:creationId xmlns:a16="http://schemas.microsoft.com/office/drawing/2014/main" id="{8826DCA2-9634-402B-802D-456657B4FE5D}"/>
              </a:ext>
            </a:extLst>
          </p:cNvPr>
          <p:cNvSpPr txBox="1"/>
          <p:nvPr/>
        </p:nvSpPr>
        <p:spPr>
          <a:xfrm>
            <a:off x="7536160" y="5119214"/>
            <a:ext cx="2959336" cy="1077218"/>
          </a:xfrm>
          <a:prstGeom prst="rect">
            <a:avLst/>
          </a:prstGeom>
          <a:noFill/>
        </p:spPr>
        <p:txBody>
          <a:bodyPr wrap="none" rtlCol="0">
            <a:spAutoFit/>
          </a:bodyPr>
          <a:lstStyle/>
          <a:p>
            <a:r>
              <a:rPr lang="en-GB" sz="2000" dirty="0"/>
              <a:t>(78+28)	= 106 correct </a:t>
            </a:r>
          </a:p>
          <a:p>
            <a:r>
              <a:rPr lang="en-GB" sz="2000" dirty="0"/>
              <a:t>(0+16)	= 16 incorrect	</a:t>
            </a:r>
          </a:p>
          <a:p>
            <a:r>
              <a:rPr lang="en-GB" sz="2400" b="1" dirty="0"/>
              <a:t>Overall = 91% correct </a:t>
            </a:r>
          </a:p>
        </p:txBody>
      </p:sp>
      <p:sp>
        <p:nvSpPr>
          <p:cNvPr id="16" name="Rectangle 15">
            <a:extLst>
              <a:ext uri="{FF2B5EF4-FFF2-40B4-BE49-F238E27FC236}">
                <a16:creationId xmlns:a16="http://schemas.microsoft.com/office/drawing/2014/main" id="{48D1D47B-DDD9-4589-AB81-333B9838067E}"/>
              </a:ext>
            </a:extLst>
          </p:cNvPr>
          <p:cNvSpPr/>
          <p:nvPr/>
        </p:nvSpPr>
        <p:spPr>
          <a:xfrm>
            <a:off x="5389637" y="3861406"/>
            <a:ext cx="648072" cy="64517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E9A3D928-E50B-430D-BFD2-85A2F1A1868D}"/>
              </a:ext>
            </a:extLst>
          </p:cNvPr>
          <p:cNvSpPr/>
          <p:nvPr/>
        </p:nvSpPr>
        <p:spPr>
          <a:xfrm>
            <a:off x="3801269" y="5897080"/>
            <a:ext cx="2088232" cy="29551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939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21" grpId="0"/>
      <p:bldP spid="16" grpId="0" animBg="1"/>
      <p:bldP spid="2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2DD1489-2F7E-4F0E-87C6-92D1DC0143E3}"/>
              </a:ext>
            </a:extLst>
          </p:cNvPr>
          <p:cNvPicPr>
            <a:picLocks noChangeAspect="1"/>
          </p:cNvPicPr>
          <p:nvPr/>
        </p:nvPicPr>
        <p:blipFill>
          <a:blip r:embed="rId2"/>
          <a:stretch>
            <a:fillRect/>
          </a:stretch>
        </p:blipFill>
        <p:spPr>
          <a:xfrm>
            <a:off x="983432" y="3902457"/>
            <a:ext cx="5728539" cy="1142024"/>
          </a:xfrm>
          <a:prstGeom prst="rect">
            <a:avLst/>
          </a:prstGeom>
        </p:spPr>
      </p:pic>
      <p:sp>
        <p:nvSpPr>
          <p:cNvPr id="2" name="Title 1">
            <a:extLst>
              <a:ext uri="{FF2B5EF4-FFF2-40B4-BE49-F238E27FC236}">
                <a16:creationId xmlns:a16="http://schemas.microsoft.com/office/drawing/2014/main" id="{066C9D23-E5F9-4F7C-BF8D-E916656CA52F}"/>
              </a:ext>
            </a:extLst>
          </p:cNvPr>
          <p:cNvSpPr>
            <a:spLocks noGrp="1"/>
          </p:cNvSpPr>
          <p:nvPr>
            <p:ph type="title"/>
          </p:nvPr>
        </p:nvSpPr>
        <p:spPr/>
        <p:txBody>
          <a:bodyPr/>
          <a:lstStyle/>
          <a:p>
            <a:r>
              <a:rPr lang="en-GB" dirty="0"/>
              <a:t>Sensitivity vs Specificity</a:t>
            </a:r>
          </a:p>
        </p:txBody>
      </p:sp>
      <p:pic>
        <p:nvPicPr>
          <p:cNvPr id="6" name="Picture 5">
            <a:extLst>
              <a:ext uri="{FF2B5EF4-FFF2-40B4-BE49-F238E27FC236}">
                <a16:creationId xmlns:a16="http://schemas.microsoft.com/office/drawing/2014/main" id="{9649E1EC-0D05-4387-B306-5EF22C54198B}"/>
              </a:ext>
            </a:extLst>
          </p:cNvPr>
          <p:cNvPicPr>
            <a:picLocks noChangeAspect="1"/>
          </p:cNvPicPr>
          <p:nvPr/>
        </p:nvPicPr>
        <p:blipFill>
          <a:blip r:embed="rId3"/>
          <a:stretch>
            <a:fillRect/>
          </a:stretch>
        </p:blipFill>
        <p:spPr>
          <a:xfrm>
            <a:off x="983432" y="2450162"/>
            <a:ext cx="5733430" cy="1142999"/>
          </a:xfrm>
          <a:prstGeom prst="rect">
            <a:avLst/>
          </a:prstGeom>
        </p:spPr>
      </p:pic>
      <p:sp>
        <p:nvSpPr>
          <p:cNvPr id="3" name="TextBox 2">
            <a:extLst>
              <a:ext uri="{FF2B5EF4-FFF2-40B4-BE49-F238E27FC236}">
                <a16:creationId xmlns:a16="http://schemas.microsoft.com/office/drawing/2014/main" id="{7FFEC4E9-861E-4C42-81B1-2FD6DC2C328A}"/>
              </a:ext>
            </a:extLst>
          </p:cNvPr>
          <p:cNvSpPr txBox="1"/>
          <p:nvPr/>
        </p:nvSpPr>
        <p:spPr>
          <a:xfrm>
            <a:off x="7536160" y="2433991"/>
            <a:ext cx="3427541" cy="1138773"/>
          </a:xfrm>
          <a:prstGeom prst="rect">
            <a:avLst/>
          </a:prstGeom>
          <a:noFill/>
        </p:spPr>
        <p:txBody>
          <a:bodyPr wrap="none" rtlCol="0">
            <a:spAutoFit/>
          </a:bodyPr>
          <a:lstStyle/>
          <a:p>
            <a:r>
              <a:rPr lang="en-GB" sz="2000" dirty="0"/>
              <a:t>Overall = 92% correct</a:t>
            </a:r>
          </a:p>
          <a:p>
            <a:r>
              <a:rPr lang="en-GB" sz="2400" b="1" dirty="0"/>
              <a:t>Sensitivity </a:t>
            </a:r>
            <a:r>
              <a:rPr lang="en-GB" sz="2400" dirty="0"/>
              <a:t>= 24/28 = </a:t>
            </a:r>
            <a:r>
              <a:rPr lang="en-GB" sz="2400" b="1" dirty="0"/>
              <a:t>86%</a:t>
            </a:r>
          </a:p>
          <a:p>
            <a:r>
              <a:rPr lang="en-GB" sz="2400" b="1" dirty="0"/>
              <a:t>Specificity </a:t>
            </a:r>
            <a:r>
              <a:rPr lang="en-GB" sz="2400" dirty="0"/>
              <a:t>=  88/94 = </a:t>
            </a:r>
            <a:r>
              <a:rPr lang="en-GB" sz="2400" b="1" dirty="0"/>
              <a:t>94%</a:t>
            </a:r>
          </a:p>
        </p:txBody>
      </p:sp>
      <p:pic>
        <p:nvPicPr>
          <p:cNvPr id="14" name="Picture 13">
            <a:extLst>
              <a:ext uri="{FF2B5EF4-FFF2-40B4-BE49-F238E27FC236}">
                <a16:creationId xmlns:a16="http://schemas.microsoft.com/office/drawing/2014/main" id="{20900A47-5B07-4C88-B44E-6402E1D5ED83}"/>
              </a:ext>
            </a:extLst>
          </p:cNvPr>
          <p:cNvPicPr>
            <a:picLocks noChangeAspect="1"/>
          </p:cNvPicPr>
          <p:nvPr/>
        </p:nvPicPr>
        <p:blipFill>
          <a:blip r:embed="rId4"/>
          <a:stretch>
            <a:fillRect/>
          </a:stretch>
        </p:blipFill>
        <p:spPr>
          <a:xfrm>
            <a:off x="983432" y="5353777"/>
            <a:ext cx="5733425" cy="1142998"/>
          </a:xfrm>
          <a:prstGeom prst="rect">
            <a:avLst/>
          </a:prstGeom>
        </p:spPr>
      </p:pic>
      <p:sp>
        <p:nvSpPr>
          <p:cNvPr id="16" name="Rectangle 15">
            <a:extLst>
              <a:ext uri="{FF2B5EF4-FFF2-40B4-BE49-F238E27FC236}">
                <a16:creationId xmlns:a16="http://schemas.microsoft.com/office/drawing/2014/main" id="{48D1D47B-DDD9-4589-AB81-333B9838067E}"/>
              </a:ext>
            </a:extLst>
          </p:cNvPr>
          <p:cNvSpPr/>
          <p:nvPr/>
        </p:nvSpPr>
        <p:spPr>
          <a:xfrm>
            <a:off x="5571361" y="4333464"/>
            <a:ext cx="648072" cy="64517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E9A3D928-E50B-430D-BFD2-85A2F1A1868D}"/>
              </a:ext>
            </a:extLst>
          </p:cNvPr>
          <p:cNvSpPr/>
          <p:nvPr/>
        </p:nvSpPr>
        <p:spPr>
          <a:xfrm>
            <a:off x="3950598" y="6157818"/>
            <a:ext cx="2088232" cy="29551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D9760A7-9CB9-4175-A1B2-387AB39381C1}"/>
              </a:ext>
            </a:extLst>
          </p:cNvPr>
          <p:cNvSpPr txBox="1"/>
          <p:nvPr/>
        </p:nvSpPr>
        <p:spPr>
          <a:xfrm>
            <a:off x="1236977" y="1311268"/>
            <a:ext cx="9305048" cy="830997"/>
          </a:xfrm>
          <a:prstGeom prst="rect">
            <a:avLst/>
          </a:prstGeom>
          <a:noFill/>
        </p:spPr>
        <p:txBody>
          <a:bodyPr wrap="none" rtlCol="0">
            <a:spAutoFit/>
          </a:bodyPr>
          <a:lstStyle/>
          <a:p>
            <a:r>
              <a:rPr lang="en-GB" sz="2400" b="1" dirty="0"/>
              <a:t>Sensitivity</a:t>
            </a:r>
            <a:r>
              <a:rPr lang="en-GB" sz="2400" dirty="0"/>
              <a:t>: How likely is the model to identify diseased patients correctly</a:t>
            </a:r>
          </a:p>
          <a:p>
            <a:r>
              <a:rPr lang="en-GB" sz="2400" b="1" dirty="0"/>
              <a:t>Specificity</a:t>
            </a:r>
            <a:r>
              <a:rPr lang="en-GB" sz="2400" dirty="0"/>
              <a:t>: How likely is the model to identify healthy patients correctly</a:t>
            </a:r>
          </a:p>
        </p:txBody>
      </p:sp>
      <p:sp>
        <p:nvSpPr>
          <p:cNvPr id="12" name="TextBox 11">
            <a:extLst>
              <a:ext uri="{FF2B5EF4-FFF2-40B4-BE49-F238E27FC236}">
                <a16:creationId xmlns:a16="http://schemas.microsoft.com/office/drawing/2014/main" id="{A2859BDE-68CC-4D41-975D-BA4585EBA4E5}"/>
              </a:ext>
            </a:extLst>
          </p:cNvPr>
          <p:cNvSpPr txBox="1"/>
          <p:nvPr/>
        </p:nvSpPr>
        <p:spPr>
          <a:xfrm>
            <a:off x="7536160" y="3917090"/>
            <a:ext cx="3427541" cy="1138773"/>
          </a:xfrm>
          <a:prstGeom prst="rect">
            <a:avLst/>
          </a:prstGeom>
          <a:noFill/>
        </p:spPr>
        <p:txBody>
          <a:bodyPr wrap="none" rtlCol="0">
            <a:spAutoFit/>
          </a:bodyPr>
          <a:lstStyle/>
          <a:p>
            <a:r>
              <a:rPr lang="en-GB" sz="2000" dirty="0"/>
              <a:t>Overall = 95% correct</a:t>
            </a:r>
          </a:p>
          <a:p>
            <a:r>
              <a:rPr lang="en-GB" sz="2400" b="1" dirty="0"/>
              <a:t>Sensitivity </a:t>
            </a:r>
            <a:r>
              <a:rPr lang="en-GB" sz="2400" dirty="0"/>
              <a:t>= 4/8      = </a:t>
            </a:r>
            <a:r>
              <a:rPr lang="en-GB" sz="2400" b="1" dirty="0"/>
              <a:t>50%</a:t>
            </a:r>
          </a:p>
          <a:p>
            <a:r>
              <a:rPr lang="en-GB" sz="2400" b="1" dirty="0"/>
              <a:t>Specificity </a:t>
            </a:r>
            <a:r>
              <a:rPr lang="en-GB" sz="2400" dirty="0"/>
              <a:t>=  88/89 = </a:t>
            </a:r>
            <a:r>
              <a:rPr lang="en-GB" sz="2400" b="1" dirty="0"/>
              <a:t>99%</a:t>
            </a:r>
          </a:p>
        </p:txBody>
      </p:sp>
      <p:sp>
        <p:nvSpPr>
          <p:cNvPr id="13" name="TextBox 12">
            <a:extLst>
              <a:ext uri="{FF2B5EF4-FFF2-40B4-BE49-F238E27FC236}">
                <a16:creationId xmlns:a16="http://schemas.microsoft.com/office/drawing/2014/main" id="{ADC584C7-9F3A-4167-A33A-5C43C6AB836E}"/>
              </a:ext>
            </a:extLst>
          </p:cNvPr>
          <p:cNvSpPr txBox="1"/>
          <p:nvPr/>
        </p:nvSpPr>
        <p:spPr>
          <a:xfrm>
            <a:off x="7512893" y="5400189"/>
            <a:ext cx="3522118" cy="1138773"/>
          </a:xfrm>
          <a:prstGeom prst="rect">
            <a:avLst/>
          </a:prstGeom>
          <a:noFill/>
        </p:spPr>
        <p:txBody>
          <a:bodyPr wrap="none" rtlCol="0">
            <a:spAutoFit/>
          </a:bodyPr>
          <a:lstStyle/>
          <a:p>
            <a:r>
              <a:rPr lang="en-GB" sz="2000" dirty="0"/>
              <a:t>Overall = 91% correct</a:t>
            </a:r>
          </a:p>
          <a:p>
            <a:r>
              <a:rPr lang="en-GB" sz="2400" b="1" dirty="0"/>
              <a:t>Sensitivity </a:t>
            </a:r>
            <a:r>
              <a:rPr lang="en-GB" sz="2400" dirty="0"/>
              <a:t>= 28/28 = </a:t>
            </a:r>
            <a:r>
              <a:rPr lang="en-GB" sz="2400" b="1" dirty="0"/>
              <a:t>100%</a:t>
            </a:r>
          </a:p>
          <a:p>
            <a:r>
              <a:rPr lang="en-GB" sz="2400" b="1" dirty="0"/>
              <a:t>Specificity </a:t>
            </a:r>
            <a:r>
              <a:rPr lang="en-GB" sz="2400" dirty="0"/>
              <a:t>=  78/94 = </a:t>
            </a:r>
            <a:r>
              <a:rPr lang="en-GB" sz="2400" b="1" dirty="0"/>
              <a:t>83%</a:t>
            </a:r>
          </a:p>
        </p:txBody>
      </p:sp>
    </p:spTree>
    <p:extLst>
      <p:ext uri="{BB962C8B-B14F-4D97-AF65-F5344CB8AC3E}">
        <p14:creationId xmlns:p14="http://schemas.microsoft.com/office/powerpoint/2010/main" val="219909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9D23-E5F9-4F7C-BF8D-E916656CA52F}"/>
              </a:ext>
            </a:extLst>
          </p:cNvPr>
          <p:cNvSpPr>
            <a:spLocks noGrp="1"/>
          </p:cNvSpPr>
          <p:nvPr>
            <p:ph type="title"/>
          </p:nvPr>
        </p:nvSpPr>
        <p:spPr/>
        <p:txBody>
          <a:bodyPr/>
          <a:lstStyle/>
          <a:p>
            <a:r>
              <a:rPr lang="en-GB" dirty="0"/>
              <a:t>Sensitivity vs Specificity</a:t>
            </a:r>
          </a:p>
        </p:txBody>
      </p:sp>
      <p:sp>
        <p:nvSpPr>
          <p:cNvPr id="4" name="TextBox 3">
            <a:extLst>
              <a:ext uri="{FF2B5EF4-FFF2-40B4-BE49-F238E27FC236}">
                <a16:creationId xmlns:a16="http://schemas.microsoft.com/office/drawing/2014/main" id="{AD9760A7-9CB9-4175-A1B2-387AB39381C1}"/>
              </a:ext>
            </a:extLst>
          </p:cNvPr>
          <p:cNvSpPr txBox="1"/>
          <p:nvPr/>
        </p:nvSpPr>
        <p:spPr>
          <a:xfrm>
            <a:off x="4802795" y="1263870"/>
            <a:ext cx="2833276" cy="461665"/>
          </a:xfrm>
          <a:prstGeom prst="rect">
            <a:avLst/>
          </a:prstGeom>
          <a:noFill/>
        </p:spPr>
        <p:txBody>
          <a:bodyPr wrap="none" rtlCol="0">
            <a:spAutoFit/>
          </a:bodyPr>
          <a:lstStyle/>
          <a:p>
            <a:r>
              <a:rPr lang="en-GB" sz="2400" b="1" dirty="0"/>
              <a:t>What matters more?</a:t>
            </a:r>
            <a:endParaRPr lang="en-GB" sz="2400" dirty="0"/>
          </a:p>
        </p:txBody>
      </p:sp>
      <p:sp>
        <p:nvSpPr>
          <p:cNvPr id="15" name="TextBox 14">
            <a:extLst>
              <a:ext uri="{FF2B5EF4-FFF2-40B4-BE49-F238E27FC236}">
                <a16:creationId xmlns:a16="http://schemas.microsoft.com/office/drawing/2014/main" id="{7123D0DA-B6C7-4564-94EB-A7CE5E50E497}"/>
              </a:ext>
            </a:extLst>
          </p:cNvPr>
          <p:cNvSpPr txBox="1"/>
          <p:nvPr/>
        </p:nvSpPr>
        <p:spPr>
          <a:xfrm>
            <a:off x="335360" y="2109040"/>
            <a:ext cx="3427541" cy="1138773"/>
          </a:xfrm>
          <a:prstGeom prst="rect">
            <a:avLst/>
          </a:prstGeom>
          <a:noFill/>
        </p:spPr>
        <p:txBody>
          <a:bodyPr wrap="none" rtlCol="0">
            <a:spAutoFit/>
          </a:bodyPr>
          <a:lstStyle/>
          <a:p>
            <a:r>
              <a:rPr lang="en-GB" sz="2000" dirty="0"/>
              <a:t>Overall = 92% correct</a:t>
            </a:r>
          </a:p>
          <a:p>
            <a:r>
              <a:rPr lang="en-GB" sz="2400" b="1" dirty="0"/>
              <a:t>Sensitivity </a:t>
            </a:r>
            <a:r>
              <a:rPr lang="en-GB" sz="2400" dirty="0"/>
              <a:t>= 24/28 = </a:t>
            </a:r>
            <a:r>
              <a:rPr lang="en-GB" sz="2400" b="1" dirty="0"/>
              <a:t>86%</a:t>
            </a:r>
          </a:p>
          <a:p>
            <a:r>
              <a:rPr lang="en-GB" sz="2400" b="1" dirty="0"/>
              <a:t>Specificity </a:t>
            </a:r>
            <a:r>
              <a:rPr lang="en-GB" sz="2400" dirty="0"/>
              <a:t>=  88/94 = </a:t>
            </a:r>
            <a:r>
              <a:rPr lang="en-GB" sz="2400" b="1" dirty="0"/>
              <a:t>94%</a:t>
            </a:r>
          </a:p>
        </p:txBody>
      </p:sp>
      <p:sp>
        <p:nvSpPr>
          <p:cNvPr id="17" name="TextBox 16">
            <a:extLst>
              <a:ext uri="{FF2B5EF4-FFF2-40B4-BE49-F238E27FC236}">
                <a16:creationId xmlns:a16="http://schemas.microsoft.com/office/drawing/2014/main" id="{5F5A0AA1-B94B-424D-AB50-A57BF71EF2AB}"/>
              </a:ext>
            </a:extLst>
          </p:cNvPr>
          <p:cNvSpPr txBox="1"/>
          <p:nvPr/>
        </p:nvSpPr>
        <p:spPr>
          <a:xfrm>
            <a:off x="4505662" y="2074363"/>
            <a:ext cx="3427541" cy="1138773"/>
          </a:xfrm>
          <a:prstGeom prst="rect">
            <a:avLst/>
          </a:prstGeom>
          <a:noFill/>
        </p:spPr>
        <p:txBody>
          <a:bodyPr wrap="none" rtlCol="0">
            <a:spAutoFit/>
          </a:bodyPr>
          <a:lstStyle/>
          <a:p>
            <a:r>
              <a:rPr lang="en-GB" sz="2000" dirty="0"/>
              <a:t>Overall = 95% correct</a:t>
            </a:r>
          </a:p>
          <a:p>
            <a:r>
              <a:rPr lang="en-GB" sz="2400" b="1" dirty="0"/>
              <a:t>Sensitivity </a:t>
            </a:r>
            <a:r>
              <a:rPr lang="en-GB" sz="2400" dirty="0"/>
              <a:t>= 4/8      = </a:t>
            </a:r>
            <a:r>
              <a:rPr lang="en-GB" sz="2400" b="1" dirty="0"/>
              <a:t>50%</a:t>
            </a:r>
          </a:p>
          <a:p>
            <a:r>
              <a:rPr lang="en-GB" sz="2400" b="1" dirty="0"/>
              <a:t>Specificity </a:t>
            </a:r>
            <a:r>
              <a:rPr lang="en-GB" sz="2400" dirty="0"/>
              <a:t>=  88/89 = </a:t>
            </a:r>
            <a:r>
              <a:rPr lang="en-GB" sz="2400" b="1" dirty="0"/>
              <a:t>99%</a:t>
            </a:r>
          </a:p>
        </p:txBody>
      </p:sp>
      <p:sp>
        <p:nvSpPr>
          <p:cNvPr id="18" name="TextBox 17">
            <a:extLst>
              <a:ext uri="{FF2B5EF4-FFF2-40B4-BE49-F238E27FC236}">
                <a16:creationId xmlns:a16="http://schemas.microsoft.com/office/drawing/2014/main" id="{2C44FE69-A731-4BC6-AAAE-CB466965DE9E}"/>
              </a:ext>
            </a:extLst>
          </p:cNvPr>
          <p:cNvSpPr txBox="1"/>
          <p:nvPr/>
        </p:nvSpPr>
        <p:spPr>
          <a:xfrm>
            <a:off x="8334522" y="2074362"/>
            <a:ext cx="3522118" cy="1138773"/>
          </a:xfrm>
          <a:prstGeom prst="rect">
            <a:avLst/>
          </a:prstGeom>
          <a:noFill/>
        </p:spPr>
        <p:txBody>
          <a:bodyPr wrap="none" rtlCol="0">
            <a:spAutoFit/>
          </a:bodyPr>
          <a:lstStyle/>
          <a:p>
            <a:r>
              <a:rPr lang="en-GB" sz="2000" dirty="0"/>
              <a:t>Overall = 91% correct</a:t>
            </a:r>
          </a:p>
          <a:p>
            <a:r>
              <a:rPr lang="en-GB" sz="2400" b="1" dirty="0"/>
              <a:t>Sensitivity </a:t>
            </a:r>
            <a:r>
              <a:rPr lang="en-GB" sz="2400" dirty="0"/>
              <a:t>= 28/28 = </a:t>
            </a:r>
            <a:r>
              <a:rPr lang="en-GB" sz="2400" b="1" dirty="0"/>
              <a:t>100%</a:t>
            </a:r>
          </a:p>
          <a:p>
            <a:r>
              <a:rPr lang="en-GB" sz="2400" b="1" dirty="0"/>
              <a:t>Specificity </a:t>
            </a:r>
            <a:r>
              <a:rPr lang="en-GB" sz="2400" dirty="0"/>
              <a:t>=  78/94 = </a:t>
            </a:r>
            <a:r>
              <a:rPr lang="en-GB" sz="2400" b="1" dirty="0"/>
              <a:t>83%</a:t>
            </a:r>
          </a:p>
        </p:txBody>
      </p:sp>
      <p:sp>
        <p:nvSpPr>
          <p:cNvPr id="5" name="TextBox 4">
            <a:extLst>
              <a:ext uri="{FF2B5EF4-FFF2-40B4-BE49-F238E27FC236}">
                <a16:creationId xmlns:a16="http://schemas.microsoft.com/office/drawing/2014/main" id="{BB9851E0-B428-473F-B336-BA4F4F593675}"/>
              </a:ext>
            </a:extLst>
          </p:cNvPr>
          <p:cNvSpPr txBox="1"/>
          <p:nvPr/>
        </p:nvSpPr>
        <p:spPr>
          <a:xfrm>
            <a:off x="2107761" y="3789040"/>
            <a:ext cx="8223341" cy="2677656"/>
          </a:xfrm>
          <a:prstGeom prst="rect">
            <a:avLst/>
          </a:prstGeom>
          <a:noFill/>
        </p:spPr>
        <p:txBody>
          <a:bodyPr wrap="none" rtlCol="0">
            <a:spAutoFit/>
          </a:bodyPr>
          <a:lstStyle/>
          <a:p>
            <a:pPr algn="ctr"/>
            <a:r>
              <a:rPr lang="en-GB" dirty="0"/>
              <a:t>Getting both is ideal – obviously!</a:t>
            </a:r>
          </a:p>
          <a:p>
            <a:pPr algn="ctr"/>
            <a:endParaRPr lang="en-GB" sz="2400" dirty="0"/>
          </a:p>
          <a:p>
            <a:pPr algn="ctr"/>
            <a:r>
              <a:rPr lang="en-GB" sz="2400" dirty="0"/>
              <a:t>If </a:t>
            </a:r>
            <a:r>
              <a:rPr lang="en-GB" sz="2400" b="1" dirty="0"/>
              <a:t>never missing disease</a:t>
            </a:r>
            <a:r>
              <a:rPr lang="en-GB" sz="2400" dirty="0"/>
              <a:t> is the main concern favour </a:t>
            </a:r>
            <a:r>
              <a:rPr lang="en-GB" sz="2400" b="1" dirty="0"/>
              <a:t>sensitivity</a:t>
            </a:r>
          </a:p>
          <a:p>
            <a:pPr algn="ctr"/>
            <a:endParaRPr lang="en-GB" sz="2400" dirty="0"/>
          </a:p>
          <a:p>
            <a:pPr algn="ctr"/>
            <a:r>
              <a:rPr lang="en-GB" sz="2400" dirty="0"/>
              <a:t>If </a:t>
            </a:r>
            <a:r>
              <a:rPr lang="en-GB" sz="2400" b="1" dirty="0"/>
              <a:t>not incorrectly false predictions </a:t>
            </a:r>
            <a:r>
              <a:rPr lang="en-GB" sz="2400" dirty="0"/>
              <a:t>is important favour </a:t>
            </a:r>
            <a:r>
              <a:rPr lang="en-GB" sz="2400" b="1" dirty="0"/>
              <a:t>specificity</a:t>
            </a:r>
          </a:p>
          <a:p>
            <a:pPr algn="ctr"/>
            <a:endParaRPr lang="en-GB" sz="2400" dirty="0"/>
          </a:p>
          <a:p>
            <a:pPr algn="ctr"/>
            <a:r>
              <a:rPr lang="en-GB" sz="2400" dirty="0"/>
              <a:t>Need to consider the frequency of true positives</a:t>
            </a:r>
          </a:p>
        </p:txBody>
      </p:sp>
    </p:spTree>
    <p:extLst>
      <p:ext uri="{BB962C8B-B14F-4D97-AF65-F5344CB8AC3E}">
        <p14:creationId xmlns:p14="http://schemas.microsoft.com/office/powerpoint/2010/main" val="9537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862B-DE3E-46E8-8E41-66612C4D074D}"/>
              </a:ext>
            </a:extLst>
          </p:cNvPr>
          <p:cNvSpPr>
            <a:spLocks noGrp="1"/>
          </p:cNvSpPr>
          <p:nvPr>
            <p:ph type="title"/>
          </p:nvPr>
        </p:nvSpPr>
        <p:spPr/>
        <p:txBody>
          <a:bodyPr/>
          <a:lstStyle/>
          <a:p>
            <a:r>
              <a:rPr lang="en-GB" dirty="0"/>
              <a:t>Cohen's Kappa Score</a:t>
            </a:r>
          </a:p>
        </p:txBody>
      </p:sp>
      <p:sp>
        <p:nvSpPr>
          <p:cNvPr id="3" name="Content Placeholder 2">
            <a:extLst>
              <a:ext uri="{FF2B5EF4-FFF2-40B4-BE49-F238E27FC236}">
                <a16:creationId xmlns:a16="http://schemas.microsoft.com/office/drawing/2014/main" id="{2262D0ED-A477-40EC-B858-561C445F3B47}"/>
              </a:ext>
            </a:extLst>
          </p:cNvPr>
          <p:cNvSpPr>
            <a:spLocks noGrp="1"/>
          </p:cNvSpPr>
          <p:nvPr>
            <p:ph idx="1"/>
          </p:nvPr>
        </p:nvSpPr>
        <p:spPr/>
        <p:txBody>
          <a:bodyPr/>
          <a:lstStyle/>
          <a:p>
            <a:r>
              <a:rPr lang="en-GB" dirty="0"/>
              <a:t>Measures whether the predictions are correct more often that you'd expect if the model was just guessing</a:t>
            </a:r>
          </a:p>
          <a:p>
            <a:r>
              <a:rPr lang="en-GB" dirty="0"/>
              <a:t>Takes into account the proportion of predictions and observations in each class</a:t>
            </a:r>
          </a:p>
        </p:txBody>
      </p:sp>
      <p:pic>
        <p:nvPicPr>
          <p:cNvPr id="4" name="Picture 3">
            <a:extLst>
              <a:ext uri="{FF2B5EF4-FFF2-40B4-BE49-F238E27FC236}">
                <a16:creationId xmlns:a16="http://schemas.microsoft.com/office/drawing/2014/main" id="{FAA3A109-E47D-4B9D-B668-16207D94AA24}"/>
              </a:ext>
            </a:extLst>
          </p:cNvPr>
          <p:cNvPicPr>
            <a:picLocks noChangeAspect="1"/>
          </p:cNvPicPr>
          <p:nvPr/>
        </p:nvPicPr>
        <p:blipFill>
          <a:blip r:embed="rId2"/>
          <a:stretch>
            <a:fillRect/>
          </a:stretch>
        </p:blipFill>
        <p:spPr>
          <a:xfrm>
            <a:off x="3228241" y="3889747"/>
            <a:ext cx="5735518" cy="2736104"/>
          </a:xfrm>
          <a:prstGeom prst="rect">
            <a:avLst/>
          </a:prstGeom>
        </p:spPr>
      </p:pic>
    </p:spTree>
    <p:extLst>
      <p:ext uri="{BB962C8B-B14F-4D97-AF65-F5344CB8AC3E}">
        <p14:creationId xmlns:p14="http://schemas.microsoft.com/office/powerpoint/2010/main" val="190483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F234-6D76-4F54-B3A0-F9EBBE8A090F}"/>
              </a:ext>
            </a:extLst>
          </p:cNvPr>
          <p:cNvSpPr>
            <a:spLocks noGrp="1"/>
          </p:cNvSpPr>
          <p:nvPr>
            <p:ph type="title"/>
          </p:nvPr>
        </p:nvSpPr>
        <p:spPr/>
        <p:txBody>
          <a:bodyPr/>
          <a:lstStyle/>
          <a:p>
            <a:r>
              <a:rPr lang="en-GB" dirty="0"/>
              <a:t>Evaluating Quantitative Models</a:t>
            </a:r>
          </a:p>
        </p:txBody>
      </p:sp>
      <p:sp>
        <p:nvSpPr>
          <p:cNvPr id="3" name="Content Placeholder 2">
            <a:extLst>
              <a:ext uri="{FF2B5EF4-FFF2-40B4-BE49-F238E27FC236}">
                <a16:creationId xmlns:a16="http://schemas.microsoft.com/office/drawing/2014/main" id="{9ABF458B-4E5C-4203-B195-1F92FBD7A3E6}"/>
              </a:ext>
            </a:extLst>
          </p:cNvPr>
          <p:cNvSpPr>
            <a:spLocks noGrp="1"/>
          </p:cNvSpPr>
          <p:nvPr>
            <p:ph idx="1"/>
          </p:nvPr>
        </p:nvSpPr>
        <p:spPr>
          <a:xfrm>
            <a:off x="1343472" y="1600201"/>
            <a:ext cx="10238928" cy="4525963"/>
          </a:xfrm>
        </p:spPr>
        <p:txBody>
          <a:bodyPr/>
          <a:lstStyle/>
          <a:p>
            <a:r>
              <a:rPr lang="en-GB" dirty="0"/>
              <a:t>How close are the predictions to the true values?</a:t>
            </a:r>
          </a:p>
          <a:p>
            <a:r>
              <a:rPr lang="en-GB" dirty="0"/>
              <a:t>Doesn’t matter if the mistake is high or low</a:t>
            </a:r>
          </a:p>
          <a:p>
            <a:endParaRPr lang="en-GB" dirty="0"/>
          </a:p>
          <a:p>
            <a:r>
              <a:rPr lang="en-GB" dirty="0"/>
              <a:t>Need a single value to summarise the total error</a:t>
            </a:r>
          </a:p>
        </p:txBody>
      </p:sp>
    </p:spTree>
    <p:extLst>
      <p:ext uri="{BB962C8B-B14F-4D97-AF65-F5344CB8AC3E}">
        <p14:creationId xmlns:p14="http://schemas.microsoft.com/office/powerpoint/2010/main" val="23391651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F234-6D76-4F54-B3A0-F9EBBE8A090F}"/>
              </a:ext>
            </a:extLst>
          </p:cNvPr>
          <p:cNvSpPr>
            <a:spLocks noGrp="1"/>
          </p:cNvSpPr>
          <p:nvPr>
            <p:ph type="title"/>
          </p:nvPr>
        </p:nvSpPr>
        <p:spPr/>
        <p:txBody>
          <a:bodyPr/>
          <a:lstStyle/>
          <a:p>
            <a:r>
              <a:rPr lang="en-GB" dirty="0"/>
              <a:t>Evaluating Quantitative Models</a:t>
            </a:r>
          </a:p>
        </p:txBody>
      </p:sp>
      <p:pic>
        <p:nvPicPr>
          <p:cNvPr id="9" name="Picture 8">
            <a:extLst>
              <a:ext uri="{FF2B5EF4-FFF2-40B4-BE49-F238E27FC236}">
                <a16:creationId xmlns:a16="http://schemas.microsoft.com/office/drawing/2014/main" id="{BD4E13B8-B444-4F10-9F5C-49EE62513F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7609" y="1628800"/>
            <a:ext cx="4572009" cy="4572009"/>
          </a:xfrm>
          <a:prstGeom prst="rect">
            <a:avLst/>
          </a:prstGeom>
        </p:spPr>
      </p:pic>
      <p:pic>
        <p:nvPicPr>
          <p:cNvPr id="11" name="Picture 10">
            <a:extLst>
              <a:ext uri="{FF2B5EF4-FFF2-40B4-BE49-F238E27FC236}">
                <a16:creationId xmlns:a16="http://schemas.microsoft.com/office/drawing/2014/main" id="{07C2D878-315A-4727-92F2-E74FB56EE3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7608" y="1596937"/>
            <a:ext cx="4572009" cy="4572009"/>
          </a:xfrm>
          <a:prstGeom prst="rect">
            <a:avLst/>
          </a:prstGeom>
        </p:spPr>
      </p:pic>
      <p:sp>
        <p:nvSpPr>
          <p:cNvPr id="3" name="TextBox 2">
            <a:extLst>
              <a:ext uri="{FF2B5EF4-FFF2-40B4-BE49-F238E27FC236}">
                <a16:creationId xmlns:a16="http://schemas.microsoft.com/office/drawing/2014/main" id="{0D37D669-36DA-4D6D-8926-CA2554628585}"/>
              </a:ext>
            </a:extLst>
          </p:cNvPr>
          <p:cNvSpPr txBox="1"/>
          <p:nvPr/>
        </p:nvSpPr>
        <p:spPr>
          <a:xfrm>
            <a:off x="5343291" y="3244334"/>
            <a:ext cx="1796326" cy="369332"/>
          </a:xfrm>
          <a:prstGeom prst="rect">
            <a:avLst/>
          </a:prstGeom>
          <a:noFill/>
        </p:spPr>
        <p:txBody>
          <a:bodyPr wrap="none" rtlCol="0">
            <a:spAutoFit/>
          </a:bodyPr>
          <a:lstStyle/>
          <a:p>
            <a:r>
              <a:rPr lang="en-GB" dirty="0"/>
              <a:t>Line of perfect fit</a:t>
            </a:r>
          </a:p>
        </p:txBody>
      </p:sp>
      <p:grpSp>
        <p:nvGrpSpPr>
          <p:cNvPr id="4" name="Group 3">
            <a:extLst>
              <a:ext uri="{FF2B5EF4-FFF2-40B4-BE49-F238E27FC236}">
                <a16:creationId xmlns:a16="http://schemas.microsoft.com/office/drawing/2014/main" id="{522EB2C7-CA63-4501-AD1E-9DDB49276959}"/>
              </a:ext>
            </a:extLst>
          </p:cNvPr>
          <p:cNvGrpSpPr/>
          <p:nvPr/>
        </p:nvGrpSpPr>
        <p:grpSpPr>
          <a:xfrm>
            <a:off x="7680177" y="2100153"/>
            <a:ext cx="3994936" cy="461665"/>
            <a:chOff x="7680177" y="2100153"/>
            <a:chExt cx="3994936" cy="461665"/>
          </a:xfrm>
        </p:grpSpPr>
        <p:cxnSp>
          <p:nvCxnSpPr>
            <p:cNvPr id="5" name="Straight Connector 4">
              <a:extLst>
                <a:ext uri="{FF2B5EF4-FFF2-40B4-BE49-F238E27FC236}">
                  <a16:creationId xmlns:a16="http://schemas.microsoft.com/office/drawing/2014/main" id="{25E90239-6D91-435E-87A6-AC86319ABD4E}"/>
                </a:ext>
              </a:extLst>
            </p:cNvPr>
            <p:cNvCxnSpPr>
              <a:cxnSpLocks/>
            </p:cNvCxnSpPr>
            <p:nvPr/>
          </p:nvCxnSpPr>
          <p:spPr>
            <a:xfrm>
              <a:off x="7680177" y="2348880"/>
              <a:ext cx="11521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34F8873-AF42-48F2-B86A-67CE1CF92992}"/>
                </a:ext>
              </a:extLst>
            </p:cNvPr>
            <p:cNvSpPr txBox="1"/>
            <p:nvPr/>
          </p:nvSpPr>
          <p:spPr>
            <a:xfrm>
              <a:off x="8962832" y="2100153"/>
              <a:ext cx="2712281" cy="461665"/>
            </a:xfrm>
            <a:prstGeom prst="rect">
              <a:avLst/>
            </a:prstGeom>
            <a:noFill/>
          </p:spPr>
          <p:txBody>
            <a:bodyPr wrap="none" rtlCol="0">
              <a:spAutoFit/>
            </a:bodyPr>
            <a:lstStyle/>
            <a:p>
              <a:r>
                <a:rPr lang="en-GB" sz="2400" dirty="0"/>
                <a:t>Differences (+ and -)</a:t>
              </a:r>
            </a:p>
          </p:txBody>
        </p:sp>
      </p:grpSp>
      <p:sp>
        <p:nvSpPr>
          <p:cNvPr id="12" name="TextBox 11">
            <a:extLst>
              <a:ext uri="{FF2B5EF4-FFF2-40B4-BE49-F238E27FC236}">
                <a16:creationId xmlns:a16="http://schemas.microsoft.com/office/drawing/2014/main" id="{E7B51F51-CEE8-46B3-88D2-EB62FCA88322}"/>
              </a:ext>
            </a:extLst>
          </p:cNvPr>
          <p:cNvSpPr txBox="1"/>
          <p:nvPr/>
        </p:nvSpPr>
        <p:spPr>
          <a:xfrm>
            <a:off x="7573669" y="3062571"/>
            <a:ext cx="4101444" cy="2431435"/>
          </a:xfrm>
          <a:prstGeom prst="rect">
            <a:avLst/>
          </a:prstGeom>
          <a:noFill/>
        </p:spPr>
        <p:txBody>
          <a:bodyPr wrap="none" rtlCol="0">
            <a:spAutoFit/>
          </a:bodyPr>
          <a:lstStyle/>
          <a:p>
            <a:r>
              <a:rPr lang="en-GB" sz="2400" dirty="0"/>
              <a:t>Square differences (all positive)</a:t>
            </a:r>
          </a:p>
          <a:p>
            <a:endParaRPr lang="en-GB" sz="2400" dirty="0"/>
          </a:p>
          <a:p>
            <a:r>
              <a:rPr lang="en-GB" sz="2400" dirty="0"/>
              <a:t>Sum differences = single value</a:t>
            </a:r>
          </a:p>
          <a:p>
            <a:endParaRPr lang="en-GB" sz="2400" dirty="0"/>
          </a:p>
          <a:p>
            <a:r>
              <a:rPr lang="en-GB" sz="2400" dirty="0"/>
              <a:t>Sum of Squared Differences</a:t>
            </a:r>
          </a:p>
          <a:p>
            <a:r>
              <a:rPr lang="en-GB" sz="3200" b="1" dirty="0"/>
              <a:t>SSD</a:t>
            </a:r>
            <a:endParaRPr lang="en-GB" sz="2400" b="1" dirty="0"/>
          </a:p>
        </p:txBody>
      </p:sp>
    </p:spTree>
    <p:extLst>
      <p:ext uri="{BB962C8B-B14F-4D97-AF65-F5344CB8AC3E}">
        <p14:creationId xmlns:p14="http://schemas.microsoft.com/office/powerpoint/2010/main" val="197258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fade">
                                      <p:cBhvr>
                                        <p:cTn id="20" dur="500"/>
                                        <p:tgtEl>
                                          <p:spTgt spid="1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Effect transition="in" filter="fade">
                                      <p:cBhvr>
                                        <p:cTn id="25" dur="500"/>
                                        <p:tgtEl>
                                          <p:spTgt spid="1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xEl>
                                              <p:pRg st="4" end="4"/>
                                            </p:txEl>
                                          </p:spTgt>
                                        </p:tgtEl>
                                        <p:attrNameLst>
                                          <p:attrName>style.visibility</p:attrName>
                                        </p:attrNameLst>
                                      </p:cBhvr>
                                      <p:to>
                                        <p:strVal val="visible"/>
                                      </p:to>
                                    </p:set>
                                    <p:animEffect transition="in" filter="fade">
                                      <p:cBhvr>
                                        <p:cTn id="30" dur="500"/>
                                        <p:tgtEl>
                                          <p:spTgt spid="12">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animEffect transition="in" filter="fade">
                                      <p:cBhvr>
                                        <p:cTn id="33"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1559496" y="2857500"/>
            <a:ext cx="9073008" cy="1143000"/>
          </a:xfrm>
        </p:spPr>
        <p:txBody>
          <a:bodyPr>
            <a:normAutofit fontScale="90000"/>
          </a:bodyPr>
          <a:lstStyle/>
          <a:p>
            <a:r>
              <a:rPr lang="en-GB" dirty="0"/>
              <a:t>Making best use of your data when building and testing models</a:t>
            </a:r>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761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C9CF-7C5C-4621-AA5B-9F2AC85ABA7A}"/>
              </a:ext>
            </a:extLst>
          </p:cNvPr>
          <p:cNvSpPr>
            <a:spLocks noGrp="1"/>
          </p:cNvSpPr>
          <p:nvPr>
            <p:ph type="title"/>
          </p:nvPr>
        </p:nvSpPr>
        <p:spPr/>
        <p:txBody>
          <a:bodyPr/>
          <a:lstStyle/>
          <a:p>
            <a:r>
              <a:rPr lang="en-GB" dirty="0"/>
              <a:t>Data is Precious</a:t>
            </a:r>
          </a:p>
        </p:txBody>
      </p:sp>
      <p:grpSp>
        <p:nvGrpSpPr>
          <p:cNvPr id="3" name="Group 2">
            <a:extLst>
              <a:ext uri="{FF2B5EF4-FFF2-40B4-BE49-F238E27FC236}">
                <a16:creationId xmlns:a16="http://schemas.microsoft.com/office/drawing/2014/main" id="{3AD679D2-69B1-4FA4-B08D-C9DE9FD269F3}"/>
              </a:ext>
            </a:extLst>
          </p:cNvPr>
          <p:cNvGrpSpPr/>
          <p:nvPr/>
        </p:nvGrpSpPr>
        <p:grpSpPr>
          <a:xfrm>
            <a:off x="2645496" y="3032956"/>
            <a:ext cx="4496515" cy="1728192"/>
            <a:chOff x="2645496" y="3032956"/>
            <a:chExt cx="4496515" cy="1728192"/>
          </a:xfrm>
        </p:grpSpPr>
        <p:sp>
          <p:nvSpPr>
            <p:cNvPr id="5" name="Arrow: Right 4">
              <a:extLst>
                <a:ext uri="{FF2B5EF4-FFF2-40B4-BE49-F238E27FC236}">
                  <a16:creationId xmlns:a16="http://schemas.microsoft.com/office/drawing/2014/main" id="{06BD8D84-1689-4607-B6EE-7F30CAE8E6A1}"/>
                </a:ext>
              </a:extLst>
            </p:cNvPr>
            <p:cNvSpPr/>
            <p:nvPr/>
          </p:nvSpPr>
          <p:spPr>
            <a:xfrm>
              <a:off x="2645496" y="3573016"/>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CCDABBC-2E04-4F20-B731-0811409D19D6}"/>
                </a:ext>
              </a:extLst>
            </p:cNvPr>
            <p:cNvSpPr/>
            <p:nvPr/>
          </p:nvSpPr>
          <p:spPr>
            <a:xfrm>
              <a:off x="4045667" y="3032956"/>
              <a:ext cx="309634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Training the model</a:t>
              </a:r>
            </a:p>
          </p:txBody>
        </p:sp>
      </p:grpSp>
      <p:pic>
        <p:nvPicPr>
          <p:cNvPr id="9" name="Picture 8">
            <a:extLst>
              <a:ext uri="{FF2B5EF4-FFF2-40B4-BE49-F238E27FC236}">
                <a16:creationId xmlns:a16="http://schemas.microsoft.com/office/drawing/2014/main" id="{D520F5D8-51B1-4035-A82F-0A166F6B9CA8}"/>
              </a:ext>
            </a:extLst>
          </p:cNvPr>
          <p:cNvPicPr>
            <a:picLocks noChangeAspect="1"/>
          </p:cNvPicPr>
          <p:nvPr/>
        </p:nvPicPr>
        <p:blipFill>
          <a:blip r:embed="rId2"/>
          <a:stretch>
            <a:fillRect/>
          </a:stretch>
        </p:blipFill>
        <p:spPr>
          <a:xfrm>
            <a:off x="511454" y="1417638"/>
            <a:ext cx="1656184" cy="5101530"/>
          </a:xfrm>
          <a:prstGeom prst="rect">
            <a:avLst/>
          </a:prstGeom>
        </p:spPr>
      </p:pic>
      <p:grpSp>
        <p:nvGrpSpPr>
          <p:cNvPr id="7" name="Group 6">
            <a:extLst>
              <a:ext uri="{FF2B5EF4-FFF2-40B4-BE49-F238E27FC236}">
                <a16:creationId xmlns:a16="http://schemas.microsoft.com/office/drawing/2014/main" id="{28A38321-B369-430D-AED7-161CD49B0EF3}"/>
              </a:ext>
            </a:extLst>
          </p:cNvPr>
          <p:cNvGrpSpPr/>
          <p:nvPr/>
        </p:nvGrpSpPr>
        <p:grpSpPr>
          <a:xfrm>
            <a:off x="7606078" y="3337537"/>
            <a:ext cx="4539172" cy="830997"/>
            <a:chOff x="7606078" y="3337537"/>
            <a:chExt cx="4539172" cy="830997"/>
          </a:xfrm>
        </p:grpSpPr>
        <p:sp>
          <p:nvSpPr>
            <p:cNvPr id="4" name="TextBox 3">
              <a:extLst>
                <a:ext uri="{FF2B5EF4-FFF2-40B4-BE49-F238E27FC236}">
                  <a16:creationId xmlns:a16="http://schemas.microsoft.com/office/drawing/2014/main" id="{61890D2A-1634-49B5-8698-4023627F17A0}"/>
                </a:ext>
              </a:extLst>
            </p:cNvPr>
            <p:cNvSpPr txBox="1"/>
            <p:nvPr/>
          </p:nvSpPr>
          <p:spPr>
            <a:xfrm>
              <a:off x="9006249" y="3337537"/>
              <a:ext cx="3139001" cy="830997"/>
            </a:xfrm>
            <a:prstGeom prst="rect">
              <a:avLst/>
            </a:prstGeom>
            <a:noFill/>
          </p:spPr>
          <p:txBody>
            <a:bodyPr wrap="none" rtlCol="0">
              <a:spAutoFit/>
            </a:bodyPr>
            <a:lstStyle/>
            <a:p>
              <a:r>
                <a:rPr lang="en-GB" sz="2400" dirty="0"/>
                <a:t>Model sensitivity = 95%</a:t>
              </a:r>
            </a:p>
            <a:p>
              <a:r>
                <a:rPr lang="en-GB" sz="2400" dirty="0"/>
                <a:t>Model specificity = 98%</a:t>
              </a:r>
            </a:p>
          </p:txBody>
        </p:sp>
        <p:sp>
          <p:nvSpPr>
            <p:cNvPr id="10" name="Arrow: Right 9">
              <a:extLst>
                <a:ext uri="{FF2B5EF4-FFF2-40B4-BE49-F238E27FC236}">
                  <a16:creationId xmlns:a16="http://schemas.microsoft.com/office/drawing/2014/main" id="{D5372580-E604-4428-88B5-744D5D949AA7}"/>
                </a:ext>
              </a:extLst>
            </p:cNvPr>
            <p:cNvSpPr/>
            <p:nvPr/>
          </p:nvSpPr>
          <p:spPr>
            <a:xfrm>
              <a:off x="7606078" y="3429000"/>
              <a:ext cx="9361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22306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CA6F-BF8F-4D03-A8A7-CA8EDCE52037}"/>
              </a:ext>
            </a:extLst>
          </p:cNvPr>
          <p:cNvSpPr>
            <a:spLocks noGrp="1"/>
          </p:cNvSpPr>
          <p:nvPr>
            <p:ph type="title"/>
          </p:nvPr>
        </p:nvSpPr>
        <p:spPr/>
        <p:txBody>
          <a:bodyPr/>
          <a:lstStyle/>
          <a:p>
            <a:r>
              <a:rPr lang="en-GB" dirty="0"/>
              <a:t>Overfitting</a:t>
            </a:r>
          </a:p>
        </p:txBody>
      </p:sp>
      <p:sp>
        <p:nvSpPr>
          <p:cNvPr id="8" name="Content Placeholder 7">
            <a:extLst>
              <a:ext uri="{FF2B5EF4-FFF2-40B4-BE49-F238E27FC236}">
                <a16:creationId xmlns:a16="http://schemas.microsoft.com/office/drawing/2014/main" id="{25C13FF5-D994-45DD-A1C4-453C1283AE7F}"/>
              </a:ext>
            </a:extLst>
          </p:cNvPr>
          <p:cNvSpPr>
            <a:spLocks noGrp="1"/>
          </p:cNvSpPr>
          <p:nvPr>
            <p:ph idx="1"/>
          </p:nvPr>
        </p:nvSpPr>
        <p:spPr>
          <a:xfrm>
            <a:off x="609600" y="4077072"/>
            <a:ext cx="6278488" cy="2049092"/>
          </a:xfrm>
        </p:spPr>
        <p:txBody>
          <a:bodyPr/>
          <a:lstStyle/>
          <a:p>
            <a:r>
              <a:rPr lang="en-GB" dirty="0"/>
              <a:t>Rules are too specific</a:t>
            </a:r>
          </a:p>
          <a:p>
            <a:pPr lvl="1"/>
            <a:r>
              <a:rPr lang="en-GB" dirty="0"/>
              <a:t>Works brilliantly on the training data</a:t>
            </a:r>
          </a:p>
          <a:p>
            <a:pPr lvl="1"/>
            <a:r>
              <a:rPr lang="en-GB" dirty="0"/>
              <a:t>Won't work well on new data</a:t>
            </a:r>
          </a:p>
        </p:txBody>
      </p:sp>
      <p:sp>
        <p:nvSpPr>
          <p:cNvPr id="4" name="TextBox 3">
            <a:extLst>
              <a:ext uri="{FF2B5EF4-FFF2-40B4-BE49-F238E27FC236}">
                <a16:creationId xmlns:a16="http://schemas.microsoft.com/office/drawing/2014/main" id="{82CB858F-2341-4A9D-A267-291EDED70662}"/>
              </a:ext>
            </a:extLst>
          </p:cNvPr>
          <p:cNvSpPr txBox="1"/>
          <p:nvPr/>
        </p:nvSpPr>
        <p:spPr>
          <a:xfrm>
            <a:off x="1820534" y="1340768"/>
            <a:ext cx="8550931" cy="369332"/>
          </a:xfrm>
          <a:prstGeom prst="rect">
            <a:avLst/>
          </a:prstGeom>
          <a:noFill/>
        </p:spPr>
        <p:txBody>
          <a:bodyPr wrap="none" rtlCol="0">
            <a:spAutoFit/>
          </a:bodyPr>
          <a:lstStyle/>
          <a:p>
            <a:r>
              <a:rPr lang="en-GB" dirty="0"/>
              <a:t>Has my model learned useful trends from the data, or just 'memorised' the training data?</a:t>
            </a:r>
          </a:p>
        </p:txBody>
      </p:sp>
      <p:pic>
        <p:nvPicPr>
          <p:cNvPr id="6" name="Picture 5">
            <a:extLst>
              <a:ext uri="{FF2B5EF4-FFF2-40B4-BE49-F238E27FC236}">
                <a16:creationId xmlns:a16="http://schemas.microsoft.com/office/drawing/2014/main" id="{FA830B43-24A8-4336-844C-975C4CD09477}"/>
              </a:ext>
            </a:extLst>
          </p:cNvPr>
          <p:cNvPicPr>
            <a:picLocks noChangeAspect="1"/>
          </p:cNvPicPr>
          <p:nvPr/>
        </p:nvPicPr>
        <p:blipFill>
          <a:blip r:embed="rId2"/>
          <a:stretch>
            <a:fillRect/>
          </a:stretch>
        </p:blipFill>
        <p:spPr>
          <a:xfrm>
            <a:off x="609600" y="2398405"/>
            <a:ext cx="4193570" cy="1332840"/>
          </a:xfrm>
          <a:prstGeom prst="rect">
            <a:avLst/>
          </a:prstGeom>
        </p:spPr>
      </p:pic>
      <p:sp>
        <p:nvSpPr>
          <p:cNvPr id="7" name="TextBox 6">
            <a:extLst>
              <a:ext uri="{FF2B5EF4-FFF2-40B4-BE49-F238E27FC236}">
                <a16:creationId xmlns:a16="http://schemas.microsoft.com/office/drawing/2014/main" id="{C38201D7-9E0D-452F-9650-78D6E4FCAD5C}"/>
              </a:ext>
            </a:extLst>
          </p:cNvPr>
          <p:cNvSpPr txBox="1"/>
          <p:nvPr/>
        </p:nvSpPr>
        <p:spPr>
          <a:xfrm>
            <a:off x="5231904" y="2483768"/>
            <a:ext cx="6010171" cy="1200329"/>
          </a:xfrm>
          <a:prstGeom prst="rect">
            <a:avLst/>
          </a:prstGeom>
          <a:noFill/>
        </p:spPr>
        <p:txBody>
          <a:bodyPr wrap="none" rtlCol="0">
            <a:spAutoFit/>
          </a:bodyPr>
          <a:lstStyle/>
          <a:p>
            <a:r>
              <a:rPr lang="en-GB" sz="2400" dirty="0"/>
              <a:t>Model:</a:t>
            </a:r>
          </a:p>
          <a:p>
            <a:r>
              <a:rPr lang="en-GB" sz="2400" dirty="0"/>
              <a:t>If weight is &gt;=28 or weight &lt;=19 Sex is </a:t>
            </a:r>
            <a:r>
              <a:rPr lang="en-GB" sz="2400" b="1" dirty="0"/>
              <a:t>FEMALE</a:t>
            </a:r>
          </a:p>
          <a:p>
            <a:r>
              <a:rPr lang="en-GB" sz="2400" dirty="0"/>
              <a:t>Otherwise Sex is </a:t>
            </a:r>
            <a:r>
              <a:rPr lang="en-GB" sz="2400" b="1" dirty="0"/>
              <a:t>MALE</a:t>
            </a:r>
          </a:p>
        </p:txBody>
      </p:sp>
      <p:sp>
        <p:nvSpPr>
          <p:cNvPr id="10" name="Rectangle 9">
            <a:extLst>
              <a:ext uri="{FF2B5EF4-FFF2-40B4-BE49-F238E27FC236}">
                <a16:creationId xmlns:a16="http://schemas.microsoft.com/office/drawing/2014/main" id="{39A79E54-0387-48CD-82A8-7D3E9E762588}"/>
              </a:ext>
            </a:extLst>
          </p:cNvPr>
          <p:cNvSpPr/>
          <p:nvPr/>
        </p:nvSpPr>
        <p:spPr>
          <a:xfrm>
            <a:off x="7968208" y="4077072"/>
            <a:ext cx="3384376" cy="20490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3200" dirty="0"/>
              <a:t>You can't evaluate a model using the same data used to train it</a:t>
            </a:r>
          </a:p>
        </p:txBody>
      </p:sp>
    </p:spTree>
    <p:extLst>
      <p:ext uri="{BB962C8B-B14F-4D97-AF65-F5344CB8AC3E}">
        <p14:creationId xmlns:p14="http://schemas.microsoft.com/office/powerpoint/2010/main" val="114835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C9CF-7C5C-4621-AA5B-9F2AC85ABA7A}"/>
              </a:ext>
            </a:extLst>
          </p:cNvPr>
          <p:cNvSpPr>
            <a:spLocks noGrp="1"/>
          </p:cNvSpPr>
          <p:nvPr>
            <p:ph type="title"/>
          </p:nvPr>
        </p:nvSpPr>
        <p:spPr/>
        <p:txBody>
          <a:bodyPr/>
          <a:lstStyle/>
          <a:p>
            <a:r>
              <a:rPr lang="en-GB" dirty="0"/>
              <a:t>Data is Precious</a:t>
            </a:r>
          </a:p>
        </p:txBody>
      </p:sp>
      <p:grpSp>
        <p:nvGrpSpPr>
          <p:cNvPr id="3" name="Group 2">
            <a:extLst>
              <a:ext uri="{FF2B5EF4-FFF2-40B4-BE49-F238E27FC236}">
                <a16:creationId xmlns:a16="http://schemas.microsoft.com/office/drawing/2014/main" id="{F3ACFBED-2818-4A11-832E-565CE136F5DE}"/>
              </a:ext>
            </a:extLst>
          </p:cNvPr>
          <p:cNvGrpSpPr/>
          <p:nvPr/>
        </p:nvGrpSpPr>
        <p:grpSpPr>
          <a:xfrm>
            <a:off x="4005783" y="2041823"/>
            <a:ext cx="6842745" cy="1728192"/>
            <a:chOff x="4005783" y="2041823"/>
            <a:chExt cx="6842745" cy="1728192"/>
          </a:xfrm>
        </p:grpSpPr>
        <p:sp>
          <p:nvSpPr>
            <p:cNvPr id="6" name="Rectangle 5">
              <a:extLst>
                <a:ext uri="{FF2B5EF4-FFF2-40B4-BE49-F238E27FC236}">
                  <a16:creationId xmlns:a16="http://schemas.microsoft.com/office/drawing/2014/main" id="{2CCDABBC-2E04-4F20-B731-0811409D19D6}"/>
                </a:ext>
              </a:extLst>
            </p:cNvPr>
            <p:cNvSpPr/>
            <p:nvPr/>
          </p:nvSpPr>
          <p:spPr>
            <a:xfrm>
              <a:off x="7392144" y="2041823"/>
              <a:ext cx="345638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Majority of Data for </a:t>
              </a:r>
              <a:r>
                <a:rPr lang="en-GB" sz="2800" b="1" dirty="0"/>
                <a:t>Training</a:t>
              </a:r>
              <a:r>
                <a:rPr lang="en-GB" sz="2800" dirty="0"/>
                <a:t> the model</a:t>
              </a:r>
            </a:p>
          </p:txBody>
        </p:sp>
        <p:sp>
          <p:nvSpPr>
            <p:cNvPr id="5" name="Arrow: Right 4">
              <a:extLst>
                <a:ext uri="{FF2B5EF4-FFF2-40B4-BE49-F238E27FC236}">
                  <a16:creationId xmlns:a16="http://schemas.microsoft.com/office/drawing/2014/main" id="{06BD8D84-1689-4607-B6EE-7F30CAE8E6A1}"/>
                </a:ext>
              </a:extLst>
            </p:cNvPr>
            <p:cNvSpPr/>
            <p:nvPr/>
          </p:nvSpPr>
          <p:spPr>
            <a:xfrm>
              <a:off x="4005783" y="2636912"/>
              <a:ext cx="2796193"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8FF40790-FA1E-4A61-A4C4-0B7960D0126C}"/>
              </a:ext>
            </a:extLst>
          </p:cNvPr>
          <p:cNvGrpSpPr/>
          <p:nvPr/>
        </p:nvGrpSpPr>
        <p:grpSpPr>
          <a:xfrm>
            <a:off x="3945920" y="3873536"/>
            <a:ext cx="6902608" cy="2507792"/>
            <a:chOff x="3945920" y="3873536"/>
            <a:chExt cx="6902608" cy="2507792"/>
          </a:xfrm>
        </p:grpSpPr>
        <p:sp>
          <p:nvSpPr>
            <p:cNvPr id="7" name="Rectangle 6">
              <a:extLst>
                <a:ext uri="{FF2B5EF4-FFF2-40B4-BE49-F238E27FC236}">
                  <a16:creationId xmlns:a16="http://schemas.microsoft.com/office/drawing/2014/main" id="{FF64B1E1-274C-4987-88C9-A9FC63D6E885}"/>
                </a:ext>
              </a:extLst>
            </p:cNvPr>
            <p:cNvSpPr/>
            <p:nvPr/>
          </p:nvSpPr>
          <p:spPr>
            <a:xfrm>
              <a:off x="7392144" y="4653136"/>
              <a:ext cx="345638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Minority of Data for </a:t>
              </a:r>
              <a:r>
                <a:rPr lang="en-GB" sz="2800" b="1" dirty="0"/>
                <a:t>Testing</a:t>
              </a:r>
              <a:r>
                <a:rPr lang="en-GB" sz="2800" dirty="0"/>
                <a:t> the model</a:t>
              </a:r>
            </a:p>
          </p:txBody>
        </p:sp>
        <p:sp>
          <p:nvSpPr>
            <p:cNvPr id="8" name="Arrow: Right 7">
              <a:extLst>
                <a:ext uri="{FF2B5EF4-FFF2-40B4-BE49-F238E27FC236}">
                  <a16:creationId xmlns:a16="http://schemas.microsoft.com/office/drawing/2014/main" id="{0CD75C4F-D1D9-4EB8-A40A-02DF286F29A7}"/>
                </a:ext>
              </a:extLst>
            </p:cNvPr>
            <p:cNvSpPr/>
            <p:nvPr/>
          </p:nvSpPr>
          <p:spPr>
            <a:xfrm rot="1800000">
              <a:off x="3945920" y="3873536"/>
              <a:ext cx="2859999"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9" name="Picture 8">
            <a:extLst>
              <a:ext uri="{FF2B5EF4-FFF2-40B4-BE49-F238E27FC236}">
                <a16:creationId xmlns:a16="http://schemas.microsoft.com/office/drawing/2014/main" id="{18E21808-61F2-40C4-BF18-15F1B41A5FA1}"/>
              </a:ext>
            </a:extLst>
          </p:cNvPr>
          <p:cNvPicPr>
            <a:picLocks noChangeAspect="1"/>
          </p:cNvPicPr>
          <p:nvPr/>
        </p:nvPicPr>
        <p:blipFill>
          <a:blip r:embed="rId2"/>
          <a:stretch>
            <a:fillRect/>
          </a:stretch>
        </p:blipFill>
        <p:spPr>
          <a:xfrm>
            <a:off x="1703512" y="1451670"/>
            <a:ext cx="1656184" cy="5101530"/>
          </a:xfrm>
          <a:prstGeom prst="rect">
            <a:avLst/>
          </a:prstGeom>
        </p:spPr>
      </p:pic>
      <p:sp>
        <p:nvSpPr>
          <p:cNvPr id="13" name="TextBox 12">
            <a:extLst>
              <a:ext uri="{FF2B5EF4-FFF2-40B4-BE49-F238E27FC236}">
                <a16:creationId xmlns:a16="http://schemas.microsoft.com/office/drawing/2014/main" id="{8C85DEA3-541F-438D-B46D-6153094E4610}"/>
              </a:ext>
            </a:extLst>
          </p:cNvPr>
          <p:cNvSpPr txBox="1"/>
          <p:nvPr/>
        </p:nvSpPr>
        <p:spPr>
          <a:xfrm>
            <a:off x="3863752" y="1986147"/>
            <a:ext cx="2680286" cy="523220"/>
          </a:xfrm>
          <a:prstGeom prst="rect">
            <a:avLst/>
          </a:prstGeom>
          <a:noFill/>
        </p:spPr>
        <p:txBody>
          <a:bodyPr wrap="none" rtlCol="0">
            <a:spAutoFit/>
          </a:bodyPr>
          <a:lstStyle/>
          <a:p>
            <a:r>
              <a:rPr lang="en-GB" sz="2800" dirty="0"/>
              <a:t>Random Splitting</a:t>
            </a:r>
          </a:p>
        </p:txBody>
      </p:sp>
    </p:spTree>
    <p:extLst>
      <p:ext uri="{BB962C8B-B14F-4D97-AF65-F5344CB8AC3E}">
        <p14:creationId xmlns:p14="http://schemas.microsoft.com/office/powerpoint/2010/main" val="245188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E6CA-2F21-454D-9262-C5CB9E736ED0}"/>
              </a:ext>
            </a:extLst>
          </p:cNvPr>
          <p:cNvSpPr>
            <a:spLocks noGrp="1"/>
          </p:cNvSpPr>
          <p:nvPr>
            <p:ph type="title"/>
          </p:nvPr>
        </p:nvSpPr>
        <p:spPr/>
        <p:txBody>
          <a:bodyPr/>
          <a:lstStyle/>
          <a:p>
            <a:r>
              <a:rPr lang="en-GB" dirty="0"/>
              <a:t>Biological Examples</a:t>
            </a:r>
          </a:p>
        </p:txBody>
      </p:sp>
      <p:pic>
        <p:nvPicPr>
          <p:cNvPr id="3" name="Picture 2">
            <a:extLst>
              <a:ext uri="{FF2B5EF4-FFF2-40B4-BE49-F238E27FC236}">
                <a16:creationId xmlns:a16="http://schemas.microsoft.com/office/drawing/2014/main" id="{2FAEFEE7-D347-4DEA-954B-580E95A13BF3}"/>
              </a:ext>
            </a:extLst>
          </p:cNvPr>
          <p:cNvPicPr>
            <a:picLocks noChangeAspect="1"/>
          </p:cNvPicPr>
          <p:nvPr/>
        </p:nvPicPr>
        <p:blipFill>
          <a:blip r:embed="rId2"/>
          <a:stretch>
            <a:fillRect/>
          </a:stretch>
        </p:blipFill>
        <p:spPr>
          <a:xfrm>
            <a:off x="0" y="4348980"/>
            <a:ext cx="7104112" cy="1371272"/>
          </a:xfrm>
          <a:prstGeom prst="rect">
            <a:avLst/>
          </a:prstGeom>
        </p:spPr>
      </p:pic>
      <p:pic>
        <p:nvPicPr>
          <p:cNvPr id="5" name="Picture 4">
            <a:extLst>
              <a:ext uri="{FF2B5EF4-FFF2-40B4-BE49-F238E27FC236}">
                <a16:creationId xmlns:a16="http://schemas.microsoft.com/office/drawing/2014/main" id="{6D431096-AB64-433B-B4EE-B580CF8592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4834" y="2262845"/>
            <a:ext cx="4558590" cy="4172269"/>
          </a:xfrm>
          <a:prstGeom prst="rect">
            <a:avLst/>
          </a:prstGeom>
        </p:spPr>
      </p:pic>
      <p:sp>
        <p:nvSpPr>
          <p:cNvPr id="6" name="TextBox 5">
            <a:extLst>
              <a:ext uri="{FF2B5EF4-FFF2-40B4-BE49-F238E27FC236}">
                <a16:creationId xmlns:a16="http://schemas.microsoft.com/office/drawing/2014/main" id="{80B16AE1-DBD4-421A-BC17-1592281C3DA6}"/>
              </a:ext>
            </a:extLst>
          </p:cNvPr>
          <p:cNvSpPr txBox="1"/>
          <p:nvPr/>
        </p:nvSpPr>
        <p:spPr>
          <a:xfrm>
            <a:off x="198477" y="2132856"/>
            <a:ext cx="6707157" cy="830997"/>
          </a:xfrm>
          <a:prstGeom prst="rect">
            <a:avLst/>
          </a:prstGeom>
          <a:noFill/>
        </p:spPr>
        <p:txBody>
          <a:bodyPr wrap="none" rtlCol="0">
            <a:spAutoFit/>
          </a:bodyPr>
          <a:lstStyle/>
          <a:p>
            <a:r>
              <a:rPr lang="en-GB" sz="2400" b="1" dirty="0"/>
              <a:t>Input: </a:t>
            </a:r>
            <a:r>
              <a:rPr lang="en-GB" sz="2400" dirty="0"/>
              <a:t>		DNA Methylation from genomic </a:t>
            </a:r>
            <a:r>
              <a:rPr lang="en-GB" sz="2400" dirty="0" err="1"/>
              <a:t>CpGs</a:t>
            </a:r>
            <a:endParaRPr lang="en-GB" sz="2400" dirty="0"/>
          </a:p>
          <a:p>
            <a:r>
              <a:rPr lang="en-GB" sz="2400" b="1" dirty="0"/>
              <a:t>Output:</a:t>
            </a:r>
            <a:r>
              <a:rPr lang="en-GB" sz="2400" dirty="0"/>
              <a:t> 	Estimated biological age</a:t>
            </a:r>
          </a:p>
        </p:txBody>
      </p:sp>
    </p:spTree>
    <p:extLst>
      <p:ext uri="{BB962C8B-B14F-4D97-AF65-F5344CB8AC3E}">
        <p14:creationId xmlns:p14="http://schemas.microsoft.com/office/powerpoint/2010/main" val="10520568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C646-DBDD-43A6-B810-D6DE977883B0}"/>
              </a:ext>
            </a:extLst>
          </p:cNvPr>
          <p:cNvSpPr>
            <a:spLocks noGrp="1"/>
          </p:cNvSpPr>
          <p:nvPr>
            <p:ph type="title"/>
          </p:nvPr>
        </p:nvSpPr>
        <p:spPr>
          <a:xfrm>
            <a:off x="609600" y="169441"/>
            <a:ext cx="10972800" cy="1143000"/>
          </a:xfrm>
        </p:spPr>
        <p:txBody>
          <a:bodyPr/>
          <a:lstStyle/>
          <a:p>
            <a:r>
              <a:rPr lang="en-GB" dirty="0"/>
              <a:t>Weighted Training Selection</a:t>
            </a:r>
          </a:p>
        </p:txBody>
      </p:sp>
      <p:pic>
        <p:nvPicPr>
          <p:cNvPr id="7" name="Picture 6">
            <a:extLst>
              <a:ext uri="{FF2B5EF4-FFF2-40B4-BE49-F238E27FC236}">
                <a16:creationId xmlns:a16="http://schemas.microsoft.com/office/drawing/2014/main" id="{24E7F069-0907-487B-8E13-470D75B34ACE}"/>
              </a:ext>
            </a:extLst>
          </p:cNvPr>
          <p:cNvPicPr>
            <a:picLocks noChangeAspect="1"/>
          </p:cNvPicPr>
          <p:nvPr/>
        </p:nvPicPr>
        <p:blipFill>
          <a:blip r:embed="rId2"/>
          <a:stretch>
            <a:fillRect/>
          </a:stretch>
        </p:blipFill>
        <p:spPr>
          <a:xfrm>
            <a:off x="911424" y="1556792"/>
            <a:ext cx="1656184" cy="5101530"/>
          </a:xfrm>
          <a:prstGeom prst="rect">
            <a:avLst/>
          </a:prstGeom>
        </p:spPr>
      </p:pic>
      <p:grpSp>
        <p:nvGrpSpPr>
          <p:cNvPr id="14" name="Group 13">
            <a:extLst>
              <a:ext uri="{FF2B5EF4-FFF2-40B4-BE49-F238E27FC236}">
                <a16:creationId xmlns:a16="http://schemas.microsoft.com/office/drawing/2014/main" id="{19967660-26A4-47DB-85EA-293B5CE3C45A}"/>
              </a:ext>
            </a:extLst>
          </p:cNvPr>
          <p:cNvGrpSpPr/>
          <p:nvPr/>
        </p:nvGrpSpPr>
        <p:grpSpPr>
          <a:xfrm>
            <a:off x="2762101" y="1556792"/>
            <a:ext cx="4125987" cy="5015238"/>
            <a:chOff x="2762101" y="1556792"/>
            <a:chExt cx="4125987" cy="5015238"/>
          </a:xfrm>
        </p:grpSpPr>
        <p:pic>
          <p:nvPicPr>
            <p:cNvPr id="8" name="Picture 7">
              <a:extLst>
                <a:ext uri="{FF2B5EF4-FFF2-40B4-BE49-F238E27FC236}">
                  <a16:creationId xmlns:a16="http://schemas.microsoft.com/office/drawing/2014/main" id="{8F3B5C92-023C-4A14-B704-B945D13EF6CD}"/>
                </a:ext>
              </a:extLst>
            </p:cNvPr>
            <p:cNvPicPr>
              <a:picLocks noChangeAspect="1"/>
            </p:cNvPicPr>
            <p:nvPr/>
          </p:nvPicPr>
          <p:blipFill>
            <a:blip r:embed="rId3"/>
            <a:stretch>
              <a:fillRect/>
            </a:stretch>
          </p:blipFill>
          <p:spPr>
            <a:xfrm>
              <a:off x="5476874" y="1556792"/>
              <a:ext cx="1411214" cy="5015238"/>
            </a:xfrm>
            <a:prstGeom prst="rect">
              <a:avLst/>
            </a:prstGeom>
          </p:spPr>
        </p:pic>
        <p:sp>
          <p:nvSpPr>
            <p:cNvPr id="9" name="Arrow: Right 8">
              <a:extLst>
                <a:ext uri="{FF2B5EF4-FFF2-40B4-BE49-F238E27FC236}">
                  <a16:creationId xmlns:a16="http://schemas.microsoft.com/office/drawing/2014/main" id="{8A9AC7AF-F3B1-4A19-A999-F5F139F6D4EB}"/>
                </a:ext>
              </a:extLst>
            </p:cNvPr>
            <p:cNvSpPr/>
            <p:nvPr/>
          </p:nvSpPr>
          <p:spPr>
            <a:xfrm>
              <a:off x="2762101" y="1844824"/>
              <a:ext cx="2520280"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Test Data</a:t>
              </a:r>
            </a:p>
          </p:txBody>
        </p:sp>
        <p:sp>
          <p:nvSpPr>
            <p:cNvPr id="10" name="Arrow: Right 9">
              <a:extLst>
                <a:ext uri="{FF2B5EF4-FFF2-40B4-BE49-F238E27FC236}">
                  <a16:creationId xmlns:a16="http://schemas.microsoft.com/office/drawing/2014/main" id="{C84169B6-1027-4609-8364-0D78F5DC5854}"/>
                </a:ext>
              </a:extLst>
            </p:cNvPr>
            <p:cNvSpPr/>
            <p:nvPr/>
          </p:nvSpPr>
          <p:spPr>
            <a:xfrm>
              <a:off x="2762101" y="4365104"/>
              <a:ext cx="2520280"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Training Data</a:t>
              </a:r>
            </a:p>
          </p:txBody>
        </p:sp>
      </p:grpSp>
      <p:sp>
        <p:nvSpPr>
          <p:cNvPr id="11" name="Rectangle 10">
            <a:extLst>
              <a:ext uri="{FF2B5EF4-FFF2-40B4-BE49-F238E27FC236}">
                <a16:creationId xmlns:a16="http://schemas.microsoft.com/office/drawing/2014/main" id="{EBB59511-4394-4F04-827B-462D8AD1C2A4}"/>
              </a:ext>
            </a:extLst>
          </p:cNvPr>
          <p:cNvSpPr/>
          <p:nvPr/>
        </p:nvSpPr>
        <p:spPr>
          <a:xfrm>
            <a:off x="1697832" y="2045494"/>
            <a:ext cx="857250" cy="4833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29769396-8DD7-4536-B597-CFE8D92C1ED7}"/>
              </a:ext>
            </a:extLst>
          </p:cNvPr>
          <p:cNvSpPr/>
          <p:nvPr/>
        </p:nvSpPr>
        <p:spPr>
          <a:xfrm>
            <a:off x="6176963" y="1999171"/>
            <a:ext cx="702468" cy="43446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7BB7A25E-FE2E-468A-8EE6-7698C2F25BD7}"/>
              </a:ext>
            </a:extLst>
          </p:cNvPr>
          <p:cNvSpPr txBox="1"/>
          <p:nvPr/>
        </p:nvSpPr>
        <p:spPr>
          <a:xfrm>
            <a:off x="7320136" y="1951672"/>
            <a:ext cx="4608512" cy="1631216"/>
          </a:xfrm>
          <a:prstGeom prst="rect">
            <a:avLst/>
          </a:prstGeom>
          <a:noFill/>
        </p:spPr>
        <p:txBody>
          <a:bodyPr wrap="square" rtlCol="0">
            <a:spAutoFit/>
          </a:bodyPr>
          <a:lstStyle/>
          <a:p>
            <a:r>
              <a:rPr lang="en-GB" sz="2000" dirty="0"/>
              <a:t>All disease samples are in the testing set</a:t>
            </a:r>
          </a:p>
          <a:p>
            <a:r>
              <a:rPr lang="en-GB" sz="2000" dirty="0"/>
              <a:t>Nothing left to train on.</a:t>
            </a:r>
          </a:p>
          <a:p>
            <a:endParaRPr lang="en-GB" sz="2000" dirty="0"/>
          </a:p>
          <a:p>
            <a:r>
              <a:rPr lang="en-GB" sz="2000" dirty="0"/>
              <a:t>Biased selection maintains a balance of outcomes in each group</a:t>
            </a:r>
          </a:p>
        </p:txBody>
      </p:sp>
    </p:spTree>
    <p:extLst>
      <p:ext uri="{BB962C8B-B14F-4D97-AF65-F5344CB8AC3E}">
        <p14:creationId xmlns:p14="http://schemas.microsoft.com/office/powerpoint/2010/main" val="343611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C127-3BEC-47B0-8EC1-D9EC8BC2B1A4}"/>
              </a:ext>
            </a:extLst>
          </p:cNvPr>
          <p:cNvSpPr>
            <a:spLocks noGrp="1"/>
          </p:cNvSpPr>
          <p:nvPr>
            <p:ph type="title"/>
          </p:nvPr>
        </p:nvSpPr>
        <p:spPr/>
        <p:txBody>
          <a:bodyPr/>
          <a:lstStyle/>
          <a:p>
            <a:r>
              <a:rPr lang="en-GB" dirty="0"/>
              <a:t>Performance could depend on data split</a:t>
            </a:r>
          </a:p>
        </p:txBody>
      </p:sp>
      <p:pic>
        <p:nvPicPr>
          <p:cNvPr id="6" name="Picture 5">
            <a:extLst>
              <a:ext uri="{FF2B5EF4-FFF2-40B4-BE49-F238E27FC236}">
                <a16:creationId xmlns:a16="http://schemas.microsoft.com/office/drawing/2014/main" id="{EB6E0E6D-D0A2-409B-BFF5-A930092F1B8F}"/>
              </a:ext>
            </a:extLst>
          </p:cNvPr>
          <p:cNvPicPr>
            <a:picLocks noChangeAspect="1"/>
          </p:cNvPicPr>
          <p:nvPr/>
        </p:nvPicPr>
        <p:blipFill>
          <a:blip r:embed="rId2"/>
          <a:stretch>
            <a:fillRect/>
          </a:stretch>
        </p:blipFill>
        <p:spPr>
          <a:xfrm>
            <a:off x="4943872" y="1417638"/>
            <a:ext cx="2304256" cy="5313640"/>
          </a:xfrm>
          <a:prstGeom prst="rect">
            <a:avLst/>
          </a:prstGeom>
        </p:spPr>
      </p:pic>
      <p:sp>
        <p:nvSpPr>
          <p:cNvPr id="7" name="Rectangle 6">
            <a:extLst>
              <a:ext uri="{FF2B5EF4-FFF2-40B4-BE49-F238E27FC236}">
                <a16:creationId xmlns:a16="http://schemas.microsoft.com/office/drawing/2014/main" id="{F70E5EC5-AB03-4179-B8E5-F104790DC654}"/>
              </a:ext>
            </a:extLst>
          </p:cNvPr>
          <p:cNvSpPr/>
          <p:nvPr/>
        </p:nvSpPr>
        <p:spPr>
          <a:xfrm>
            <a:off x="4943872" y="1700808"/>
            <a:ext cx="2304256" cy="122413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8110871B-3092-4FB1-AED1-E41F7C11BDAE}"/>
              </a:ext>
            </a:extLst>
          </p:cNvPr>
          <p:cNvSpPr txBox="1"/>
          <p:nvPr/>
        </p:nvSpPr>
        <p:spPr>
          <a:xfrm>
            <a:off x="7896200" y="2122587"/>
            <a:ext cx="2232248" cy="369332"/>
          </a:xfrm>
          <a:prstGeom prst="rect">
            <a:avLst/>
          </a:prstGeom>
          <a:noFill/>
        </p:spPr>
        <p:txBody>
          <a:bodyPr wrap="square" rtlCol="0">
            <a:spAutoFit/>
          </a:bodyPr>
          <a:lstStyle/>
          <a:p>
            <a:r>
              <a:rPr lang="en-GB" dirty="0"/>
              <a:t>90% Accurate Model</a:t>
            </a:r>
          </a:p>
        </p:txBody>
      </p:sp>
      <p:cxnSp>
        <p:nvCxnSpPr>
          <p:cNvPr id="13" name="Straight Connector 12">
            <a:extLst>
              <a:ext uri="{FF2B5EF4-FFF2-40B4-BE49-F238E27FC236}">
                <a16:creationId xmlns:a16="http://schemas.microsoft.com/office/drawing/2014/main" id="{F26156F0-83AF-4386-9E5F-332E07134130}"/>
              </a:ext>
            </a:extLst>
          </p:cNvPr>
          <p:cNvCxnSpPr>
            <a:stCxn id="7" idx="3"/>
            <a:endCxn id="11" idx="1"/>
          </p:cNvCxnSpPr>
          <p:nvPr/>
        </p:nvCxnSpPr>
        <p:spPr>
          <a:xfrm flipV="1">
            <a:off x="7248128" y="2307253"/>
            <a:ext cx="648072" cy="562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F4B1056-6DCE-48EE-9457-10864599F7BD}"/>
              </a:ext>
            </a:extLst>
          </p:cNvPr>
          <p:cNvSpPr/>
          <p:nvPr/>
        </p:nvSpPr>
        <p:spPr>
          <a:xfrm>
            <a:off x="4943872" y="5440362"/>
            <a:ext cx="2304256" cy="129681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18C8566-6200-4128-840F-722DA29F85FA}"/>
              </a:ext>
            </a:extLst>
          </p:cNvPr>
          <p:cNvSpPr txBox="1"/>
          <p:nvPr/>
        </p:nvSpPr>
        <p:spPr>
          <a:xfrm>
            <a:off x="1847528" y="5904101"/>
            <a:ext cx="2232248" cy="369332"/>
          </a:xfrm>
          <a:prstGeom prst="rect">
            <a:avLst/>
          </a:prstGeom>
          <a:noFill/>
        </p:spPr>
        <p:txBody>
          <a:bodyPr wrap="square" rtlCol="0">
            <a:spAutoFit/>
          </a:bodyPr>
          <a:lstStyle/>
          <a:p>
            <a:r>
              <a:rPr lang="en-GB" dirty="0"/>
              <a:t>80% Accurate Model</a:t>
            </a:r>
          </a:p>
        </p:txBody>
      </p:sp>
      <p:cxnSp>
        <p:nvCxnSpPr>
          <p:cNvPr id="22" name="Straight Connector 21">
            <a:extLst>
              <a:ext uri="{FF2B5EF4-FFF2-40B4-BE49-F238E27FC236}">
                <a16:creationId xmlns:a16="http://schemas.microsoft.com/office/drawing/2014/main" id="{BADDCDBE-5F53-4C1C-8235-74A41B4DB556}"/>
              </a:ext>
            </a:extLst>
          </p:cNvPr>
          <p:cNvCxnSpPr>
            <a:cxnSpLocks/>
            <a:stCxn id="17" idx="1"/>
            <a:endCxn id="18" idx="3"/>
          </p:cNvCxnSpPr>
          <p:nvPr/>
        </p:nvCxnSpPr>
        <p:spPr>
          <a:xfrm flipH="1">
            <a:off x="4079776" y="6088767"/>
            <a:ext cx="8640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0525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C282-6E10-41C4-9402-B581A707409E}"/>
              </a:ext>
            </a:extLst>
          </p:cNvPr>
          <p:cNvSpPr>
            <a:spLocks noGrp="1"/>
          </p:cNvSpPr>
          <p:nvPr>
            <p:ph type="title"/>
          </p:nvPr>
        </p:nvSpPr>
        <p:spPr>
          <a:xfrm>
            <a:off x="609600" y="274638"/>
            <a:ext cx="10972800" cy="1143000"/>
          </a:xfrm>
        </p:spPr>
        <p:txBody>
          <a:bodyPr/>
          <a:lstStyle/>
          <a:p>
            <a:r>
              <a:rPr lang="en-GB" dirty="0"/>
              <a:t>Cross Validation</a:t>
            </a:r>
          </a:p>
        </p:txBody>
      </p:sp>
      <p:grpSp>
        <p:nvGrpSpPr>
          <p:cNvPr id="114" name="Group 113">
            <a:extLst>
              <a:ext uri="{FF2B5EF4-FFF2-40B4-BE49-F238E27FC236}">
                <a16:creationId xmlns:a16="http://schemas.microsoft.com/office/drawing/2014/main" id="{41E047D3-34E5-4929-9A71-355D0D37EC6E}"/>
              </a:ext>
            </a:extLst>
          </p:cNvPr>
          <p:cNvGrpSpPr/>
          <p:nvPr/>
        </p:nvGrpSpPr>
        <p:grpSpPr>
          <a:xfrm>
            <a:off x="836876" y="1839768"/>
            <a:ext cx="445840" cy="4458400"/>
            <a:chOff x="1055440" y="1916832"/>
            <a:chExt cx="445840" cy="4458400"/>
          </a:xfrm>
        </p:grpSpPr>
        <p:sp>
          <p:nvSpPr>
            <p:cNvPr id="4" name="Rectangle 3">
              <a:extLst>
                <a:ext uri="{FF2B5EF4-FFF2-40B4-BE49-F238E27FC236}">
                  <a16:creationId xmlns:a16="http://schemas.microsoft.com/office/drawing/2014/main" id="{5074DE01-16F9-4146-9655-3F63415BB4DF}"/>
                </a:ext>
              </a:extLst>
            </p:cNvPr>
            <p:cNvSpPr/>
            <p:nvPr/>
          </p:nvSpPr>
          <p:spPr>
            <a:xfrm>
              <a:off x="1055440" y="280851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F48D6975-2E86-46BE-9632-862758B1BFFE}"/>
                </a:ext>
              </a:extLst>
            </p:cNvPr>
            <p:cNvSpPr/>
            <p:nvPr/>
          </p:nvSpPr>
          <p:spPr>
            <a:xfrm>
              <a:off x="1055440" y="325435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11A8065-6CFC-4BD4-9FC3-CBAD8BFACDD7}"/>
                </a:ext>
              </a:extLst>
            </p:cNvPr>
            <p:cNvSpPr/>
            <p:nvPr/>
          </p:nvSpPr>
          <p:spPr>
            <a:xfrm>
              <a:off x="1055440" y="370019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4E62DCEE-5CE5-46B9-BB35-ABE4A50BAEA6}"/>
                </a:ext>
              </a:extLst>
            </p:cNvPr>
            <p:cNvSpPr/>
            <p:nvPr/>
          </p:nvSpPr>
          <p:spPr>
            <a:xfrm>
              <a:off x="1055440" y="414603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292C024-BA31-4B67-A6D7-15E6CBA55377}"/>
                </a:ext>
              </a:extLst>
            </p:cNvPr>
            <p:cNvSpPr/>
            <p:nvPr/>
          </p:nvSpPr>
          <p:spPr>
            <a:xfrm>
              <a:off x="1055440" y="503771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050AB3CF-75B7-40DC-824E-700FADE1FFCC}"/>
                </a:ext>
              </a:extLst>
            </p:cNvPr>
            <p:cNvSpPr/>
            <p:nvPr/>
          </p:nvSpPr>
          <p:spPr>
            <a:xfrm>
              <a:off x="1055440" y="592939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6B7C769C-3892-4ACC-B50A-A9120A89EC88}"/>
                </a:ext>
              </a:extLst>
            </p:cNvPr>
            <p:cNvSpPr/>
            <p:nvPr/>
          </p:nvSpPr>
          <p:spPr>
            <a:xfrm>
              <a:off x="1055440" y="1916832"/>
              <a:ext cx="445840" cy="445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7165736B-6392-46B3-8CC2-637CFE2DEA92}"/>
                </a:ext>
              </a:extLst>
            </p:cNvPr>
            <p:cNvSpPr/>
            <p:nvPr/>
          </p:nvSpPr>
          <p:spPr>
            <a:xfrm>
              <a:off x="1055440" y="236267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F1ABAA8-8CBC-4F1B-AF4A-7D88870A7EC5}"/>
                </a:ext>
              </a:extLst>
            </p:cNvPr>
            <p:cNvSpPr/>
            <p:nvPr/>
          </p:nvSpPr>
          <p:spPr>
            <a:xfrm>
              <a:off x="1055440" y="548355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D185876B-E08B-46C9-AE28-60F25EBB2E6A}"/>
                </a:ext>
              </a:extLst>
            </p:cNvPr>
            <p:cNvSpPr/>
            <p:nvPr/>
          </p:nvSpPr>
          <p:spPr>
            <a:xfrm>
              <a:off x="1055440" y="459187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5" name="Group 114">
            <a:extLst>
              <a:ext uri="{FF2B5EF4-FFF2-40B4-BE49-F238E27FC236}">
                <a16:creationId xmlns:a16="http://schemas.microsoft.com/office/drawing/2014/main" id="{415D09F7-D4B0-4C63-B7C0-4DA5E36F80AE}"/>
              </a:ext>
            </a:extLst>
          </p:cNvPr>
          <p:cNvGrpSpPr/>
          <p:nvPr/>
        </p:nvGrpSpPr>
        <p:grpSpPr>
          <a:xfrm>
            <a:off x="1611712" y="1844824"/>
            <a:ext cx="445840" cy="4458400"/>
            <a:chOff x="2063552" y="1916832"/>
            <a:chExt cx="445840" cy="4458400"/>
          </a:xfrm>
        </p:grpSpPr>
        <p:sp>
          <p:nvSpPr>
            <p:cNvPr id="16" name="Rectangle 15">
              <a:extLst>
                <a:ext uri="{FF2B5EF4-FFF2-40B4-BE49-F238E27FC236}">
                  <a16:creationId xmlns:a16="http://schemas.microsoft.com/office/drawing/2014/main" id="{E379E656-9CC3-4865-AD64-ED906731ED0C}"/>
                </a:ext>
              </a:extLst>
            </p:cNvPr>
            <p:cNvSpPr/>
            <p:nvPr/>
          </p:nvSpPr>
          <p:spPr>
            <a:xfrm>
              <a:off x="2063552" y="280851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AA36682A-3949-4509-99CF-D9F7DC48DBD4}"/>
                </a:ext>
              </a:extLst>
            </p:cNvPr>
            <p:cNvSpPr/>
            <p:nvPr/>
          </p:nvSpPr>
          <p:spPr>
            <a:xfrm>
              <a:off x="2063552" y="325435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D5BE4A5-5C6C-4F6B-B454-A2E287E86B2E}"/>
                </a:ext>
              </a:extLst>
            </p:cNvPr>
            <p:cNvSpPr/>
            <p:nvPr/>
          </p:nvSpPr>
          <p:spPr>
            <a:xfrm>
              <a:off x="2063552" y="370019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AF0AE2A7-FAB7-467B-BC2E-B34536662EF8}"/>
                </a:ext>
              </a:extLst>
            </p:cNvPr>
            <p:cNvSpPr/>
            <p:nvPr/>
          </p:nvSpPr>
          <p:spPr>
            <a:xfrm>
              <a:off x="2063552" y="414603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940790F-2977-4E82-BA2A-D6F3425C1708}"/>
                </a:ext>
              </a:extLst>
            </p:cNvPr>
            <p:cNvSpPr/>
            <p:nvPr/>
          </p:nvSpPr>
          <p:spPr>
            <a:xfrm>
              <a:off x="2063552" y="503771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8C63D18A-00ED-44A5-B10D-B125CAB8927D}"/>
                </a:ext>
              </a:extLst>
            </p:cNvPr>
            <p:cNvSpPr/>
            <p:nvPr/>
          </p:nvSpPr>
          <p:spPr>
            <a:xfrm>
              <a:off x="2063552" y="592939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FDE5B1C1-44B5-4BA3-804B-297E193282E2}"/>
                </a:ext>
              </a:extLst>
            </p:cNvPr>
            <p:cNvSpPr/>
            <p:nvPr/>
          </p:nvSpPr>
          <p:spPr>
            <a:xfrm>
              <a:off x="2063552" y="191683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0DED9338-2F57-4D3E-A8FB-67B2C49E4703}"/>
                </a:ext>
              </a:extLst>
            </p:cNvPr>
            <p:cNvSpPr/>
            <p:nvPr/>
          </p:nvSpPr>
          <p:spPr>
            <a:xfrm>
              <a:off x="2063552" y="2362672"/>
              <a:ext cx="445840" cy="445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A83C8012-3D86-4013-91BC-FB28901D2A6C}"/>
                </a:ext>
              </a:extLst>
            </p:cNvPr>
            <p:cNvSpPr/>
            <p:nvPr/>
          </p:nvSpPr>
          <p:spPr>
            <a:xfrm>
              <a:off x="2063552" y="548355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6F23307-A591-4EDA-8137-F196FB74DECD}"/>
                </a:ext>
              </a:extLst>
            </p:cNvPr>
            <p:cNvSpPr/>
            <p:nvPr/>
          </p:nvSpPr>
          <p:spPr>
            <a:xfrm>
              <a:off x="2063552" y="4591872"/>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6" name="Group 115">
            <a:extLst>
              <a:ext uri="{FF2B5EF4-FFF2-40B4-BE49-F238E27FC236}">
                <a16:creationId xmlns:a16="http://schemas.microsoft.com/office/drawing/2014/main" id="{DEEC7EED-9B28-4267-A664-4D9446B76502}"/>
              </a:ext>
            </a:extLst>
          </p:cNvPr>
          <p:cNvGrpSpPr/>
          <p:nvPr/>
        </p:nvGrpSpPr>
        <p:grpSpPr>
          <a:xfrm>
            <a:off x="2386548" y="1842296"/>
            <a:ext cx="445840" cy="4458400"/>
            <a:chOff x="3107656" y="1914304"/>
            <a:chExt cx="445840" cy="4458400"/>
          </a:xfrm>
        </p:grpSpPr>
        <p:sp>
          <p:nvSpPr>
            <p:cNvPr id="27" name="Rectangle 26">
              <a:extLst>
                <a:ext uri="{FF2B5EF4-FFF2-40B4-BE49-F238E27FC236}">
                  <a16:creationId xmlns:a16="http://schemas.microsoft.com/office/drawing/2014/main" id="{CFE04195-CFF8-4D4A-AB5B-55E084B9CB71}"/>
                </a:ext>
              </a:extLst>
            </p:cNvPr>
            <p:cNvSpPr/>
            <p:nvPr/>
          </p:nvSpPr>
          <p:spPr>
            <a:xfrm>
              <a:off x="3107656" y="2805984"/>
              <a:ext cx="445840" cy="445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F0F8FE57-9A31-4B0D-AE30-D63CCAB1633D}"/>
                </a:ext>
              </a:extLst>
            </p:cNvPr>
            <p:cNvSpPr/>
            <p:nvPr/>
          </p:nvSpPr>
          <p:spPr>
            <a:xfrm>
              <a:off x="3107656" y="325182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9D2CECA7-31CB-4B77-A6D9-8457B36D2CC2}"/>
                </a:ext>
              </a:extLst>
            </p:cNvPr>
            <p:cNvSpPr/>
            <p:nvPr/>
          </p:nvSpPr>
          <p:spPr>
            <a:xfrm>
              <a:off x="3107656" y="369766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3B968851-87BD-45B0-A0C1-AC0CA4A6BDF0}"/>
                </a:ext>
              </a:extLst>
            </p:cNvPr>
            <p:cNvSpPr/>
            <p:nvPr/>
          </p:nvSpPr>
          <p:spPr>
            <a:xfrm>
              <a:off x="3107656" y="414350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A83DE567-8EDA-4F9F-A682-2F199E990AE8}"/>
                </a:ext>
              </a:extLst>
            </p:cNvPr>
            <p:cNvSpPr/>
            <p:nvPr/>
          </p:nvSpPr>
          <p:spPr>
            <a:xfrm>
              <a:off x="3107656" y="503518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B7A202AC-CD35-47D3-A370-01EEF4E14CEB}"/>
                </a:ext>
              </a:extLst>
            </p:cNvPr>
            <p:cNvSpPr/>
            <p:nvPr/>
          </p:nvSpPr>
          <p:spPr>
            <a:xfrm>
              <a:off x="3107656" y="592686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4013C0D3-6E8F-4E76-825A-FEB8A4691B73}"/>
                </a:ext>
              </a:extLst>
            </p:cNvPr>
            <p:cNvSpPr/>
            <p:nvPr/>
          </p:nvSpPr>
          <p:spPr>
            <a:xfrm>
              <a:off x="3107656" y="191430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50F1B9C3-1EA7-4525-9E13-7E2E9A35CC68}"/>
                </a:ext>
              </a:extLst>
            </p:cNvPr>
            <p:cNvSpPr/>
            <p:nvPr/>
          </p:nvSpPr>
          <p:spPr>
            <a:xfrm>
              <a:off x="3107656" y="236014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E23165EF-2F8E-4903-AABD-0FA59DF63905}"/>
                </a:ext>
              </a:extLst>
            </p:cNvPr>
            <p:cNvSpPr/>
            <p:nvPr/>
          </p:nvSpPr>
          <p:spPr>
            <a:xfrm>
              <a:off x="3107656" y="548102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CE058A61-CFCF-411C-8552-6D4EFE537166}"/>
                </a:ext>
              </a:extLst>
            </p:cNvPr>
            <p:cNvSpPr/>
            <p:nvPr/>
          </p:nvSpPr>
          <p:spPr>
            <a:xfrm>
              <a:off x="3107656" y="458934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0" name="Group 149">
            <a:extLst>
              <a:ext uri="{FF2B5EF4-FFF2-40B4-BE49-F238E27FC236}">
                <a16:creationId xmlns:a16="http://schemas.microsoft.com/office/drawing/2014/main" id="{9AAC091E-E621-495B-830C-A2420054E369}"/>
              </a:ext>
            </a:extLst>
          </p:cNvPr>
          <p:cNvGrpSpPr/>
          <p:nvPr/>
        </p:nvGrpSpPr>
        <p:grpSpPr>
          <a:xfrm>
            <a:off x="3161384" y="1839768"/>
            <a:ext cx="5094856" cy="4460928"/>
            <a:chOff x="3161384" y="1839768"/>
            <a:chExt cx="5094856" cy="4460928"/>
          </a:xfrm>
        </p:grpSpPr>
        <p:grpSp>
          <p:nvGrpSpPr>
            <p:cNvPr id="117" name="Group 116">
              <a:extLst>
                <a:ext uri="{FF2B5EF4-FFF2-40B4-BE49-F238E27FC236}">
                  <a16:creationId xmlns:a16="http://schemas.microsoft.com/office/drawing/2014/main" id="{CE386940-294C-4620-9A92-9105FEC5CD76}"/>
                </a:ext>
              </a:extLst>
            </p:cNvPr>
            <p:cNvGrpSpPr/>
            <p:nvPr/>
          </p:nvGrpSpPr>
          <p:grpSpPr>
            <a:xfrm>
              <a:off x="3161384" y="1842296"/>
              <a:ext cx="445840" cy="4458400"/>
              <a:chOff x="4115768" y="1914304"/>
              <a:chExt cx="445840" cy="4458400"/>
            </a:xfrm>
          </p:grpSpPr>
          <p:sp>
            <p:nvSpPr>
              <p:cNvPr id="38" name="Rectangle 37">
                <a:extLst>
                  <a:ext uri="{FF2B5EF4-FFF2-40B4-BE49-F238E27FC236}">
                    <a16:creationId xmlns:a16="http://schemas.microsoft.com/office/drawing/2014/main" id="{B313DE5E-DFA6-40A0-AB9F-7CEB49560C62}"/>
                  </a:ext>
                </a:extLst>
              </p:cNvPr>
              <p:cNvSpPr/>
              <p:nvPr/>
            </p:nvSpPr>
            <p:spPr>
              <a:xfrm>
                <a:off x="4115768" y="280598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BF253351-A9B4-46C9-A898-56159EE87A34}"/>
                  </a:ext>
                </a:extLst>
              </p:cNvPr>
              <p:cNvSpPr/>
              <p:nvPr/>
            </p:nvSpPr>
            <p:spPr>
              <a:xfrm>
                <a:off x="4115768" y="3251824"/>
                <a:ext cx="445840" cy="445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8AC6B2C0-A514-4D06-9DFD-6F1060C820AC}"/>
                  </a:ext>
                </a:extLst>
              </p:cNvPr>
              <p:cNvSpPr/>
              <p:nvPr/>
            </p:nvSpPr>
            <p:spPr>
              <a:xfrm>
                <a:off x="4115768" y="369766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EE269B8A-CF85-465B-A3AA-591F560BC5FA}"/>
                  </a:ext>
                </a:extLst>
              </p:cNvPr>
              <p:cNvSpPr/>
              <p:nvPr/>
            </p:nvSpPr>
            <p:spPr>
              <a:xfrm>
                <a:off x="4115768" y="414350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9AE466A9-8A34-4C9C-80BF-FC003BB1834B}"/>
                  </a:ext>
                </a:extLst>
              </p:cNvPr>
              <p:cNvSpPr/>
              <p:nvPr/>
            </p:nvSpPr>
            <p:spPr>
              <a:xfrm>
                <a:off x="4115768" y="503518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4BFC3CB5-AE9F-4DEB-80D0-C2C15C29A62C}"/>
                  </a:ext>
                </a:extLst>
              </p:cNvPr>
              <p:cNvSpPr/>
              <p:nvPr/>
            </p:nvSpPr>
            <p:spPr>
              <a:xfrm>
                <a:off x="4115768" y="592686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0D82E8C6-C2DA-4B01-9A19-2098BA8935EE}"/>
                  </a:ext>
                </a:extLst>
              </p:cNvPr>
              <p:cNvSpPr/>
              <p:nvPr/>
            </p:nvSpPr>
            <p:spPr>
              <a:xfrm>
                <a:off x="4115768" y="191430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BDB5AD16-9E2F-4CDF-ACE4-D364A190D692}"/>
                  </a:ext>
                </a:extLst>
              </p:cNvPr>
              <p:cNvSpPr/>
              <p:nvPr/>
            </p:nvSpPr>
            <p:spPr>
              <a:xfrm>
                <a:off x="4115768" y="236014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7DCFB867-3796-4DF4-BDFF-C0EFD7FA9162}"/>
                  </a:ext>
                </a:extLst>
              </p:cNvPr>
              <p:cNvSpPr/>
              <p:nvPr/>
            </p:nvSpPr>
            <p:spPr>
              <a:xfrm>
                <a:off x="4115768" y="548102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9CDB3BBC-F2D8-473E-826F-23B313E72ECC}"/>
                  </a:ext>
                </a:extLst>
              </p:cNvPr>
              <p:cNvSpPr/>
              <p:nvPr/>
            </p:nvSpPr>
            <p:spPr>
              <a:xfrm>
                <a:off x="4115768" y="458934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8" name="Group 117">
              <a:extLst>
                <a:ext uri="{FF2B5EF4-FFF2-40B4-BE49-F238E27FC236}">
                  <a16:creationId xmlns:a16="http://schemas.microsoft.com/office/drawing/2014/main" id="{5C5DE7CD-BCBB-4982-A887-3100C2B174A6}"/>
                </a:ext>
              </a:extLst>
            </p:cNvPr>
            <p:cNvGrpSpPr/>
            <p:nvPr/>
          </p:nvGrpSpPr>
          <p:grpSpPr>
            <a:xfrm>
              <a:off x="3936220" y="1842296"/>
              <a:ext cx="445840" cy="4458400"/>
              <a:chOff x="4936952" y="1914304"/>
              <a:chExt cx="445840" cy="4458400"/>
            </a:xfrm>
          </p:grpSpPr>
          <p:sp>
            <p:nvSpPr>
              <p:cNvPr id="49" name="Rectangle 48">
                <a:extLst>
                  <a:ext uri="{FF2B5EF4-FFF2-40B4-BE49-F238E27FC236}">
                    <a16:creationId xmlns:a16="http://schemas.microsoft.com/office/drawing/2014/main" id="{D205A3FD-BC06-47E0-AF05-C0B3E7D4351F}"/>
                  </a:ext>
                </a:extLst>
              </p:cNvPr>
              <p:cNvSpPr/>
              <p:nvPr/>
            </p:nvSpPr>
            <p:spPr>
              <a:xfrm>
                <a:off x="4936952" y="280598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FE81BDE0-7EBF-49E4-8B52-960923CA3F1E}"/>
                  </a:ext>
                </a:extLst>
              </p:cNvPr>
              <p:cNvSpPr/>
              <p:nvPr/>
            </p:nvSpPr>
            <p:spPr>
              <a:xfrm>
                <a:off x="4936952" y="325182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6BB09965-3779-4E2A-A36E-9F4967718B2B}"/>
                  </a:ext>
                </a:extLst>
              </p:cNvPr>
              <p:cNvSpPr/>
              <p:nvPr/>
            </p:nvSpPr>
            <p:spPr>
              <a:xfrm>
                <a:off x="4936952" y="3697664"/>
                <a:ext cx="445840" cy="445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36A557D4-6D2F-4722-A5FA-D35BD65FB2D4}"/>
                  </a:ext>
                </a:extLst>
              </p:cNvPr>
              <p:cNvSpPr/>
              <p:nvPr/>
            </p:nvSpPr>
            <p:spPr>
              <a:xfrm>
                <a:off x="4936952" y="414350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a:extLst>
                  <a:ext uri="{FF2B5EF4-FFF2-40B4-BE49-F238E27FC236}">
                    <a16:creationId xmlns:a16="http://schemas.microsoft.com/office/drawing/2014/main" id="{336ED745-3445-48CF-8056-FC0DB6A4273A}"/>
                  </a:ext>
                </a:extLst>
              </p:cNvPr>
              <p:cNvSpPr/>
              <p:nvPr/>
            </p:nvSpPr>
            <p:spPr>
              <a:xfrm>
                <a:off x="4936952" y="503518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989CEBD9-F1E7-4020-B1DA-3EAB9AAB531D}"/>
                  </a:ext>
                </a:extLst>
              </p:cNvPr>
              <p:cNvSpPr/>
              <p:nvPr/>
            </p:nvSpPr>
            <p:spPr>
              <a:xfrm>
                <a:off x="4936952" y="592686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id="{39467945-6B74-4A15-9775-A8D5FF788D8B}"/>
                  </a:ext>
                </a:extLst>
              </p:cNvPr>
              <p:cNvSpPr/>
              <p:nvPr/>
            </p:nvSpPr>
            <p:spPr>
              <a:xfrm>
                <a:off x="4936952" y="191430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5375F215-BADF-43B3-9AFD-105C0B26311C}"/>
                  </a:ext>
                </a:extLst>
              </p:cNvPr>
              <p:cNvSpPr/>
              <p:nvPr/>
            </p:nvSpPr>
            <p:spPr>
              <a:xfrm>
                <a:off x="4936952" y="236014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244BEF48-7EB6-48CF-AC8A-6B1079911A3D}"/>
                  </a:ext>
                </a:extLst>
              </p:cNvPr>
              <p:cNvSpPr/>
              <p:nvPr/>
            </p:nvSpPr>
            <p:spPr>
              <a:xfrm>
                <a:off x="4936952" y="548102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1F14F80E-8532-48F9-ADD6-4419A509B2EA}"/>
                  </a:ext>
                </a:extLst>
              </p:cNvPr>
              <p:cNvSpPr/>
              <p:nvPr/>
            </p:nvSpPr>
            <p:spPr>
              <a:xfrm>
                <a:off x="4936952" y="458934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9" name="Group 118">
              <a:extLst>
                <a:ext uri="{FF2B5EF4-FFF2-40B4-BE49-F238E27FC236}">
                  <a16:creationId xmlns:a16="http://schemas.microsoft.com/office/drawing/2014/main" id="{19DF9D2F-1E34-45C9-A530-5F47A97343D2}"/>
                </a:ext>
              </a:extLst>
            </p:cNvPr>
            <p:cNvGrpSpPr/>
            <p:nvPr/>
          </p:nvGrpSpPr>
          <p:grpSpPr>
            <a:xfrm>
              <a:off x="4711056" y="1842296"/>
              <a:ext cx="445840" cy="4458400"/>
              <a:chOff x="5945064" y="1914304"/>
              <a:chExt cx="445840" cy="4458400"/>
            </a:xfrm>
          </p:grpSpPr>
          <p:sp>
            <p:nvSpPr>
              <p:cNvPr id="60" name="Rectangle 59">
                <a:extLst>
                  <a:ext uri="{FF2B5EF4-FFF2-40B4-BE49-F238E27FC236}">
                    <a16:creationId xmlns:a16="http://schemas.microsoft.com/office/drawing/2014/main" id="{AE73C1F2-EB5D-4FFF-9390-6FA6C9389093}"/>
                  </a:ext>
                </a:extLst>
              </p:cNvPr>
              <p:cNvSpPr/>
              <p:nvPr/>
            </p:nvSpPr>
            <p:spPr>
              <a:xfrm>
                <a:off x="5945064" y="280598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BDAA7F10-D4F6-4AD3-B9F0-8A5945D05249}"/>
                  </a:ext>
                </a:extLst>
              </p:cNvPr>
              <p:cNvSpPr/>
              <p:nvPr/>
            </p:nvSpPr>
            <p:spPr>
              <a:xfrm>
                <a:off x="5945064" y="325182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84493B97-B5C6-456C-B90B-74D5D5389789}"/>
                  </a:ext>
                </a:extLst>
              </p:cNvPr>
              <p:cNvSpPr/>
              <p:nvPr/>
            </p:nvSpPr>
            <p:spPr>
              <a:xfrm>
                <a:off x="5945064" y="369766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A353BFB9-A251-4769-978F-CB29025C72FC}"/>
                  </a:ext>
                </a:extLst>
              </p:cNvPr>
              <p:cNvSpPr/>
              <p:nvPr/>
            </p:nvSpPr>
            <p:spPr>
              <a:xfrm>
                <a:off x="5945064" y="4143504"/>
                <a:ext cx="445840" cy="445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BFB8EE76-19CE-4383-B86D-95007EF15295}"/>
                  </a:ext>
                </a:extLst>
              </p:cNvPr>
              <p:cNvSpPr/>
              <p:nvPr/>
            </p:nvSpPr>
            <p:spPr>
              <a:xfrm>
                <a:off x="5945064" y="503518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A562F900-B838-484E-BDC2-EA140F9D77AE}"/>
                  </a:ext>
                </a:extLst>
              </p:cNvPr>
              <p:cNvSpPr/>
              <p:nvPr/>
            </p:nvSpPr>
            <p:spPr>
              <a:xfrm>
                <a:off x="5945064" y="592686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D6773EC6-C2AA-4AA6-BEB8-D15391B763A0}"/>
                  </a:ext>
                </a:extLst>
              </p:cNvPr>
              <p:cNvSpPr/>
              <p:nvPr/>
            </p:nvSpPr>
            <p:spPr>
              <a:xfrm>
                <a:off x="5945064" y="191430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2844F4CF-B5BD-4817-AFFE-204AE1C8146D}"/>
                  </a:ext>
                </a:extLst>
              </p:cNvPr>
              <p:cNvSpPr/>
              <p:nvPr/>
            </p:nvSpPr>
            <p:spPr>
              <a:xfrm>
                <a:off x="5945064" y="236014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8F99B45A-7AC0-4C54-9A20-F337C899033C}"/>
                  </a:ext>
                </a:extLst>
              </p:cNvPr>
              <p:cNvSpPr/>
              <p:nvPr/>
            </p:nvSpPr>
            <p:spPr>
              <a:xfrm>
                <a:off x="5945064" y="548102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FCC98942-2945-40C2-9D8D-DBBB67D8381A}"/>
                  </a:ext>
                </a:extLst>
              </p:cNvPr>
              <p:cNvSpPr/>
              <p:nvPr/>
            </p:nvSpPr>
            <p:spPr>
              <a:xfrm>
                <a:off x="5945064" y="4589344"/>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0" name="Group 119">
              <a:extLst>
                <a:ext uri="{FF2B5EF4-FFF2-40B4-BE49-F238E27FC236}">
                  <a16:creationId xmlns:a16="http://schemas.microsoft.com/office/drawing/2014/main" id="{5F2415C4-08D3-4496-BDDE-1CB248BEAE50}"/>
                </a:ext>
              </a:extLst>
            </p:cNvPr>
            <p:cNvGrpSpPr/>
            <p:nvPr/>
          </p:nvGrpSpPr>
          <p:grpSpPr>
            <a:xfrm>
              <a:off x="5485892" y="1839768"/>
              <a:ext cx="445840" cy="4458400"/>
              <a:chOff x="6989168" y="1911776"/>
              <a:chExt cx="445840" cy="4458400"/>
            </a:xfrm>
          </p:grpSpPr>
          <p:sp>
            <p:nvSpPr>
              <p:cNvPr id="71" name="Rectangle 70">
                <a:extLst>
                  <a:ext uri="{FF2B5EF4-FFF2-40B4-BE49-F238E27FC236}">
                    <a16:creationId xmlns:a16="http://schemas.microsoft.com/office/drawing/2014/main" id="{EF69DB5B-D05A-4353-AB7C-5FFC2A093926}"/>
                  </a:ext>
                </a:extLst>
              </p:cNvPr>
              <p:cNvSpPr/>
              <p:nvPr/>
            </p:nvSpPr>
            <p:spPr>
              <a:xfrm>
                <a:off x="6989168" y="280345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A41C93DF-ACB0-4A93-81C6-31EEE2B194FF}"/>
                  </a:ext>
                </a:extLst>
              </p:cNvPr>
              <p:cNvSpPr/>
              <p:nvPr/>
            </p:nvSpPr>
            <p:spPr>
              <a:xfrm>
                <a:off x="6989168" y="324929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3891D9E0-F01E-461D-96ED-30A0B3B651B7}"/>
                  </a:ext>
                </a:extLst>
              </p:cNvPr>
              <p:cNvSpPr/>
              <p:nvPr/>
            </p:nvSpPr>
            <p:spPr>
              <a:xfrm>
                <a:off x="6989168" y="369513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B9EE14D8-242B-45CE-81AD-78AAC6F98194}"/>
                  </a:ext>
                </a:extLst>
              </p:cNvPr>
              <p:cNvSpPr/>
              <p:nvPr/>
            </p:nvSpPr>
            <p:spPr>
              <a:xfrm>
                <a:off x="6989168" y="414097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5A5573FD-4C84-4F05-B379-091F393855E3}"/>
                  </a:ext>
                </a:extLst>
              </p:cNvPr>
              <p:cNvSpPr/>
              <p:nvPr/>
            </p:nvSpPr>
            <p:spPr>
              <a:xfrm>
                <a:off x="6989168" y="503265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7EAFC17B-1262-4728-833A-82C8A3077019}"/>
                  </a:ext>
                </a:extLst>
              </p:cNvPr>
              <p:cNvSpPr/>
              <p:nvPr/>
            </p:nvSpPr>
            <p:spPr>
              <a:xfrm>
                <a:off x="6989168" y="592433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a:extLst>
                  <a:ext uri="{FF2B5EF4-FFF2-40B4-BE49-F238E27FC236}">
                    <a16:creationId xmlns:a16="http://schemas.microsoft.com/office/drawing/2014/main" id="{87F809C6-7A7F-45AA-B41A-919238021C8C}"/>
                  </a:ext>
                </a:extLst>
              </p:cNvPr>
              <p:cNvSpPr/>
              <p:nvPr/>
            </p:nvSpPr>
            <p:spPr>
              <a:xfrm>
                <a:off x="6989168" y="191177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a:extLst>
                  <a:ext uri="{FF2B5EF4-FFF2-40B4-BE49-F238E27FC236}">
                    <a16:creationId xmlns:a16="http://schemas.microsoft.com/office/drawing/2014/main" id="{059BD888-8CD6-4906-8079-675E26EDA9B9}"/>
                  </a:ext>
                </a:extLst>
              </p:cNvPr>
              <p:cNvSpPr/>
              <p:nvPr/>
            </p:nvSpPr>
            <p:spPr>
              <a:xfrm>
                <a:off x="6989168" y="235761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a:extLst>
                  <a:ext uri="{FF2B5EF4-FFF2-40B4-BE49-F238E27FC236}">
                    <a16:creationId xmlns:a16="http://schemas.microsoft.com/office/drawing/2014/main" id="{8345B407-A158-4965-8890-B5290335EC95}"/>
                  </a:ext>
                </a:extLst>
              </p:cNvPr>
              <p:cNvSpPr/>
              <p:nvPr/>
            </p:nvSpPr>
            <p:spPr>
              <a:xfrm>
                <a:off x="6989168" y="547849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526A92E5-A314-454C-A1EB-2A0E67DA7FDE}"/>
                  </a:ext>
                </a:extLst>
              </p:cNvPr>
              <p:cNvSpPr/>
              <p:nvPr/>
            </p:nvSpPr>
            <p:spPr>
              <a:xfrm>
                <a:off x="6989168" y="4586816"/>
                <a:ext cx="445840" cy="445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grpSp>
          <p:nvGrpSpPr>
            <p:cNvPr id="121" name="Group 120">
              <a:extLst>
                <a:ext uri="{FF2B5EF4-FFF2-40B4-BE49-F238E27FC236}">
                  <a16:creationId xmlns:a16="http://schemas.microsoft.com/office/drawing/2014/main" id="{224353B8-D5F8-4B22-AB92-402D7117EF2E}"/>
                </a:ext>
              </a:extLst>
            </p:cNvPr>
            <p:cNvGrpSpPr/>
            <p:nvPr/>
          </p:nvGrpSpPr>
          <p:grpSpPr>
            <a:xfrm>
              <a:off x="6260728" y="1839768"/>
              <a:ext cx="445840" cy="4458400"/>
              <a:chOff x="7997280" y="1911776"/>
              <a:chExt cx="445840" cy="4458400"/>
            </a:xfrm>
          </p:grpSpPr>
          <p:sp>
            <p:nvSpPr>
              <p:cNvPr id="82" name="Rectangle 81">
                <a:extLst>
                  <a:ext uri="{FF2B5EF4-FFF2-40B4-BE49-F238E27FC236}">
                    <a16:creationId xmlns:a16="http://schemas.microsoft.com/office/drawing/2014/main" id="{B8D7502E-426B-4872-8D55-D3317FC38C8D}"/>
                  </a:ext>
                </a:extLst>
              </p:cNvPr>
              <p:cNvSpPr/>
              <p:nvPr/>
            </p:nvSpPr>
            <p:spPr>
              <a:xfrm>
                <a:off x="7997280" y="280345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a:extLst>
                  <a:ext uri="{FF2B5EF4-FFF2-40B4-BE49-F238E27FC236}">
                    <a16:creationId xmlns:a16="http://schemas.microsoft.com/office/drawing/2014/main" id="{E4CF3BA3-D9D6-4D9A-A79C-6641E4747D8E}"/>
                  </a:ext>
                </a:extLst>
              </p:cNvPr>
              <p:cNvSpPr/>
              <p:nvPr/>
            </p:nvSpPr>
            <p:spPr>
              <a:xfrm>
                <a:off x="7997280" y="324929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1F6A5021-9BA4-48D2-9325-D05D1752510D}"/>
                  </a:ext>
                </a:extLst>
              </p:cNvPr>
              <p:cNvSpPr/>
              <p:nvPr/>
            </p:nvSpPr>
            <p:spPr>
              <a:xfrm>
                <a:off x="7997280" y="369513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84">
                <a:extLst>
                  <a:ext uri="{FF2B5EF4-FFF2-40B4-BE49-F238E27FC236}">
                    <a16:creationId xmlns:a16="http://schemas.microsoft.com/office/drawing/2014/main" id="{90257A3F-503C-4E71-B4BF-FBFD81139914}"/>
                  </a:ext>
                </a:extLst>
              </p:cNvPr>
              <p:cNvSpPr/>
              <p:nvPr/>
            </p:nvSpPr>
            <p:spPr>
              <a:xfrm>
                <a:off x="7997280" y="414097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85">
                <a:extLst>
                  <a:ext uri="{FF2B5EF4-FFF2-40B4-BE49-F238E27FC236}">
                    <a16:creationId xmlns:a16="http://schemas.microsoft.com/office/drawing/2014/main" id="{679AFB59-0EFB-401B-A78C-91B96A73AAA3}"/>
                  </a:ext>
                </a:extLst>
              </p:cNvPr>
              <p:cNvSpPr/>
              <p:nvPr/>
            </p:nvSpPr>
            <p:spPr>
              <a:xfrm>
                <a:off x="7997280" y="5032656"/>
                <a:ext cx="445840" cy="445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7" name="Rectangle 86">
                <a:extLst>
                  <a:ext uri="{FF2B5EF4-FFF2-40B4-BE49-F238E27FC236}">
                    <a16:creationId xmlns:a16="http://schemas.microsoft.com/office/drawing/2014/main" id="{9469BCF5-3E83-4DFE-8288-8B66F33506A7}"/>
                  </a:ext>
                </a:extLst>
              </p:cNvPr>
              <p:cNvSpPr/>
              <p:nvPr/>
            </p:nvSpPr>
            <p:spPr>
              <a:xfrm>
                <a:off x="7997280" y="592433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a:extLst>
                  <a:ext uri="{FF2B5EF4-FFF2-40B4-BE49-F238E27FC236}">
                    <a16:creationId xmlns:a16="http://schemas.microsoft.com/office/drawing/2014/main" id="{F2558A88-7DC4-4418-8AB0-01A493D2E83F}"/>
                  </a:ext>
                </a:extLst>
              </p:cNvPr>
              <p:cNvSpPr/>
              <p:nvPr/>
            </p:nvSpPr>
            <p:spPr>
              <a:xfrm>
                <a:off x="7997280" y="191177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a:extLst>
                  <a:ext uri="{FF2B5EF4-FFF2-40B4-BE49-F238E27FC236}">
                    <a16:creationId xmlns:a16="http://schemas.microsoft.com/office/drawing/2014/main" id="{BD3D19EA-FC76-47FB-BA43-924AC3CB935E}"/>
                  </a:ext>
                </a:extLst>
              </p:cNvPr>
              <p:cNvSpPr/>
              <p:nvPr/>
            </p:nvSpPr>
            <p:spPr>
              <a:xfrm>
                <a:off x="7997280" y="235761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417D7EE0-B2D6-4154-B0ED-D880B7E84966}"/>
                  </a:ext>
                </a:extLst>
              </p:cNvPr>
              <p:cNvSpPr/>
              <p:nvPr/>
            </p:nvSpPr>
            <p:spPr>
              <a:xfrm>
                <a:off x="7997280" y="547849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Rectangle 90">
                <a:extLst>
                  <a:ext uri="{FF2B5EF4-FFF2-40B4-BE49-F238E27FC236}">
                    <a16:creationId xmlns:a16="http://schemas.microsoft.com/office/drawing/2014/main" id="{D7FFD696-CAD5-4B40-92D9-5F0A19803C9E}"/>
                  </a:ext>
                </a:extLst>
              </p:cNvPr>
              <p:cNvSpPr/>
              <p:nvPr/>
            </p:nvSpPr>
            <p:spPr>
              <a:xfrm>
                <a:off x="7997280" y="458681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2" name="Group 121">
              <a:extLst>
                <a:ext uri="{FF2B5EF4-FFF2-40B4-BE49-F238E27FC236}">
                  <a16:creationId xmlns:a16="http://schemas.microsoft.com/office/drawing/2014/main" id="{14D34574-CB64-4396-A845-674BBA9F27C6}"/>
                </a:ext>
              </a:extLst>
            </p:cNvPr>
            <p:cNvGrpSpPr/>
            <p:nvPr/>
          </p:nvGrpSpPr>
          <p:grpSpPr>
            <a:xfrm>
              <a:off x="7035564" y="1839768"/>
              <a:ext cx="445840" cy="4458400"/>
              <a:chOff x="9041384" y="1911776"/>
              <a:chExt cx="445840" cy="4458400"/>
            </a:xfrm>
          </p:grpSpPr>
          <p:sp>
            <p:nvSpPr>
              <p:cNvPr id="93" name="Rectangle 92">
                <a:extLst>
                  <a:ext uri="{FF2B5EF4-FFF2-40B4-BE49-F238E27FC236}">
                    <a16:creationId xmlns:a16="http://schemas.microsoft.com/office/drawing/2014/main" id="{90E1288B-5AE2-4622-AF8A-0766C0B8254C}"/>
                  </a:ext>
                </a:extLst>
              </p:cNvPr>
              <p:cNvSpPr/>
              <p:nvPr/>
            </p:nvSpPr>
            <p:spPr>
              <a:xfrm>
                <a:off x="9041384" y="280345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a:extLst>
                  <a:ext uri="{FF2B5EF4-FFF2-40B4-BE49-F238E27FC236}">
                    <a16:creationId xmlns:a16="http://schemas.microsoft.com/office/drawing/2014/main" id="{2F122B2E-F5A7-46F4-9822-79C195D00B1B}"/>
                  </a:ext>
                </a:extLst>
              </p:cNvPr>
              <p:cNvSpPr/>
              <p:nvPr/>
            </p:nvSpPr>
            <p:spPr>
              <a:xfrm>
                <a:off x="9041384" y="324929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a:extLst>
                  <a:ext uri="{FF2B5EF4-FFF2-40B4-BE49-F238E27FC236}">
                    <a16:creationId xmlns:a16="http://schemas.microsoft.com/office/drawing/2014/main" id="{94E878E2-99B0-41B6-83D4-C30C2C320BFA}"/>
                  </a:ext>
                </a:extLst>
              </p:cNvPr>
              <p:cNvSpPr/>
              <p:nvPr/>
            </p:nvSpPr>
            <p:spPr>
              <a:xfrm>
                <a:off x="9041384" y="369513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CC4979DD-A6D2-471C-A485-D11AE0B7E147}"/>
                  </a:ext>
                </a:extLst>
              </p:cNvPr>
              <p:cNvSpPr/>
              <p:nvPr/>
            </p:nvSpPr>
            <p:spPr>
              <a:xfrm>
                <a:off x="9041384" y="414097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ectangle 96">
                <a:extLst>
                  <a:ext uri="{FF2B5EF4-FFF2-40B4-BE49-F238E27FC236}">
                    <a16:creationId xmlns:a16="http://schemas.microsoft.com/office/drawing/2014/main" id="{164903FD-EA15-4ABF-84EC-0BF7A5197EBB}"/>
                  </a:ext>
                </a:extLst>
              </p:cNvPr>
              <p:cNvSpPr/>
              <p:nvPr/>
            </p:nvSpPr>
            <p:spPr>
              <a:xfrm>
                <a:off x="9041384" y="503265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Rectangle 97">
                <a:extLst>
                  <a:ext uri="{FF2B5EF4-FFF2-40B4-BE49-F238E27FC236}">
                    <a16:creationId xmlns:a16="http://schemas.microsoft.com/office/drawing/2014/main" id="{305AF8A0-BE64-4D32-82E1-72F0A9B9837A}"/>
                  </a:ext>
                </a:extLst>
              </p:cNvPr>
              <p:cNvSpPr/>
              <p:nvPr/>
            </p:nvSpPr>
            <p:spPr>
              <a:xfrm>
                <a:off x="9041384" y="592433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ectangle 98">
                <a:extLst>
                  <a:ext uri="{FF2B5EF4-FFF2-40B4-BE49-F238E27FC236}">
                    <a16:creationId xmlns:a16="http://schemas.microsoft.com/office/drawing/2014/main" id="{C7A6D3E1-6EED-42BC-A69E-933793186EF4}"/>
                  </a:ext>
                </a:extLst>
              </p:cNvPr>
              <p:cNvSpPr/>
              <p:nvPr/>
            </p:nvSpPr>
            <p:spPr>
              <a:xfrm>
                <a:off x="9041384" y="191177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Rectangle 99">
                <a:extLst>
                  <a:ext uri="{FF2B5EF4-FFF2-40B4-BE49-F238E27FC236}">
                    <a16:creationId xmlns:a16="http://schemas.microsoft.com/office/drawing/2014/main" id="{EB444045-CF70-481B-90B4-19125FB8266D}"/>
                  </a:ext>
                </a:extLst>
              </p:cNvPr>
              <p:cNvSpPr/>
              <p:nvPr/>
            </p:nvSpPr>
            <p:spPr>
              <a:xfrm>
                <a:off x="9041384" y="235761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ectangle 100">
                <a:extLst>
                  <a:ext uri="{FF2B5EF4-FFF2-40B4-BE49-F238E27FC236}">
                    <a16:creationId xmlns:a16="http://schemas.microsoft.com/office/drawing/2014/main" id="{47556B2C-1010-45D7-882B-5EC589E305DB}"/>
                  </a:ext>
                </a:extLst>
              </p:cNvPr>
              <p:cNvSpPr/>
              <p:nvPr/>
            </p:nvSpPr>
            <p:spPr>
              <a:xfrm>
                <a:off x="9041384" y="5478496"/>
                <a:ext cx="445840" cy="445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2" name="Rectangle 101">
                <a:extLst>
                  <a:ext uri="{FF2B5EF4-FFF2-40B4-BE49-F238E27FC236}">
                    <a16:creationId xmlns:a16="http://schemas.microsoft.com/office/drawing/2014/main" id="{49A0BBA7-1732-414C-810B-BD9885D0FD0F}"/>
                  </a:ext>
                </a:extLst>
              </p:cNvPr>
              <p:cNvSpPr/>
              <p:nvPr/>
            </p:nvSpPr>
            <p:spPr>
              <a:xfrm>
                <a:off x="9041384" y="458681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3" name="Group 122">
              <a:extLst>
                <a:ext uri="{FF2B5EF4-FFF2-40B4-BE49-F238E27FC236}">
                  <a16:creationId xmlns:a16="http://schemas.microsoft.com/office/drawing/2014/main" id="{41FEE9B9-EDC1-4310-943E-C237122F6740}"/>
                </a:ext>
              </a:extLst>
            </p:cNvPr>
            <p:cNvGrpSpPr/>
            <p:nvPr/>
          </p:nvGrpSpPr>
          <p:grpSpPr>
            <a:xfrm>
              <a:off x="7810400" y="1839768"/>
              <a:ext cx="445840" cy="4458400"/>
              <a:chOff x="10049496" y="1911776"/>
              <a:chExt cx="445840" cy="4458400"/>
            </a:xfrm>
          </p:grpSpPr>
          <p:sp>
            <p:nvSpPr>
              <p:cNvPr id="104" name="Rectangle 103">
                <a:extLst>
                  <a:ext uri="{FF2B5EF4-FFF2-40B4-BE49-F238E27FC236}">
                    <a16:creationId xmlns:a16="http://schemas.microsoft.com/office/drawing/2014/main" id="{4E6D23BD-DA6D-44E1-BEC6-80C1B627BC99}"/>
                  </a:ext>
                </a:extLst>
              </p:cNvPr>
              <p:cNvSpPr/>
              <p:nvPr/>
            </p:nvSpPr>
            <p:spPr>
              <a:xfrm>
                <a:off x="10049496" y="280345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Rectangle 104">
                <a:extLst>
                  <a:ext uri="{FF2B5EF4-FFF2-40B4-BE49-F238E27FC236}">
                    <a16:creationId xmlns:a16="http://schemas.microsoft.com/office/drawing/2014/main" id="{183613CD-1286-4794-A055-1C41AE08D0CF}"/>
                  </a:ext>
                </a:extLst>
              </p:cNvPr>
              <p:cNvSpPr/>
              <p:nvPr/>
            </p:nvSpPr>
            <p:spPr>
              <a:xfrm>
                <a:off x="10049496" y="324929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Rectangle 105">
                <a:extLst>
                  <a:ext uri="{FF2B5EF4-FFF2-40B4-BE49-F238E27FC236}">
                    <a16:creationId xmlns:a16="http://schemas.microsoft.com/office/drawing/2014/main" id="{CBF38324-6474-43BC-8C6E-1CCB696689C9}"/>
                  </a:ext>
                </a:extLst>
              </p:cNvPr>
              <p:cNvSpPr/>
              <p:nvPr/>
            </p:nvSpPr>
            <p:spPr>
              <a:xfrm>
                <a:off x="10049496" y="369513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Rectangle 106">
                <a:extLst>
                  <a:ext uri="{FF2B5EF4-FFF2-40B4-BE49-F238E27FC236}">
                    <a16:creationId xmlns:a16="http://schemas.microsoft.com/office/drawing/2014/main" id="{3F391BF6-BD7C-44B9-9DA6-32F0BE74E6DB}"/>
                  </a:ext>
                </a:extLst>
              </p:cNvPr>
              <p:cNvSpPr/>
              <p:nvPr/>
            </p:nvSpPr>
            <p:spPr>
              <a:xfrm>
                <a:off x="10049496" y="414097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107">
                <a:extLst>
                  <a:ext uri="{FF2B5EF4-FFF2-40B4-BE49-F238E27FC236}">
                    <a16:creationId xmlns:a16="http://schemas.microsoft.com/office/drawing/2014/main" id="{3CD4E939-CF0A-4655-9C42-A565250D4AFA}"/>
                  </a:ext>
                </a:extLst>
              </p:cNvPr>
              <p:cNvSpPr/>
              <p:nvPr/>
            </p:nvSpPr>
            <p:spPr>
              <a:xfrm>
                <a:off x="10049496" y="503265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Rectangle 108">
                <a:extLst>
                  <a:ext uri="{FF2B5EF4-FFF2-40B4-BE49-F238E27FC236}">
                    <a16:creationId xmlns:a16="http://schemas.microsoft.com/office/drawing/2014/main" id="{7D4F4A41-F110-4BE5-A932-95EA43E31D80}"/>
                  </a:ext>
                </a:extLst>
              </p:cNvPr>
              <p:cNvSpPr/>
              <p:nvPr/>
            </p:nvSpPr>
            <p:spPr>
              <a:xfrm>
                <a:off x="10049496" y="5924336"/>
                <a:ext cx="445840" cy="445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10" name="Rectangle 109">
                <a:extLst>
                  <a:ext uri="{FF2B5EF4-FFF2-40B4-BE49-F238E27FC236}">
                    <a16:creationId xmlns:a16="http://schemas.microsoft.com/office/drawing/2014/main" id="{0CB8A9DD-A491-485F-B83C-59E93E98EB7C}"/>
                  </a:ext>
                </a:extLst>
              </p:cNvPr>
              <p:cNvSpPr/>
              <p:nvPr/>
            </p:nvSpPr>
            <p:spPr>
              <a:xfrm>
                <a:off x="10049496" y="191177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2291D5B9-0807-4442-9163-CCB691A98836}"/>
                  </a:ext>
                </a:extLst>
              </p:cNvPr>
              <p:cNvSpPr/>
              <p:nvPr/>
            </p:nvSpPr>
            <p:spPr>
              <a:xfrm>
                <a:off x="10049496" y="235761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ectangle 111">
                <a:extLst>
                  <a:ext uri="{FF2B5EF4-FFF2-40B4-BE49-F238E27FC236}">
                    <a16:creationId xmlns:a16="http://schemas.microsoft.com/office/drawing/2014/main" id="{FA7D4B2E-9CDD-4C3B-9BE1-C672BC5142DC}"/>
                  </a:ext>
                </a:extLst>
              </p:cNvPr>
              <p:cNvSpPr/>
              <p:nvPr/>
            </p:nvSpPr>
            <p:spPr>
              <a:xfrm>
                <a:off x="10049496" y="547849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ectangle 112">
                <a:extLst>
                  <a:ext uri="{FF2B5EF4-FFF2-40B4-BE49-F238E27FC236}">
                    <a16:creationId xmlns:a16="http://schemas.microsoft.com/office/drawing/2014/main" id="{82CBCA40-5227-4FC3-B9DB-07DDDE058EA4}"/>
                  </a:ext>
                </a:extLst>
              </p:cNvPr>
              <p:cNvSpPr/>
              <p:nvPr/>
            </p:nvSpPr>
            <p:spPr>
              <a:xfrm>
                <a:off x="10049496" y="4586816"/>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49" name="Group 148">
            <a:extLst>
              <a:ext uri="{FF2B5EF4-FFF2-40B4-BE49-F238E27FC236}">
                <a16:creationId xmlns:a16="http://schemas.microsoft.com/office/drawing/2014/main" id="{7CAE46D8-6A5B-456E-931A-CFB84F738CCB}"/>
              </a:ext>
            </a:extLst>
          </p:cNvPr>
          <p:cNvGrpSpPr/>
          <p:nvPr/>
        </p:nvGrpSpPr>
        <p:grpSpPr>
          <a:xfrm>
            <a:off x="9992564" y="1796673"/>
            <a:ext cx="1589836" cy="1169550"/>
            <a:chOff x="9064080" y="2439060"/>
            <a:chExt cx="1589836" cy="1169550"/>
          </a:xfrm>
        </p:grpSpPr>
        <p:sp>
          <p:nvSpPr>
            <p:cNvPr id="130" name="Rectangle 129">
              <a:extLst>
                <a:ext uri="{FF2B5EF4-FFF2-40B4-BE49-F238E27FC236}">
                  <a16:creationId xmlns:a16="http://schemas.microsoft.com/office/drawing/2014/main" id="{D8D51B6D-BAAF-4770-BCBC-DEAFF45D4271}"/>
                </a:ext>
              </a:extLst>
            </p:cNvPr>
            <p:cNvSpPr/>
            <p:nvPr/>
          </p:nvSpPr>
          <p:spPr>
            <a:xfrm>
              <a:off x="9064080" y="3103460"/>
              <a:ext cx="445840" cy="445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3" name="Rectangle 132">
              <a:extLst>
                <a:ext uri="{FF2B5EF4-FFF2-40B4-BE49-F238E27FC236}">
                  <a16:creationId xmlns:a16="http://schemas.microsoft.com/office/drawing/2014/main" id="{D74357EB-B65E-4185-A8BB-AF898F7745D3}"/>
                </a:ext>
              </a:extLst>
            </p:cNvPr>
            <p:cNvSpPr/>
            <p:nvPr/>
          </p:nvSpPr>
          <p:spPr>
            <a:xfrm>
              <a:off x="9064080" y="2508528"/>
              <a:ext cx="445840" cy="445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TextBox 146">
              <a:extLst>
                <a:ext uri="{FF2B5EF4-FFF2-40B4-BE49-F238E27FC236}">
                  <a16:creationId xmlns:a16="http://schemas.microsoft.com/office/drawing/2014/main" id="{FED1B826-F6EC-4625-A8FA-33BA4B0CA14F}"/>
                </a:ext>
              </a:extLst>
            </p:cNvPr>
            <p:cNvSpPr txBox="1"/>
            <p:nvPr/>
          </p:nvSpPr>
          <p:spPr>
            <a:xfrm>
              <a:off x="9651910" y="2439060"/>
              <a:ext cx="1002006" cy="584775"/>
            </a:xfrm>
            <a:prstGeom prst="rect">
              <a:avLst/>
            </a:prstGeom>
            <a:noFill/>
          </p:spPr>
          <p:txBody>
            <a:bodyPr wrap="none" rtlCol="0">
              <a:spAutoFit/>
            </a:bodyPr>
            <a:lstStyle/>
            <a:p>
              <a:r>
                <a:rPr lang="en-GB" sz="3200" dirty="0"/>
                <a:t>Train</a:t>
              </a:r>
            </a:p>
          </p:txBody>
        </p:sp>
        <p:sp>
          <p:nvSpPr>
            <p:cNvPr id="148" name="TextBox 147">
              <a:extLst>
                <a:ext uri="{FF2B5EF4-FFF2-40B4-BE49-F238E27FC236}">
                  <a16:creationId xmlns:a16="http://schemas.microsoft.com/office/drawing/2014/main" id="{CFE4F9DE-19B2-4D1B-A59E-B428F1C67A8A}"/>
                </a:ext>
              </a:extLst>
            </p:cNvPr>
            <p:cNvSpPr txBox="1"/>
            <p:nvPr/>
          </p:nvSpPr>
          <p:spPr>
            <a:xfrm>
              <a:off x="9651910" y="3023835"/>
              <a:ext cx="845681" cy="584775"/>
            </a:xfrm>
            <a:prstGeom prst="rect">
              <a:avLst/>
            </a:prstGeom>
            <a:noFill/>
          </p:spPr>
          <p:txBody>
            <a:bodyPr wrap="none" rtlCol="0">
              <a:spAutoFit/>
            </a:bodyPr>
            <a:lstStyle/>
            <a:p>
              <a:r>
                <a:rPr lang="en-GB" sz="3200" dirty="0"/>
                <a:t>Test</a:t>
              </a:r>
            </a:p>
          </p:txBody>
        </p:sp>
      </p:grpSp>
    </p:spTree>
    <p:extLst>
      <p:ext uri="{BB962C8B-B14F-4D97-AF65-F5344CB8AC3E}">
        <p14:creationId xmlns:p14="http://schemas.microsoft.com/office/powerpoint/2010/main" val="8165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wipe(left)">
                                      <p:cBhvr>
                                        <p:cTn id="15"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8099-2B3E-44B0-9813-597E7A471792}"/>
              </a:ext>
            </a:extLst>
          </p:cNvPr>
          <p:cNvSpPr>
            <a:spLocks noGrp="1"/>
          </p:cNvSpPr>
          <p:nvPr>
            <p:ph type="title"/>
          </p:nvPr>
        </p:nvSpPr>
        <p:spPr/>
        <p:txBody>
          <a:bodyPr/>
          <a:lstStyle/>
          <a:p>
            <a:r>
              <a:rPr lang="en-GB" dirty="0"/>
              <a:t>Cross Validation</a:t>
            </a:r>
          </a:p>
        </p:txBody>
      </p:sp>
      <p:pic>
        <p:nvPicPr>
          <p:cNvPr id="5" name="Picture 4">
            <a:extLst>
              <a:ext uri="{FF2B5EF4-FFF2-40B4-BE49-F238E27FC236}">
                <a16:creationId xmlns:a16="http://schemas.microsoft.com/office/drawing/2014/main" id="{8C74A36F-B76F-4BE8-ABC7-B7DD0B7E44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368" y="1700808"/>
            <a:ext cx="4572009" cy="4572009"/>
          </a:xfrm>
          <a:prstGeom prst="rect">
            <a:avLst/>
          </a:prstGeom>
        </p:spPr>
      </p:pic>
      <p:pic>
        <p:nvPicPr>
          <p:cNvPr id="7" name="Picture 6">
            <a:extLst>
              <a:ext uri="{FF2B5EF4-FFF2-40B4-BE49-F238E27FC236}">
                <a16:creationId xmlns:a16="http://schemas.microsoft.com/office/drawing/2014/main" id="{8F4F983F-C3C1-4354-A58C-8EF429843E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1984" y="1700808"/>
            <a:ext cx="5486411" cy="4572009"/>
          </a:xfrm>
          <a:prstGeom prst="rect">
            <a:avLst/>
          </a:prstGeom>
        </p:spPr>
      </p:pic>
    </p:spTree>
    <p:extLst>
      <p:ext uri="{BB962C8B-B14F-4D97-AF65-F5344CB8AC3E}">
        <p14:creationId xmlns:p14="http://schemas.microsoft.com/office/powerpoint/2010/main" val="994201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2EC6-42DF-490C-A662-A30DD9BD20EF}"/>
              </a:ext>
            </a:extLst>
          </p:cNvPr>
          <p:cNvSpPr>
            <a:spLocks noGrp="1"/>
          </p:cNvSpPr>
          <p:nvPr>
            <p:ph type="title"/>
          </p:nvPr>
        </p:nvSpPr>
        <p:spPr/>
        <p:txBody>
          <a:bodyPr/>
          <a:lstStyle/>
          <a:p>
            <a:r>
              <a:rPr lang="en-GB" dirty="0"/>
              <a:t>10-Fold Cross Validation</a:t>
            </a:r>
          </a:p>
        </p:txBody>
      </p:sp>
      <p:pic>
        <p:nvPicPr>
          <p:cNvPr id="9" name="Picture 8">
            <a:extLst>
              <a:ext uri="{FF2B5EF4-FFF2-40B4-BE49-F238E27FC236}">
                <a16:creationId xmlns:a16="http://schemas.microsoft.com/office/drawing/2014/main" id="{90476C0F-061A-46AC-B044-8D3AE653DB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600" y="1457818"/>
            <a:ext cx="7200800" cy="5143428"/>
          </a:xfrm>
          <a:prstGeom prst="rect">
            <a:avLst/>
          </a:prstGeom>
        </p:spPr>
      </p:pic>
    </p:spTree>
    <p:extLst>
      <p:ext uri="{BB962C8B-B14F-4D97-AF65-F5344CB8AC3E}">
        <p14:creationId xmlns:p14="http://schemas.microsoft.com/office/powerpoint/2010/main" val="15293885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lstStyle/>
          <a:p>
            <a:r>
              <a:rPr lang="en-GB" dirty="0"/>
              <a:t>Exercise: Evaluating Models</a:t>
            </a:r>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058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lstStyle/>
          <a:p>
            <a:r>
              <a:rPr lang="en-GB" dirty="0"/>
              <a:t>Input Data</a:t>
            </a:r>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828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A99A-6FF7-4BA0-AF49-8900603AB199}"/>
              </a:ext>
            </a:extLst>
          </p:cNvPr>
          <p:cNvSpPr>
            <a:spLocks noGrp="1"/>
          </p:cNvSpPr>
          <p:nvPr>
            <p:ph type="title"/>
          </p:nvPr>
        </p:nvSpPr>
        <p:spPr/>
        <p:txBody>
          <a:bodyPr/>
          <a:lstStyle/>
          <a:p>
            <a:r>
              <a:rPr lang="en-GB" dirty="0"/>
              <a:t>Garbage in = Garbage out</a:t>
            </a:r>
          </a:p>
        </p:txBody>
      </p:sp>
      <p:sp>
        <p:nvSpPr>
          <p:cNvPr id="12" name="TextBox 11">
            <a:extLst>
              <a:ext uri="{FF2B5EF4-FFF2-40B4-BE49-F238E27FC236}">
                <a16:creationId xmlns:a16="http://schemas.microsoft.com/office/drawing/2014/main" id="{C456059D-7494-4F43-991D-0764B1C88F6D}"/>
              </a:ext>
            </a:extLst>
          </p:cNvPr>
          <p:cNvSpPr txBox="1"/>
          <p:nvPr/>
        </p:nvSpPr>
        <p:spPr>
          <a:xfrm>
            <a:off x="1227487" y="5998587"/>
            <a:ext cx="9737025" cy="584775"/>
          </a:xfrm>
          <a:prstGeom prst="rect">
            <a:avLst/>
          </a:prstGeom>
          <a:noFill/>
        </p:spPr>
        <p:txBody>
          <a:bodyPr wrap="none" rtlCol="0">
            <a:spAutoFit/>
          </a:bodyPr>
          <a:lstStyle/>
          <a:p>
            <a:r>
              <a:rPr lang="en-GB" sz="3200" dirty="0"/>
              <a:t>Data Cleaning, Filtering, Scaling and Feature Construction</a:t>
            </a:r>
          </a:p>
        </p:txBody>
      </p:sp>
      <p:grpSp>
        <p:nvGrpSpPr>
          <p:cNvPr id="3" name="Group 2">
            <a:extLst>
              <a:ext uri="{FF2B5EF4-FFF2-40B4-BE49-F238E27FC236}">
                <a16:creationId xmlns:a16="http://schemas.microsoft.com/office/drawing/2014/main" id="{BACD83CC-8603-4F12-B793-E8F598984619}"/>
              </a:ext>
            </a:extLst>
          </p:cNvPr>
          <p:cNvGrpSpPr/>
          <p:nvPr/>
        </p:nvGrpSpPr>
        <p:grpSpPr>
          <a:xfrm>
            <a:off x="191344" y="1700808"/>
            <a:ext cx="11809312" cy="3821045"/>
            <a:chOff x="191344" y="1700808"/>
            <a:chExt cx="12088586" cy="3821045"/>
          </a:xfrm>
        </p:grpSpPr>
        <p:sp>
          <p:nvSpPr>
            <p:cNvPr id="4" name="Rectangle: Rounded Corners 3">
              <a:extLst>
                <a:ext uri="{FF2B5EF4-FFF2-40B4-BE49-F238E27FC236}">
                  <a16:creationId xmlns:a16="http://schemas.microsoft.com/office/drawing/2014/main" id="{641979A5-CDFB-4F4B-BAE6-72E5051F4E69}"/>
                </a:ext>
              </a:extLst>
            </p:cNvPr>
            <p:cNvSpPr/>
            <p:nvPr/>
          </p:nvSpPr>
          <p:spPr>
            <a:xfrm>
              <a:off x="191344" y="1705429"/>
              <a:ext cx="2393779" cy="16561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Noisy Variables</a:t>
              </a:r>
            </a:p>
          </p:txBody>
        </p:sp>
        <p:sp>
          <p:nvSpPr>
            <p:cNvPr id="5" name="Rectangle: Rounded Corners 4">
              <a:extLst>
                <a:ext uri="{FF2B5EF4-FFF2-40B4-BE49-F238E27FC236}">
                  <a16:creationId xmlns:a16="http://schemas.microsoft.com/office/drawing/2014/main" id="{2B315BD9-07E5-4850-9F93-18670BFA0788}"/>
                </a:ext>
              </a:extLst>
            </p:cNvPr>
            <p:cNvSpPr/>
            <p:nvPr/>
          </p:nvSpPr>
          <p:spPr>
            <a:xfrm>
              <a:off x="3422947" y="1700808"/>
              <a:ext cx="2393779" cy="16561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Outliers</a:t>
              </a:r>
            </a:p>
          </p:txBody>
        </p:sp>
        <p:sp>
          <p:nvSpPr>
            <p:cNvPr id="6" name="Rectangle: Rounded Corners 5">
              <a:extLst>
                <a:ext uri="{FF2B5EF4-FFF2-40B4-BE49-F238E27FC236}">
                  <a16:creationId xmlns:a16="http://schemas.microsoft.com/office/drawing/2014/main" id="{12776350-9571-4D88-A998-CB3B45D16869}"/>
                </a:ext>
              </a:extLst>
            </p:cNvPr>
            <p:cNvSpPr/>
            <p:nvPr/>
          </p:nvSpPr>
          <p:spPr>
            <a:xfrm>
              <a:off x="6654549" y="1700808"/>
              <a:ext cx="2393779" cy="16561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Poorly Scaled Variables</a:t>
              </a:r>
            </a:p>
          </p:txBody>
        </p:sp>
        <p:sp>
          <p:nvSpPr>
            <p:cNvPr id="7" name="Rectangle: Rounded Corners 6">
              <a:extLst>
                <a:ext uri="{FF2B5EF4-FFF2-40B4-BE49-F238E27FC236}">
                  <a16:creationId xmlns:a16="http://schemas.microsoft.com/office/drawing/2014/main" id="{8509F49A-A534-47A0-A7D4-340AE123FA60}"/>
                </a:ext>
              </a:extLst>
            </p:cNvPr>
            <p:cNvSpPr/>
            <p:nvPr/>
          </p:nvSpPr>
          <p:spPr>
            <a:xfrm>
              <a:off x="191344" y="3865669"/>
              <a:ext cx="2393779" cy="16561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Conflated Signals</a:t>
              </a:r>
            </a:p>
          </p:txBody>
        </p:sp>
        <p:sp>
          <p:nvSpPr>
            <p:cNvPr id="8" name="Rectangle: Rounded Corners 7">
              <a:extLst>
                <a:ext uri="{FF2B5EF4-FFF2-40B4-BE49-F238E27FC236}">
                  <a16:creationId xmlns:a16="http://schemas.microsoft.com/office/drawing/2014/main" id="{40270321-0B8F-492C-B35D-CAF9021EF225}"/>
                </a:ext>
              </a:extLst>
            </p:cNvPr>
            <p:cNvSpPr/>
            <p:nvPr/>
          </p:nvSpPr>
          <p:spPr>
            <a:xfrm>
              <a:off x="3422947" y="3864790"/>
              <a:ext cx="2393779" cy="16561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Poorly Constructed Features</a:t>
              </a:r>
            </a:p>
          </p:txBody>
        </p:sp>
        <p:sp>
          <p:nvSpPr>
            <p:cNvPr id="9" name="Rectangle: Rounded Corners 8">
              <a:extLst>
                <a:ext uri="{FF2B5EF4-FFF2-40B4-BE49-F238E27FC236}">
                  <a16:creationId xmlns:a16="http://schemas.microsoft.com/office/drawing/2014/main" id="{3E7C4FD6-7BF2-4E31-AAF9-F80D8A6CD776}"/>
                </a:ext>
              </a:extLst>
            </p:cNvPr>
            <p:cNvSpPr/>
            <p:nvPr/>
          </p:nvSpPr>
          <p:spPr>
            <a:xfrm>
              <a:off x="6654549" y="3864790"/>
              <a:ext cx="2393779" cy="16561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Missing Data</a:t>
              </a:r>
            </a:p>
          </p:txBody>
        </p:sp>
        <p:sp>
          <p:nvSpPr>
            <p:cNvPr id="13" name="Rectangle: Rounded Corners 12">
              <a:extLst>
                <a:ext uri="{FF2B5EF4-FFF2-40B4-BE49-F238E27FC236}">
                  <a16:creationId xmlns:a16="http://schemas.microsoft.com/office/drawing/2014/main" id="{E532B591-29F3-4B6F-A868-114B9FA818FE}"/>
                </a:ext>
              </a:extLst>
            </p:cNvPr>
            <p:cNvSpPr/>
            <p:nvPr/>
          </p:nvSpPr>
          <p:spPr>
            <a:xfrm>
              <a:off x="9886151" y="1700808"/>
              <a:ext cx="2393779" cy="16561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Duplicates</a:t>
              </a:r>
            </a:p>
          </p:txBody>
        </p:sp>
        <p:sp>
          <p:nvSpPr>
            <p:cNvPr id="14" name="Rectangle: Rounded Corners 13">
              <a:extLst>
                <a:ext uri="{FF2B5EF4-FFF2-40B4-BE49-F238E27FC236}">
                  <a16:creationId xmlns:a16="http://schemas.microsoft.com/office/drawing/2014/main" id="{FF9FA929-F490-48E7-8666-446A51777C89}"/>
                </a:ext>
              </a:extLst>
            </p:cNvPr>
            <p:cNvSpPr/>
            <p:nvPr/>
          </p:nvSpPr>
          <p:spPr>
            <a:xfrm>
              <a:off x="9886151" y="3864790"/>
              <a:ext cx="2393779" cy="16561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Data Leakage</a:t>
              </a:r>
            </a:p>
          </p:txBody>
        </p:sp>
      </p:grpSp>
    </p:spTree>
    <p:extLst>
      <p:ext uri="{BB962C8B-B14F-4D97-AF65-F5344CB8AC3E}">
        <p14:creationId xmlns:p14="http://schemas.microsoft.com/office/powerpoint/2010/main" val="40255466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9DA6-E2D7-4C6D-A751-4223F87A6BBD}"/>
              </a:ext>
            </a:extLst>
          </p:cNvPr>
          <p:cNvSpPr>
            <a:spLocks noGrp="1"/>
          </p:cNvSpPr>
          <p:nvPr>
            <p:ph type="title"/>
          </p:nvPr>
        </p:nvSpPr>
        <p:spPr/>
        <p:txBody>
          <a:bodyPr>
            <a:normAutofit fontScale="90000"/>
          </a:bodyPr>
          <a:lstStyle/>
          <a:p>
            <a:r>
              <a:rPr lang="en-GB" sz="6000" dirty="0"/>
              <a:t>Common Data Problems</a:t>
            </a:r>
            <a:br>
              <a:rPr lang="en-GB" dirty="0"/>
            </a:br>
            <a:r>
              <a:rPr lang="en-GB" sz="4000" dirty="0"/>
              <a:t>Data Leakage</a:t>
            </a:r>
            <a:endParaRPr lang="en-GB" dirty="0"/>
          </a:p>
        </p:txBody>
      </p:sp>
      <p:sp>
        <p:nvSpPr>
          <p:cNvPr id="3" name="Content Placeholder 2">
            <a:extLst>
              <a:ext uri="{FF2B5EF4-FFF2-40B4-BE49-F238E27FC236}">
                <a16:creationId xmlns:a16="http://schemas.microsoft.com/office/drawing/2014/main" id="{CD3C5DE3-CF4C-4EDF-ABB6-3E3FEAF9D678}"/>
              </a:ext>
            </a:extLst>
          </p:cNvPr>
          <p:cNvSpPr>
            <a:spLocks noGrp="1"/>
          </p:cNvSpPr>
          <p:nvPr>
            <p:ph idx="1"/>
          </p:nvPr>
        </p:nvSpPr>
        <p:spPr>
          <a:xfrm>
            <a:off x="609600" y="1600201"/>
            <a:ext cx="10972800" cy="1108719"/>
          </a:xfrm>
        </p:spPr>
        <p:txBody>
          <a:bodyPr/>
          <a:lstStyle/>
          <a:p>
            <a:pPr marL="0" indent="0" algn="ctr">
              <a:buNone/>
            </a:pPr>
            <a:r>
              <a:rPr lang="en-GB" dirty="0"/>
              <a:t>Accidentally including something unintentional which reveals the true prediction for the case</a:t>
            </a:r>
          </a:p>
        </p:txBody>
      </p:sp>
      <p:pic>
        <p:nvPicPr>
          <p:cNvPr id="4" name="Picture 3">
            <a:extLst>
              <a:ext uri="{FF2B5EF4-FFF2-40B4-BE49-F238E27FC236}">
                <a16:creationId xmlns:a16="http://schemas.microsoft.com/office/drawing/2014/main" id="{56145C37-F1F0-429F-A5EC-7B7E71B0F40D}"/>
              </a:ext>
            </a:extLst>
          </p:cNvPr>
          <p:cNvPicPr>
            <a:picLocks noChangeAspect="1"/>
          </p:cNvPicPr>
          <p:nvPr/>
        </p:nvPicPr>
        <p:blipFill>
          <a:blip r:embed="rId2"/>
          <a:stretch>
            <a:fillRect/>
          </a:stretch>
        </p:blipFill>
        <p:spPr>
          <a:xfrm>
            <a:off x="335360" y="3140968"/>
            <a:ext cx="5983026" cy="1108719"/>
          </a:xfrm>
          <a:prstGeom prst="rect">
            <a:avLst/>
          </a:prstGeom>
        </p:spPr>
      </p:pic>
      <p:sp>
        <p:nvSpPr>
          <p:cNvPr id="5" name="TextBox 4">
            <a:extLst>
              <a:ext uri="{FF2B5EF4-FFF2-40B4-BE49-F238E27FC236}">
                <a16:creationId xmlns:a16="http://schemas.microsoft.com/office/drawing/2014/main" id="{4752530A-79D8-4C76-B3B5-F242682EB368}"/>
              </a:ext>
            </a:extLst>
          </p:cNvPr>
          <p:cNvSpPr txBox="1"/>
          <p:nvPr/>
        </p:nvSpPr>
        <p:spPr>
          <a:xfrm>
            <a:off x="6456040" y="3036245"/>
            <a:ext cx="5400600" cy="1631216"/>
          </a:xfrm>
          <a:prstGeom prst="rect">
            <a:avLst/>
          </a:prstGeom>
          <a:noFill/>
        </p:spPr>
        <p:txBody>
          <a:bodyPr wrap="square" rtlCol="0">
            <a:spAutoFit/>
          </a:bodyPr>
          <a:lstStyle/>
          <a:p>
            <a:pPr marL="342900" indent="-342900">
              <a:buFont typeface="Arial" panose="020B0604020202020204" pitchFamily="34" charset="0"/>
              <a:buChar char="•"/>
            </a:pPr>
            <a:r>
              <a:rPr lang="en-GB" sz="2000" dirty="0"/>
              <a:t>Audio clips from right whales were shorter than those from other species.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right whale clips were next to each other in the dataset</a:t>
            </a:r>
          </a:p>
        </p:txBody>
      </p:sp>
      <p:pic>
        <p:nvPicPr>
          <p:cNvPr id="6" name="Picture 5">
            <a:extLst>
              <a:ext uri="{FF2B5EF4-FFF2-40B4-BE49-F238E27FC236}">
                <a16:creationId xmlns:a16="http://schemas.microsoft.com/office/drawing/2014/main" id="{A1C2E656-947C-422B-BC02-76FB74FE3BBF}"/>
              </a:ext>
            </a:extLst>
          </p:cNvPr>
          <p:cNvPicPr>
            <a:picLocks noChangeAspect="1"/>
          </p:cNvPicPr>
          <p:nvPr/>
        </p:nvPicPr>
        <p:blipFill>
          <a:blip r:embed="rId3"/>
          <a:stretch>
            <a:fillRect/>
          </a:stretch>
        </p:blipFill>
        <p:spPr>
          <a:xfrm>
            <a:off x="5564526" y="5073321"/>
            <a:ext cx="6023157" cy="766103"/>
          </a:xfrm>
          <a:prstGeom prst="rect">
            <a:avLst/>
          </a:prstGeom>
        </p:spPr>
      </p:pic>
      <p:sp>
        <p:nvSpPr>
          <p:cNvPr id="7" name="TextBox 6">
            <a:extLst>
              <a:ext uri="{FF2B5EF4-FFF2-40B4-BE49-F238E27FC236}">
                <a16:creationId xmlns:a16="http://schemas.microsoft.com/office/drawing/2014/main" id="{8D333BEB-681E-455D-8C6F-00E753EE8215}"/>
              </a:ext>
            </a:extLst>
          </p:cNvPr>
          <p:cNvSpPr txBox="1"/>
          <p:nvPr/>
        </p:nvSpPr>
        <p:spPr>
          <a:xfrm>
            <a:off x="191344" y="5073322"/>
            <a:ext cx="5556382" cy="1631216"/>
          </a:xfrm>
          <a:prstGeom prst="rect">
            <a:avLst/>
          </a:prstGeom>
          <a:noFill/>
        </p:spPr>
        <p:txBody>
          <a:bodyPr wrap="square" rtlCol="0">
            <a:spAutoFit/>
          </a:bodyPr>
          <a:lstStyle/>
          <a:p>
            <a:pPr marL="342900" indent="-342900">
              <a:buFont typeface="Arial" panose="020B0604020202020204" pitchFamily="34" charset="0"/>
              <a:buChar char="•"/>
            </a:pPr>
            <a:r>
              <a:rPr lang="en-GB" sz="2000" dirty="0"/>
              <a:t>Healthy scans came from children</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Healthy scans came from people lying down</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Models recognised the font on the scan pictures </a:t>
            </a:r>
          </a:p>
        </p:txBody>
      </p:sp>
    </p:spTree>
    <p:extLst>
      <p:ext uri="{BB962C8B-B14F-4D97-AF65-F5344CB8AC3E}">
        <p14:creationId xmlns:p14="http://schemas.microsoft.com/office/powerpoint/2010/main" val="258439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9DA6-E2D7-4C6D-A751-4223F87A6BBD}"/>
              </a:ext>
            </a:extLst>
          </p:cNvPr>
          <p:cNvSpPr>
            <a:spLocks noGrp="1"/>
          </p:cNvSpPr>
          <p:nvPr>
            <p:ph type="title"/>
          </p:nvPr>
        </p:nvSpPr>
        <p:spPr/>
        <p:txBody>
          <a:bodyPr>
            <a:normAutofit/>
          </a:bodyPr>
          <a:lstStyle/>
          <a:p>
            <a:r>
              <a:rPr lang="en-GB" sz="6000" dirty="0"/>
              <a:t>Common Data Problems</a:t>
            </a:r>
            <a:endParaRPr lang="en-GB" dirty="0"/>
          </a:p>
        </p:txBody>
      </p:sp>
      <p:sp>
        <p:nvSpPr>
          <p:cNvPr id="9" name="Content Placeholder 8">
            <a:extLst>
              <a:ext uri="{FF2B5EF4-FFF2-40B4-BE49-F238E27FC236}">
                <a16:creationId xmlns:a16="http://schemas.microsoft.com/office/drawing/2014/main" id="{0FA0959E-0507-450B-BEA3-9A433E44DB04}"/>
              </a:ext>
            </a:extLst>
          </p:cNvPr>
          <p:cNvSpPr>
            <a:spLocks noGrp="1"/>
          </p:cNvSpPr>
          <p:nvPr>
            <p:ph idx="1"/>
          </p:nvPr>
        </p:nvSpPr>
        <p:spPr/>
        <p:txBody>
          <a:bodyPr>
            <a:normAutofit fontScale="92500" lnSpcReduction="10000"/>
          </a:bodyPr>
          <a:lstStyle/>
          <a:p>
            <a:r>
              <a:rPr lang="en-GB" dirty="0"/>
              <a:t>Outliers</a:t>
            </a:r>
          </a:p>
          <a:p>
            <a:pPr lvl="1"/>
            <a:r>
              <a:rPr lang="en-GB" dirty="0"/>
              <a:t>Extreme values, or just mistakes, will skew summary metrics</a:t>
            </a:r>
          </a:p>
          <a:p>
            <a:r>
              <a:rPr lang="en-GB" dirty="0"/>
              <a:t>Missing values</a:t>
            </a:r>
          </a:p>
          <a:p>
            <a:pPr lvl="1"/>
            <a:r>
              <a:rPr lang="en-GB" dirty="0"/>
              <a:t>Handled poorly by many models, either remove, or impute</a:t>
            </a:r>
          </a:p>
          <a:p>
            <a:r>
              <a:rPr lang="en-GB" dirty="0"/>
              <a:t>Noisy variables</a:t>
            </a:r>
          </a:p>
          <a:p>
            <a:pPr lvl="1"/>
            <a:r>
              <a:rPr lang="en-GB" dirty="0"/>
              <a:t>Variables with no connection to the question. Slow modelling and make results worse</a:t>
            </a:r>
          </a:p>
          <a:p>
            <a:r>
              <a:rPr lang="en-GB" dirty="0"/>
              <a:t>Different scales</a:t>
            </a:r>
          </a:p>
          <a:p>
            <a:pPr lvl="1"/>
            <a:r>
              <a:rPr lang="en-GB" dirty="0"/>
              <a:t>Quantitative models benefit from having variables with similar ranges of values</a:t>
            </a:r>
          </a:p>
        </p:txBody>
      </p:sp>
    </p:spTree>
    <p:extLst>
      <p:ext uri="{BB962C8B-B14F-4D97-AF65-F5344CB8AC3E}">
        <p14:creationId xmlns:p14="http://schemas.microsoft.com/office/powerpoint/2010/main" val="81967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fade">
                                      <p:cBhvr>
                                        <p:cTn id="31" dur="500"/>
                                        <p:tgtEl>
                                          <p:spTgt spid="9">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fade">
                                      <p:cBhvr>
                                        <p:cTn id="34"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E12792-5D40-414C-AE50-C60A281974CB}"/>
              </a:ext>
            </a:extLst>
          </p:cNvPr>
          <p:cNvPicPr>
            <a:picLocks noChangeAspect="1"/>
          </p:cNvPicPr>
          <p:nvPr/>
        </p:nvPicPr>
        <p:blipFill>
          <a:blip r:embed="rId2"/>
          <a:stretch>
            <a:fillRect/>
          </a:stretch>
        </p:blipFill>
        <p:spPr>
          <a:xfrm>
            <a:off x="249538" y="3526936"/>
            <a:ext cx="8372475" cy="3238500"/>
          </a:xfrm>
          <a:prstGeom prst="rect">
            <a:avLst/>
          </a:prstGeom>
        </p:spPr>
      </p:pic>
      <p:sp>
        <p:nvSpPr>
          <p:cNvPr id="2" name="Title 1">
            <a:extLst>
              <a:ext uri="{FF2B5EF4-FFF2-40B4-BE49-F238E27FC236}">
                <a16:creationId xmlns:a16="http://schemas.microsoft.com/office/drawing/2014/main" id="{F1C6E6CA-2F21-454D-9262-C5CB9E736ED0}"/>
              </a:ext>
            </a:extLst>
          </p:cNvPr>
          <p:cNvSpPr>
            <a:spLocks noGrp="1"/>
          </p:cNvSpPr>
          <p:nvPr>
            <p:ph type="title"/>
          </p:nvPr>
        </p:nvSpPr>
        <p:spPr/>
        <p:txBody>
          <a:bodyPr/>
          <a:lstStyle/>
          <a:p>
            <a:r>
              <a:rPr lang="en-GB" dirty="0"/>
              <a:t>Biological Examples</a:t>
            </a:r>
          </a:p>
        </p:txBody>
      </p:sp>
      <p:sp>
        <p:nvSpPr>
          <p:cNvPr id="6" name="TextBox 5">
            <a:extLst>
              <a:ext uri="{FF2B5EF4-FFF2-40B4-BE49-F238E27FC236}">
                <a16:creationId xmlns:a16="http://schemas.microsoft.com/office/drawing/2014/main" id="{80B16AE1-DBD4-421A-BC17-1592281C3DA6}"/>
              </a:ext>
            </a:extLst>
          </p:cNvPr>
          <p:cNvSpPr txBox="1"/>
          <p:nvPr/>
        </p:nvSpPr>
        <p:spPr>
          <a:xfrm>
            <a:off x="263352" y="1711814"/>
            <a:ext cx="5226111" cy="830997"/>
          </a:xfrm>
          <a:prstGeom prst="rect">
            <a:avLst/>
          </a:prstGeom>
          <a:noFill/>
        </p:spPr>
        <p:txBody>
          <a:bodyPr wrap="none" rtlCol="0">
            <a:spAutoFit/>
          </a:bodyPr>
          <a:lstStyle/>
          <a:p>
            <a:r>
              <a:rPr lang="en-GB" sz="2400" b="1" dirty="0"/>
              <a:t>Input: </a:t>
            </a:r>
            <a:r>
              <a:rPr lang="en-GB" sz="2400" dirty="0"/>
              <a:t>		DAPI stained cell images</a:t>
            </a:r>
          </a:p>
          <a:p>
            <a:r>
              <a:rPr lang="en-GB" sz="2400" b="1" dirty="0"/>
              <a:t>Output:</a:t>
            </a:r>
            <a:r>
              <a:rPr lang="en-GB" sz="2400" dirty="0"/>
              <a:t> 	Predicted Cell Cycle Stage</a:t>
            </a:r>
          </a:p>
        </p:txBody>
      </p:sp>
      <p:pic>
        <p:nvPicPr>
          <p:cNvPr id="4" name="Picture 3">
            <a:extLst>
              <a:ext uri="{FF2B5EF4-FFF2-40B4-BE49-F238E27FC236}">
                <a16:creationId xmlns:a16="http://schemas.microsoft.com/office/drawing/2014/main" id="{17AF1C3E-3403-4C92-B6A9-FAA17CF3B017}"/>
              </a:ext>
            </a:extLst>
          </p:cNvPr>
          <p:cNvPicPr>
            <a:picLocks noChangeAspect="1"/>
          </p:cNvPicPr>
          <p:nvPr/>
        </p:nvPicPr>
        <p:blipFill>
          <a:blip r:embed="rId3"/>
          <a:stretch>
            <a:fillRect/>
          </a:stretch>
        </p:blipFill>
        <p:spPr>
          <a:xfrm>
            <a:off x="7608168" y="1690607"/>
            <a:ext cx="4239151" cy="2205859"/>
          </a:xfrm>
          <a:prstGeom prst="rect">
            <a:avLst/>
          </a:prstGeom>
        </p:spPr>
      </p:pic>
      <p:pic>
        <p:nvPicPr>
          <p:cNvPr id="8" name="Picture 7">
            <a:extLst>
              <a:ext uri="{FF2B5EF4-FFF2-40B4-BE49-F238E27FC236}">
                <a16:creationId xmlns:a16="http://schemas.microsoft.com/office/drawing/2014/main" id="{F667D03E-C04F-4849-9E14-E5F5AEE03AE3}"/>
              </a:ext>
            </a:extLst>
          </p:cNvPr>
          <p:cNvPicPr>
            <a:picLocks noChangeAspect="1"/>
          </p:cNvPicPr>
          <p:nvPr/>
        </p:nvPicPr>
        <p:blipFill>
          <a:blip r:embed="rId4"/>
          <a:stretch>
            <a:fillRect/>
          </a:stretch>
        </p:blipFill>
        <p:spPr>
          <a:xfrm>
            <a:off x="8868360" y="3896466"/>
            <a:ext cx="2916272" cy="2820342"/>
          </a:xfrm>
          <a:prstGeom prst="rect">
            <a:avLst/>
          </a:prstGeom>
        </p:spPr>
      </p:pic>
    </p:spTree>
    <p:extLst>
      <p:ext uri="{BB962C8B-B14F-4D97-AF65-F5344CB8AC3E}">
        <p14:creationId xmlns:p14="http://schemas.microsoft.com/office/powerpoint/2010/main" val="4019902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21C1-30FB-40B2-BDFA-489658C1D739}"/>
              </a:ext>
            </a:extLst>
          </p:cNvPr>
          <p:cNvSpPr>
            <a:spLocks noGrp="1"/>
          </p:cNvSpPr>
          <p:nvPr>
            <p:ph type="title"/>
          </p:nvPr>
        </p:nvSpPr>
        <p:spPr/>
        <p:txBody>
          <a:bodyPr>
            <a:normAutofit fontScale="90000"/>
          </a:bodyPr>
          <a:lstStyle/>
          <a:p>
            <a:r>
              <a:rPr lang="en-GB" dirty="0" err="1"/>
              <a:t>Preprocessing</a:t>
            </a:r>
            <a:br>
              <a:rPr lang="en-GB" dirty="0"/>
            </a:br>
            <a:r>
              <a:rPr lang="en-GB" sz="3100" dirty="0"/>
              <a:t>Converting to Numbers</a:t>
            </a:r>
          </a:p>
        </p:txBody>
      </p:sp>
      <p:sp>
        <p:nvSpPr>
          <p:cNvPr id="3" name="Content Placeholder 2">
            <a:extLst>
              <a:ext uri="{FF2B5EF4-FFF2-40B4-BE49-F238E27FC236}">
                <a16:creationId xmlns:a16="http://schemas.microsoft.com/office/drawing/2014/main" id="{4CEF4FA6-1BCB-470E-822D-D04AEF8B376D}"/>
              </a:ext>
            </a:extLst>
          </p:cNvPr>
          <p:cNvSpPr>
            <a:spLocks noGrp="1"/>
          </p:cNvSpPr>
          <p:nvPr>
            <p:ph idx="1"/>
          </p:nvPr>
        </p:nvSpPr>
        <p:spPr>
          <a:xfrm>
            <a:off x="609600" y="1600201"/>
            <a:ext cx="10972800" cy="2404863"/>
          </a:xfrm>
        </p:spPr>
        <p:txBody>
          <a:bodyPr/>
          <a:lstStyle/>
          <a:p>
            <a:r>
              <a:rPr lang="en-GB" dirty="0"/>
              <a:t>Some models require all data to be numeric</a:t>
            </a:r>
          </a:p>
          <a:p>
            <a:pPr lvl="1"/>
            <a:r>
              <a:rPr lang="en-GB" dirty="0"/>
              <a:t>Linear Models, SVM, Neural Nets</a:t>
            </a:r>
          </a:p>
          <a:p>
            <a:r>
              <a:rPr lang="en-GB" dirty="0"/>
              <a:t>Some don’t care</a:t>
            </a:r>
          </a:p>
          <a:p>
            <a:pPr lvl="1"/>
            <a:r>
              <a:rPr lang="en-GB" dirty="0"/>
              <a:t>Decision trees, Random Forest</a:t>
            </a:r>
          </a:p>
        </p:txBody>
      </p:sp>
      <p:grpSp>
        <p:nvGrpSpPr>
          <p:cNvPr id="15" name="Group 14">
            <a:extLst>
              <a:ext uri="{FF2B5EF4-FFF2-40B4-BE49-F238E27FC236}">
                <a16:creationId xmlns:a16="http://schemas.microsoft.com/office/drawing/2014/main" id="{AEE01B36-BBB2-44AA-836C-116E4803E02F}"/>
              </a:ext>
            </a:extLst>
          </p:cNvPr>
          <p:cNvGrpSpPr/>
          <p:nvPr/>
        </p:nvGrpSpPr>
        <p:grpSpPr>
          <a:xfrm>
            <a:off x="263352" y="4293096"/>
            <a:ext cx="6122077" cy="1080120"/>
            <a:chOff x="2926251" y="4446764"/>
            <a:chExt cx="6122077" cy="1080120"/>
          </a:xfrm>
        </p:grpSpPr>
        <p:sp>
          <p:nvSpPr>
            <p:cNvPr id="4" name="Rectangle 3">
              <a:extLst>
                <a:ext uri="{FF2B5EF4-FFF2-40B4-BE49-F238E27FC236}">
                  <a16:creationId xmlns:a16="http://schemas.microsoft.com/office/drawing/2014/main" id="{037D0FE4-D350-4D69-9605-E52FE3D1CBC5}"/>
                </a:ext>
              </a:extLst>
            </p:cNvPr>
            <p:cNvSpPr/>
            <p:nvPr/>
          </p:nvSpPr>
          <p:spPr>
            <a:xfrm>
              <a:off x="2926251" y="4446764"/>
              <a:ext cx="122413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Blue</a:t>
              </a:r>
            </a:p>
          </p:txBody>
        </p:sp>
        <p:sp>
          <p:nvSpPr>
            <p:cNvPr id="5" name="Rectangle 4">
              <a:extLst>
                <a:ext uri="{FF2B5EF4-FFF2-40B4-BE49-F238E27FC236}">
                  <a16:creationId xmlns:a16="http://schemas.microsoft.com/office/drawing/2014/main" id="{6EEA5A95-A64B-4190-8EEA-3CCF3CA38A78}"/>
                </a:ext>
              </a:extLst>
            </p:cNvPr>
            <p:cNvSpPr/>
            <p:nvPr/>
          </p:nvSpPr>
          <p:spPr>
            <a:xfrm>
              <a:off x="4150387" y="4446764"/>
              <a:ext cx="1224136" cy="1080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400" dirty="0"/>
                <a:t>Red</a:t>
              </a:r>
            </a:p>
          </p:txBody>
        </p:sp>
        <p:sp>
          <p:nvSpPr>
            <p:cNvPr id="6" name="Rectangle 5">
              <a:extLst>
                <a:ext uri="{FF2B5EF4-FFF2-40B4-BE49-F238E27FC236}">
                  <a16:creationId xmlns:a16="http://schemas.microsoft.com/office/drawing/2014/main" id="{22E48EC0-7908-4201-941E-E06341E1923D}"/>
                </a:ext>
              </a:extLst>
            </p:cNvPr>
            <p:cNvSpPr/>
            <p:nvPr/>
          </p:nvSpPr>
          <p:spPr>
            <a:xfrm>
              <a:off x="5374523" y="4446764"/>
              <a:ext cx="1224136" cy="1080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dirty="0"/>
                <a:t>Purple</a:t>
              </a:r>
            </a:p>
          </p:txBody>
        </p:sp>
        <p:sp>
          <p:nvSpPr>
            <p:cNvPr id="7" name="Rectangle 6">
              <a:extLst>
                <a:ext uri="{FF2B5EF4-FFF2-40B4-BE49-F238E27FC236}">
                  <a16:creationId xmlns:a16="http://schemas.microsoft.com/office/drawing/2014/main" id="{9BBF4179-8B50-4626-94A6-480DD9FAE50E}"/>
                </a:ext>
              </a:extLst>
            </p:cNvPr>
            <p:cNvSpPr/>
            <p:nvPr/>
          </p:nvSpPr>
          <p:spPr>
            <a:xfrm>
              <a:off x="6598659" y="4446764"/>
              <a:ext cx="1224136" cy="10801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400" dirty="0"/>
                <a:t>Orange</a:t>
              </a:r>
            </a:p>
          </p:txBody>
        </p:sp>
        <p:sp>
          <p:nvSpPr>
            <p:cNvPr id="8" name="Rectangle 7">
              <a:extLst>
                <a:ext uri="{FF2B5EF4-FFF2-40B4-BE49-F238E27FC236}">
                  <a16:creationId xmlns:a16="http://schemas.microsoft.com/office/drawing/2014/main" id="{3CA8833D-EC79-43A0-BF8D-F783B1D63062}"/>
                </a:ext>
              </a:extLst>
            </p:cNvPr>
            <p:cNvSpPr/>
            <p:nvPr/>
          </p:nvSpPr>
          <p:spPr>
            <a:xfrm>
              <a:off x="7824192" y="4446764"/>
              <a:ext cx="1224136" cy="108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400" dirty="0"/>
                <a:t>Green</a:t>
              </a:r>
            </a:p>
          </p:txBody>
        </p:sp>
      </p:grpSp>
      <p:grpSp>
        <p:nvGrpSpPr>
          <p:cNvPr id="16" name="Group 15">
            <a:extLst>
              <a:ext uri="{FF2B5EF4-FFF2-40B4-BE49-F238E27FC236}">
                <a16:creationId xmlns:a16="http://schemas.microsoft.com/office/drawing/2014/main" id="{D6A9CF1F-3C8A-447D-8C95-15DCCD7D73AF}"/>
              </a:ext>
            </a:extLst>
          </p:cNvPr>
          <p:cNvGrpSpPr/>
          <p:nvPr/>
        </p:nvGrpSpPr>
        <p:grpSpPr>
          <a:xfrm>
            <a:off x="263352" y="5373216"/>
            <a:ext cx="6122077" cy="1080120"/>
            <a:chOff x="2926251" y="5526884"/>
            <a:chExt cx="6122077" cy="1080120"/>
          </a:xfrm>
        </p:grpSpPr>
        <p:sp>
          <p:nvSpPr>
            <p:cNvPr id="10" name="Rectangle 9">
              <a:extLst>
                <a:ext uri="{FF2B5EF4-FFF2-40B4-BE49-F238E27FC236}">
                  <a16:creationId xmlns:a16="http://schemas.microsoft.com/office/drawing/2014/main" id="{4BC1FC93-BBCE-4174-A1ED-611C74E94F02}"/>
                </a:ext>
              </a:extLst>
            </p:cNvPr>
            <p:cNvSpPr/>
            <p:nvPr/>
          </p:nvSpPr>
          <p:spPr>
            <a:xfrm>
              <a:off x="2926251"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11" name="Rectangle 10">
              <a:extLst>
                <a:ext uri="{FF2B5EF4-FFF2-40B4-BE49-F238E27FC236}">
                  <a16:creationId xmlns:a16="http://schemas.microsoft.com/office/drawing/2014/main" id="{250F2964-55D1-490A-B562-2A8410A85B37}"/>
                </a:ext>
              </a:extLst>
            </p:cNvPr>
            <p:cNvSpPr/>
            <p:nvPr/>
          </p:nvSpPr>
          <p:spPr>
            <a:xfrm>
              <a:off x="4150387"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1</a:t>
              </a:r>
            </a:p>
          </p:txBody>
        </p:sp>
        <p:sp>
          <p:nvSpPr>
            <p:cNvPr id="12" name="Rectangle 11">
              <a:extLst>
                <a:ext uri="{FF2B5EF4-FFF2-40B4-BE49-F238E27FC236}">
                  <a16:creationId xmlns:a16="http://schemas.microsoft.com/office/drawing/2014/main" id="{2B1B06BB-C26B-4C26-8A63-1487BD1E4AA4}"/>
                </a:ext>
              </a:extLst>
            </p:cNvPr>
            <p:cNvSpPr/>
            <p:nvPr/>
          </p:nvSpPr>
          <p:spPr>
            <a:xfrm>
              <a:off x="5374523"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2</a:t>
              </a:r>
            </a:p>
          </p:txBody>
        </p:sp>
        <p:sp>
          <p:nvSpPr>
            <p:cNvPr id="13" name="Rectangle 12">
              <a:extLst>
                <a:ext uri="{FF2B5EF4-FFF2-40B4-BE49-F238E27FC236}">
                  <a16:creationId xmlns:a16="http://schemas.microsoft.com/office/drawing/2014/main" id="{32395225-1D2C-42E7-A336-68818AF81A65}"/>
                </a:ext>
              </a:extLst>
            </p:cNvPr>
            <p:cNvSpPr/>
            <p:nvPr/>
          </p:nvSpPr>
          <p:spPr>
            <a:xfrm>
              <a:off x="6598659"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3</a:t>
              </a:r>
            </a:p>
          </p:txBody>
        </p:sp>
        <p:sp>
          <p:nvSpPr>
            <p:cNvPr id="14" name="Rectangle 13">
              <a:extLst>
                <a:ext uri="{FF2B5EF4-FFF2-40B4-BE49-F238E27FC236}">
                  <a16:creationId xmlns:a16="http://schemas.microsoft.com/office/drawing/2014/main" id="{43273BAA-C958-4048-8B64-B8B0F4854AF5}"/>
                </a:ext>
              </a:extLst>
            </p:cNvPr>
            <p:cNvSpPr/>
            <p:nvPr/>
          </p:nvSpPr>
          <p:spPr>
            <a:xfrm>
              <a:off x="7824192"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4</a:t>
              </a:r>
            </a:p>
          </p:txBody>
        </p:sp>
      </p:grpSp>
      <p:grpSp>
        <p:nvGrpSpPr>
          <p:cNvPr id="9" name="Group 8">
            <a:extLst>
              <a:ext uri="{FF2B5EF4-FFF2-40B4-BE49-F238E27FC236}">
                <a16:creationId xmlns:a16="http://schemas.microsoft.com/office/drawing/2014/main" id="{79D51A91-A382-4349-B598-916343BEF0BB}"/>
              </a:ext>
            </a:extLst>
          </p:cNvPr>
          <p:cNvGrpSpPr/>
          <p:nvPr/>
        </p:nvGrpSpPr>
        <p:grpSpPr>
          <a:xfrm>
            <a:off x="7535122" y="2708920"/>
            <a:ext cx="4538939" cy="4014276"/>
            <a:chOff x="7535122" y="2708920"/>
            <a:chExt cx="4538939" cy="4014276"/>
          </a:xfrm>
        </p:grpSpPr>
        <p:grpSp>
          <p:nvGrpSpPr>
            <p:cNvPr id="17" name="Group 16">
              <a:extLst>
                <a:ext uri="{FF2B5EF4-FFF2-40B4-BE49-F238E27FC236}">
                  <a16:creationId xmlns:a16="http://schemas.microsoft.com/office/drawing/2014/main" id="{F6E44808-3CC7-4F03-80FF-AFF351FD17D1}"/>
                </a:ext>
              </a:extLst>
            </p:cNvPr>
            <p:cNvGrpSpPr/>
            <p:nvPr/>
          </p:nvGrpSpPr>
          <p:grpSpPr>
            <a:xfrm>
              <a:off x="7536160" y="2708920"/>
              <a:ext cx="4537901" cy="800623"/>
              <a:chOff x="2926251" y="4446764"/>
              <a:chExt cx="6122077" cy="1080120"/>
            </a:xfrm>
          </p:grpSpPr>
          <p:sp>
            <p:nvSpPr>
              <p:cNvPr id="18" name="Rectangle 17">
                <a:extLst>
                  <a:ext uri="{FF2B5EF4-FFF2-40B4-BE49-F238E27FC236}">
                    <a16:creationId xmlns:a16="http://schemas.microsoft.com/office/drawing/2014/main" id="{047B7BC8-443A-496C-A4FA-B0A95385C591}"/>
                  </a:ext>
                </a:extLst>
              </p:cNvPr>
              <p:cNvSpPr/>
              <p:nvPr/>
            </p:nvSpPr>
            <p:spPr>
              <a:xfrm>
                <a:off x="2926251" y="4446764"/>
                <a:ext cx="122413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Blue</a:t>
                </a:r>
              </a:p>
            </p:txBody>
          </p:sp>
          <p:sp>
            <p:nvSpPr>
              <p:cNvPr id="19" name="Rectangle 18">
                <a:extLst>
                  <a:ext uri="{FF2B5EF4-FFF2-40B4-BE49-F238E27FC236}">
                    <a16:creationId xmlns:a16="http://schemas.microsoft.com/office/drawing/2014/main" id="{BC1D4E92-7CDA-4B5C-BDC4-0269820EE432}"/>
                  </a:ext>
                </a:extLst>
              </p:cNvPr>
              <p:cNvSpPr/>
              <p:nvPr/>
            </p:nvSpPr>
            <p:spPr>
              <a:xfrm>
                <a:off x="4150387" y="4446764"/>
                <a:ext cx="1224136" cy="1080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Red</a:t>
                </a:r>
              </a:p>
            </p:txBody>
          </p:sp>
          <p:sp>
            <p:nvSpPr>
              <p:cNvPr id="20" name="Rectangle 19">
                <a:extLst>
                  <a:ext uri="{FF2B5EF4-FFF2-40B4-BE49-F238E27FC236}">
                    <a16:creationId xmlns:a16="http://schemas.microsoft.com/office/drawing/2014/main" id="{983332FB-E120-4F60-B0E3-A6048749B6E3}"/>
                  </a:ext>
                </a:extLst>
              </p:cNvPr>
              <p:cNvSpPr/>
              <p:nvPr/>
            </p:nvSpPr>
            <p:spPr>
              <a:xfrm>
                <a:off x="5374523" y="4446764"/>
                <a:ext cx="1224136" cy="1080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Purple</a:t>
                </a:r>
              </a:p>
            </p:txBody>
          </p:sp>
          <p:sp>
            <p:nvSpPr>
              <p:cNvPr id="21" name="Rectangle 20">
                <a:extLst>
                  <a:ext uri="{FF2B5EF4-FFF2-40B4-BE49-F238E27FC236}">
                    <a16:creationId xmlns:a16="http://schemas.microsoft.com/office/drawing/2014/main" id="{1B12FEF9-B0F1-4BAD-A03D-40B72E3C8578}"/>
                  </a:ext>
                </a:extLst>
              </p:cNvPr>
              <p:cNvSpPr/>
              <p:nvPr/>
            </p:nvSpPr>
            <p:spPr>
              <a:xfrm>
                <a:off x="6598659" y="4446764"/>
                <a:ext cx="1224136" cy="10801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Orange</a:t>
                </a:r>
              </a:p>
            </p:txBody>
          </p:sp>
          <p:sp>
            <p:nvSpPr>
              <p:cNvPr id="22" name="Rectangle 21">
                <a:extLst>
                  <a:ext uri="{FF2B5EF4-FFF2-40B4-BE49-F238E27FC236}">
                    <a16:creationId xmlns:a16="http://schemas.microsoft.com/office/drawing/2014/main" id="{64D30CD8-CED6-4640-8809-A20B0E5A2186}"/>
                  </a:ext>
                </a:extLst>
              </p:cNvPr>
              <p:cNvSpPr/>
              <p:nvPr/>
            </p:nvSpPr>
            <p:spPr>
              <a:xfrm>
                <a:off x="7824192" y="4446764"/>
                <a:ext cx="1224136" cy="1080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Green</a:t>
                </a:r>
              </a:p>
            </p:txBody>
          </p:sp>
        </p:grpSp>
        <p:grpSp>
          <p:nvGrpSpPr>
            <p:cNvPr id="23" name="Group 22">
              <a:extLst>
                <a:ext uri="{FF2B5EF4-FFF2-40B4-BE49-F238E27FC236}">
                  <a16:creationId xmlns:a16="http://schemas.microsoft.com/office/drawing/2014/main" id="{BE905DAA-673C-47A9-A12A-09573637DB10}"/>
                </a:ext>
              </a:extLst>
            </p:cNvPr>
            <p:cNvGrpSpPr/>
            <p:nvPr/>
          </p:nvGrpSpPr>
          <p:grpSpPr>
            <a:xfrm>
              <a:off x="7535641" y="3528476"/>
              <a:ext cx="4537901" cy="800623"/>
              <a:chOff x="2926251" y="5526884"/>
              <a:chExt cx="6122077" cy="1080120"/>
            </a:xfrm>
          </p:grpSpPr>
          <p:sp>
            <p:nvSpPr>
              <p:cNvPr id="24" name="Rectangle 23">
                <a:extLst>
                  <a:ext uri="{FF2B5EF4-FFF2-40B4-BE49-F238E27FC236}">
                    <a16:creationId xmlns:a16="http://schemas.microsoft.com/office/drawing/2014/main" id="{35E53507-29D0-4146-BD4D-7EC088DEB4F6}"/>
                  </a:ext>
                </a:extLst>
              </p:cNvPr>
              <p:cNvSpPr/>
              <p:nvPr/>
            </p:nvSpPr>
            <p:spPr>
              <a:xfrm>
                <a:off x="2926251"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1</a:t>
                </a:r>
              </a:p>
            </p:txBody>
          </p:sp>
          <p:sp>
            <p:nvSpPr>
              <p:cNvPr id="25" name="Rectangle 24">
                <a:extLst>
                  <a:ext uri="{FF2B5EF4-FFF2-40B4-BE49-F238E27FC236}">
                    <a16:creationId xmlns:a16="http://schemas.microsoft.com/office/drawing/2014/main" id="{4893DAD4-D943-4093-96EB-1F4F9971BEB4}"/>
                  </a:ext>
                </a:extLst>
              </p:cNvPr>
              <p:cNvSpPr/>
              <p:nvPr/>
            </p:nvSpPr>
            <p:spPr>
              <a:xfrm>
                <a:off x="4150387"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26" name="Rectangle 25">
                <a:extLst>
                  <a:ext uri="{FF2B5EF4-FFF2-40B4-BE49-F238E27FC236}">
                    <a16:creationId xmlns:a16="http://schemas.microsoft.com/office/drawing/2014/main" id="{65F7D616-5DAB-48CD-8667-4C402357EF28}"/>
                  </a:ext>
                </a:extLst>
              </p:cNvPr>
              <p:cNvSpPr/>
              <p:nvPr/>
            </p:nvSpPr>
            <p:spPr>
              <a:xfrm>
                <a:off x="5374523"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27" name="Rectangle 26">
                <a:extLst>
                  <a:ext uri="{FF2B5EF4-FFF2-40B4-BE49-F238E27FC236}">
                    <a16:creationId xmlns:a16="http://schemas.microsoft.com/office/drawing/2014/main" id="{C1B53B14-D513-4EE0-AC00-5EE3D592AF08}"/>
                  </a:ext>
                </a:extLst>
              </p:cNvPr>
              <p:cNvSpPr/>
              <p:nvPr/>
            </p:nvSpPr>
            <p:spPr>
              <a:xfrm>
                <a:off x="6598659"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28" name="Rectangle 27">
                <a:extLst>
                  <a:ext uri="{FF2B5EF4-FFF2-40B4-BE49-F238E27FC236}">
                    <a16:creationId xmlns:a16="http://schemas.microsoft.com/office/drawing/2014/main" id="{19E3E80C-0D1D-425E-B9BC-18ADDD54F29B}"/>
                  </a:ext>
                </a:extLst>
              </p:cNvPr>
              <p:cNvSpPr/>
              <p:nvPr/>
            </p:nvSpPr>
            <p:spPr>
              <a:xfrm>
                <a:off x="7824192"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grpSp>
        <p:grpSp>
          <p:nvGrpSpPr>
            <p:cNvPr id="29" name="Group 28">
              <a:extLst>
                <a:ext uri="{FF2B5EF4-FFF2-40B4-BE49-F238E27FC236}">
                  <a16:creationId xmlns:a16="http://schemas.microsoft.com/office/drawing/2014/main" id="{91F13D2A-7907-4CC2-A914-1D4377288013}"/>
                </a:ext>
              </a:extLst>
            </p:cNvPr>
            <p:cNvGrpSpPr/>
            <p:nvPr/>
          </p:nvGrpSpPr>
          <p:grpSpPr>
            <a:xfrm>
              <a:off x="7535641" y="4329099"/>
              <a:ext cx="4537901" cy="800623"/>
              <a:chOff x="2926251" y="5526884"/>
              <a:chExt cx="6122077" cy="1080120"/>
            </a:xfrm>
          </p:grpSpPr>
          <p:sp>
            <p:nvSpPr>
              <p:cNvPr id="30" name="Rectangle 29">
                <a:extLst>
                  <a:ext uri="{FF2B5EF4-FFF2-40B4-BE49-F238E27FC236}">
                    <a16:creationId xmlns:a16="http://schemas.microsoft.com/office/drawing/2014/main" id="{D0824E9E-C3C6-47BB-A3B9-0271B9FCCC25}"/>
                  </a:ext>
                </a:extLst>
              </p:cNvPr>
              <p:cNvSpPr/>
              <p:nvPr/>
            </p:nvSpPr>
            <p:spPr>
              <a:xfrm>
                <a:off x="2926251"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31" name="Rectangle 30">
                <a:extLst>
                  <a:ext uri="{FF2B5EF4-FFF2-40B4-BE49-F238E27FC236}">
                    <a16:creationId xmlns:a16="http://schemas.microsoft.com/office/drawing/2014/main" id="{C7FA141F-08C5-4471-80C2-214B59BEF42D}"/>
                  </a:ext>
                </a:extLst>
              </p:cNvPr>
              <p:cNvSpPr/>
              <p:nvPr/>
            </p:nvSpPr>
            <p:spPr>
              <a:xfrm>
                <a:off x="4150387"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32" name="Rectangle 31">
                <a:extLst>
                  <a:ext uri="{FF2B5EF4-FFF2-40B4-BE49-F238E27FC236}">
                    <a16:creationId xmlns:a16="http://schemas.microsoft.com/office/drawing/2014/main" id="{7D4D29A0-23E3-48FB-A781-A84732749C76}"/>
                  </a:ext>
                </a:extLst>
              </p:cNvPr>
              <p:cNvSpPr/>
              <p:nvPr/>
            </p:nvSpPr>
            <p:spPr>
              <a:xfrm>
                <a:off x="5374523"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1</a:t>
                </a:r>
              </a:p>
            </p:txBody>
          </p:sp>
          <p:sp>
            <p:nvSpPr>
              <p:cNvPr id="33" name="Rectangle 32">
                <a:extLst>
                  <a:ext uri="{FF2B5EF4-FFF2-40B4-BE49-F238E27FC236}">
                    <a16:creationId xmlns:a16="http://schemas.microsoft.com/office/drawing/2014/main" id="{B4783C39-03FB-43A1-A817-9E77F071A966}"/>
                  </a:ext>
                </a:extLst>
              </p:cNvPr>
              <p:cNvSpPr/>
              <p:nvPr/>
            </p:nvSpPr>
            <p:spPr>
              <a:xfrm>
                <a:off x="6598659"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34" name="Rectangle 33">
                <a:extLst>
                  <a:ext uri="{FF2B5EF4-FFF2-40B4-BE49-F238E27FC236}">
                    <a16:creationId xmlns:a16="http://schemas.microsoft.com/office/drawing/2014/main" id="{61361B4E-96E2-40FD-BF30-264706BF1709}"/>
                  </a:ext>
                </a:extLst>
              </p:cNvPr>
              <p:cNvSpPr/>
              <p:nvPr/>
            </p:nvSpPr>
            <p:spPr>
              <a:xfrm>
                <a:off x="7824192"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grpSp>
        <p:grpSp>
          <p:nvGrpSpPr>
            <p:cNvPr id="35" name="Group 34">
              <a:extLst>
                <a:ext uri="{FF2B5EF4-FFF2-40B4-BE49-F238E27FC236}">
                  <a16:creationId xmlns:a16="http://schemas.microsoft.com/office/drawing/2014/main" id="{6364F39E-3E54-452B-B28E-655C97B8C4A5}"/>
                </a:ext>
              </a:extLst>
            </p:cNvPr>
            <p:cNvGrpSpPr/>
            <p:nvPr/>
          </p:nvGrpSpPr>
          <p:grpSpPr>
            <a:xfrm>
              <a:off x="7535641" y="5125835"/>
              <a:ext cx="4537901" cy="800623"/>
              <a:chOff x="2926251" y="5526884"/>
              <a:chExt cx="6122077" cy="1080120"/>
            </a:xfrm>
          </p:grpSpPr>
          <p:sp>
            <p:nvSpPr>
              <p:cNvPr id="36" name="Rectangle 35">
                <a:extLst>
                  <a:ext uri="{FF2B5EF4-FFF2-40B4-BE49-F238E27FC236}">
                    <a16:creationId xmlns:a16="http://schemas.microsoft.com/office/drawing/2014/main" id="{0825E2DE-CE84-4F33-ACB4-8431E1B55245}"/>
                  </a:ext>
                </a:extLst>
              </p:cNvPr>
              <p:cNvSpPr/>
              <p:nvPr/>
            </p:nvSpPr>
            <p:spPr>
              <a:xfrm>
                <a:off x="2926251"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37" name="Rectangle 36">
                <a:extLst>
                  <a:ext uri="{FF2B5EF4-FFF2-40B4-BE49-F238E27FC236}">
                    <a16:creationId xmlns:a16="http://schemas.microsoft.com/office/drawing/2014/main" id="{7DB85A35-A4E1-4611-B8A5-11EC6C45D344}"/>
                  </a:ext>
                </a:extLst>
              </p:cNvPr>
              <p:cNvSpPr/>
              <p:nvPr/>
            </p:nvSpPr>
            <p:spPr>
              <a:xfrm>
                <a:off x="4150387"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1</a:t>
                </a:r>
              </a:p>
            </p:txBody>
          </p:sp>
          <p:sp>
            <p:nvSpPr>
              <p:cNvPr id="38" name="Rectangle 37">
                <a:extLst>
                  <a:ext uri="{FF2B5EF4-FFF2-40B4-BE49-F238E27FC236}">
                    <a16:creationId xmlns:a16="http://schemas.microsoft.com/office/drawing/2014/main" id="{1E543359-237D-4DD4-9A69-6B8730797045}"/>
                  </a:ext>
                </a:extLst>
              </p:cNvPr>
              <p:cNvSpPr/>
              <p:nvPr/>
            </p:nvSpPr>
            <p:spPr>
              <a:xfrm>
                <a:off x="5374523"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39" name="Rectangle 38">
                <a:extLst>
                  <a:ext uri="{FF2B5EF4-FFF2-40B4-BE49-F238E27FC236}">
                    <a16:creationId xmlns:a16="http://schemas.microsoft.com/office/drawing/2014/main" id="{F1395637-DE54-4292-BD16-86D8B504E720}"/>
                  </a:ext>
                </a:extLst>
              </p:cNvPr>
              <p:cNvSpPr/>
              <p:nvPr/>
            </p:nvSpPr>
            <p:spPr>
              <a:xfrm>
                <a:off x="6598659"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40" name="Rectangle 39">
                <a:extLst>
                  <a:ext uri="{FF2B5EF4-FFF2-40B4-BE49-F238E27FC236}">
                    <a16:creationId xmlns:a16="http://schemas.microsoft.com/office/drawing/2014/main" id="{B9547245-A97B-4E00-A716-CB3F9563BF53}"/>
                  </a:ext>
                </a:extLst>
              </p:cNvPr>
              <p:cNvSpPr/>
              <p:nvPr/>
            </p:nvSpPr>
            <p:spPr>
              <a:xfrm>
                <a:off x="7824192"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grpSp>
        <p:grpSp>
          <p:nvGrpSpPr>
            <p:cNvPr id="41" name="Group 40">
              <a:extLst>
                <a:ext uri="{FF2B5EF4-FFF2-40B4-BE49-F238E27FC236}">
                  <a16:creationId xmlns:a16="http://schemas.microsoft.com/office/drawing/2014/main" id="{AF415B05-F07D-4676-B911-DBC801363AB3}"/>
                </a:ext>
              </a:extLst>
            </p:cNvPr>
            <p:cNvGrpSpPr/>
            <p:nvPr/>
          </p:nvGrpSpPr>
          <p:grpSpPr>
            <a:xfrm>
              <a:off x="7535122" y="5922572"/>
              <a:ext cx="4537901" cy="800624"/>
              <a:chOff x="2926251" y="5526884"/>
              <a:chExt cx="6122077" cy="1080121"/>
            </a:xfrm>
          </p:grpSpPr>
          <p:sp>
            <p:nvSpPr>
              <p:cNvPr id="42" name="Rectangle 41">
                <a:extLst>
                  <a:ext uri="{FF2B5EF4-FFF2-40B4-BE49-F238E27FC236}">
                    <a16:creationId xmlns:a16="http://schemas.microsoft.com/office/drawing/2014/main" id="{2A6CBE59-83D8-4340-8E29-6CB788CF298A}"/>
                  </a:ext>
                </a:extLst>
              </p:cNvPr>
              <p:cNvSpPr/>
              <p:nvPr/>
            </p:nvSpPr>
            <p:spPr>
              <a:xfrm>
                <a:off x="2926251"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43" name="Rectangle 42">
                <a:extLst>
                  <a:ext uri="{FF2B5EF4-FFF2-40B4-BE49-F238E27FC236}">
                    <a16:creationId xmlns:a16="http://schemas.microsoft.com/office/drawing/2014/main" id="{B5973D2C-8372-4558-A8D2-EB6D41F0DB03}"/>
                  </a:ext>
                </a:extLst>
              </p:cNvPr>
              <p:cNvSpPr/>
              <p:nvPr/>
            </p:nvSpPr>
            <p:spPr>
              <a:xfrm>
                <a:off x="4150387"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44" name="Rectangle 43">
                <a:extLst>
                  <a:ext uri="{FF2B5EF4-FFF2-40B4-BE49-F238E27FC236}">
                    <a16:creationId xmlns:a16="http://schemas.microsoft.com/office/drawing/2014/main" id="{2421095F-6CEE-46A9-8B87-62720468E63C}"/>
                  </a:ext>
                </a:extLst>
              </p:cNvPr>
              <p:cNvSpPr/>
              <p:nvPr/>
            </p:nvSpPr>
            <p:spPr>
              <a:xfrm>
                <a:off x="5374523" y="5526885"/>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45" name="Rectangle 44">
                <a:extLst>
                  <a:ext uri="{FF2B5EF4-FFF2-40B4-BE49-F238E27FC236}">
                    <a16:creationId xmlns:a16="http://schemas.microsoft.com/office/drawing/2014/main" id="{BCCEEA7D-70CE-406C-A468-03F883B1B673}"/>
                  </a:ext>
                </a:extLst>
              </p:cNvPr>
              <p:cNvSpPr/>
              <p:nvPr/>
            </p:nvSpPr>
            <p:spPr>
              <a:xfrm>
                <a:off x="6598659"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0</a:t>
                </a:r>
              </a:p>
            </p:txBody>
          </p:sp>
          <p:sp>
            <p:nvSpPr>
              <p:cNvPr id="46" name="Rectangle 45">
                <a:extLst>
                  <a:ext uri="{FF2B5EF4-FFF2-40B4-BE49-F238E27FC236}">
                    <a16:creationId xmlns:a16="http://schemas.microsoft.com/office/drawing/2014/main" id="{F4982B62-86FF-4B06-A0D0-1C6751D92611}"/>
                  </a:ext>
                </a:extLst>
              </p:cNvPr>
              <p:cNvSpPr/>
              <p:nvPr/>
            </p:nvSpPr>
            <p:spPr>
              <a:xfrm>
                <a:off x="7824192" y="5526884"/>
                <a:ext cx="1224136" cy="10801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3200" dirty="0"/>
                  <a:t>1</a:t>
                </a:r>
              </a:p>
            </p:txBody>
          </p:sp>
        </p:grpSp>
      </p:grpSp>
    </p:spTree>
    <p:extLst>
      <p:ext uri="{BB962C8B-B14F-4D97-AF65-F5344CB8AC3E}">
        <p14:creationId xmlns:p14="http://schemas.microsoft.com/office/powerpoint/2010/main" val="111080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5A42B777-DB5C-4E68-A579-FF2D334846E3}"/>
              </a:ext>
            </a:extLst>
          </p:cNvPr>
          <p:cNvPicPr>
            <a:picLocks noChangeAspect="1"/>
          </p:cNvPicPr>
          <p:nvPr/>
        </p:nvPicPr>
        <p:blipFill>
          <a:blip r:embed="rId2"/>
          <a:stretch>
            <a:fillRect/>
          </a:stretch>
        </p:blipFill>
        <p:spPr>
          <a:xfrm>
            <a:off x="609600" y="1916832"/>
            <a:ext cx="2568636" cy="1944216"/>
          </a:xfrm>
          <a:prstGeom prst="rect">
            <a:avLst/>
          </a:prstGeom>
        </p:spPr>
      </p:pic>
      <p:sp>
        <p:nvSpPr>
          <p:cNvPr id="2" name="Title 1">
            <a:extLst>
              <a:ext uri="{FF2B5EF4-FFF2-40B4-BE49-F238E27FC236}">
                <a16:creationId xmlns:a16="http://schemas.microsoft.com/office/drawing/2014/main" id="{333021C1-30FB-40B2-BDFA-489658C1D739}"/>
              </a:ext>
            </a:extLst>
          </p:cNvPr>
          <p:cNvSpPr>
            <a:spLocks noGrp="1"/>
          </p:cNvSpPr>
          <p:nvPr>
            <p:ph type="title"/>
          </p:nvPr>
        </p:nvSpPr>
        <p:spPr/>
        <p:txBody>
          <a:bodyPr>
            <a:normAutofit fontScale="90000"/>
          </a:bodyPr>
          <a:lstStyle/>
          <a:p>
            <a:r>
              <a:rPr lang="en-GB" dirty="0" err="1"/>
              <a:t>Preprocessing</a:t>
            </a:r>
            <a:br>
              <a:rPr lang="en-GB" dirty="0"/>
            </a:br>
            <a:r>
              <a:rPr lang="en-GB" sz="3100" dirty="0"/>
              <a:t>Converting to Numbers</a:t>
            </a:r>
            <a:endParaRPr lang="en-GB" dirty="0"/>
          </a:p>
        </p:txBody>
      </p:sp>
      <p:grpSp>
        <p:nvGrpSpPr>
          <p:cNvPr id="3" name="Group 2">
            <a:extLst>
              <a:ext uri="{FF2B5EF4-FFF2-40B4-BE49-F238E27FC236}">
                <a16:creationId xmlns:a16="http://schemas.microsoft.com/office/drawing/2014/main" id="{35EAB134-275A-49D2-9B27-B04657E8E8D5}"/>
              </a:ext>
            </a:extLst>
          </p:cNvPr>
          <p:cNvGrpSpPr/>
          <p:nvPr/>
        </p:nvGrpSpPr>
        <p:grpSpPr>
          <a:xfrm>
            <a:off x="2495600" y="3212976"/>
            <a:ext cx="5220580" cy="3257599"/>
            <a:chOff x="2495600" y="3212976"/>
            <a:chExt cx="5220580" cy="3257599"/>
          </a:xfrm>
        </p:grpSpPr>
        <p:cxnSp>
          <p:nvCxnSpPr>
            <p:cNvPr id="99" name="Straight Connector 98">
              <a:extLst>
                <a:ext uri="{FF2B5EF4-FFF2-40B4-BE49-F238E27FC236}">
                  <a16:creationId xmlns:a16="http://schemas.microsoft.com/office/drawing/2014/main" id="{6E49103E-0517-4B47-B9A5-432C0EE32DB0}"/>
                </a:ext>
              </a:extLst>
            </p:cNvPr>
            <p:cNvCxnSpPr>
              <a:cxnSpLocks/>
            </p:cNvCxnSpPr>
            <p:nvPr/>
          </p:nvCxnSpPr>
          <p:spPr>
            <a:xfrm>
              <a:off x="2639616" y="3212976"/>
              <a:ext cx="5076564" cy="1008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66698D4-00DE-4A8D-AD7B-422E7E01A62A}"/>
                </a:ext>
              </a:extLst>
            </p:cNvPr>
            <p:cNvCxnSpPr>
              <a:cxnSpLocks/>
            </p:cNvCxnSpPr>
            <p:nvPr/>
          </p:nvCxnSpPr>
          <p:spPr>
            <a:xfrm>
              <a:off x="2639616" y="3368042"/>
              <a:ext cx="5076564" cy="31025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3A7BAB-D566-4E1C-8F4F-661B1201FF8F}"/>
                </a:ext>
              </a:extLst>
            </p:cNvPr>
            <p:cNvCxnSpPr>
              <a:cxnSpLocks/>
            </p:cNvCxnSpPr>
            <p:nvPr/>
          </p:nvCxnSpPr>
          <p:spPr>
            <a:xfrm>
              <a:off x="2495600" y="3212976"/>
              <a:ext cx="1980220" cy="1008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457F9EF-2A6A-4B3B-B825-8E4DC31DEFD5}"/>
                </a:ext>
              </a:extLst>
            </p:cNvPr>
            <p:cNvCxnSpPr>
              <a:cxnSpLocks/>
            </p:cNvCxnSpPr>
            <p:nvPr/>
          </p:nvCxnSpPr>
          <p:spPr>
            <a:xfrm>
              <a:off x="2495600" y="3368042"/>
              <a:ext cx="1980220" cy="31025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093B65CD-0FFF-453E-9B86-7618EF5CC11E}"/>
                </a:ext>
              </a:extLst>
            </p:cNvPr>
            <p:cNvGrpSpPr/>
            <p:nvPr/>
          </p:nvGrpSpPr>
          <p:grpSpPr>
            <a:xfrm>
              <a:off x="4475820" y="4221088"/>
              <a:ext cx="3240360" cy="2249487"/>
              <a:chOff x="4655840" y="1916832"/>
              <a:chExt cx="3240360" cy="2249487"/>
            </a:xfrm>
          </p:grpSpPr>
          <p:grpSp>
            <p:nvGrpSpPr>
              <p:cNvPr id="51" name="Group 50">
                <a:extLst>
                  <a:ext uri="{FF2B5EF4-FFF2-40B4-BE49-F238E27FC236}">
                    <a16:creationId xmlns:a16="http://schemas.microsoft.com/office/drawing/2014/main" id="{922F79A7-F3CA-4232-801E-59C32BF30B8E}"/>
                  </a:ext>
                </a:extLst>
              </p:cNvPr>
              <p:cNvGrpSpPr/>
              <p:nvPr/>
            </p:nvGrpSpPr>
            <p:grpSpPr>
              <a:xfrm>
                <a:off x="4655840" y="1916832"/>
                <a:ext cx="1080120" cy="576064"/>
                <a:chOff x="4655840" y="1916832"/>
                <a:chExt cx="1080120" cy="576064"/>
              </a:xfrm>
            </p:grpSpPr>
            <p:sp>
              <p:nvSpPr>
                <p:cNvPr id="48" name="Rectangle 47">
                  <a:extLst>
                    <a:ext uri="{FF2B5EF4-FFF2-40B4-BE49-F238E27FC236}">
                      <a16:creationId xmlns:a16="http://schemas.microsoft.com/office/drawing/2014/main" id="{3CCAD6EC-4C5C-479A-8C75-730D76A2B2FA}"/>
                    </a:ext>
                  </a:extLst>
                </p:cNvPr>
                <p:cNvSpPr/>
                <p:nvPr/>
              </p:nvSpPr>
              <p:spPr>
                <a:xfrm>
                  <a:off x="4655840" y="1916832"/>
                  <a:ext cx="36004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8</a:t>
                  </a:r>
                </a:p>
              </p:txBody>
            </p:sp>
            <p:sp>
              <p:nvSpPr>
                <p:cNvPr id="49" name="Rectangle 48">
                  <a:extLst>
                    <a:ext uri="{FF2B5EF4-FFF2-40B4-BE49-F238E27FC236}">
                      <a16:creationId xmlns:a16="http://schemas.microsoft.com/office/drawing/2014/main" id="{1972F660-106B-49F2-B0D6-DA4CA559104A}"/>
                    </a:ext>
                  </a:extLst>
                </p:cNvPr>
                <p:cNvSpPr/>
                <p:nvPr/>
              </p:nvSpPr>
              <p:spPr>
                <a:xfrm>
                  <a:off x="5015880" y="1916832"/>
                  <a:ext cx="360040"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1</a:t>
                  </a:r>
                </a:p>
              </p:txBody>
            </p:sp>
            <p:sp>
              <p:nvSpPr>
                <p:cNvPr id="50" name="Rectangle 49">
                  <a:extLst>
                    <a:ext uri="{FF2B5EF4-FFF2-40B4-BE49-F238E27FC236}">
                      <a16:creationId xmlns:a16="http://schemas.microsoft.com/office/drawing/2014/main" id="{2D7B1933-9CED-4852-96B0-DAA0456438A8}"/>
                    </a:ext>
                  </a:extLst>
                </p:cNvPr>
                <p:cNvSpPr/>
                <p:nvPr/>
              </p:nvSpPr>
              <p:spPr>
                <a:xfrm>
                  <a:off x="5375920" y="1916832"/>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grpSp>
          <p:grpSp>
            <p:nvGrpSpPr>
              <p:cNvPr id="52" name="Group 51">
                <a:extLst>
                  <a:ext uri="{FF2B5EF4-FFF2-40B4-BE49-F238E27FC236}">
                    <a16:creationId xmlns:a16="http://schemas.microsoft.com/office/drawing/2014/main" id="{4AA02051-FB60-4528-9B90-6A85D010BEA2}"/>
                  </a:ext>
                </a:extLst>
              </p:cNvPr>
              <p:cNvGrpSpPr/>
              <p:nvPr/>
            </p:nvGrpSpPr>
            <p:grpSpPr>
              <a:xfrm>
                <a:off x="4655840" y="2492896"/>
                <a:ext cx="1080120" cy="576064"/>
                <a:chOff x="4655840" y="1916832"/>
                <a:chExt cx="1080120" cy="576064"/>
              </a:xfrm>
            </p:grpSpPr>
            <p:sp>
              <p:nvSpPr>
                <p:cNvPr id="53" name="Rectangle 52">
                  <a:extLst>
                    <a:ext uri="{FF2B5EF4-FFF2-40B4-BE49-F238E27FC236}">
                      <a16:creationId xmlns:a16="http://schemas.microsoft.com/office/drawing/2014/main" id="{8BCF207E-881B-4A0A-A25B-30804C2051CE}"/>
                    </a:ext>
                  </a:extLst>
                </p:cNvPr>
                <p:cNvSpPr/>
                <p:nvPr/>
              </p:nvSpPr>
              <p:spPr>
                <a:xfrm>
                  <a:off x="4655840" y="1916832"/>
                  <a:ext cx="36004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8</a:t>
                  </a:r>
                </a:p>
              </p:txBody>
            </p:sp>
            <p:sp>
              <p:nvSpPr>
                <p:cNvPr id="54" name="Rectangle 53">
                  <a:extLst>
                    <a:ext uri="{FF2B5EF4-FFF2-40B4-BE49-F238E27FC236}">
                      <a16:creationId xmlns:a16="http://schemas.microsoft.com/office/drawing/2014/main" id="{792F25E0-7758-4408-BBDB-F3C8280E63ED}"/>
                    </a:ext>
                  </a:extLst>
                </p:cNvPr>
                <p:cNvSpPr/>
                <p:nvPr/>
              </p:nvSpPr>
              <p:spPr>
                <a:xfrm>
                  <a:off x="5015880" y="1916832"/>
                  <a:ext cx="360040"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2</a:t>
                  </a:r>
                </a:p>
              </p:txBody>
            </p:sp>
            <p:sp>
              <p:nvSpPr>
                <p:cNvPr id="55" name="Rectangle 54">
                  <a:extLst>
                    <a:ext uri="{FF2B5EF4-FFF2-40B4-BE49-F238E27FC236}">
                      <a16:creationId xmlns:a16="http://schemas.microsoft.com/office/drawing/2014/main" id="{8BBBE4B3-D732-4B10-861C-6E6A395B3E92}"/>
                    </a:ext>
                  </a:extLst>
                </p:cNvPr>
                <p:cNvSpPr/>
                <p:nvPr/>
              </p:nvSpPr>
              <p:spPr>
                <a:xfrm>
                  <a:off x="5375920" y="1916832"/>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grpSp>
          <p:grpSp>
            <p:nvGrpSpPr>
              <p:cNvPr id="56" name="Group 55">
                <a:extLst>
                  <a:ext uri="{FF2B5EF4-FFF2-40B4-BE49-F238E27FC236}">
                    <a16:creationId xmlns:a16="http://schemas.microsoft.com/office/drawing/2014/main" id="{8DBF5483-BDA7-4B55-A87C-B605F8EACD93}"/>
                  </a:ext>
                </a:extLst>
              </p:cNvPr>
              <p:cNvGrpSpPr/>
              <p:nvPr/>
            </p:nvGrpSpPr>
            <p:grpSpPr>
              <a:xfrm>
                <a:off x="4655840" y="3014191"/>
                <a:ext cx="1080120" cy="576064"/>
                <a:chOff x="4655840" y="1916832"/>
                <a:chExt cx="1080120" cy="576064"/>
              </a:xfrm>
            </p:grpSpPr>
            <p:sp>
              <p:nvSpPr>
                <p:cNvPr id="57" name="Rectangle 56">
                  <a:extLst>
                    <a:ext uri="{FF2B5EF4-FFF2-40B4-BE49-F238E27FC236}">
                      <a16:creationId xmlns:a16="http://schemas.microsoft.com/office/drawing/2014/main" id="{7764E67A-8D67-4D3C-A63B-10A8E7DFA206}"/>
                    </a:ext>
                  </a:extLst>
                </p:cNvPr>
                <p:cNvSpPr/>
                <p:nvPr/>
              </p:nvSpPr>
              <p:spPr>
                <a:xfrm>
                  <a:off x="4655840" y="1916832"/>
                  <a:ext cx="36004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4</a:t>
                  </a:r>
                </a:p>
              </p:txBody>
            </p:sp>
            <p:sp>
              <p:nvSpPr>
                <p:cNvPr id="58" name="Rectangle 57">
                  <a:extLst>
                    <a:ext uri="{FF2B5EF4-FFF2-40B4-BE49-F238E27FC236}">
                      <a16:creationId xmlns:a16="http://schemas.microsoft.com/office/drawing/2014/main" id="{B27E3F8F-D042-45D6-B26F-3B4BF2CEF092}"/>
                    </a:ext>
                  </a:extLst>
                </p:cNvPr>
                <p:cNvSpPr/>
                <p:nvPr/>
              </p:nvSpPr>
              <p:spPr>
                <a:xfrm>
                  <a:off x="5015880" y="1916832"/>
                  <a:ext cx="360040"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2</a:t>
                  </a:r>
                </a:p>
              </p:txBody>
            </p:sp>
            <p:sp>
              <p:nvSpPr>
                <p:cNvPr id="59" name="Rectangle 58">
                  <a:extLst>
                    <a:ext uri="{FF2B5EF4-FFF2-40B4-BE49-F238E27FC236}">
                      <a16:creationId xmlns:a16="http://schemas.microsoft.com/office/drawing/2014/main" id="{801343B7-6E70-40B6-B3D6-48189D0650D7}"/>
                    </a:ext>
                  </a:extLst>
                </p:cNvPr>
                <p:cNvSpPr/>
                <p:nvPr/>
              </p:nvSpPr>
              <p:spPr>
                <a:xfrm>
                  <a:off x="5375920" y="1916832"/>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grpSp>
          <p:grpSp>
            <p:nvGrpSpPr>
              <p:cNvPr id="60" name="Group 59">
                <a:extLst>
                  <a:ext uri="{FF2B5EF4-FFF2-40B4-BE49-F238E27FC236}">
                    <a16:creationId xmlns:a16="http://schemas.microsoft.com/office/drawing/2014/main" id="{88B3AC0E-EA1C-4821-A1A1-CD2F71E5FA8C}"/>
                  </a:ext>
                </a:extLst>
              </p:cNvPr>
              <p:cNvGrpSpPr/>
              <p:nvPr/>
            </p:nvGrpSpPr>
            <p:grpSpPr>
              <a:xfrm>
                <a:off x="4655840" y="3590255"/>
                <a:ext cx="1080120" cy="576064"/>
                <a:chOff x="4655840" y="1916832"/>
                <a:chExt cx="1080120" cy="576064"/>
              </a:xfrm>
            </p:grpSpPr>
            <p:sp>
              <p:nvSpPr>
                <p:cNvPr id="61" name="Rectangle 60">
                  <a:extLst>
                    <a:ext uri="{FF2B5EF4-FFF2-40B4-BE49-F238E27FC236}">
                      <a16:creationId xmlns:a16="http://schemas.microsoft.com/office/drawing/2014/main" id="{6D9ACCA7-52F2-41C5-A08B-0A3A4E1B1F4A}"/>
                    </a:ext>
                  </a:extLst>
                </p:cNvPr>
                <p:cNvSpPr/>
                <p:nvPr/>
              </p:nvSpPr>
              <p:spPr>
                <a:xfrm>
                  <a:off x="4655840" y="1916832"/>
                  <a:ext cx="36004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0</a:t>
                  </a:r>
                </a:p>
              </p:txBody>
            </p:sp>
            <p:sp>
              <p:nvSpPr>
                <p:cNvPr id="62" name="Rectangle 61">
                  <a:extLst>
                    <a:ext uri="{FF2B5EF4-FFF2-40B4-BE49-F238E27FC236}">
                      <a16:creationId xmlns:a16="http://schemas.microsoft.com/office/drawing/2014/main" id="{04B6226B-8769-458C-8E16-50356320A761}"/>
                    </a:ext>
                  </a:extLst>
                </p:cNvPr>
                <p:cNvSpPr/>
                <p:nvPr/>
              </p:nvSpPr>
              <p:spPr>
                <a:xfrm>
                  <a:off x="5015880" y="1916832"/>
                  <a:ext cx="360040"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1</a:t>
                  </a:r>
                </a:p>
              </p:txBody>
            </p:sp>
            <p:sp>
              <p:nvSpPr>
                <p:cNvPr id="63" name="Rectangle 62">
                  <a:extLst>
                    <a:ext uri="{FF2B5EF4-FFF2-40B4-BE49-F238E27FC236}">
                      <a16:creationId xmlns:a16="http://schemas.microsoft.com/office/drawing/2014/main" id="{C40B5469-DD50-4175-A7C8-5D3493A05E54}"/>
                    </a:ext>
                  </a:extLst>
                </p:cNvPr>
                <p:cNvSpPr/>
                <p:nvPr/>
              </p:nvSpPr>
              <p:spPr>
                <a:xfrm>
                  <a:off x="5375920" y="1916832"/>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p>
              </p:txBody>
            </p:sp>
          </p:grpSp>
          <p:grpSp>
            <p:nvGrpSpPr>
              <p:cNvPr id="64" name="Group 63">
                <a:extLst>
                  <a:ext uri="{FF2B5EF4-FFF2-40B4-BE49-F238E27FC236}">
                    <a16:creationId xmlns:a16="http://schemas.microsoft.com/office/drawing/2014/main" id="{25000994-CF5D-4938-B65B-1C0B8D3EA219}"/>
                  </a:ext>
                </a:extLst>
              </p:cNvPr>
              <p:cNvGrpSpPr/>
              <p:nvPr/>
            </p:nvGrpSpPr>
            <p:grpSpPr>
              <a:xfrm>
                <a:off x="5735960" y="1916832"/>
                <a:ext cx="1080120" cy="576064"/>
                <a:chOff x="4655840" y="1916832"/>
                <a:chExt cx="1080120" cy="576064"/>
              </a:xfrm>
            </p:grpSpPr>
            <p:sp>
              <p:nvSpPr>
                <p:cNvPr id="65" name="Rectangle 64">
                  <a:extLst>
                    <a:ext uri="{FF2B5EF4-FFF2-40B4-BE49-F238E27FC236}">
                      <a16:creationId xmlns:a16="http://schemas.microsoft.com/office/drawing/2014/main" id="{4E00849B-A360-4DAF-A25A-AC58221A0336}"/>
                    </a:ext>
                  </a:extLst>
                </p:cNvPr>
                <p:cNvSpPr/>
                <p:nvPr/>
              </p:nvSpPr>
              <p:spPr>
                <a:xfrm>
                  <a:off x="4655840" y="1916832"/>
                  <a:ext cx="36004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5</a:t>
                  </a:r>
                </a:p>
              </p:txBody>
            </p:sp>
            <p:sp>
              <p:nvSpPr>
                <p:cNvPr id="66" name="Rectangle 65">
                  <a:extLst>
                    <a:ext uri="{FF2B5EF4-FFF2-40B4-BE49-F238E27FC236}">
                      <a16:creationId xmlns:a16="http://schemas.microsoft.com/office/drawing/2014/main" id="{36E81AAA-76B5-4299-B1F9-5B389C093604}"/>
                    </a:ext>
                  </a:extLst>
                </p:cNvPr>
                <p:cNvSpPr/>
                <p:nvPr/>
              </p:nvSpPr>
              <p:spPr>
                <a:xfrm>
                  <a:off x="5015880" y="1916832"/>
                  <a:ext cx="360040"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3</a:t>
                  </a:r>
                </a:p>
              </p:txBody>
            </p:sp>
            <p:sp>
              <p:nvSpPr>
                <p:cNvPr id="67" name="Rectangle 66">
                  <a:extLst>
                    <a:ext uri="{FF2B5EF4-FFF2-40B4-BE49-F238E27FC236}">
                      <a16:creationId xmlns:a16="http://schemas.microsoft.com/office/drawing/2014/main" id="{F621A3FD-7689-455B-8D66-3A09771E7129}"/>
                    </a:ext>
                  </a:extLst>
                </p:cNvPr>
                <p:cNvSpPr/>
                <p:nvPr/>
              </p:nvSpPr>
              <p:spPr>
                <a:xfrm>
                  <a:off x="5375920" y="1916832"/>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grpSp>
          <p:grpSp>
            <p:nvGrpSpPr>
              <p:cNvPr id="68" name="Group 67">
                <a:extLst>
                  <a:ext uri="{FF2B5EF4-FFF2-40B4-BE49-F238E27FC236}">
                    <a16:creationId xmlns:a16="http://schemas.microsoft.com/office/drawing/2014/main" id="{F710D253-691D-446A-821C-8289C365CC21}"/>
                  </a:ext>
                </a:extLst>
              </p:cNvPr>
              <p:cNvGrpSpPr/>
              <p:nvPr/>
            </p:nvGrpSpPr>
            <p:grpSpPr>
              <a:xfrm>
                <a:off x="5735960" y="2492896"/>
                <a:ext cx="1080120" cy="576064"/>
                <a:chOff x="4655840" y="1916832"/>
                <a:chExt cx="1080120" cy="576064"/>
              </a:xfrm>
            </p:grpSpPr>
            <p:sp>
              <p:nvSpPr>
                <p:cNvPr id="69" name="Rectangle 68">
                  <a:extLst>
                    <a:ext uri="{FF2B5EF4-FFF2-40B4-BE49-F238E27FC236}">
                      <a16:creationId xmlns:a16="http://schemas.microsoft.com/office/drawing/2014/main" id="{904EE35D-56D6-4163-B92A-8F1B512481B5}"/>
                    </a:ext>
                  </a:extLst>
                </p:cNvPr>
                <p:cNvSpPr/>
                <p:nvPr/>
              </p:nvSpPr>
              <p:spPr>
                <a:xfrm>
                  <a:off x="4655840" y="1916832"/>
                  <a:ext cx="36004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3</a:t>
                  </a:r>
                </a:p>
              </p:txBody>
            </p:sp>
            <p:sp>
              <p:nvSpPr>
                <p:cNvPr id="70" name="Rectangle 69">
                  <a:extLst>
                    <a:ext uri="{FF2B5EF4-FFF2-40B4-BE49-F238E27FC236}">
                      <a16:creationId xmlns:a16="http://schemas.microsoft.com/office/drawing/2014/main" id="{437A5FFB-CD47-4B7A-93CB-4C81976F8A2C}"/>
                    </a:ext>
                  </a:extLst>
                </p:cNvPr>
                <p:cNvSpPr/>
                <p:nvPr/>
              </p:nvSpPr>
              <p:spPr>
                <a:xfrm>
                  <a:off x="5015880" y="1916832"/>
                  <a:ext cx="360040"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1</a:t>
                  </a:r>
                </a:p>
              </p:txBody>
            </p:sp>
            <p:sp>
              <p:nvSpPr>
                <p:cNvPr id="71" name="Rectangle 70">
                  <a:extLst>
                    <a:ext uri="{FF2B5EF4-FFF2-40B4-BE49-F238E27FC236}">
                      <a16:creationId xmlns:a16="http://schemas.microsoft.com/office/drawing/2014/main" id="{33E48253-34F2-4A31-B3B8-7340487B48B6}"/>
                    </a:ext>
                  </a:extLst>
                </p:cNvPr>
                <p:cNvSpPr/>
                <p:nvPr/>
              </p:nvSpPr>
              <p:spPr>
                <a:xfrm>
                  <a:off x="5375920" y="1916832"/>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grpSp>
          <p:grpSp>
            <p:nvGrpSpPr>
              <p:cNvPr id="72" name="Group 71">
                <a:extLst>
                  <a:ext uri="{FF2B5EF4-FFF2-40B4-BE49-F238E27FC236}">
                    <a16:creationId xmlns:a16="http://schemas.microsoft.com/office/drawing/2014/main" id="{D6541CC9-6720-4CE1-AF0C-E8995B3B434A}"/>
                  </a:ext>
                </a:extLst>
              </p:cNvPr>
              <p:cNvGrpSpPr/>
              <p:nvPr/>
            </p:nvGrpSpPr>
            <p:grpSpPr>
              <a:xfrm>
                <a:off x="5735960" y="3014191"/>
                <a:ext cx="1080120" cy="576064"/>
                <a:chOff x="4655840" y="1916832"/>
                <a:chExt cx="1080120" cy="576064"/>
              </a:xfrm>
            </p:grpSpPr>
            <p:sp>
              <p:nvSpPr>
                <p:cNvPr id="73" name="Rectangle 72">
                  <a:extLst>
                    <a:ext uri="{FF2B5EF4-FFF2-40B4-BE49-F238E27FC236}">
                      <a16:creationId xmlns:a16="http://schemas.microsoft.com/office/drawing/2014/main" id="{F06B9822-FC92-42DB-9F95-481B1D6CB270}"/>
                    </a:ext>
                  </a:extLst>
                </p:cNvPr>
                <p:cNvSpPr/>
                <p:nvPr/>
              </p:nvSpPr>
              <p:spPr>
                <a:xfrm>
                  <a:off x="4655840" y="1916832"/>
                  <a:ext cx="36004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2</a:t>
                  </a:r>
                </a:p>
              </p:txBody>
            </p:sp>
            <p:sp>
              <p:nvSpPr>
                <p:cNvPr id="74" name="Rectangle 73">
                  <a:extLst>
                    <a:ext uri="{FF2B5EF4-FFF2-40B4-BE49-F238E27FC236}">
                      <a16:creationId xmlns:a16="http://schemas.microsoft.com/office/drawing/2014/main" id="{DC34CDF2-F965-4292-A761-15D962BF3335}"/>
                    </a:ext>
                  </a:extLst>
                </p:cNvPr>
                <p:cNvSpPr/>
                <p:nvPr/>
              </p:nvSpPr>
              <p:spPr>
                <a:xfrm>
                  <a:off x="5015880" y="1916832"/>
                  <a:ext cx="360040"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1</a:t>
                  </a:r>
                </a:p>
              </p:txBody>
            </p:sp>
            <p:sp>
              <p:nvSpPr>
                <p:cNvPr id="75" name="Rectangle 74">
                  <a:extLst>
                    <a:ext uri="{FF2B5EF4-FFF2-40B4-BE49-F238E27FC236}">
                      <a16:creationId xmlns:a16="http://schemas.microsoft.com/office/drawing/2014/main" id="{D3AC158F-B890-4AD0-8BCE-2F5052C9FB71}"/>
                    </a:ext>
                  </a:extLst>
                </p:cNvPr>
                <p:cNvSpPr/>
                <p:nvPr/>
              </p:nvSpPr>
              <p:spPr>
                <a:xfrm>
                  <a:off x="5375920" y="1916832"/>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grpSp>
          <p:grpSp>
            <p:nvGrpSpPr>
              <p:cNvPr id="76" name="Group 75">
                <a:extLst>
                  <a:ext uri="{FF2B5EF4-FFF2-40B4-BE49-F238E27FC236}">
                    <a16:creationId xmlns:a16="http://schemas.microsoft.com/office/drawing/2014/main" id="{642CBBF5-F55C-45CF-B644-71517568B844}"/>
                  </a:ext>
                </a:extLst>
              </p:cNvPr>
              <p:cNvGrpSpPr/>
              <p:nvPr/>
            </p:nvGrpSpPr>
            <p:grpSpPr>
              <a:xfrm>
                <a:off x="5735960" y="3590255"/>
                <a:ext cx="1080120" cy="576064"/>
                <a:chOff x="4655840" y="1916832"/>
                <a:chExt cx="1080120" cy="576064"/>
              </a:xfrm>
            </p:grpSpPr>
            <p:sp>
              <p:nvSpPr>
                <p:cNvPr id="77" name="Rectangle 76">
                  <a:extLst>
                    <a:ext uri="{FF2B5EF4-FFF2-40B4-BE49-F238E27FC236}">
                      <a16:creationId xmlns:a16="http://schemas.microsoft.com/office/drawing/2014/main" id="{7959ABF5-4B95-4ADF-9FF1-F197C702A868}"/>
                    </a:ext>
                  </a:extLst>
                </p:cNvPr>
                <p:cNvSpPr/>
                <p:nvPr/>
              </p:nvSpPr>
              <p:spPr>
                <a:xfrm>
                  <a:off x="4655840" y="1916832"/>
                  <a:ext cx="36004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1</a:t>
                  </a:r>
                </a:p>
              </p:txBody>
            </p:sp>
            <p:sp>
              <p:nvSpPr>
                <p:cNvPr id="78" name="Rectangle 77">
                  <a:extLst>
                    <a:ext uri="{FF2B5EF4-FFF2-40B4-BE49-F238E27FC236}">
                      <a16:creationId xmlns:a16="http://schemas.microsoft.com/office/drawing/2014/main" id="{D17F9825-EBF6-45CB-A6ED-3D1F43272BAC}"/>
                    </a:ext>
                  </a:extLst>
                </p:cNvPr>
                <p:cNvSpPr/>
                <p:nvPr/>
              </p:nvSpPr>
              <p:spPr>
                <a:xfrm>
                  <a:off x="5015880" y="1916832"/>
                  <a:ext cx="360040"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1</a:t>
                  </a:r>
                </a:p>
              </p:txBody>
            </p:sp>
            <p:sp>
              <p:nvSpPr>
                <p:cNvPr id="79" name="Rectangle 78">
                  <a:extLst>
                    <a:ext uri="{FF2B5EF4-FFF2-40B4-BE49-F238E27FC236}">
                      <a16:creationId xmlns:a16="http://schemas.microsoft.com/office/drawing/2014/main" id="{411100A4-29CA-4F28-8379-BA8DBC8330E4}"/>
                    </a:ext>
                  </a:extLst>
                </p:cNvPr>
                <p:cNvSpPr/>
                <p:nvPr/>
              </p:nvSpPr>
              <p:spPr>
                <a:xfrm>
                  <a:off x="5375920" y="1916832"/>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grpSp>
          <p:grpSp>
            <p:nvGrpSpPr>
              <p:cNvPr id="80" name="Group 79">
                <a:extLst>
                  <a:ext uri="{FF2B5EF4-FFF2-40B4-BE49-F238E27FC236}">
                    <a16:creationId xmlns:a16="http://schemas.microsoft.com/office/drawing/2014/main" id="{BBAECFF7-BE3F-4C74-98A1-824B49F69539}"/>
                  </a:ext>
                </a:extLst>
              </p:cNvPr>
              <p:cNvGrpSpPr/>
              <p:nvPr/>
            </p:nvGrpSpPr>
            <p:grpSpPr>
              <a:xfrm>
                <a:off x="6816080" y="1916832"/>
                <a:ext cx="1080120" cy="576064"/>
                <a:chOff x="4655840" y="1916832"/>
                <a:chExt cx="1080120" cy="576064"/>
              </a:xfrm>
            </p:grpSpPr>
            <p:sp>
              <p:nvSpPr>
                <p:cNvPr id="81" name="Rectangle 80">
                  <a:extLst>
                    <a:ext uri="{FF2B5EF4-FFF2-40B4-BE49-F238E27FC236}">
                      <a16:creationId xmlns:a16="http://schemas.microsoft.com/office/drawing/2014/main" id="{5ADB22EF-E5D0-4C38-B326-BE79D0EFA21D}"/>
                    </a:ext>
                  </a:extLst>
                </p:cNvPr>
                <p:cNvSpPr/>
                <p:nvPr/>
              </p:nvSpPr>
              <p:spPr>
                <a:xfrm>
                  <a:off x="4655840" y="1916832"/>
                  <a:ext cx="36004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0</a:t>
                  </a:r>
                </a:p>
              </p:txBody>
            </p:sp>
            <p:sp>
              <p:nvSpPr>
                <p:cNvPr id="82" name="Rectangle 81">
                  <a:extLst>
                    <a:ext uri="{FF2B5EF4-FFF2-40B4-BE49-F238E27FC236}">
                      <a16:creationId xmlns:a16="http://schemas.microsoft.com/office/drawing/2014/main" id="{A3EE7105-FB64-482B-9A69-5E90765D5066}"/>
                    </a:ext>
                  </a:extLst>
                </p:cNvPr>
                <p:cNvSpPr/>
                <p:nvPr/>
              </p:nvSpPr>
              <p:spPr>
                <a:xfrm>
                  <a:off x="5015880" y="1916832"/>
                  <a:ext cx="360040"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1</a:t>
                  </a:r>
                </a:p>
              </p:txBody>
            </p:sp>
            <p:sp>
              <p:nvSpPr>
                <p:cNvPr id="83" name="Rectangle 82">
                  <a:extLst>
                    <a:ext uri="{FF2B5EF4-FFF2-40B4-BE49-F238E27FC236}">
                      <a16:creationId xmlns:a16="http://schemas.microsoft.com/office/drawing/2014/main" id="{9236BA3A-4ADB-450F-B6C8-DD4C4A29008A}"/>
                    </a:ext>
                  </a:extLst>
                </p:cNvPr>
                <p:cNvSpPr/>
                <p:nvPr/>
              </p:nvSpPr>
              <p:spPr>
                <a:xfrm>
                  <a:off x="5375920" y="1916832"/>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p>
              </p:txBody>
            </p:sp>
          </p:grpSp>
          <p:grpSp>
            <p:nvGrpSpPr>
              <p:cNvPr id="84" name="Group 83">
                <a:extLst>
                  <a:ext uri="{FF2B5EF4-FFF2-40B4-BE49-F238E27FC236}">
                    <a16:creationId xmlns:a16="http://schemas.microsoft.com/office/drawing/2014/main" id="{A8A44B0D-46EC-4CF4-B228-E72767BDBE30}"/>
                  </a:ext>
                </a:extLst>
              </p:cNvPr>
              <p:cNvGrpSpPr/>
              <p:nvPr/>
            </p:nvGrpSpPr>
            <p:grpSpPr>
              <a:xfrm>
                <a:off x="6816080" y="2492896"/>
                <a:ext cx="1080120" cy="576064"/>
                <a:chOff x="4655840" y="1916832"/>
                <a:chExt cx="1080120" cy="576064"/>
              </a:xfrm>
            </p:grpSpPr>
            <p:sp>
              <p:nvSpPr>
                <p:cNvPr id="85" name="Rectangle 84">
                  <a:extLst>
                    <a:ext uri="{FF2B5EF4-FFF2-40B4-BE49-F238E27FC236}">
                      <a16:creationId xmlns:a16="http://schemas.microsoft.com/office/drawing/2014/main" id="{E709B79B-9863-43C8-945F-450253CDACCE}"/>
                    </a:ext>
                  </a:extLst>
                </p:cNvPr>
                <p:cNvSpPr/>
                <p:nvPr/>
              </p:nvSpPr>
              <p:spPr>
                <a:xfrm>
                  <a:off x="4655840" y="1916832"/>
                  <a:ext cx="36004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0</a:t>
                  </a:r>
                </a:p>
              </p:txBody>
            </p:sp>
            <p:sp>
              <p:nvSpPr>
                <p:cNvPr id="86" name="Rectangle 85">
                  <a:extLst>
                    <a:ext uri="{FF2B5EF4-FFF2-40B4-BE49-F238E27FC236}">
                      <a16:creationId xmlns:a16="http://schemas.microsoft.com/office/drawing/2014/main" id="{E5A862C0-5144-4785-B6A7-88CEA2618830}"/>
                    </a:ext>
                  </a:extLst>
                </p:cNvPr>
                <p:cNvSpPr/>
                <p:nvPr/>
              </p:nvSpPr>
              <p:spPr>
                <a:xfrm>
                  <a:off x="5015880" y="1916832"/>
                  <a:ext cx="360040"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2</a:t>
                  </a:r>
                </a:p>
              </p:txBody>
            </p:sp>
            <p:sp>
              <p:nvSpPr>
                <p:cNvPr id="87" name="Rectangle 86">
                  <a:extLst>
                    <a:ext uri="{FF2B5EF4-FFF2-40B4-BE49-F238E27FC236}">
                      <a16:creationId xmlns:a16="http://schemas.microsoft.com/office/drawing/2014/main" id="{38142D8B-116C-472A-A30E-88FE87F19FB7}"/>
                    </a:ext>
                  </a:extLst>
                </p:cNvPr>
                <p:cNvSpPr/>
                <p:nvPr/>
              </p:nvSpPr>
              <p:spPr>
                <a:xfrm>
                  <a:off x="5375920" y="1916832"/>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8</a:t>
                  </a:r>
                </a:p>
              </p:txBody>
            </p:sp>
          </p:grpSp>
          <p:grpSp>
            <p:nvGrpSpPr>
              <p:cNvPr id="88" name="Group 87">
                <a:extLst>
                  <a:ext uri="{FF2B5EF4-FFF2-40B4-BE49-F238E27FC236}">
                    <a16:creationId xmlns:a16="http://schemas.microsoft.com/office/drawing/2014/main" id="{D492448A-FCC5-40BA-9A98-86E00F320028}"/>
                  </a:ext>
                </a:extLst>
              </p:cNvPr>
              <p:cNvGrpSpPr/>
              <p:nvPr/>
            </p:nvGrpSpPr>
            <p:grpSpPr>
              <a:xfrm>
                <a:off x="6816080" y="3014191"/>
                <a:ext cx="1080120" cy="576064"/>
                <a:chOff x="4655840" y="1916832"/>
                <a:chExt cx="1080120" cy="576064"/>
              </a:xfrm>
            </p:grpSpPr>
            <p:sp>
              <p:nvSpPr>
                <p:cNvPr id="89" name="Rectangle 88">
                  <a:extLst>
                    <a:ext uri="{FF2B5EF4-FFF2-40B4-BE49-F238E27FC236}">
                      <a16:creationId xmlns:a16="http://schemas.microsoft.com/office/drawing/2014/main" id="{1C24C3EF-0A07-4A0C-A110-ED61F3A0BFF1}"/>
                    </a:ext>
                  </a:extLst>
                </p:cNvPr>
                <p:cNvSpPr/>
                <p:nvPr/>
              </p:nvSpPr>
              <p:spPr>
                <a:xfrm>
                  <a:off x="4655840" y="1916832"/>
                  <a:ext cx="36004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2</a:t>
                  </a:r>
                </a:p>
              </p:txBody>
            </p:sp>
            <p:sp>
              <p:nvSpPr>
                <p:cNvPr id="90" name="Rectangle 89">
                  <a:extLst>
                    <a:ext uri="{FF2B5EF4-FFF2-40B4-BE49-F238E27FC236}">
                      <a16:creationId xmlns:a16="http://schemas.microsoft.com/office/drawing/2014/main" id="{B5B44E8A-A553-4B9E-938F-52C430DCE018}"/>
                    </a:ext>
                  </a:extLst>
                </p:cNvPr>
                <p:cNvSpPr/>
                <p:nvPr/>
              </p:nvSpPr>
              <p:spPr>
                <a:xfrm>
                  <a:off x="5015880" y="1916832"/>
                  <a:ext cx="360040"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1</a:t>
                  </a:r>
                </a:p>
              </p:txBody>
            </p:sp>
            <p:sp>
              <p:nvSpPr>
                <p:cNvPr id="91" name="Rectangle 90">
                  <a:extLst>
                    <a:ext uri="{FF2B5EF4-FFF2-40B4-BE49-F238E27FC236}">
                      <a16:creationId xmlns:a16="http://schemas.microsoft.com/office/drawing/2014/main" id="{6E80DF50-5BBB-425F-B9A6-23AD43FCDF8D}"/>
                    </a:ext>
                  </a:extLst>
                </p:cNvPr>
                <p:cNvSpPr/>
                <p:nvPr/>
              </p:nvSpPr>
              <p:spPr>
                <a:xfrm>
                  <a:off x="5375920" y="1916832"/>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8</a:t>
                  </a:r>
                </a:p>
              </p:txBody>
            </p:sp>
          </p:grpSp>
          <p:grpSp>
            <p:nvGrpSpPr>
              <p:cNvPr id="92" name="Group 91">
                <a:extLst>
                  <a:ext uri="{FF2B5EF4-FFF2-40B4-BE49-F238E27FC236}">
                    <a16:creationId xmlns:a16="http://schemas.microsoft.com/office/drawing/2014/main" id="{760DC9E9-5ED8-42B4-BFBF-A849FE03E168}"/>
                  </a:ext>
                </a:extLst>
              </p:cNvPr>
              <p:cNvGrpSpPr/>
              <p:nvPr/>
            </p:nvGrpSpPr>
            <p:grpSpPr>
              <a:xfrm>
                <a:off x="6816080" y="3590255"/>
                <a:ext cx="1080120" cy="576064"/>
                <a:chOff x="4655840" y="1916832"/>
                <a:chExt cx="1080120" cy="576064"/>
              </a:xfrm>
            </p:grpSpPr>
            <p:sp>
              <p:nvSpPr>
                <p:cNvPr id="93" name="Rectangle 92">
                  <a:extLst>
                    <a:ext uri="{FF2B5EF4-FFF2-40B4-BE49-F238E27FC236}">
                      <a16:creationId xmlns:a16="http://schemas.microsoft.com/office/drawing/2014/main" id="{D9EE516B-497C-479A-84C6-8C863B8B2F13}"/>
                    </a:ext>
                  </a:extLst>
                </p:cNvPr>
                <p:cNvSpPr/>
                <p:nvPr/>
              </p:nvSpPr>
              <p:spPr>
                <a:xfrm>
                  <a:off x="4655840" y="1916832"/>
                  <a:ext cx="360040"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1</a:t>
                  </a:r>
                </a:p>
              </p:txBody>
            </p:sp>
            <p:sp>
              <p:nvSpPr>
                <p:cNvPr id="94" name="Rectangle 93">
                  <a:extLst>
                    <a:ext uri="{FF2B5EF4-FFF2-40B4-BE49-F238E27FC236}">
                      <a16:creationId xmlns:a16="http://schemas.microsoft.com/office/drawing/2014/main" id="{B8B55A1E-E408-4CA6-9452-CDE4BC67565E}"/>
                    </a:ext>
                  </a:extLst>
                </p:cNvPr>
                <p:cNvSpPr/>
                <p:nvPr/>
              </p:nvSpPr>
              <p:spPr>
                <a:xfrm>
                  <a:off x="5015880" y="1916832"/>
                  <a:ext cx="360040"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2</a:t>
                  </a:r>
                </a:p>
              </p:txBody>
            </p:sp>
            <p:sp>
              <p:nvSpPr>
                <p:cNvPr id="95" name="Rectangle 94">
                  <a:extLst>
                    <a:ext uri="{FF2B5EF4-FFF2-40B4-BE49-F238E27FC236}">
                      <a16:creationId xmlns:a16="http://schemas.microsoft.com/office/drawing/2014/main" id="{8A31E42F-8098-41EB-865D-703E300BCD8D}"/>
                    </a:ext>
                  </a:extLst>
                </p:cNvPr>
                <p:cNvSpPr/>
                <p:nvPr/>
              </p:nvSpPr>
              <p:spPr>
                <a:xfrm>
                  <a:off x="5375920" y="1916832"/>
                  <a:ext cx="3600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p>
              </p:txBody>
            </p:sp>
          </p:grpSp>
        </p:grpSp>
        <p:sp>
          <p:nvSpPr>
            <p:cNvPr id="97" name="Rectangle 96">
              <a:extLst>
                <a:ext uri="{FF2B5EF4-FFF2-40B4-BE49-F238E27FC236}">
                  <a16:creationId xmlns:a16="http://schemas.microsoft.com/office/drawing/2014/main" id="{A315F74A-64CB-4763-AA82-5D2570C6F0F6}"/>
                </a:ext>
              </a:extLst>
            </p:cNvPr>
            <p:cNvSpPr/>
            <p:nvPr/>
          </p:nvSpPr>
          <p:spPr>
            <a:xfrm>
              <a:off x="2495600" y="3212976"/>
              <a:ext cx="144016" cy="144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a:extLst>
              <a:ext uri="{FF2B5EF4-FFF2-40B4-BE49-F238E27FC236}">
                <a16:creationId xmlns:a16="http://schemas.microsoft.com/office/drawing/2014/main" id="{863A2986-BED1-4D6A-9530-CCEF91C87721}"/>
              </a:ext>
            </a:extLst>
          </p:cNvPr>
          <p:cNvGrpSpPr/>
          <p:nvPr/>
        </p:nvGrpSpPr>
        <p:grpSpPr>
          <a:xfrm>
            <a:off x="7716180" y="1851715"/>
            <a:ext cx="2217528" cy="4050350"/>
            <a:chOff x="7716180" y="1851715"/>
            <a:chExt cx="2217528" cy="4050350"/>
          </a:xfrm>
        </p:grpSpPr>
        <p:grpSp>
          <p:nvGrpSpPr>
            <p:cNvPr id="4" name="Group 3">
              <a:extLst>
                <a:ext uri="{FF2B5EF4-FFF2-40B4-BE49-F238E27FC236}">
                  <a16:creationId xmlns:a16="http://schemas.microsoft.com/office/drawing/2014/main" id="{01D1B9C9-2277-4249-9E25-B52C3601FD7A}"/>
                </a:ext>
              </a:extLst>
            </p:cNvPr>
            <p:cNvGrpSpPr/>
            <p:nvPr/>
          </p:nvGrpSpPr>
          <p:grpSpPr>
            <a:xfrm>
              <a:off x="9571136" y="1851715"/>
              <a:ext cx="362572" cy="4050350"/>
              <a:chOff x="9571136" y="1851715"/>
              <a:chExt cx="362572" cy="4050350"/>
            </a:xfrm>
          </p:grpSpPr>
          <p:grpSp>
            <p:nvGrpSpPr>
              <p:cNvPr id="221" name="Group 220">
                <a:extLst>
                  <a:ext uri="{FF2B5EF4-FFF2-40B4-BE49-F238E27FC236}">
                    <a16:creationId xmlns:a16="http://schemas.microsoft.com/office/drawing/2014/main" id="{D32CA551-228B-4AA7-A85F-C4C1202579AD}"/>
                  </a:ext>
                </a:extLst>
              </p:cNvPr>
              <p:cNvGrpSpPr/>
              <p:nvPr/>
            </p:nvGrpSpPr>
            <p:grpSpPr>
              <a:xfrm>
                <a:off x="9571136" y="1851715"/>
                <a:ext cx="362572" cy="1008775"/>
                <a:chOff x="8949108" y="1268097"/>
                <a:chExt cx="362572" cy="1008775"/>
              </a:xfrm>
            </p:grpSpPr>
            <p:sp>
              <p:nvSpPr>
                <p:cNvPr id="168" name="Rectangle 167">
                  <a:extLst>
                    <a:ext uri="{FF2B5EF4-FFF2-40B4-BE49-F238E27FC236}">
                      <a16:creationId xmlns:a16="http://schemas.microsoft.com/office/drawing/2014/main" id="{58CEB00D-A2E6-40E3-B5BE-7629FF3BFCFD}"/>
                    </a:ext>
                  </a:extLst>
                </p:cNvPr>
                <p:cNvSpPr/>
                <p:nvPr/>
              </p:nvSpPr>
              <p:spPr>
                <a:xfrm>
                  <a:off x="8951640" y="1268097"/>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69" name="Rectangle 168">
                  <a:extLst>
                    <a:ext uri="{FF2B5EF4-FFF2-40B4-BE49-F238E27FC236}">
                      <a16:creationId xmlns:a16="http://schemas.microsoft.com/office/drawing/2014/main" id="{D8005C16-BD7B-4B6E-8129-5B426F88D10D}"/>
                    </a:ext>
                  </a:extLst>
                </p:cNvPr>
                <p:cNvSpPr/>
                <p:nvPr/>
              </p:nvSpPr>
              <p:spPr>
                <a:xfrm>
                  <a:off x="8949108" y="1605098"/>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170" name="Rectangle 169">
                  <a:extLst>
                    <a:ext uri="{FF2B5EF4-FFF2-40B4-BE49-F238E27FC236}">
                      <a16:creationId xmlns:a16="http://schemas.microsoft.com/office/drawing/2014/main" id="{C73F9490-AE14-4095-A813-9D5E8C24AAB4}"/>
                    </a:ext>
                  </a:extLst>
                </p:cNvPr>
                <p:cNvSpPr/>
                <p:nvPr/>
              </p:nvSpPr>
              <p:spPr>
                <a:xfrm>
                  <a:off x="8949108" y="1939871"/>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5" name="Rectangle 164">
                  <a:extLst>
                    <a:ext uri="{FF2B5EF4-FFF2-40B4-BE49-F238E27FC236}">
                      <a16:creationId xmlns:a16="http://schemas.microsoft.com/office/drawing/2014/main" id="{292E9D7D-F9F0-4340-917C-B694C9D3F54E}"/>
                    </a:ext>
                  </a:extLst>
                </p:cNvPr>
                <p:cNvSpPr/>
                <p:nvPr/>
              </p:nvSpPr>
              <p:spPr>
                <a:xfrm>
                  <a:off x="8951640" y="1354399"/>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66" name="Rectangle 165">
                  <a:extLst>
                    <a:ext uri="{FF2B5EF4-FFF2-40B4-BE49-F238E27FC236}">
                      <a16:creationId xmlns:a16="http://schemas.microsoft.com/office/drawing/2014/main" id="{8EB94F29-C4E3-49EE-B8D1-EEDFEF8A81C3}"/>
                    </a:ext>
                  </a:extLst>
                </p:cNvPr>
                <p:cNvSpPr/>
                <p:nvPr/>
              </p:nvSpPr>
              <p:spPr>
                <a:xfrm>
                  <a:off x="8949108" y="1691400"/>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167" name="Rectangle 166">
                  <a:extLst>
                    <a:ext uri="{FF2B5EF4-FFF2-40B4-BE49-F238E27FC236}">
                      <a16:creationId xmlns:a16="http://schemas.microsoft.com/office/drawing/2014/main" id="{DC3F7014-48A3-4A76-AFDC-D197DC680CA4}"/>
                    </a:ext>
                  </a:extLst>
                </p:cNvPr>
                <p:cNvSpPr/>
                <p:nvPr/>
              </p:nvSpPr>
              <p:spPr>
                <a:xfrm>
                  <a:off x="8949108" y="2026172"/>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2" name="Rectangle 161">
                  <a:extLst>
                    <a:ext uri="{FF2B5EF4-FFF2-40B4-BE49-F238E27FC236}">
                      <a16:creationId xmlns:a16="http://schemas.microsoft.com/office/drawing/2014/main" id="{44209942-FAD3-4C13-9CFA-6F98ECD228F1}"/>
                    </a:ext>
                  </a:extLst>
                </p:cNvPr>
                <p:cNvSpPr/>
                <p:nvPr/>
              </p:nvSpPr>
              <p:spPr>
                <a:xfrm>
                  <a:off x="8951640" y="1432495"/>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63" name="Rectangle 162">
                  <a:extLst>
                    <a:ext uri="{FF2B5EF4-FFF2-40B4-BE49-F238E27FC236}">
                      <a16:creationId xmlns:a16="http://schemas.microsoft.com/office/drawing/2014/main" id="{C78C4FD4-8522-4497-BEB7-2DA93931E051}"/>
                    </a:ext>
                  </a:extLst>
                </p:cNvPr>
                <p:cNvSpPr/>
                <p:nvPr/>
              </p:nvSpPr>
              <p:spPr>
                <a:xfrm>
                  <a:off x="8949108" y="1769496"/>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164" name="Rectangle 163">
                  <a:extLst>
                    <a:ext uri="{FF2B5EF4-FFF2-40B4-BE49-F238E27FC236}">
                      <a16:creationId xmlns:a16="http://schemas.microsoft.com/office/drawing/2014/main" id="{2B625703-22CB-4FBC-99D2-BB94D80884A2}"/>
                    </a:ext>
                  </a:extLst>
                </p:cNvPr>
                <p:cNvSpPr/>
                <p:nvPr/>
              </p:nvSpPr>
              <p:spPr>
                <a:xfrm>
                  <a:off x="8949108" y="2104269"/>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9" name="Rectangle 158">
                  <a:extLst>
                    <a:ext uri="{FF2B5EF4-FFF2-40B4-BE49-F238E27FC236}">
                      <a16:creationId xmlns:a16="http://schemas.microsoft.com/office/drawing/2014/main" id="{4DD3C98A-28C2-4E22-9D0B-CC9E9531D18A}"/>
                    </a:ext>
                  </a:extLst>
                </p:cNvPr>
                <p:cNvSpPr/>
                <p:nvPr/>
              </p:nvSpPr>
              <p:spPr>
                <a:xfrm>
                  <a:off x="8951640" y="1518797"/>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160" name="Rectangle 159">
                  <a:extLst>
                    <a:ext uri="{FF2B5EF4-FFF2-40B4-BE49-F238E27FC236}">
                      <a16:creationId xmlns:a16="http://schemas.microsoft.com/office/drawing/2014/main" id="{8526649E-7D72-49E9-A3E1-4FEC9CE13BD4}"/>
                    </a:ext>
                  </a:extLst>
                </p:cNvPr>
                <p:cNvSpPr/>
                <p:nvPr/>
              </p:nvSpPr>
              <p:spPr>
                <a:xfrm>
                  <a:off x="8949108" y="1855798"/>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161" name="Rectangle 160">
                  <a:extLst>
                    <a:ext uri="{FF2B5EF4-FFF2-40B4-BE49-F238E27FC236}">
                      <a16:creationId xmlns:a16="http://schemas.microsoft.com/office/drawing/2014/main" id="{FB26366B-60F4-4BF6-8BB5-AF98F78CC499}"/>
                    </a:ext>
                  </a:extLst>
                </p:cNvPr>
                <p:cNvSpPr/>
                <p:nvPr/>
              </p:nvSpPr>
              <p:spPr>
                <a:xfrm>
                  <a:off x="8949108" y="2190570"/>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22" name="Group 221">
                <a:extLst>
                  <a:ext uri="{FF2B5EF4-FFF2-40B4-BE49-F238E27FC236}">
                    <a16:creationId xmlns:a16="http://schemas.microsoft.com/office/drawing/2014/main" id="{8BC6C1D9-89EE-4016-8ABE-3E1E697941C2}"/>
                  </a:ext>
                </a:extLst>
              </p:cNvPr>
              <p:cNvGrpSpPr/>
              <p:nvPr/>
            </p:nvGrpSpPr>
            <p:grpSpPr>
              <a:xfrm>
                <a:off x="9571136" y="2860490"/>
                <a:ext cx="362572" cy="1008775"/>
                <a:chOff x="8949108" y="1268097"/>
                <a:chExt cx="362572" cy="1008775"/>
              </a:xfrm>
            </p:grpSpPr>
            <p:sp>
              <p:nvSpPr>
                <p:cNvPr id="223" name="Rectangle 222">
                  <a:extLst>
                    <a:ext uri="{FF2B5EF4-FFF2-40B4-BE49-F238E27FC236}">
                      <a16:creationId xmlns:a16="http://schemas.microsoft.com/office/drawing/2014/main" id="{23EC8DD9-AE36-4C0E-91D5-9686E1EB35C6}"/>
                    </a:ext>
                  </a:extLst>
                </p:cNvPr>
                <p:cNvSpPr/>
                <p:nvPr/>
              </p:nvSpPr>
              <p:spPr>
                <a:xfrm>
                  <a:off x="8951640" y="1268097"/>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24" name="Rectangle 223">
                  <a:extLst>
                    <a:ext uri="{FF2B5EF4-FFF2-40B4-BE49-F238E27FC236}">
                      <a16:creationId xmlns:a16="http://schemas.microsoft.com/office/drawing/2014/main" id="{7EAEACAE-7D41-465A-9AFD-4C48543C20A8}"/>
                    </a:ext>
                  </a:extLst>
                </p:cNvPr>
                <p:cNvSpPr/>
                <p:nvPr/>
              </p:nvSpPr>
              <p:spPr>
                <a:xfrm>
                  <a:off x="8949108" y="1605098"/>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225" name="Rectangle 224">
                  <a:extLst>
                    <a:ext uri="{FF2B5EF4-FFF2-40B4-BE49-F238E27FC236}">
                      <a16:creationId xmlns:a16="http://schemas.microsoft.com/office/drawing/2014/main" id="{974F2219-0DDF-4872-8EAC-316BA6406331}"/>
                    </a:ext>
                  </a:extLst>
                </p:cNvPr>
                <p:cNvSpPr/>
                <p:nvPr/>
              </p:nvSpPr>
              <p:spPr>
                <a:xfrm>
                  <a:off x="8949108" y="1939871"/>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6" name="Rectangle 225">
                  <a:extLst>
                    <a:ext uri="{FF2B5EF4-FFF2-40B4-BE49-F238E27FC236}">
                      <a16:creationId xmlns:a16="http://schemas.microsoft.com/office/drawing/2014/main" id="{EDC28312-D424-442D-98CD-635497CF390F}"/>
                    </a:ext>
                  </a:extLst>
                </p:cNvPr>
                <p:cNvSpPr/>
                <p:nvPr/>
              </p:nvSpPr>
              <p:spPr>
                <a:xfrm>
                  <a:off x="8951640" y="1354399"/>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27" name="Rectangle 226">
                  <a:extLst>
                    <a:ext uri="{FF2B5EF4-FFF2-40B4-BE49-F238E27FC236}">
                      <a16:creationId xmlns:a16="http://schemas.microsoft.com/office/drawing/2014/main" id="{8DC28CC8-FAF6-4879-B145-EE61A4F399A5}"/>
                    </a:ext>
                  </a:extLst>
                </p:cNvPr>
                <p:cNvSpPr/>
                <p:nvPr/>
              </p:nvSpPr>
              <p:spPr>
                <a:xfrm>
                  <a:off x="8949108" y="1691400"/>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228" name="Rectangle 227">
                  <a:extLst>
                    <a:ext uri="{FF2B5EF4-FFF2-40B4-BE49-F238E27FC236}">
                      <a16:creationId xmlns:a16="http://schemas.microsoft.com/office/drawing/2014/main" id="{08A08182-F90D-47A7-8131-A8AAB7852D10}"/>
                    </a:ext>
                  </a:extLst>
                </p:cNvPr>
                <p:cNvSpPr/>
                <p:nvPr/>
              </p:nvSpPr>
              <p:spPr>
                <a:xfrm>
                  <a:off x="8949108" y="2026172"/>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9" name="Rectangle 228">
                  <a:extLst>
                    <a:ext uri="{FF2B5EF4-FFF2-40B4-BE49-F238E27FC236}">
                      <a16:creationId xmlns:a16="http://schemas.microsoft.com/office/drawing/2014/main" id="{5716B4D8-6A2B-4C25-A1F1-971B6116C0FD}"/>
                    </a:ext>
                  </a:extLst>
                </p:cNvPr>
                <p:cNvSpPr/>
                <p:nvPr/>
              </p:nvSpPr>
              <p:spPr>
                <a:xfrm>
                  <a:off x="8951640" y="1432495"/>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30" name="Rectangle 229">
                  <a:extLst>
                    <a:ext uri="{FF2B5EF4-FFF2-40B4-BE49-F238E27FC236}">
                      <a16:creationId xmlns:a16="http://schemas.microsoft.com/office/drawing/2014/main" id="{1BD6C130-9083-408C-98A2-71A40A2216A5}"/>
                    </a:ext>
                  </a:extLst>
                </p:cNvPr>
                <p:cNvSpPr/>
                <p:nvPr/>
              </p:nvSpPr>
              <p:spPr>
                <a:xfrm>
                  <a:off x="8949108" y="1769496"/>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231" name="Rectangle 230">
                  <a:extLst>
                    <a:ext uri="{FF2B5EF4-FFF2-40B4-BE49-F238E27FC236}">
                      <a16:creationId xmlns:a16="http://schemas.microsoft.com/office/drawing/2014/main" id="{3DDDEE76-C641-43FB-9156-407F5C8C175B}"/>
                    </a:ext>
                  </a:extLst>
                </p:cNvPr>
                <p:cNvSpPr/>
                <p:nvPr/>
              </p:nvSpPr>
              <p:spPr>
                <a:xfrm>
                  <a:off x="8949108" y="2104269"/>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2" name="Rectangle 231">
                  <a:extLst>
                    <a:ext uri="{FF2B5EF4-FFF2-40B4-BE49-F238E27FC236}">
                      <a16:creationId xmlns:a16="http://schemas.microsoft.com/office/drawing/2014/main" id="{B414D4AA-066B-4897-9360-DF1F8F588D9A}"/>
                    </a:ext>
                  </a:extLst>
                </p:cNvPr>
                <p:cNvSpPr/>
                <p:nvPr/>
              </p:nvSpPr>
              <p:spPr>
                <a:xfrm>
                  <a:off x="8951640" y="1518797"/>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33" name="Rectangle 232">
                  <a:extLst>
                    <a:ext uri="{FF2B5EF4-FFF2-40B4-BE49-F238E27FC236}">
                      <a16:creationId xmlns:a16="http://schemas.microsoft.com/office/drawing/2014/main" id="{5864BD55-B67B-42F7-B9BF-14049518450D}"/>
                    </a:ext>
                  </a:extLst>
                </p:cNvPr>
                <p:cNvSpPr/>
                <p:nvPr/>
              </p:nvSpPr>
              <p:spPr>
                <a:xfrm>
                  <a:off x="8949108" y="1855798"/>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234" name="Rectangle 233">
                  <a:extLst>
                    <a:ext uri="{FF2B5EF4-FFF2-40B4-BE49-F238E27FC236}">
                      <a16:creationId xmlns:a16="http://schemas.microsoft.com/office/drawing/2014/main" id="{4E61600F-73E9-4E3C-A24F-0F09EF691571}"/>
                    </a:ext>
                  </a:extLst>
                </p:cNvPr>
                <p:cNvSpPr/>
                <p:nvPr/>
              </p:nvSpPr>
              <p:spPr>
                <a:xfrm>
                  <a:off x="8949108" y="2190570"/>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35" name="Group 234">
                <a:extLst>
                  <a:ext uri="{FF2B5EF4-FFF2-40B4-BE49-F238E27FC236}">
                    <a16:creationId xmlns:a16="http://schemas.microsoft.com/office/drawing/2014/main" id="{56ACAA2A-04E1-4B25-B6AC-9A03FFC76171}"/>
                  </a:ext>
                </a:extLst>
              </p:cNvPr>
              <p:cNvGrpSpPr/>
              <p:nvPr/>
            </p:nvGrpSpPr>
            <p:grpSpPr>
              <a:xfrm>
                <a:off x="9571136" y="3874481"/>
                <a:ext cx="362572" cy="1008775"/>
                <a:chOff x="8949108" y="1268097"/>
                <a:chExt cx="362572" cy="1008775"/>
              </a:xfrm>
            </p:grpSpPr>
            <p:sp>
              <p:nvSpPr>
                <p:cNvPr id="236" name="Rectangle 235">
                  <a:extLst>
                    <a:ext uri="{FF2B5EF4-FFF2-40B4-BE49-F238E27FC236}">
                      <a16:creationId xmlns:a16="http://schemas.microsoft.com/office/drawing/2014/main" id="{DB56D2D3-D794-4FF2-98AF-5B96CBD5A1F1}"/>
                    </a:ext>
                  </a:extLst>
                </p:cNvPr>
                <p:cNvSpPr/>
                <p:nvPr/>
              </p:nvSpPr>
              <p:spPr>
                <a:xfrm>
                  <a:off x="8951640" y="1268097"/>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37" name="Rectangle 236">
                  <a:extLst>
                    <a:ext uri="{FF2B5EF4-FFF2-40B4-BE49-F238E27FC236}">
                      <a16:creationId xmlns:a16="http://schemas.microsoft.com/office/drawing/2014/main" id="{9FD5D0C6-9A22-4B29-BE38-055FCDB9A59E}"/>
                    </a:ext>
                  </a:extLst>
                </p:cNvPr>
                <p:cNvSpPr/>
                <p:nvPr/>
              </p:nvSpPr>
              <p:spPr>
                <a:xfrm>
                  <a:off x="8949108" y="1605098"/>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238" name="Rectangle 237">
                  <a:extLst>
                    <a:ext uri="{FF2B5EF4-FFF2-40B4-BE49-F238E27FC236}">
                      <a16:creationId xmlns:a16="http://schemas.microsoft.com/office/drawing/2014/main" id="{EA5CC6FC-421B-4374-B759-54AE8192FB9B}"/>
                    </a:ext>
                  </a:extLst>
                </p:cNvPr>
                <p:cNvSpPr/>
                <p:nvPr/>
              </p:nvSpPr>
              <p:spPr>
                <a:xfrm>
                  <a:off x="8949108" y="1939871"/>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9" name="Rectangle 238">
                  <a:extLst>
                    <a:ext uri="{FF2B5EF4-FFF2-40B4-BE49-F238E27FC236}">
                      <a16:creationId xmlns:a16="http://schemas.microsoft.com/office/drawing/2014/main" id="{81C98088-E360-4C38-951B-38179C39B419}"/>
                    </a:ext>
                  </a:extLst>
                </p:cNvPr>
                <p:cNvSpPr/>
                <p:nvPr/>
              </p:nvSpPr>
              <p:spPr>
                <a:xfrm>
                  <a:off x="8951640" y="1354399"/>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0" name="Rectangle 239">
                  <a:extLst>
                    <a:ext uri="{FF2B5EF4-FFF2-40B4-BE49-F238E27FC236}">
                      <a16:creationId xmlns:a16="http://schemas.microsoft.com/office/drawing/2014/main" id="{8A5B2820-C11F-421B-8844-5A94A7B062FB}"/>
                    </a:ext>
                  </a:extLst>
                </p:cNvPr>
                <p:cNvSpPr/>
                <p:nvPr/>
              </p:nvSpPr>
              <p:spPr>
                <a:xfrm>
                  <a:off x="8949108" y="1691400"/>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241" name="Rectangle 240">
                  <a:extLst>
                    <a:ext uri="{FF2B5EF4-FFF2-40B4-BE49-F238E27FC236}">
                      <a16:creationId xmlns:a16="http://schemas.microsoft.com/office/drawing/2014/main" id="{E8A5BA48-C406-45FB-81D6-BECA49D0D5C3}"/>
                    </a:ext>
                  </a:extLst>
                </p:cNvPr>
                <p:cNvSpPr/>
                <p:nvPr/>
              </p:nvSpPr>
              <p:spPr>
                <a:xfrm>
                  <a:off x="8949108" y="2026172"/>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2" name="Rectangle 241">
                  <a:extLst>
                    <a:ext uri="{FF2B5EF4-FFF2-40B4-BE49-F238E27FC236}">
                      <a16:creationId xmlns:a16="http://schemas.microsoft.com/office/drawing/2014/main" id="{2ACDF74E-D618-41A0-BB78-B23993ACEC13}"/>
                    </a:ext>
                  </a:extLst>
                </p:cNvPr>
                <p:cNvSpPr/>
                <p:nvPr/>
              </p:nvSpPr>
              <p:spPr>
                <a:xfrm>
                  <a:off x="8951640" y="1432495"/>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3" name="Rectangle 242">
                  <a:extLst>
                    <a:ext uri="{FF2B5EF4-FFF2-40B4-BE49-F238E27FC236}">
                      <a16:creationId xmlns:a16="http://schemas.microsoft.com/office/drawing/2014/main" id="{DD93A228-70E5-442F-9D38-CC424D069FE5}"/>
                    </a:ext>
                  </a:extLst>
                </p:cNvPr>
                <p:cNvSpPr/>
                <p:nvPr/>
              </p:nvSpPr>
              <p:spPr>
                <a:xfrm>
                  <a:off x="8949108" y="1769496"/>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244" name="Rectangle 243">
                  <a:extLst>
                    <a:ext uri="{FF2B5EF4-FFF2-40B4-BE49-F238E27FC236}">
                      <a16:creationId xmlns:a16="http://schemas.microsoft.com/office/drawing/2014/main" id="{FA8CA3A4-620E-4FE0-AB2B-050D73022C3B}"/>
                    </a:ext>
                  </a:extLst>
                </p:cNvPr>
                <p:cNvSpPr/>
                <p:nvPr/>
              </p:nvSpPr>
              <p:spPr>
                <a:xfrm>
                  <a:off x="8949108" y="2104269"/>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5" name="Rectangle 244">
                  <a:extLst>
                    <a:ext uri="{FF2B5EF4-FFF2-40B4-BE49-F238E27FC236}">
                      <a16:creationId xmlns:a16="http://schemas.microsoft.com/office/drawing/2014/main" id="{125A1F12-37F1-4E27-B453-AB2877BCC85E}"/>
                    </a:ext>
                  </a:extLst>
                </p:cNvPr>
                <p:cNvSpPr/>
                <p:nvPr/>
              </p:nvSpPr>
              <p:spPr>
                <a:xfrm>
                  <a:off x="8951640" y="1518797"/>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46" name="Rectangle 245">
                  <a:extLst>
                    <a:ext uri="{FF2B5EF4-FFF2-40B4-BE49-F238E27FC236}">
                      <a16:creationId xmlns:a16="http://schemas.microsoft.com/office/drawing/2014/main" id="{E3E2A21E-54C1-4C5B-B66F-C59429AC7D2F}"/>
                    </a:ext>
                  </a:extLst>
                </p:cNvPr>
                <p:cNvSpPr/>
                <p:nvPr/>
              </p:nvSpPr>
              <p:spPr>
                <a:xfrm>
                  <a:off x="8949108" y="1855798"/>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247" name="Rectangle 246">
                  <a:extLst>
                    <a:ext uri="{FF2B5EF4-FFF2-40B4-BE49-F238E27FC236}">
                      <a16:creationId xmlns:a16="http://schemas.microsoft.com/office/drawing/2014/main" id="{94208E20-D56A-4BCB-9989-709E8077D6FD}"/>
                    </a:ext>
                  </a:extLst>
                </p:cNvPr>
                <p:cNvSpPr/>
                <p:nvPr/>
              </p:nvSpPr>
              <p:spPr>
                <a:xfrm>
                  <a:off x="8949108" y="2190570"/>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48" name="Group 247">
                <a:extLst>
                  <a:ext uri="{FF2B5EF4-FFF2-40B4-BE49-F238E27FC236}">
                    <a16:creationId xmlns:a16="http://schemas.microsoft.com/office/drawing/2014/main" id="{E77444CE-FE26-4510-8ACB-1E77F312BD9D}"/>
                  </a:ext>
                </a:extLst>
              </p:cNvPr>
              <p:cNvGrpSpPr/>
              <p:nvPr/>
            </p:nvGrpSpPr>
            <p:grpSpPr>
              <a:xfrm>
                <a:off x="9571136" y="4893290"/>
                <a:ext cx="362572" cy="1008775"/>
                <a:chOff x="8949108" y="1268097"/>
                <a:chExt cx="362572" cy="1008775"/>
              </a:xfrm>
            </p:grpSpPr>
            <p:sp>
              <p:nvSpPr>
                <p:cNvPr id="249" name="Rectangle 248">
                  <a:extLst>
                    <a:ext uri="{FF2B5EF4-FFF2-40B4-BE49-F238E27FC236}">
                      <a16:creationId xmlns:a16="http://schemas.microsoft.com/office/drawing/2014/main" id="{20616BEB-B9EC-4EB7-8A8D-0F3775A0FCE1}"/>
                    </a:ext>
                  </a:extLst>
                </p:cNvPr>
                <p:cNvSpPr/>
                <p:nvPr/>
              </p:nvSpPr>
              <p:spPr>
                <a:xfrm>
                  <a:off x="8951640" y="1268097"/>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50" name="Rectangle 249">
                  <a:extLst>
                    <a:ext uri="{FF2B5EF4-FFF2-40B4-BE49-F238E27FC236}">
                      <a16:creationId xmlns:a16="http://schemas.microsoft.com/office/drawing/2014/main" id="{8A80BB79-F4E0-4BD5-8F00-E63D34C3963F}"/>
                    </a:ext>
                  </a:extLst>
                </p:cNvPr>
                <p:cNvSpPr/>
                <p:nvPr/>
              </p:nvSpPr>
              <p:spPr>
                <a:xfrm>
                  <a:off x="8949108" y="1605098"/>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251" name="Rectangle 250">
                  <a:extLst>
                    <a:ext uri="{FF2B5EF4-FFF2-40B4-BE49-F238E27FC236}">
                      <a16:creationId xmlns:a16="http://schemas.microsoft.com/office/drawing/2014/main" id="{1B28BA94-E32A-491F-B5AF-272DF27014B8}"/>
                    </a:ext>
                  </a:extLst>
                </p:cNvPr>
                <p:cNvSpPr/>
                <p:nvPr/>
              </p:nvSpPr>
              <p:spPr>
                <a:xfrm>
                  <a:off x="8949108" y="1939871"/>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2" name="Rectangle 251">
                  <a:extLst>
                    <a:ext uri="{FF2B5EF4-FFF2-40B4-BE49-F238E27FC236}">
                      <a16:creationId xmlns:a16="http://schemas.microsoft.com/office/drawing/2014/main" id="{05A57D13-A85C-42B7-B10A-244006C7A03A}"/>
                    </a:ext>
                  </a:extLst>
                </p:cNvPr>
                <p:cNvSpPr/>
                <p:nvPr/>
              </p:nvSpPr>
              <p:spPr>
                <a:xfrm>
                  <a:off x="8951640" y="1354399"/>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53" name="Rectangle 252">
                  <a:extLst>
                    <a:ext uri="{FF2B5EF4-FFF2-40B4-BE49-F238E27FC236}">
                      <a16:creationId xmlns:a16="http://schemas.microsoft.com/office/drawing/2014/main" id="{2A6DBFFC-192A-4686-ABD5-46990E10895F}"/>
                    </a:ext>
                  </a:extLst>
                </p:cNvPr>
                <p:cNvSpPr/>
                <p:nvPr/>
              </p:nvSpPr>
              <p:spPr>
                <a:xfrm>
                  <a:off x="8949108" y="1691400"/>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254" name="Rectangle 253">
                  <a:extLst>
                    <a:ext uri="{FF2B5EF4-FFF2-40B4-BE49-F238E27FC236}">
                      <a16:creationId xmlns:a16="http://schemas.microsoft.com/office/drawing/2014/main" id="{3BB1910F-7B3A-46A7-AEEE-6A830085CB7C}"/>
                    </a:ext>
                  </a:extLst>
                </p:cNvPr>
                <p:cNvSpPr/>
                <p:nvPr/>
              </p:nvSpPr>
              <p:spPr>
                <a:xfrm>
                  <a:off x="8949108" y="2026172"/>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5" name="Rectangle 254">
                  <a:extLst>
                    <a:ext uri="{FF2B5EF4-FFF2-40B4-BE49-F238E27FC236}">
                      <a16:creationId xmlns:a16="http://schemas.microsoft.com/office/drawing/2014/main" id="{267C3012-FFE0-4AAC-A37E-B5E386DB5D64}"/>
                    </a:ext>
                  </a:extLst>
                </p:cNvPr>
                <p:cNvSpPr/>
                <p:nvPr/>
              </p:nvSpPr>
              <p:spPr>
                <a:xfrm>
                  <a:off x="8951640" y="1432495"/>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56" name="Rectangle 255">
                  <a:extLst>
                    <a:ext uri="{FF2B5EF4-FFF2-40B4-BE49-F238E27FC236}">
                      <a16:creationId xmlns:a16="http://schemas.microsoft.com/office/drawing/2014/main" id="{1B55B1E5-1961-4027-AB1D-789089687800}"/>
                    </a:ext>
                  </a:extLst>
                </p:cNvPr>
                <p:cNvSpPr/>
                <p:nvPr/>
              </p:nvSpPr>
              <p:spPr>
                <a:xfrm>
                  <a:off x="8949108" y="1769496"/>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257" name="Rectangle 256">
                  <a:extLst>
                    <a:ext uri="{FF2B5EF4-FFF2-40B4-BE49-F238E27FC236}">
                      <a16:creationId xmlns:a16="http://schemas.microsoft.com/office/drawing/2014/main" id="{AB516A64-FB7C-44F0-8902-D669F8787472}"/>
                    </a:ext>
                  </a:extLst>
                </p:cNvPr>
                <p:cNvSpPr/>
                <p:nvPr/>
              </p:nvSpPr>
              <p:spPr>
                <a:xfrm>
                  <a:off x="8949108" y="2104269"/>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8" name="Rectangle 257">
                  <a:extLst>
                    <a:ext uri="{FF2B5EF4-FFF2-40B4-BE49-F238E27FC236}">
                      <a16:creationId xmlns:a16="http://schemas.microsoft.com/office/drawing/2014/main" id="{F3C15B1D-EA60-44DE-9CC8-A14FAD3F1615}"/>
                    </a:ext>
                  </a:extLst>
                </p:cNvPr>
                <p:cNvSpPr/>
                <p:nvPr/>
              </p:nvSpPr>
              <p:spPr>
                <a:xfrm>
                  <a:off x="8951640" y="1518797"/>
                  <a:ext cx="360040" cy="8630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59" name="Rectangle 258">
                  <a:extLst>
                    <a:ext uri="{FF2B5EF4-FFF2-40B4-BE49-F238E27FC236}">
                      <a16:creationId xmlns:a16="http://schemas.microsoft.com/office/drawing/2014/main" id="{B88B3BF5-62EA-4552-BE68-128359FBEDF9}"/>
                    </a:ext>
                  </a:extLst>
                </p:cNvPr>
                <p:cNvSpPr/>
                <p:nvPr/>
              </p:nvSpPr>
              <p:spPr>
                <a:xfrm>
                  <a:off x="8949108" y="1855798"/>
                  <a:ext cx="360040" cy="863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260" name="Rectangle 259">
                  <a:extLst>
                    <a:ext uri="{FF2B5EF4-FFF2-40B4-BE49-F238E27FC236}">
                      <a16:creationId xmlns:a16="http://schemas.microsoft.com/office/drawing/2014/main" id="{F5332B33-9BE2-46BC-BA9D-F94398E055B4}"/>
                    </a:ext>
                  </a:extLst>
                </p:cNvPr>
                <p:cNvSpPr/>
                <p:nvPr/>
              </p:nvSpPr>
              <p:spPr>
                <a:xfrm>
                  <a:off x="8949108" y="2190570"/>
                  <a:ext cx="360040" cy="86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262" name="Straight Arrow Connector 261">
              <a:extLst>
                <a:ext uri="{FF2B5EF4-FFF2-40B4-BE49-F238E27FC236}">
                  <a16:creationId xmlns:a16="http://schemas.microsoft.com/office/drawing/2014/main" id="{10606AD1-36D0-423F-800D-57D8555F36D1}"/>
                </a:ext>
              </a:extLst>
            </p:cNvPr>
            <p:cNvCxnSpPr/>
            <p:nvPr/>
          </p:nvCxnSpPr>
          <p:spPr>
            <a:xfrm flipV="1">
              <a:off x="7716180" y="3618565"/>
              <a:ext cx="1854956" cy="16980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37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2EB0-43B6-4D72-B8E9-18F4AB16DE82}"/>
              </a:ext>
            </a:extLst>
          </p:cNvPr>
          <p:cNvSpPr>
            <a:spLocks noGrp="1"/>
          </p:cNvSpPr>
          <p:nvPr>
            <p:ph type="title"/>
          </p:nvPr>
        </p:nvSpPr>
        <p:spPr/>
        <p:txBody>
          <a:bodyPr>
            <a:normAutofit fontScale="90000"/>
          </a:bodyPr>
          <a:lstStyle/>
          <a:p>
            <a:r>
              <a:rPr lang="en-GB" dirty="0" err="1"/>
              <a:t>Preprocessing</a:t>
            </a:r>
            <a:br>
              <a:rPr lang="en-GB" dirty="0"/>
            </a:br>
            <a:r>
              <a:rPr lang="en-GB" sz="3100" dirty="0"/>
              <a:t>Infrequent Categories</a:t>
            </a:r>
            <a:endParaRPr lang="en-GB" dirty="0"/>
          </a:p>
        </p:txBody>
      </p:sp>
      <p:pic>
        <p:nvPicPr>
          <p:cNvPr id="5" name="Picture 4">
            <a:extLst>
              <a:ext uri="{FF2B5EF4-FFF2-40B4-BE49-F238E27FC236}">
                <a16:creationId xmlns:a16="http://schemas.microsoft.com/office/drawing/2014/main" id="{CA7E0BC0-FA51-4CBA-8B99-40FC005F6733}"/>
              </a:ext>
            </a:extLst>
          </p:cNvPr>
          <p:cNvPicPr>
            <a:picLocks noChangeAspect="1"/>
          </p:cNvPicPr>
          <p:nvPr/>
        </p:nvPicPr>
        <p:blipFill>
          <a:blip r:embed="rId2"/>
          <a:stretch>
            <a:fillRect/>
          </a:stretch>
        </p:blipFill>
        <p:spPr>
          <a:xfrm>
            <a:off x="839416" y="1239416"/>
            <a:ext cx="3083363" cy="5589240"/>
          </a:xfrm>
          <a:prstGeom prst="rect">
            <a:avLst/>
          </a:prstGeom>
        </p:spPr>
      </p:pic>
      <p:grpSp>
        <p:nvGrpSpPr>
          <p:cNvPr id="12" name="Group 11">
            <a:extLst>
              <a:ext uri="{FF2B5EF4-FFF2-40B4-BE49-F238E27FC236}">
                <a16:creationId xmlns:a16="http://schemas.microsoft.com/office/drawing/2014/main" id="{9994F4BA-4306-41D8-A7FD-72067F9FA801}"/>
              </a:ext>
            </a:extLst>
          </p:cNvPr>
          <p:cNvGrpSpPr/>
          <p:nvPr/>
        </p:nvGrpSpPr>
        <p:grpSpPr>
          <a:xfrm>
            <a:off x="8269223" y="2670366"/>
            <a:ext cx="3816424" cy="1118674"/>
            <a:chOff x="8269223" y="2670366"/>
            <a:chExt cx="3816424" cy="1118674"/>
          </a:xfrm>
        </p:grpSpPr>
        <p:pic>
          <p:nvPicPr>
            <p:cNvPr id="4" name="Picture 3">
              <a:extLst>
                <a:ext uri="{FF2B5EF4-FFF2-40B4-BE49-F238E27FC236}">
                  <a16:creationId xmlns:a16="http://schemas.microsoft.com/office/drawing/2014/main" id="{1D11F1CD-2305-4A8F-9A9B-67C1D9592443}"/>
                </a:ext>
              </a:extLst>
            </p:cNvPr>
            <p:cNvPicPr>
              <a:picLocks noChangeAspect="1"/>
            </p:cNvPicPr>
            <p:nvPr/>
          </p:nvPicPr>
          <p:blipFill rotWithShape="1">
            <a:blip r:embed="rId2"/>
            <a:srcRect b="89168"/>
            <a:stretch/>
          </p:blipFill>
          <p:spPr>
            <a:xfrm>
              <a:off x="8269223" y="2670366"/>
              <a:ext cx="3816424" cy="749342"/>
            </a:xfrm>
            <a:prstGeom prst="rect">
              <a:avLst/>
            </a:prstGeom>
          </p:spPr>
        </p:pic>
        <p:sp>
          <p:nvSpPr>
            <p:cNvPr id="3" name="TextBox 2">
              <a:extLst>
                <a:ext uri="{FF2B5EF4-FFF2-40B4-BE49-F238E27FC236}">
                  <a16:creationId xmlns:a16="http://schemas.microsoft.com/office/drawing/2014/main" id="{7AF2E5D1-EA9C-45D1-9B0B-1F717829FE90}"/>
                </a:ext>
              </a:extLst>
            </p:cNvPr>
            <p:cNvSpPr txBox="1"/>
            <p:nvPr/>
          </p:nvSpPr>
          <p:spPr>
            <a:xfrm>
              <a:off x="8279101" y="3419708"/>
              <a:ext cx="380654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GB" dirty="0"/>
                <a:t>OTHER                                                7059</a:t>
              </a:r>
            </a:p>
          </p:txBody>
        </p:sp>
      </p:grpSp>
      <p:grpSp>
        <p:nvGrpSpPr>
          <p:cNvPr id="13" name="Group 12">
            <a:extLst>
              <a:ext uri="{FF2B5EF4-FFF2-40B4-BE49-F238E27FC236}">
                <a16:creationId xmlns:a16="http://schemas.microsoft.com/office/drawing/2014/main" id="{715372F0-8AA1-4F84-A475-7F4AEFABAA16}"/>
              </a:ext>
            </a:extLst>
          </p:cNvPr>
          <p:cNvGrpSpPr/>
          <p:nvPr/>
        </p:nvGrpSpPr>
        <p:grpSpPr>
          <a:xfrm>
            <a:off x="4187788" y="2670366"/>
            <a:ext cx="3816424" cy="2233453"/>
            <a:chOff x="4187788" y="2670366"/>
            <a:chExt cx="3816424" cy="2233453"/>
          </a:xfrm>
        </p:grpSpPr>
        <p:pic>
          <p:nvPicPr>
            <p:cNvPr id="6" name="Picture 5">
              <a:extLst>
                <a:ext uri="{FF2B5EF4-FFF2-40B4-BE49-F238E27FC236}">
                  <a16:creationId xmlns:a16="http://schemas.microsoft.com/office/drawing/2014/main" id="{D994EA27-E7C4-4303-9008-BCFFB6C8DF60}"/>
                </a:ext>
              </a:extLst>
            </p:cNvPr>
            <p:cNvPicPr>
              <a:picLocks noChangeAspect="1"/>
            </p:cNvPicPr>
            <p:nvPr/>
          </p:nvPicPr>
          <p:blipFill rotWithShape="1">
            <a:blip r:embed="rId2"/>
            <a:srcRect b="89168"/>
            <a:stretch/>
          </p:blipFill>
          <p:spPr>
            <a:xfrm>
              <a:off x="4187788" y="2670366"/>
              <a:ext cx="3816424" cy="749342"/>
            </a:xfrm>
            <a:prstGeom prst="rect">
              <a:avLst/>
            </a:prstGeom>
          </p:spPr>
        </p:pic>
        <p:sp>
          <p:nvSpPr>
            <p:cNvPr id="7" name="TextBox 6">
              <a:extLst>
                <a:ext uri="{FF2B5EF4-FFF2-40B4-BE49-F238E27FC236}">
                  <a16:creationId xmlns:a16="http://schemas.microsoft.com/office/drawing/2014/main" id="{F0D91B48-0AD8-45F3-AE68-09E8001D1623}"/>
                </a:ext>
              </a:extLst>
            </p:cNvPr>
            <p:cNvSpPr txBox="1"/>
            <p:nvPr/>
          </p:nvSpPr>
          <p:spPr>
            <a:xfrm>
              <a:off x="4187788" y="3438293"/>
              <a:ext cx="380654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GB" dirty="0"/>
                <a:t>IG                                                          596</a:t>
              </a:r>
            </a:p>
          </p:txBody>
        </p:sp>
        <p:sp>
          <p:nvSpPr>
            <p:cNvPr id="8" name="TextBox 7">
              <a:extLst>
                <a:ext uri="{FF2B5EF4-FFF2-40B4-BE49-F238E27FC236}">
                  <a16:creationId xmlns:a16="http://schemas.microsoft.com/office/drawing/2014/main" id="{27626741-BB7B-4E40-AEB7-31C520A593A6}"/>
                </a:ext>
              </a:extLst>
            </p:cNvPr>
            <p:cNvSpPr txBox="1"/>
            <p:nvPr/>
          </p:nvSpPr>
          <p:spPr>
            <a:xfrm>
              <a:off x="4187788" y="3803691"/>
              <a:ext cx="380654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GB" dirty="0"/>
                <a:t>Small RNA                                          5880</a:t>
              </a:r>
            </a:p>
          </p:txBody>
        </p:sp>
        <p:sp>
          <p:nvSpPr>
            <p:cNvPr id="9" name="TextBox 8">
              <a:extLst>
                <a:ext uri="{FF2B5EF4-FFF2-40B4-BE49-F238E27FC236}">
                  <a16:creationId xmlns:a16="http://schemas.microsoft.com/office/drawing/2014/main" id="{2264AB91-29FC-45C4-BAB8-CF65FD1F7838}"/>
                </a:ext>
              </a:extLst>
            </p:cNvPr>
            <p:cNvSpPr txBox="1"/>
            <p:nvPr/>
          </p:nvSpPr>
          <p:spPr>
            <a:xfrm>
              <a:off x="4187788" y="4169089"/>
              <a:ext cx="380654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GB" dirty="0"/>
                <a:t>Pseudogenes                                       710</a:t>
              </a:r>
            </a:p>
          </p:txBody>
        </p:sp>
        <p:sp>
          <p:nvSpPr>
            <p:cNvPr id="10" name="TextBox 9">
              <a:extLst>
                <a:ext uri="{FF2B5EF4-FFF2-40B4-BE49-F238E27FC236}">
                  <a16:creationId xmlns:a16="http://schemas.microsoft.com/office/drawing/2014/main" id="{CB8AE8D5-6945-4A61-8165-1B35BF79F7C8}"/>
                </a:ext>
              </a:extLst>
            </p:cNvPr>
            <p:cNvSpPr txBox="1"/>
            <p:nvPr/>
          </p:nvSpPr>
          <p:spPr>
            <a:xfrm>
              <a:off x="4187788" y="4534487"/>
              <a:ext cx="380654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GB" dirty="0"/>
                <a:t>Structural RNA                                      82</a:t>
              </a:r>
            </a:p>
          </p:txBody>
        </p:sp>
      </p:grpSp>
    </p:spTree>
    <p:extLst>
      <p:ext uri="{BB962C8B-B14F-4D97-AF65-F5344CB8AC3E}">
        <p14:creationId xmlns:p14="http://schemas.microsoft.com/office/powerpoint/2010/main" val="266074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7347-7095-4E5F-ABC5-34D110398E3E}"/>
              </a:ext>
            </a:extLst>
          </p:cNvPr>
          <p:cNvSpPr>
            <a:spLocks noGrp="1"/>
          </p:cNvSpPr>
          <p:nvPr>
            <p:ph type="title"/>
          </p:nvPr>
        </p:nvSpPr>
        <p:spPr/>
        <p:txBody>
          <a:bodyPr>
            <a:normAutofit fontScale="90000"/>
          </a:bodyPr>
          <a:lstStyle/>
          <a:p>
            <a:r>
              <a:rPr lang="en-GB" dirty="0" err="1"/>
              <a:t>Preprocessing</a:t>
            </a:r>
            <a:br>
              <a:rPr lang="en-GB" dirty="0"/>
            </a:br>
            <a:r>
              <a:rPr lang="en-GB" sz="3100" dirty="0"/>
              <a:t>Feature Engineering</a:t>
            </a:r>
          </a:p>
        </p:txBody>
      </p:sp>
      <p:sp>
        <p:nvSpPr>
          <p:cNvPr id="5" name="Content Placeholder 4">
            <a:extLst>
              <a:ext uri="{FF2B5EF4-FFF2-40B4-BE49-F238E27FC236}">
                <a16:creationId xmlns:a16="http://schemas.microsoft.com/office/drawing/2014/main" id="{857E3F80-5BCF-46EF-ACE0-CF7CE8CD03D6}"/>
              </a:ext>
            </a:extLst>
          </p:cNvPr>
          <p:cNvSpPr>
            <a:spLocks noGrp="1"/>
          </p:cNvSpPr>
          <p:nvPr>
            <p:ph idx="1"/>
          </p:nvPr>
        </p:nvSpPr>
        <p:spPr>
          <a:xfrm>
            <a:off x="767408" y="2614867"/>
            <a:ext cx="3096344" cy="3762982"/>
          </a:xfrm>
        </p:spPr>
        <p:txBody>
          <a:bodyPr>
            <a:normAutofit/>
          </a:bodyPr>
          <a:lstStyle/>
          <a:p>
            <a:r>
              <a:rPr lang="en-GB" dirty="0"/>
              <a:t>Monday</a:t>
            </a:r>
          </a:p>
          <a:p>
            <a:r>
              <a:rPr lang="en-GB" dirty="0"/>
              <a:t>July</a:t>
            </a:r>
          </a:p>
          <a:p>
            <a:r>
              <a:rPr lang="en-GB" dirty="0"/>
              <a:t>2023</a:t>
            </a:r>
          </a:p>
          <a:p>
            <a:r>
              <a:rPr lang="en-GB" dirty="0"/>
              <a:t>Summer</a:t>
            </a:r>
          </a:p>
          <a:p>
            <a:r>
              <a:rPr lang="en-GB" dirty="0"/>
              <a:t>Q3</a:t>
            </a:r>
          </a:p>
          <a:p>
            <a:r>
              <a:rPr lang="en-GB" dirty="0"/>
              <a:t>End of month</a:t>
            </a:r>
          </a:p>
        </p:txBody>
      </p:sp>
      <p:sp>
        <p:nvSpPr>
          <p:cNvPr id="4" name="Rectangle 3">
            <a:extLst>
              <a:ext uri="{FF2B5EF4-FFF2-40B4-BE49-F238E27FC236}">
                <a16:creationId xmlns:a16="http://schemas.microsoft.com/office/drawing/2014/main" id="{05A44E4E-E271-4084-89AA-00D9E8FCB7A5}"/>
              </a:ext>
            </a:extLst>
          </p:cNvPr>
          <p:cNvSpPr/>
          <p:nvPr/>
        </p:nvSpPr>
        <p:spPr>
          <a:xfrm>
            <a:off x="460052" y="1844824"/>
            <a:ext cx="2957861" cy="646331"/>
          </a:xfrm>
          <a:prstGeom prst="rect">
            <a:avLst/>
          </a:prstGeom>
        </p:spPr>
        <p:txBody>
          <a:bodyPr wrap="none">
            <a:spAutoFit/>
          </a:bodyPr>
          <a:lstStyle/>
          <a:p>
            <a:r>
              <a:rPr lang="en-GB" sz="3600" b="1" dirty="0">
                <a:latin typeface="Courier New" panose="02070309020205020404" pitchFamily="49" charset="0"/>
                <a:cs typeface="Courier New" panose="02070309020205020404" pitchFamily="49" charset="0"/>
              </a:rPr>
              <a:t>31-07-2023</a:t>
            </a:r>
          </a:p>
        </p:txBody>
      </p:sp>
      <p:pic>
        <p:nvPicPr>
          <p:cNvPr id="8" name="Picture 7">
            <a:extLst>
              <a:ext uri="{FF2B5EF4-FFF2-40B4-BE49-F238E27FC236}">
                <a16:creationId xmlns:a16="http://schemas.microsoft.com/office/drawing/2014/main" id="{3FD32419-33D9-48EC-929F-1290BC881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819" y="3235355"/>
            <a:ext cx="2808312" cy="3451671"/>
          </a:xfrm>
          <a:prstGeom prst="rect">
            <a:avLst/>
          </a:prstGeom>
        </p:spPr>
      </p:pic>
      <p:pic>
        <p:nvPicPr>
          <p:cNvPr id="9" name="Picture 8">
            <a:extLst>
              <a:ext uri="{FF2B5EF4-FFF2-40B4-BE49-F238E27FC236}">
                <a16:creationId xmlns:a16="http://schemas.microsoft.com/office/drawing/2014/main" id="{1A3A96C8-BC88-4D9C-8B5C-7BBCF16628BE}"/>
              </a:ext>
            </a:extLst>
          </p:cNvPr>
          <p:cNvPicPr>
            <a:picLocks noChangeAspect="1"/>
          </p:cNvPicPr>
          <p:nvPr/>
        </p:nvPicPr>
        <p:blipFill>
          <a:blip r:embed="rId3"/>
          <a:stretch>
            <a:fillRect/>
          </a:stretch>
        </p:blipFill>
        <p:spPr>
          <a:xfrm>
            <a:off x="4943872" y="1590882"/>
            <a:ext cx="7020206" cy="1622093"/>
          </a:xfrm>
          <a:prstGeom prst="rect">
            <a:avLst/>
          </a:prstGeom>
        </p:spPr>
      </p:pic>
    </p:spTree>
    <p:extLst>
      <p:ext uri="{BB962C8B-B14F-4D97-AF65-F5344CB8AC3E}">
        <p14:creationId xmlns:p14="http://schemas.microsoft.com/office/powerpoint/2010/main" val="274197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50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500"/>
                                  </p:stCondLst>
                                  <p:childTnLst>
                                    <p:set>
                                      <p:cBhvr>
                                        <p:cTn id="17" dur="1" fill="hold">
                                          <p:stCondLst>
                                            <p:cond delay="0"/>
                                          </p:stCondLst>
                                        </p:cTn>
                                        <p:tgtEl>
                                          <p:spTgt spid="5">
                                            <p:txEl>
                                              <p:pRg st="2" end="2"/>
                                            </p:txEl>
                                          </p:spTgt>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50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500"/>
                                  </p:stCondLst>
                                  <p:childTnLst>
                                    <p:set>
                                      <p:cBhvr>
                                        <p:cTn id="23" dur="1" fill="hold">
                                          <p:stCondLst>
                                            <p:cond delay="0"/>
                                          </p:stCondLst>
                                        </p:cTn>
                                        <p:tgtEl>
                                          <p:spTgt spid="5">
                                            <p:txEl>
                                              <p:pRg st="4" end="4"/>
                                            </p:txEl>
                                          </p:spTgt>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0" nodeType="afterEffect">
                                  <p:stCondLst>
                                    <p:cond delay="50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49AB-B6DC-43EF-AA44-10DBDFC35AD0}"/>
              </a:ext>
            </a:extLst>
          </p:cNvPr>
          <p:cNvSpPr>
            <a:spLocks noGrp="1"/>
          </p:cNvSpPr>
          <p:nvPr>
            <p:ph type="title"/>
          </p:nvPr>
        </p:nvSpPr>
        <p:spPr>
          <a:xfrm>
            <a:off x="609600" y="274638"/>
            <a:ext cx="10972800" cy="1143000"/>
          </a:xfrm>
        </p:spPr>
        <p:txBody>
          <a:bodyPr>
            <a:normAutofit fontScale="90000"/>
          </a:bodyPr>
          <a:lstStyle/>
          <a:p>
            <a:r>
              <a:rPr lang="en-GB" dirty="0" err="1"/>
              <a:t>Preprocessing</a:t>
            </a:r>
            <a:br>
              <a:rPr lang="en-GB" dirty="0"/>
            </a:br>
            <a:r>
              <a:rPr lang="en-GB" sz="3100" dirty="0"/>
              <a:t>Scaling and Normalising</a:t>
            </a:r>
            <a:endParaRPr lang="en-GB" dirty="0"/>
          </a:p>
        </p:txBody>
      </p:sp>
      <p:sp>
        <p:nvSpPr>
          <p:cNvPr id="3" name="Content Placeholder 2">
            <a:extLst>
              <a:ext uri="{FF2B5EF4-FFF2-40B4-BE49-F238E27FC236}">
                <a16:creationId xmlns:a16="http://schemas.microsoft.com/office/drawing/2014/main" id="{07BA8382-45D0-4A7D-B7F3-4EF4BACCC0BD}"/>
              </a:ext>
            </a:extLst>
          </p:cNvPr>
          <p:cNvSpPr>
            <a:spLocks noGrp="1"/>
          </p:cNvSpPr>
          <p:nvPr>
            <p:ph idx="1"/>
          </p:nvPr>
        </p:nvSpPr>
        <p:spPr>
          <a:xfrm>
            <a:off x="609600" y="1600201"/>
            <a:ext cx="10972800" cy="4709119"/>
          </a:xfrm>
        </p:spPr>
        <p:txBody>
          <a:bodyPr>
            <a:normAutofit fontScale="85000" lnSpcReduction="20000"/>
          </a:bodyPr>
          <a:lstStyle/>
          <a:p>
            <a:r>
              <a:rPr lang="en-GB" dirty="0"/>
              <a:t>Some models expect numerical data which behaves in a roughly normal manner</a:t>
            </a:r>
          </a:p>
          <a:p>
            <a:pPr lvl="1"/>
            <a:r>
              <a:rPr lang="en-GB" dirty="0"/>
              <a:t>Naïve Bayes, Linear Modelling, Neural Nets</a:t>
            </a:r>
          </a:p>
          <a:p>
            <a:pPr marL="457200" lvl="1" indent="0">
              <a:buNone/>
            </a:pPr>
            <a:endParaRPr lang="en-GB" dirty="0"/>
          </a:p>
          <a:p>
            <a:r>
              <a:rPr lang="en-GB" dirty="0"/>
              <a:t>Transformations make data more usable</a:t>
            </a:r>
          </a:p>
          <a:p>
            <a:pPr lvl="1"/>
            <a:r>
              <a:rPr lang="en-GB" dirty="0"/>
              <a:t>Log transformation</a:t>
            </a:r>
          </a:p>
          <a:p>
            <a:pPr lvl="1"/>
            <a:r>
              <a:rPr lang="en-GB" dirty="0"/>
              <a:t>Mean </a:t>
            </a:r>
            <a:r>
              <a:rPr lang="en-GB" dirty="0" err="1"/>
              <a:t>centering</a:t>
            </a:r>
            <a:endParaRPr lang="en-GB" dirty="0"/>
          </a:p>
          <a:p>
            <a:pPr lvl="1"/>
            <a:r>
              <a:rPr lang="en-GB" dirty="0"/>
              <a:t>Z-score normalisation</a:t>
            </a:r>
          </a:p>
          <a:p>
            <a:pPr lvl="1"/>
            <a:r>
              <a:rPr lang="en-GB" dirty="0"/>
              <a:t>Converting to ranks</a:t>
            </a:r>
          </a:p>
          <a:p>
            <a:endParaRPr lang="en-GB" dirty="0"/>
          </a:p>
          <a:p>
            <a:r>
              <a:rPr lang="en-GB" dirty="0"/>
              <a:t>More advanced transformations</a:t>
            </a:r>
          </a:p>
          <a:p>
            <a:pPr lvl="1"/>
            <a:r>
              <a:rPr lang="en-GB" dirty="0"/>
              <a:t>PCA to remove noise</a:t>
            </a:r>
          </a:p>
        </p:txBody>
      </p:sp>
    </p:spTree>
    <p:extLst>
      <p:ext uri="{BB962C8B-B14F-4D97-AF65-F5344CB8AC3E}">
        <p14:creationId xmlns:p14="http://schemas.microsoft.com/office/powerpoint/2010/main" val="160030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50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grpId="0" nodeType="afterEffect">
                                  <p:stCondLst>
                                    <p:cond delay="50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5393-6E98-4E2A-B0CC-E01BF9D3E8A9}"/>
              </a:ext>
            </a:extLst>
          </p:cNvPr>
          <p:cNvSpPr>
            <a:spLocks noGrp="1"/>
          </p:cNvSpPr>
          <p:nvPr>
            <p:ph type="title"/>
          </p:nvPr>
        </p:nvSpPr>
        <p:spPr/>
        <p:txBody>
          <a:bodyPr>
            <a:normAutofit fontScale="90000"/>
          </a:bodyPr>
          <a:lstStyle/>
          <a:p>
            <a:r>
              <a:rPr lang="en-GB" dirty="0" err="1"/>
              <a:t>Preprocessing</a:t>
            </a:r>
            <a:br>
              <a:rPr lang="en-GB" dirty="0"/>
            </a:br>
            <a:r>
              <a:rPr lang="en-GB" sz="3100" dirty="0"/>
              <a:t>Data Filtering</a:t>
            </a:r>
            <a:endParaRPr lang="en-GB" dirty="0"/>
          </a:p>
        </p:txBody>
      </p:sp>
      <p:sp>
        <p:nvSpPr>
          <p:cNvPr id="3" name="Content Placeholder 2">
            <a:extLst>
              <a:ext uri="{FF2B5EF4-FFF2-40B4-BE49-F238E27FC236}">
                <a16:creationId xmlns:a16="http://schemas.microsoft.com/office/drawing/2014/main" id="{AE8FBFB9-B1B6-47E0-9D83-5A1ED45B7E03}"/>
              </a:ext>
            </a:extLst>
          </p:cNvPr>
          <p:cNvSpPr>
            <a:spLocks noGrp="1"/>
          </p:cNvSpPr>
          <p:nvPr>
            <p:ph idx="1"/>
          </p:nvPr>
        </p:nvSpPr>
        <p:spPr/>
        <p:txBody>
          <a:bodyPr>
            <a:normAutofit lnSpcReduction="10000"/>
          </a:bodyPr>
          <a:lstStyle/>
          <a:p>
            <a:r>
              <a:rPr lang="en-GB" dirty="0"/>
              <a:t>Good idea to reduce the data complexity </a:t>
            </a:r>
          </a:p>
          <a:p>
            <a:pPr lvl="1"/>
            <a:r>
              <a:rPr lang="en-GB" dirty="0"/>
              <a:t>Remove noise</a:t>
            </a:r>
          </a:p>
          <a:p>
            <a:pPr lvl="1"/>
            <a:r>
              <a:rPr lang="en-GB" dirty="0"/>
              <a:t>Reduce size (runs quicker)</a:t>
            </a:r>
          </a:p>
          <a:p>
            <a:pPr lvl="1"/>
            <a:endParaRPr lang="en-GB" dirty="0"/>
          </a:p>
          <a:p>
            <a:r>
              <a:rPr lang="en-GB" dirty="0"/>
              <a:t>Remove variables or cases which aren't helpful</a:t>
            </a:r>
          </a:p>
          <a:p>
            <a:pPr lvl="1"/>
            <a:r>
              <a:rPr lang="en-GB" dirty="0"/>
              <a:t>Outlier values</a:t>
            </a:r>
          </a:p>
          <a:p>
            <a:pPr lvl="1"/>
            <a:r>
              <a:rPr lang="en-GB" dirty="0"/>
              <a:t>Poorly measured features</a:t>
            </a:r>
          </a:p>
          <a:p>
            <a:pPr lvl="1"/>
            <a:r>
              <a:rPr lang="en-GB" dirty="0"/>
              <a:t>Redundant features</a:t>
            </a:r>
          </a:p>
          <a:p>
            <a:pPr lvl="1"/>
            <a:r>
              <a:rPr lang="en-GB" dirty="0"/>
              <a:t>Features with no variability</a:t>
            </a:r>
          </a:p>
          <a:p>
            <a:endParaRPr lang="en-GB" dirty="0"/>
          </a:p>
        </p:txBody>
      </p:sp>
    </p:spTree>
    <p:extLst>
      <p:ext uri="{BB962C8B-B14F-4D97-AF65-F5344CB8AC3E}">
        <p14:creationId xmlns:p14="http://schemas.microsoft.com/office/powerpoint/2010/main" val="3556001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normAutofit fontScale="90000"/>
          </a:bodyPr>
          <a:lstStyle/>
          <a:p>
            <a:r>
              <a:rPr lang="en-GB" dirty="0"/>
              <a:t>Practical Machine Learning using R and </a:t>
            </a:r>
            <a:r>
              <a:rPr lang="en-GB" dirty="0" err="1"/>
              <a:t>tidymodels</a:t>
            </a:r>
            <a:endParaRPr lang="en-GB" dirty="0"/>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6865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B8EA-DF2B-499C-B387-1F67DBC8D45D}"/>
              </a:ext>
            </a:extLst>
          </p:cNvPr>
          <p:cNvSpPr>
            <a:spLocks noGrp="1"/>
          </p:cNvSpPr>
          <p:nvPr>
            <p:ph type="title"/>
          </p:nvPr>
        </p:nvSpPr>
        <p:spPr/>
        <p:txBody>
          <a:bodyPr>
            <a:normAutofit fontScale="90000"/>
          </a:bodyPr>
          <a:lstStyle/>
          <a:p>
            <a:r>
              <a:rPr lang="en-GB" dirty="0"/>
              <a:t>Baseline R</a:t>
            </a:r>
            <a:br>
              <a:rPr lang="en-GB" dirty="0"/>
            </a:br>
            <a:r>
              <a:rPr lang="en-GB" sz="3100" dirty="0"/>
              <a:t>Come on an R Course!</a:t>
            </a:r>
            <a:endParaRPr lang="en-GB" dirty="0"/>
          </a:p>
        </p:txBody>
      </p:sp>
      <p:sp>
        <p:nvSpPr>
          <p:cNvPr id="5" name="Rectangle 4">
            <a:extLst>
              <a:ext uri="{FF2B5EF4-FFF2-40B4-BE49-F238E27FC236}">
                <a16:creationId xmlns:a16="http://schemas.microsoft.com/office/drawing/2014/main" id="{8676AED7-2700-4AFA-AAFC-495093C4F0E2}"/>
              </a:ext>
            </a:extLst>
          </p:cNvPr>
          <p:cNvSpPr/>
          <p:nvPr/>
        </p:nvSpPr>
        <p:spPr>
          <a:xfrm>
            <a:off x="407368" y="2132856"/>
            <a:ext cx="11377264" cy="3970318"/>
          </a:xfrm>
          <a:prstGeom prst="rect">
            <a:avLst/>
          </a:prstGeom>
        </p:spPr>
        <p:txBody>
          <a:bodyPr wrap="square">
            <a:spAutoFit/>
          </a:bodyPr>
          <a:lstStyle/>
          <a:p>
            <a:pPr algn="ctr"/>
            <a:r>
              <a:rPr lang="en-GB" sz="2800" dirty="0">
                <a:hlinkClick r:id="rId2"/>
              </a:rPr>
              <a:t>https://www.bioinformatics.babraham.ac.uk/training.html#rintrotidy</a:t>
            </a:r>
            <a:endParaRPr lang="en-GB" sz="2800" dirty="0"/>
          </a:p>
          <a:p>
            <a:pPr algn="ctr"/>
            <a:endParaRPr lang="en-GB" sz="2800" dirty="0"/>
          </a:p>
          <a:p>
            <a:pPr algn="ctr"/>
            <a:endParaRPr lang="en-GB" sz="2800" dirty="0"/>
          </a:p>
          <a:p>
            <a:pPr algn="ctr"/>
            <a:r>
              <a:rPr lang="en-GB" sz="2800" dirty="0">
                <a:hlinkClick r:id="rId3"/>
              </a:rPr>
              <a:t>https://www.bioinformatics.babraham.ac.uk/training.html#advancedrtidy</a:t>
            </a:r>
            <a:endParaRPr lang="en-GB" sz="2800" dirty="0"/>
          </a:p>
          <a:p>
            <a:pPr algn="ctr"/>
            <a:endParaRPr lang="en-GB" sz="2800" dirty="0"/>
          </a:p>
          <a:p>
            <a:pPr algn="ctr"/>
            <a:endParaRPr lang="en-GB" sz="2800" dirty="0"/>
          </a:p>
          <a:p>
            <a:pPr algn="ctr"/>
            <a:r>
              <a:rPr lang="en-GB" sz="2800" dirty="0">
                <a:hlinkClick r:id="rId4"/>
              </a:rPr>
              <a:t>https://www.bioinformatics.babraham.ac.uk/training.html#ggplot</a:t>
            </a:r>
            <a:endParaRPr lang="en-GB" sz="2800" dirty="0"/>
          </a:p>
          <a:p>
            <a:pPr algn="ctr"/>
            <a:endParaRPr lang="en-GB" sz="2800" dirty="0"/>
          </a:p>
          <a:p>
            <a:pPr algn="ctr"/>
            <a:endParaRPr lang="en-GB" sz="2800" dirty="0"/>
          </a:p>
        </p:txBody>
      </p:sp>
    </p:spTree>
    <p:extLst>
      <p:ext uri="{BB962C8B-B14F-4D97-AF65-F5344CB8AC3E}">
        <p14:creationId xmlns:p14="http://schemas.microsoft.com/office/powerpoint/2010/main" val="26722487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4F40-5E10-42EE-AD16-4885CDA8EB83}"/>
              </a:ext>
            </a:extLst>
          </p:cNvPr>
          <p:cNvSpPr>
            <a:spLocks noGrp="1"/>
          </p:cNvSpPr>
          <p:nvPr>
            <p:ph type="title"/>
          </p:nvPr>
        </p:nvSpPr>
        <p:spPr/>
        <p:txBody>
          <a:bodyPr/>
          <a:lstStyle/>
          <a:p>
            <a:r>
              <a:rPr lang="en-GB" dirty="0"/>
              <a:t>R Syntax</a:t>
            </a:r>
          </a:p>
        </p:txBody>
      </p:sp>
      <p:sp>
        <p:nvSpPr>
          <p:cNvPr id="4" name="Rectangle 3">
            <a:extLst>
              <a:ext uri="{FF2B5EF4-FFF2-40B4-BE49-F238E27FC236}">
                <a16:creationId xmlns:a16="http://schemas.microsoft.com/office/drawing/2014/main" id="{0F3E8F59-BDF3-41B7-B170-016EE7F8BD44}"/>
              </a:ext>
            </a:extLst>
          </p:cNvPr>
          <p:cNvSpPr/>
          <p:nvPr/>
        </p:nvSpPr>
        <p:spPr>
          <a:xfrm>
            <a:off x="2111642" y="1816967"/>
            <a:ext cx="7968716" cy="1962076"/>
          </a:xfrm>
          <a:prstGeom prst="rect">
            <a:avLst/>
          </a:prstGeom>
        </p:spPr>
        <p:txBody>
          <a:bodyPr wrap="square">
            <a:spAutoFit/>
          </a:bodyPr>
          <a:lstStyle/>
          <a:p>
            <a:pPr>
              <a:lnSpc>
                <a:spcPct val="150000"/>
              </a:lnSpc>
              <a:spcAft>
                <a:spcPts val="0"/>
              </a:spcAft>
              <a:tabLst>
                <a:tab pos="581660" algn="l"/>
                <a:tab pos="1163320" algn="l"/>
                <a:tab pos="1744980" algn="l"/>
                <a:tab pos="2326640" algn="l"/>
                <a:tab pos="2908300" algn="l"/>
                <a:tab pos="3489960" algn="l"/>
                <a:tab pos="4071620" algn="l"/>
                <a:tab pos="4653280" algn="l"/>
              </a:tabLst>
            </a:pPr>
            <a:r>
              <a:rPr lang="en-GB" sz="2800" b="1" dirty="0" err="1">
                <a:solidFill>
                  <a:schemeClr val="accent3">
                    <a:lumMod val="50000"/>
                  </a:schemeClr>
                </a:solidFill>
                <a:latin typeface="Consolas" panose="020B0609020204030204" pitchFamily="49" charset="0"/>
                <a:ea typeface="Times New Roman" panose="02020603050405020304" pitchFamily="18" charset="0"/>
              </a:rPr>
              <a:t>forest_fit</a:t>
            </a:r>
            <a:r>
              <a:rPr lang="en-GB" sz="2800" b="1" dirty="0">
                <a:solidFill>
                  <a:schemeClr val="accent3">
                    <a:lumMod val="50000"/>
                  </a:schemeClr>
                </a:solidFill>
                <a:latin typeface="Consolas" panose="020B0609020204030204" pitchFamily="49" charset="0"/>
                <a:ea typeface="Times New Roman" panose="02020603050405020304" pitchFamily="18" charset="0"/>
              </a:rPr>
              <a:t> </a:t>
            </a:r>
            <a:r>
              <a:rPr lang="en-GB" sz="2800" b="1" dirty="0">
                <a:latin typeface="Consolas" panose="020B0609020204030204" pitchFamily="49" charset="0"/>
                <a:ea typeface="Times New Roman" panose="02020603050405020304" pitchFamily="18" charset="0"/>
              </a:rPr>
              <a:t>%&gt;%</a:t>
            </a:r>
          </a:p>
          <a:p>
            <a:pPr>
              <a:lnSpc>
                <a:spcPct val="150000"/>
              </a:lnSpc>
              <a:spcAft>
                <a:spcPts val="0"/>
              </a:spcAft>
              <a:tabLst>
                <a:tab pos="581660" algn="l"/>
                <a:tab pos="1163320" algn="l"/>
                <a:tab pos="1744980" algn="l"/>
                <a:tab pos="2326640" algn="l"/>
                <a:tab pos="2908300" algn="l"/>
                <a:tab pos="3489960" algn="l"/>
                <a:tab pos="4071620" algn="l"/>
                <a:tab pos="4653280" algn="l"/>
              </a:tabLst>
            </a:pPr>
            <a:r>
              <a:rPr lang="en-GB" sz="2800" b="1" dirty="0">
                <a:solidFill>
                  <a:srgbClr val="7F0055"/>
                </a:solidFill>
                <a:latin typeface="Consolas" panose="020B0609020204030204" pitchFamily="49" charset="0"/>
                <a:ea typeface="Times New Roman" panose="02020603050405020304" pitchFamily="18" charset="0"/>
              </a:rPr>
              <a:t>  </a:t>
            </a:r>
            <a:r>
              <a:rPr lang="en-GB" sz="2800" b="1" dirty="0">
                <a:solidFill>
                  <a:schemeClr val="tx2">
                    <a:lumMod val="60000"/>
                    <a:lumOff val="40000"/>
                  </a:schemeClr>
                </a:solidFill>
                <a:latin typeface="Consolas" panose="020B0609020204030204" pitchFamily="49" charset="0"/>
                <a:ea typeface="Times New Roman" panose="02020603050405020304" pitchFamily="18" charset="0"/>
              </a:rPr>
              <a:t>predict</a:t>
            </a:r>
            <a:r>
              <a:rPr lang="en-GB" sz="2800" b="1" dirty="0">
                <a:solidFill>
                  <a:srgbClr val="7F0055"/>
                </a:solidFill>
                <a:latin typeface="Consolas" panose="020B0609020204030204" pitchFamily="49" charset="0"/>
                <a:ea typeface="Times New Roman" panose="02020603050405020304" pitchFamily="18" charset="0"/>
              </a:rPr>
              <a:t>(</a:t>
            </a:r>
            <a:r>
              <a:rPr lang="en-GB" sz="2800" b="1" dirty="0">
                <a:solidFill>
                  <a:schemeClr val="accent3">
                    <a:lumMod val="50000"/>
                  </a:schemeClr>
                </a:solidFill>
                <a:latin typeface="Consolas" panose="020B0609020204030204" pitchFamily="49" charset="0"/>
                <a:ea typeface="Times New Roman" panose="02020603050405020304" pitchFamily="18" charset="0"/>
              </a:rPr>
              <a:t>data</a:t>
            </a:r>
            <a:r>
              <a:rPr lang="en-GB" sz="2800" b="1" dirty="0">
                <a:solidFill>
                  <a:srgbClr val="7F0055"/>
                </a:solidFill>
                <a:latin typeface="Consolas" panose="020B0609020204030204" pitchFamily="49" charset="0"/>
                <a:ea typeface="Times New Roman" panose="02020603050405020304" pitchFamily="18" charset="0"/>
              </a:rPr>
              <a:t>) </a:t>
            </a:r>
            <a:r>
              <a:rPr lang="en-GB" sz="2800" b="1" dirty="0">
                <a:latin typeface="Consolas" panose="020B0609020204030204" pitchFamily="49" charset="0"/>
                <a:ea typeface="Times New Roman" panose="02020603050405020304" pitchFamily="18" charset="0"/>
              </a:rPr>
              <a:t>%&gt;%</a:t>
            </a:r>
          </a:p>
          <a:p>
            <a:pPr>
              <a:lnSpc>
                <a:spcPct val="150000"/>
              </a:lnSpc>
              <a:spcAft>
                <a:spcPts val="0"/>
              </a:spcAft>
              <a:tabLst>
                <a:tab pos="581660" algn="l"/>
                <a:tab pos="1163320" algn="l"/>
                <a:tab pos="1744980" algn="l"/>
                <a:tab pos="2326640" algn="l"/>
                <a:tab pos="2908300" algn="l"/>
                <a:tab pos="3489960" algn="l"/>
                <a:tab pos="4071620" algn="l"/>
                <a:tab pos="4653280" algn="l"/>
              </a:tabLst>
            </a:pPr>
            <a:r>
              <a:rPr lang="en-GB" sz="2800" b="1" dirty="0">
                <a:solidFill>
                  <a:srgbClr val="7F0055"/>
                </a:solidFill>
                <a:latin typeface="Consolas" panose="020B0609020204030204" pitchFamily="49" charset="0"/>
                <a:ea typeface="Times New Roman" panose="02020603050405020304" pitchFamily="18" charset="0"/>
              </a:rPr>
              <a:t>  </a:t>
            </a:r>
            <a:r>
              <a:rPr lang="en-GB" sz="2800" b="1" dirty="0" err="1">
                <a:solidFill>
                  <a:schemeClr val="tx2">
                    <a:lumMod val="60000"/>
                    <a:lumOff val="40000"/>
                  </a:schemeClr>
                </a:solidFill>
                <a:latin typeface="Consolas" panose="020B0609020204030204" pitchFamily="49" charset="0"/>
                <a:ea typeface="Times New Roman" panose="02020603050405020304" pitchFamily="18" charset="0"/>
              </a:rPr>
              <a:t>bind_cols</a:t>
            </a:r>
            <a:r>
              <a:rPr lang="en-GB" sz="2800" b="1" dirty="0">
                <a:solidFill>
                  <a:srgbClr val="7F0055"/>
                </a:solidFill>
                <a:latin typeface="Consolas" panose="020B0609020204030204" pitchFamily="49" charset="0"/>
                <a:ea typeface="Times New Roman" panose="02020603050405020304" pitchFamily="18" charset="0"/>
              </a:rPr>
              <a:t>(</a:t>
            </a:r>
            <a:r>
              <a:rPr lang="en-GB" sz="2800" b="1" dirty="0">
                <a:solidFill>
                  <a:schemeClr val="accent3">
                    <a:lumMod val="50000"/>
                  </a:schemeClr>
                </a:solidFill>
                <a:latin typeface="Consolas" panose="020B0609020204030204" pitchFamily="49" charset="0"/>
                <a:ea typeface="Times New Roman" panose="02020603050405020304" pitchFamily="18" charset="0"/>
              </a:rPr>
              <a:t>data</a:t>
            </a:r>
            <a:r>
              <a:rPr lang="en-GB" sz="2800" b="1" dirty="0">
                <a:solidFill>
                  <a:srgbClr val="7F0055"/>
                </a:solidFill>
                <a:latin typeface="Consolas" panose="020B0609020204030204" pitchFamily="49" charset="0"/>
                <a:ea typeface="Times New Roman" panose="02020603050405020304" pitchFamily="18" charset="0"/>
              </a:rPr>
              <a:t>) </a:t>
            </a:r>
            <a:r>
              <a:rPr lang="en-GB" sz="2800" b="1" dirty="0">
                <a:latin typeface="Consolas" panose="020B0609020204030204" pitchFamily="49" charset="0"/>
                <a:ea typeface="Times New Roman" panose="02020603050405020304" pitchFamily="18" charset="0"/>
              </a:rPr>
              <a:t>-&gt;</a:t>
            </a:r>
            <a:r>
              <a:rPr lang="en-GB" sz="2800" b="1" dirty="0">
                <a:solidFill>
                  <a:srgbClr val="7F0055"/>
                </a:solidFill>
                <a:latin typeface="Consolas" panose="020B0609020204030204" pitchFamily="49" charset="0"/>
                <a:ea typeface="Times New Roman" panose="02020603050405020304" pitchFamily="18" charset="0"/>
              </a:rPr>
              <a:t> </a:t>
            </a:r>
            <a:r>
              <a:rPr lang="en-GB" sz="2800" b="1" dirty="0" err="1">
                <a:solidFill>
                  <a:schemeClr val="accent3">
                    <a:lumMod val="50000"/>
                  </a:schemeClr>
                </a:solidFill>
                <a:latin typeface="Consolas" panose="020B0609020204030204" pitchFamily="49" charset="0"/>
                <a:ea typeface="Times New Roman" panose="02020603050405020304" pitchFamily="18" charset="0"/>
              </a:rPr>
              <a:t>prediction_results</a:t>
            </a:r>
            <a:endParaRPr lang="en-GB" sz="2800" b="1" dirty="0">
              <a:solidFill>
                <a:schemeClr val="accent3">
                  <a:lumMod val="50000"/>
                </a:schemeClr>
              </a:solidFill>
              <a:latin typeface="Consolas" panose="020B0609020204030204" pitchFamily="49" charset="0"/>
              <a:ea typeface="Times New Roman" panose="02020603050405020304" pitchFamily="18" charset="0"/>
            </a:endParaRPr>
          </a:p>
        </p:txBody>
      </p:sp>
      <p:grpSp>
        <p:nvGrpSpPr>
          <p:cNvPr id="35" name="Group 34">
            <a:extLst>
              <a:ext uri="{FF2B5EF4-FFF2-40B4-BE49-F238E27FC236}">
                <a16:creationId xmlns:a16="http://schemas.microsoft.com/office/drawing/2014/main" id="{50C20264-DF63-4166-84ED-8DCB3157DD40}"/>
              </a:ext>
            </a:extLst>
          </p:cNvPr>
          <p:cNvGrpSpPr/>
          <p:nvPr/>
        </p:nvGrpSpPr>
        <p:grpSpPr>
          <a:xfrm>
            <a:off x="695400" y="4869160"/>
            <a:ext cx="4726690" cy="523220"/>
            <a:chOff x="695400" y="4869160"/>
            <a:chExt cx="4726690" cy="523220"/>
          </a:xfrm>
        </p:grpSpPr>
        <p:sp>
          <p:nvSpPr>
            <p:cNvPr id="5" name="Rectangle 4">
              <a:extLst>
                <a:ext uri="{FF2B5EF4-FFF2-40B4-BE49-F238E27FC236}">
                  <a16:creationId xmlns:a16="http://schemas.microsoft.com/office/drawing/2014/main" id="{D7B59729-78A5-4B7D-9430-303C53905CD7}"/>
                </a:ext>
              </a:extLst>
            </p:cNvPr>
            <p:cNvSpPr/>
            <p:nvPr/>
          </p:nvSpPr>
          <p:spPr>
            <a:xfrm>
              <a:off x="695400" y="4869160"/>
              <a:ext cx="504056" cy="50405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3">
                    <a:lumMod val="50000"/>
                  </a:schemeClr>
                </a:solidFill>
              </a:endParaRPr>
            </a:p>
          </p:txBody>
        </p:sp>
        <p:sp>
          <p:nvSpPr>
            <p:cNvPr id="7" name="TextBox 6">
              <a:extLst>
                <a:ext uri="{FF2B5EF4-FFF2-40B4-BE49-F238E27FC236}">
                  <a16:creationId xmlns:a16="http://schemas.microsoft.com/office/drawing/2014/main" id="{8D8B3CB7-1953-4095-8C7F-B3AAC67DA84C}"/>
                </a:ext>
              </a:extLst>
            </p:cNvPr>
            <p:cNvSpPr txBox="1"/>
            <p:nvPr/>
          </p:nvSpPr>
          <p:spPr>
            <a:xfrm>
              <a:off x="1415480" y="4869160"/>
              <a:ext cx="4006610" cy="523220"/>
            </a:xfrm>
            <a:prstGeom prst="rect">
              <a:avLst/>
            </a:prstGeom>
            <a:noFill/>
          </p:spPr>
          <p:txBody>
            <a:bodyPr wrap="none" rtlCol="0">
              <a:spAutoFit/>
            </a:bodyPr>
            <a:lstStyle/>
            <a:p>
              <a:r>
                <a:rPr lang="en-GB" sz="2800" dirty="0"/>
                <a:t>Variables (data structures)</a:t>
              </a:r>
            </a:p>
          </p:txBody>
        </p:sp>
      </p:grpSp>
      <p:grpSp>
        <p:nvGrpSpPr>
          <p:cNvPr id="36" name="Group 35">
            <a:extLst>
              <a:ext uri="{FF2B5EF4-FFF2-40B4-BE49-F238E27FC236}">
                <a16:creationId xmlns:a16="http://schemas.microsoft.com/office/drawing/2014/main" id="{FB99946E-DC14-4CDF-A784-59CCF9CE249A}"/>
              </a:ext>
            </a:extLst>
          </p:cNvPr>
          <p:cNvGrpSpPr/>
          <p:nvPr/>
        </p:nvGrpSpPr>
        <p:grpSpPr>
          <a:xfrm>
            <a:off x="695400" y="5611022"/>
            <a:ext cx="7423966" cy="540723"/>
            <a:chOff x="695400" y="5611022"/>
            <a:chExt cx="7423966" cy="540723"/>
          </a:xfrm>
        </p:grpSpPr>
        <p:sp>
          <p:nvSpPr>
            <p:cNvPr id="6" name="Rectangle 5">
              <a:extLst>
                <a:ext uri="{FF2B5EF4-FFF2-40B4-BE49-F238E27FC236}">
                  <a16:creationId xmlns:a16="http://schemas.microsoft.com/office/drawing/2014/main" id="{0EE8D260-03B3-4F84-A601-A2AABE867121}"/>
                </a:ext>
              </a:extLst>
            </p:cNvPr>
            <p:cNvSpPr/>
            <p:nvPr/>
          </p:nvSpPr>
          <p:spPr>
            <a:xfrm>
              <a:off x="695400" y="5647689"/>
              <a:ext cx="504056"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3">
                    <a:lumMod val="50000"/>
                  </a:schemeClr>
                </a:solidFill>
              </a:endParaRPr>
            </a:p>
          </p:txBody>
        </p:sp>
        <p:sp>
          <p:nvSpPr>
            <p:cNvPr id="8" name="TextBox 7">
              <a:extLst>
                <a:ext uri="{FF2B5EF4-FFF2-40B4-BE49-F238E27FC236}">
                  <a16:creationId xmlns:a16="http://schemas.microsoft.com/office/drawing/2014/main" id="{FD1E63BC-64B4-4724-AB5F-1874DD6C8FF0}"/>
                </a:ext>
              </a:extLst>
            </p:cNvPr>
            <p:cNvSpPr txBox="1"/>
            <p:nvPr/>
          </p:nvSpPr>
          <p:spPr>
            <a:xfrm>
              <a:off x="1415480" y="5611022"/>
              <a:ext cx="6703886" cy="523220"/>
            </a:xfrm>
            <a:prstGeom prst="rect">
              <a:avLst/>
            </a:prstGeom>
            <a:noFill/>
          </p:spPr>
          <p:txBody>
            <a:bodyPr wrap="none" rtlCol="0">
              <a:spAutoFit/>
            </a:bodyPr>
            <a:lstStyle/>
            <a:p>
              <a:r>
                <a:rPr lang="en-GB" sz="2800" dirty="0"/>
                <a:t>Functions (do stuff and give something back)</a:t>
              </a:r>
            </a:p>
          </p:txBody>
        </p:sp>
      </p:grpSp>
      <p:grpSp>
        <p:nvGrpSpPr>
          <p:cNvPr id="17" name="Group 16">
            <a:extLst>
              <a:ext uri="{FF2B5EF4-FFF2-40B4-BE49-F238E27FC236}">
                <a16:creationId xmlns:a16="http://schemas.microsoft.com/office/drawing/2014/main" id="{FE696C5D-B97C-4E59-8865-94D392F78957}"/>
              </a:ext>
            </a:extLst>
          </p:cNvPr>
          <p:cNvGrpSpPr/>
          <p:nvPr/>
        </p:nvGrpSpPr>
        <p:grpSpPr>
          <a:xfrm>
            <a:off x="4197158" y="1268760"/>
            <a:ext cx="6023502" cy="1274748"/>
            <a:chOff x="4197158" y="1268760"/>
            <a:chExt cx="6023502" cy="1274748"/>
          </a:xfrm>
        </p:grpSpPr>
        <p:sp>
          <p:nvSpPr>
            <p:cNvPr id="12" name="TextBox 11">
              <a:extLst>
                <a:ext uri="{FF2B5EF4-FFF2-40B4-BE49-F238E27FC236}">
                  <a16:creationId xmlns:a16="http://schemas.microsoft.com/office/drawing/2014/main" id="{D62FB5A1-DCE5-4878-922A-40C85BB37F07}"/>
                </a:ext>
              </a:extLst>
            </p:cNvPr>
            <p:cNvSpPr txBox="1"/>
            <p:nvPr/>
          </p:nvSpPr>
          <p:spPr>
            <a:xfrm>
              <a:off x="6456040" y="1268760"/>
              <a:ext cx="3764620" cy="830997"/>
            </a:xfrm>
            <a:prstGeom prst="rect">
              <a:avLst/>
            </a:prstGeom>
            <a:noFill/>
          </p:spPr>
          <p:txBody>
            <a:bodyPr wrap="none" rtlCol="0">
              <a:spAutoFit/>
            </a:bodyPr>
            <a:lstStyle/>
            <a:p>
              <a:r>
                <a:rPr lang="en-GB" sz="2400" dirty="0"/>
                <a:t>A 'pipe'</a:t>
              </a:r>
            </a:p>
            <a:p>
              <a:r>
                <a:rPr lang="en-GB" sz="2400" dirty="0"/>
                <a:t>Passes data from left to right</a:t>
              </a:r>
            </a:p>
          </p:txBody>
        </p:sp>
        <p:grpSp>
          <p:nvGrpSpPr>
            <p:cNvPr id="16" name="Group 15">
              <a:extLst>
                <a:ext uri="{FF2B5EF4-FFF2-40B4-BE49-F238E27FC236}">
                  <a16:creationId xmlns:a16="http://schemas.microsoft.com/office/drawing/2014/main" id="{EA90EBB0-A94F-4E89-BC2B-83338EC7F823}"/>
                </a:ext>
              </a:extLst>
            </p:cNvPr>
            <p:cNvGrpSpPr/>
            <p:nvPr/>
          </p:nvGrpSpPr>
          <p:grpSpPr>
            <a:xfrm>
              <a:off x="4197158" y="1684259"/>
              <a:ext cx="2258882" cy="859249"/>
              <a:chOff x="4197158" y="1684259"/>
              <a:chExt cx="2258882" cy="859249"/>
            </a:xfrm>
          </p:grpSpPr>
          <p:sp>
            <p:nvSpPr>
              <p:cNvPr id="11" name="Oval 10">
                <a:extLst>
                  <a:ext uri="{FF2B5EF4-FFF2-40B4-BE49-F238E27FC236}">
                    <a16:creationId xmlns:a16="http://schemas.microsoft.com/office/drawing/2014/main" id="{47AA2B55-A274-41E3-94D2-1AA47BB69CDE}"/>
                  </a:ext>
                </a:extLst>
              </p:cNvPr>
              <p:cNvSpPr/>
              <p:nvPr/>
            </p:nvSpPr>
            <p:spPr>
              <a:xfrm>
                <a:off x="4197158" y="1895194"/>
                <a:ext cx="897637" cy="6483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26EB5040-D340-4139-A825-58E5F6C674E7}"/>
                  </a:ext>
                </a:extLst>
              </p:cNvPr>
              <p:cNvCxnSpPr>
                <a:cxnSpLocks/>
                <a:stCxn id="11" idx="7"/>
                <a:endCxn id="12" idx="1"/>
              </p:cNvCxnSpPr>
              <p:nvPr/>
            </p:nvCxnSpPr>
            <p:spPr>
              <a:xfrm flipV="1">
                <a:off x="4963339" y="1684259"/>
                <a:ext cx="1492701" cy="3058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5" name="Group 24">
            <a:extLst>
              <a:ext uri="{FF2B5EF4-FFF2-40B4-BE49-F238E27FC236}">
                <a16:creationId xmlns:a16="http://schemas.microsoft.com/office/drawing/2014/main" id="{25E4A51F-E1D5-4476-AEBC-5FF5CEF65DD5}"/>
              </a:ext>
            </a:extLst>
          </p:cNvPr>
          <p:cNvGrpSpPr/>
          <p:nvPr/>
        </p:nvGrpSpPr>
        <p:grpSpPr>
          <a:xfrm>
            <a:off x="767408" y="3115766"/>
            <a:ext cx="4761067" cy="1581491"/>
            <a:chOff x="767408" y="3115766"/>
            <a:chExt cx="4761067" cy="1581491"/>
          </a:xfrm>
        </p:grpSpPr>
        <p:sp>
          <p:nvSpPr>
            <p:cNvPr id="19" name="TextBox 18">
              <a:extLst>
                <a:ext uri="{FF2B5EF4-FFF2-40B4-BE49-F238E27FC236}">
                  <a16:creationId xmlns:a16="http://schemas.microsoft.com/office/drawing/2014/main" id="{51A1079A-43AD-4222-A3ED-128814CAB7C9}"/>
                </a:ext>
              </a:extLst>
            </p:cNvPr>
            <p:cNvSpPr txBox="1"/>
            <p:nvPr/>
          </p:nvSpPr>
          <p:spPr>
            <a:xfrm>
              <a:off x="767408" y="3866260"/>
              <a:ext cx="3193695" cy="830997"/>
            </a:xfrm>
            <a:prstGeom prst="rect">
              <a:avLst/>
            </a:prstGeom>
            <a:noFill/>
          </p:spPr>
          <p:txBody>
            <a:bodyPr wrap="none" rtlCol="0">
              <a:spAutoFit/>
            </a:bodyPr>
            <a:lstStyle/>
            <a:p>
              <a:pPr algn="r"/>
              <a:r>
                <a:rPr lang="en-GB" sz="2400" dirty="0"/>
                <a:t>Function 'arguments'</a:t>
              </a:r>
            </a:p>
            <a:p>
              <a:pPr algn="r"/>
              <a:r>
                <a:rPr lang="en-GB" sz="2400" dirty="0"/>
                <a:t>Options for the function</a:t>
              </a:r>
            </a:p>
          </p:txBody>
        </p:sp>
        <p:sp>
          <p:nvSpPr>
            <p:cNvPr id="21" name="Oval 20">
              <a:extLst>
                <a:ext uri="{FF2B5EF4-FFF2-40B4-BE49-F238E27FC236}">
                  <a16:creationId xmlns:a16="http://schemas.microsoft.com/office/drawing/2014/main" id="{E36812CD-2487-4F2B-A780-B108A3677FBA}"/>
                </a:ext>
              </a:extLst>
            </p:cNvPr>
            <p:cNvSpPr/>
            <p:nvPr/>
          </p:nvSpPr>
          <p:spPr>
            <a:xfrm>
              <a:off x="4367808" y="3115766"/>
              <a:ext cx="1160667" cy="83518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E1AB20AC-226F-45A3-A59E-8D90B12B651F}"/>
                </a:ext>
              </a:extLst>
            </p:cNvPr>
            <p:cNvCxnSpPr>
              <a:cxnSpLocks/>
              <a:stCxn id="21" idx="3"/>
              <a:endCxn id="19" idx="3"/>
            </p:cNvCxnSpPr>
            <p:nvPr/>
          </p:nvCxnSpPr>
          <p:spPr>
            <a:xfrm flipH="1">
              <a:off x="3961103" y="3828637"/>
              <a:ext cx="576681" cy="4531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4DD92BF-232B-4B9A-A942-0E661272978F}"/>
              </a:ext>
            </a:extLst>
          </p:cNvPr>
          <p:cNvGrpSpPr/>
          <p:nvPr/>
        </p:nvGrpSpPr>
        <p:grpSpPr>
          <a:xfrm>
            <a:off x="5663952" y="3294981"/>
            <a:ext cx="4766459" cy="1611177"/>
            <a:chOff x="5663952" y="3294981"/>
            <a:chExt cx="4766459" cy="1611177"/>
          </a:xfrm>
        </p:grpSpPr>
        <p:sp>
          <p:nvSpPr>
            <p:cNvPr id="27" name="TextBox 26">
              <a:extLst>
                <a:ext uri="{FF2B5EF4-FFF2-40B4-BE49-F238E27FC236}">
                  <a16:creationId xmlns:a16="http://schemas.microsoft.com/office/drawing/2014/main" id="{217FD9B7-1DA9-4EE6-83CB-6506D05B290D}"/>
                </a:ext>
              </a:extLst>
            </p:cNvPr>
            <p:cNvSpPr txBox="1"/>
            <p:nvPr/>
          </p:nvSpPr>
          <p:spPr>
            <a:xfrm>
              <a:off x="7320136" y="4075161"/>
              <a:ext cx="3110275" cy="830997"/>
            </a:xfrm>
            <a:prstGeom prst="rect">
              <a:avLst/>
            </a:prstGeom>
            <a:noFill/>
          </p:spPr>
          <p:txBody>
            <a:bodyPr wrap="none" rtlCol="0">
              <a:spAutoFit/>
            </a:bodyPr>
            <a:lstStyle/>
            <a:p>
              <a:r>
                <a:rPr lang="en-GB" sz="2400" dirty="0"/>
                <a:t>Assignment arrow</a:t>
              </a:r>
            </a:p>
            <a:p>
              <a:r>
                <a:rPr lang="en-GB" sz="2400" dirty="0"/>
                <a:t>Saves data to a variable</a:t>
              </a:r>
            </a:p>
          </p:txBody>
        </p:sp>
        <p:grpSp>
          <p:nvGrpSpPr>
            <p:cNvPr id="33" name="Group 32">
              <a:extLst>
                <a:ext uri="{FF2B5EF4-FFF2-40B4-BE49-F238E27FC236}">
                  <a16:creationId xmlns:a16="http://schemas.microsoft.com/office/drawing/2014/main" id="{6E19A4EF-843E-4058-B2D5-52C3EA9C51A9}"/>
                </a:ext>
              </a:extLst>
            </p:cNvPr>
            <p:cNvGrpSpPr/>
            <p:nvPr/>
          </p:nvGrpSpPr>
          <p:grpSpPr>
            <a:xfrm>
              <a:off x="5663952" y="3294981"/>
              <a:ext cx="1656184" cy="1195679"/>
              <a:chOff x="5663952" y="3294981"/>
              <a:chExt cx="1656184" cy="1195679"/>
            </a:xfrm>
          </p:grpSpPr>
          <p:sp>
            <p:nvSpPr>
              <p:cNvPr id="29" name="Oval 28">
                <a:extLst>
                  <a:ext uri="{FF2B5EF4-FFF2-40B4-BE49-F238E27FC236}">
                    <a16:creationId xmlns:a16="http://schemas.microsoft.com/office/drawing/2014/main" id="{0C1CC2D6-0169-426A-A661-617A47AAB74C}"/>
                  </a:ext>
                </a:extLst>
              </p:cNvPr>
              <p:cNvSpPr/>
              <p:nvPr/>
            </p:nvSpPr>
            <p:spPr>
              <a:xfrm>
                <a:off x="5663952" y="3294981"/>
                <a:ext cx="504056" cy="4220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BEDA554B-C648-4CD3-81BD-B81D946908C0}"/>
                  </a:ext>
                </a:extLst>
              </p:cNvPr>
              <p:cNvCxnSpPr>
                <a:cxnSpLocks/>
                <a:stCxn id="29" idx="5"/>
                <a:endCxn id="27" idx="1"/>
              </p:cNvCxnSpPr>
              <p:nvPr/>
            </p:nvCxnSpPr>
            <p:spPr>
              <a:xfrm>
                <a:off x="6094191" y="3655224"/>
                <a:ext cx="1225945" cy="8354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4485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5B66-10A6-4CEA-9349-BAA6DB7ECC42}"/>
              </a:ext>
            </a:extLst>
          </p:cNvPr>
          <p:cNvSpPr>
            <a:spLocks noGrp="1"/>
          </p:cNvSpPr>
          <p:nvPr>
            <p:ph type="title"/>
          </p:nvPr>
        </p:nvSpPr>
        <p:spPr/>
        <p:txBody>
          <a:bodyPr/>
          <a:lstStyle/>
          <a:p>
            <a:r>
              <a:rPr lang="en-GB" dirty="0"/>
              <a:t>Packages for machine learning in R</a:t>
            </a:r>
          </a:p>
        </p:txBody>
      </p:sp>
      <p:sp>
        <p:nvSpPr>
          <p:cNvPr id="3" name="Content Placeholder 2">
            <a:extLst>
              <a:ext uri="{FF2B5EF4-FFF2-40B4-BE49-F238E27FC236}">
                <a16:creationId xmlns:a16="http://schemas.microsoft.com/office/drawing/2014/main" id="{8363CD84-E6CF-407D-A9BF-D66EEEB308E6}"/>
              </a:ext>
            </a:extLst>
          </p:cNvPr>
          <p:cNvSpPr>
            <a:spLocks noGrp="1"/>
          </p:cNvSpPr>
          <p:nvPr>
            <p:ph sz="half" idx="1"/>
          </p:nvPr>
        </p:nvSpPr>
        <p:spPr>
          <a:xfrm>
            <a:off x="927123" y="1600200"/>
            <a:ext cx="2678088" cy="4525963"/>
          </a:xfrm>
        </p:spPr>
        <p:txBody>
          <a:bodyPr/>
          <a:lstStyle/>
          <a:p>
            <a:r>
              <a:rPr lang="en-GB" dirty="0" err="1">
                <a:latin typeface="Consolas" panose="020B0609020204030204" pitchFamily="49" charset="0"/>
              </a:rPr>
              <a:t>lm</a:t>
            </a:r>
            <a:endParaRPr lang="en-GB" dirty="0">
              <a:latin typeface="Consolas" panose="020B0609020204030204" pitchFamily="49" charset="0"/>
            </a:endParaRPr>
          </a:p>
          <a:p>
            <a:r>
              <a:rPr lang="en-GB" dirty="0" err="1">
                <a:latin typeface="Consolas" panose="020B0609020204030204" pitchFamily="49" charset="0"/>
              </a:rPr>
              <a:t>nnet</a:t>
            </a:r>
            <a:endParaRPr lang="en-GB" dirty="0">
              <a:latin typeface="Consolas" panose="020B0609020204030204" pitchFamily="49" charset="0"/>
            </a:endParaRPr>
          </a:p>
          <a:p>
            <a:r>
              <a:rPr lang="en-GB" dirty="0" err="1">
                <a:latin typeface="Consolas" panose="020B0609020204030204" pitchFamily="49" charset="0"/>
              </a:rPr>
              <a:t>rpart</a:t>
            </a:r>
            <a:endParaRPr lang="en-GB" dirty="0">
              <a:latin typeface="Consolas" panose="020B0609020204030204" pitchFamily="49" charset="0"/>
            </a:endParaRPr>
          </a:p>
          <a:p>
            <a:r>
              <a:rPr lang="en-GB" dirty="0" err="1">
                <a:latin typeface="Consolas" panose="020B0609020204030204" pitchFamily="49" charset="0"/>
              </a:rPr>
              <a:t>brulee</a:t>
            </a:r>
            <a:endParaRPr lang="en-GB" dirty="0">
              <a:latin typeface="Consolas" panose="020B0609020204030204" pitchFamily="49" charset="0"/>
            </a:endParaRPr>
          </a:p>
          <a:p>
            <a:r>
              <a:rPr lang="en-GB" dirty="0" err="1">
                <a:latin typeface="Consolas" panose="020B0609020204030204" pitchFamily="49" charset="0"/>
              </a:rPr>
              <a:t>kknn</a:t>
            </a:r>
            <a:endParaRPr lang="en-GB" dirty="0">
              <a:latin typeface="Consolas" panose="020B0609020204030204" pitchFamily="49" charset="0"/>
            </a:endParaRPr>
          </a:p>
          <a:p>
            <a:r>
              <a:rPr lang="en-GB" dirty="0">
                <a:latin typeface="Consolas" panose="020B0609020204030204" pitchFamily="49" charset="0"/>
              </a:rPr>
              <a:t>ranger</a:t>
            </a:r>
          </a:p>
          <a:p>
            <a:r>
              <a:rPr lang="en-GB" dirty="0">
                <a:latin typeface="Consolas" panose="020B0609020204030204" pitchFamily="49" charset="0"/>
              </a:rPr>
              <a:t>h2o</a:t>
            </a:r>
          </a:p>
          <a:p>
            <a:r>
              <a:rPr lang="en-GB" dirty="0" err="1">
                <a:latin typeface="Consolas" panose="020B0609020204030204" pitchFamily="49" charset="0"/>
              </a:rPr>
              <a:t>mboost</a:t>
            </a:r>
            <a:endParaRPr lang="en-GB" dirty="0">
              <a:latin typeface="Consolas" panose="020B0609020204030204" pitchFamily="49" charset="0"/>
            </a:endParaRPr>
          </a:p>
        </p:txBody>
      </p:sp>
      <p:sp>
        <p:nvSpPr>
          <p:cNvPr id="4" name="Content Placeholder 3">
            <a:extLst>
              <a:ext uri="{FF2B5EF4-FFF2-40B4-BE49-F238E27FC236}">
                <a16:creationId xmlns:a16="http://schemas.microsoft.com/office/drawing/2014/main" id="{BA94873C-3761-428D-BF53-B7A95B2AF0B7}"/>
              </a:ext>
            </a:extLst>
          </p:cNvPr>
          <p:cNvSpPr>
            <a:spLocks noGrp="1"/>
          </p:cNvSpPr>
          <p:nvPr>
            <p:ph sz="half" idx="2"/>
          </p:nvPr>
        </p:nvSpPr>
        <p:spPr>
          <a:xfrm>
            <a:off x="4979876" y="1600199"/>
            <a:ext cx="2232248" cy="4525963"/>
          </a:xfrm>
        </p:spPr>
        <p:txBody>
          <a:bodyPr/>
          <a:lstStyle/>
          <a:p>
            <a:r>
              <a:rPr lang="en-GB" dirty="0">
                <a:latin typeface="Consolas" panose="020B0609020204030204" pitchFamily="49" charset="0"/>
              </a:rPr>
              <a:t>spark</a:t>
            </a:r>
          </a:p>
          <a:p>
            <a:r>
              <a:rPr lang="en-GB" dirty="0" err="1">
                <a:latin typeface="Consolas" panose="020B0609020204030204" pitchFamily="49" charset="0"/>
              </a:rPr>
              <a:t>glmnet</a:t>
            </a:r>
            <a:endParaRPr lang="en-GB" dirty="0">
              <a:latin typeface="Consolas" panose="020B0609020204030204" pitchFamily="49" charset="0"/>
            </a:endParaRPr>
          </a:p>
          <a:p>
            <a:r>
              <a:rPr lang="en-GB" dirty="0" err="1">
                <a:latin typeface="Consolas" panose="020B0609020204030204" pitchFamily="49" charset="0"/>
              </a:rPr>
              <a:t>keras</a:t>
            </a:r>
            <a:endParaRPr lang="en-GB" dirty="0">
              <a:latin typeface="Consolas" panose="020B0609020204030204" pitchFamily="49" charset="0"/>
            </a:endParaRPr>
          </a:p>
          <a:p>
            <a:r>
              <a:rPr lang="en-GB" dirty="0" err="1">
                <a:latin typeface="Consolas" panose="020B0609020204030204" pitchFamily="49" charset="0"/>
              </a:rPr>
              <a:t>partykit</a:t>
            </a:r>
            <a:endParaRPr lang="en-GB" dirty="0">
              <a:latin typeface="Consolas" panose="020B0609020204030204" pitchFamily="49" charset="0"/>
            </a:endParaRPr>
          </a:p>
          <a:p>
            <a:r>
              <a:rPr lang="en-GB" dirty="0" err="1">
                <a:latin typeface="Consolas" panose="020B0609020204030204" pitchFamily="49" charset="0"/>
              </a:rPr>
              <a:t>aorsf</a:t>
            </a:r>
            <a:endParaRPr lang="en-GB" dirty="0">
              <a:latin typeface="Consolas" panose="020B0609020204030204" pitchFamily="49" charset="0"/>
            </a:endParaRPr>
          </a:p>
          <a:p>
            <a:r>
              <a:rPr lang="en-GB" dirty="0">
                <a:latin typeface="Consolas" panose="020B0609020204030204" pitchFamily="49" charset="0"/>
              </a:rPr>
              <a:t>stan</a:t>
            </a:r>
          </a:p>
          <a:p>
            <a:r>
              <a:rPr lang="en-GB" dirty="0" err="1">
                <a:latin typeface="Consolas" panose="020B0609020204030204" pitchFamily="49" charset="0"/>
              </a:rPr>
              <a:t>kernlab</a:t>
            </a:r>
            <a:endParaRPr lang="en-GB" dirty="0">
              <a:latin typeface="Consolas" panose="020B0609020204030204" pitchFamily="49" charset="0"/>
            </a:endParaRPr>
          </a:p>
          <a:p>
            <a:r>
              <a:rPr lang="en-GB" dirty="0">
                <a:latin typeface="Consolas" panose="020B0609020204030204" pitchFamily="49" charset="0"/>
              </a:rPr>
              <a:t>thief</a:t>
            </a:r>
          </a:p>
          <a:p>
            <a:endParaRPr lang="en-GB" dirty="0">
              <a:latin typeface="Consolas" panose="020B0609020204030204" pitchFamily="49" charset="0"/>
            </a:endParaRPr>
          </a:p>
        </p:txBody>
      </p:sp>
      <p:sp>
        <p:nvSpPr>
          <p:cNvPr id="5" name="Content Placeholder 3">
            <a:extLst>
              <a:ext uri="{FF2B5EF4-FFF2-40B4-BE49-F238E27FC236}">
                <a16:creationId xmlns:a16="http://schemas.microsoft.com/office/drawing/2014/main" id="{32CAD08F-270F-4D10-9DCC-A1172FE9DB37}"/>
              </a:ext>
            </a:extLst>
          </p:cNvPr>
          <p:cNvSpPr txBox="1">
            <a:spLocks/>
          </p:cNvSpPr>
          <p:nvPr/>
        </p:nvSpPr>
        <p:spPr>
          <a:xfrm>
            <a:off x="8616280" y="1600200"/>
            <a:ext cx="324036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GB" dirty="0" err="1">
                <a:latin typeface="Consolas" panose="020B0609020204030204" pitchFamily="49" charset="0"/>
              </a:rPr>
              <a:t>tbats</a:t>
            </a:r>
            <a:endParaRPr lang="en-GB" dirty="0">
              <a:latin typeface="Consolas" panose="020B0609020204030204" pitchFamily="49" charset="0"/>
            </a:endParaRPr>
          </a:p>
          <a:p>
            <a:r>
              <a:rPr lang="en-GB" dirty="0">
                <a:latin typeface="Consolas" panose="020B0609020204030204" pitchFamily="49" charset="0"/>
              </a:rPr>
              <a:t>survival</a:t>
            </a:r>
          </a:p>
          <a:p>
            <a:r>
              <a:rPr lang="en-GB" dirty="0" err="1">
                <a:latin typeface="Consolas" panose="020B0609020204030204" pitchFamily="49" charset="0"/>
              </a:rPr>
              <a:t>xrf</a:t>
            </a:r>
            <a:endParaRPr lang="en-GB" dirty="0">
              <a:latin typeface="Consolas" panose="020B0609020204030204" pitchFamily="49" charset="0"/>
            </a:endParaRPr>
          </a:p>
          <a:p>
            <a:r>
              <a:rPr lang="en-GB" dirty="0">
                <a:latin typeface="Consolas" panose="020B0609020204030204" pitchFamily="49" charset="0"/>
              </a:rPr>
              <a:t>hurdle</a:t>
            </a:r>
          </a:p>
          <a:p>
            <a:r>
              <a:rPr lang="en-GB" dirty="0" err="1">
                <a:latin typeface="Consolas" panose="020B0609020204030204" pitchFamily="49" charset="0"/>
              </a:rPr>
              <a:t>aorsf</a:t>
            </a:r>
            <a:endParaRPr lang="en-GB" dirty="0">
              <a:latin typeface="Consolas" panose="020B0609020204030204" pitchFamily="49" charset="0"/>
            </a:endParaRPr>
          </a:p>
          <a:p>
            <a:r>
              <a:rPr lang="en-GB" dirty="0">
                <a:latin typeface="Consolas" panose="020B0609020204030204" pitchFamily="49" charset="0"/>
              </a:rPr>
              <a:t>gee</a:t>
            </a:r>
          </a:p>
          <a:p>
            <a:r>
              <a:rPr lang="en-GB" dirty="0" err="1">
                <a:latin typeface="Consolas" panose="020B0609020204030204" pitchFamily="49" charset="0"/>
              </a:rPr>
              <a:t>lmer</a:t>
            </a:r>
            <a:endParaRPr lang="en-GB" dirty="0">
              <a:latin typeface="Consolas" panose="020B0609020204030204" pitchFamily="49" charset="0"/>
            </a:endParaRPr>
          </a:p>
          <a:p>
            <a:r>
              <a:rPr lang="en-GB" dirty="0" err="1">
                <a:latin typeface="Consolas" panose="020B0609020204030204" pitchFamily="49" charset="0"/>
              </a:rPr>
              <a:t>mgcv</a:t>
            </a:r>
            <a:endParaRPr lang="en-GB" dirty="0">
              <a:latin typeface="Consolas" panose="020B0609020204030204" pitchFamily="49" charset="0"/>
            </a:endParaRPr>
          </a:p>
          <a:p>
            <a:endParaRPr lang="en-GB" dirty="0">
              <a:latin typeface="Consolas" panose="020B0609020204030204" pitchFamily="49" charset="0"/>
            </a:endParaRPr>
          </a:p>
          <a:p>
            <a:endParaRPr lang="en-GB" dirty="0">
              <a:latin typeface="Consolas" panose="020B0609020204030204" pitchFamily="49" charset="0"/>
            </a:endParaRPr>
          </a:p>
          <a:p>
            <a:endParaRPr lang="en-GB" dirty="0">
              <a:latin typeface="Consolas" panose="020B0609020204030204" pitchFamily="49" charset="0"/>
            </a:endParaRPr>
          </a:p>
        </p:txBody>
      </p:sp>
      <p:sp>
        <p:nvSpPr>
          <p:cNvPr id="6" name="TextBox 5">
            <a:extLst>
              <a:ext uri="{FF2B5EF4-FFF2-40B4-BE49-F238E27FC236}">
                <a16:creationId xmlns:a16="http://schemas.microsoft.com/office/drawing/2014/main" id="{751C84A5-2F5D-4333-A562-96D026FC22E6}"/>
              </a:ext>
            </a:extLst>
          </p:cNvPr>
          <p:cNvSpPr txBox="1"/>
          <p:nvPr/>
        </p:nvSpPr>
        <p:spPr>
          <a:xfrm>
            <a:off x="258126" y="6178119"/>
            <a:ext cx="11899091" cy="584775"/>
          </a:xfrm>
          <a:prstGeom prst="rect">
            <a:avLst/>
          </a:prstGeom>
          <a:noFill/>
        </p:spPr>
        <p:txBody>
          <a:bodyPr wrap="none" rtlCol="0">
            <a:spAutoFit/>
          </a:bodyPr>
          <a:lstStyle/>
          <a:p>
            <a:r>
              <a:rPr lang="en-GB" sz="3200" dirty="0"/>
              <a:t>All have their own conventions for preparing data and building models</a:t>
            </a:r>
          </a:p>
        </p:txBody>
      </p:sp>
    </p:spTree>
    <p:extLst>
      <p:ext uri="{BB962C8B-B14F-4D97-AF65-F5344CB8AC3E}">
        <p14:creationId xmlns:p14="http://schemas.microsoft.com/office/powerpoint/2010/main" val="3805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200"/>
                                        <p:tgtEl>
                                          <p:spTgt spid="3">
                                            <p:txEl>
                                              <p:pRg st="0" end="0"/>
                                            </p:txEl>
                                          </p:spTgt>
                                        </p:tgtEl>
                                      </p:cBhvr>
                                    </p:animEffect>
                                  </p:childTnLst>
                                </p:cTn>
                              </p:par>
                            </p:childTnLst>
                          </p:cTn>
                        </p:par>
                        <p:par>
                          <p:cTn id="8" fill="hold">
                            <p:stCondLst>
                              <p:cond delay="2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200"/>
                                        <p:tgtEl>
                                          <p:spTgt spid="3">
                                            <p:txEl>
                                              <p:pRg st="1" end="1"/>
                                            </p:txEl>
                                          </p:spTgt>
                                        </p:tgtEl>
                                      </p:cBhvr>
                                    </p:animEffect>
                                  </p:childTnLst>
                                </p:cTn>
                              </p:par>
                            </p:childTnLst>
                          </p:cTn>
                        </p:par>
                        <p:par>
                          <p:cTn id="12" fill="hold">
                            <p:stCondLst>
                              <p:cond delay="4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200"/>
                                        <p:tgtEl>
                                          <p:spTgt spid="3">
                                            <p:txEl>
                                              <p:pRg st="2" end="2"/>
                                            </p:txEl>
                                          </p:spTgt>
                                        </p:tgtEl>
                                      </p:cBhvr>
                                    </p:animEffect>
                                  </p:childTnLst>
                                </p:cTn>
                              </p:par>
                            </p:childTnLst>
                          </p:cTn>
                        </p:par>
                        <p:par>
                          <p:cTn id="16" fill="hold">
                            <p:stCondLst>
                              <p:cond delay="6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200"/>
                                        <p:tgtEl>
                                          <p:spTgt spid="3">
                                            <p:txEl>
                                              <p:pRg st="3" end="3"/>
                                            </p:txEl>
                                          </p:spTgt>
                                        </p:tgtEl>
                                      </p:cBhvr>
                                    </p:animEffect>
                                  </p:childTnLst>
                                </p:cTn>
                              </p:par>
                            </p:childTnLst>
                          </p:cTn>
                        </p:par>
                        <p:par>
                          <p:cTn id="20" fill="hold">
                            <p:stCondLst>
                              <p:cond delay="800"/>
                            </p:stCondLst>
                            <p:childTnLst>
                              <p:par>
                                <p:cTn id="21" presetID="22"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200"/>
                                        <p:tgtEl>
                                          <p:spTgt spid="3">
                                            <p:txEl>
                                              <p:pRg st="4" end="4"/>
                                            </p:txEl>
                                          </p:spTgt>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200"/>
                                        <p:tgtEl>
                                          <p:spTgt spid="3">
                                            <p:txEl>
                                              <p:pRg st="5" end="5"/>
                                            </p:txEl>
                                          </p:spTgt>
                                        </p:tgtEl>
                                      </p:cBhvr>
                                    </p:animEffect>
                                  </p:childTnLst>
                                </p:cTn>
                              </p:par>
                            </p:childTnLst>
                          </p:cTn>
                        </p:par>
                        <p:par>
                          <p:cTn id="28" fill="hold">
                            <p:stCondLst>
                              <p:cond delay="1200"/>
                            </p:stCondLst>
                            <p:childTnLst>
                              <p:par>
                                <p:cTn id="29" presetID="22" presetClass="entr" presetSubtype="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200"/>
                                        <p:tgtEl>
                                          <p:spTgt spid="3">
                                            <p:txEl>
                                              <p:pRg st="6" end="6"/>
                                            </p:txEl>
                                          </p:spTgt>
                                        </p:tgtEl>
                                      </p:cBhvr>
                                    </p:animEffect>
                                  </p:childTnLst>
                                </p:cTn>
                              </p:par>
                            </p:childTnLst>
                          </p:cTn>
                        </p:par>
                        <p:par>
                          <p:cTn id="32" fill="hold">
                            <p:stCondLst>
                              <p:cond delay="1400"/>
                            </p:stCondLst>
                            <p:childTnLst>
                              <p:par>
                                <p:cTn id="33" presetID="22" presetClass="entr" presetSubtype="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200"/>
                                        <p:tgtEl>
                                          <p:spTgt spid="3">
                                            <p:txEl>
                                              <p:pRg st="7" end="7"/>
                                            </p:txEl>
                                          </p:spTgt>
                                        </p:tgtEl>
                                      </p:cBhvr>
                                    </p:animEffect>
                                  </p:childTnLst>
                                </p:cTn>
                              </p:par>
                            </p:childTnLst>
                          </p:cTn>
                        </p:par>
                        <p:par>
                          <p:cTn id="36" fill="hold">
                            <p:stCondLst>
                              <p:cond delay="1600"/>
                            </p:stCondLst>
                            <p:childTnLst>
                              <p:par>
                                <p:cTn id="37" presetID="22" presetClass="entr" presetSubtype="1" fill="hold" grpId="0" nodeType="after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wipe(up)">
                                      <p:cBhvr>
                                        <p:cTn id="39" dur="200"/>
                                        <p:tgtEl>
                                          <p:spTgt spid="4">
                                            <p:txEl>
                                              <p:pRg st="0" end="0"/>
                                            </p:txEl>
                                          </p:spTgt>
                                        </p:tgtEl>
                                      </p:cBhvr>
                                    </p:animEffect>
                                  </p:childTnLst>
                                </p:cTn>
                              </p:par>
                            </p:childTnLst>
                          </p:cTn>
                        </p:par>
                        <p:par>
                          <p:cTn id="40" fill="hold">
                            <p:stCondLst>
                              <p:cond delay="1800"/>
                            </p:stCondLst>
                            <p:childTnLst>
                              <p:par>
                                <p:cTn id="41" presetID="22" presetClass="entr" presetSubtype="1" fill="hold" grpId="0" nodeType="after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wipe(up)">
                                      <p:cBhvr>
                                        <p:cTn id="43" dur="200"/>
                                        <p:tgtEl>
                                          <p:spTgt spid="4">
                                            <p:txEl>
                                              <p:pRg st="1" end="1"/>
                                            </p:txEl>
                                          </p:spTgt>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wipe(up)">
                                      <p:cBhvr>
                                        <p:cTn id="47" dur="200"/>
                                        <p:tgtEl>
                                          <p:spTgt spid="4">
                                            <p:txEl>
                                              <p:pRg st="2" end="2"/>
                                            </p:txEl>
                                          </p:spTgt>
                                        </p:tgtEl>
                                      </p:cBhvr>
                                    </p:animEffect>
                                  </p:childTnLst>
                                </p:cTn>
                              </p:par>
                            </p:childTnLst>
                          </p:cTn>
                        </p:par>
                        <p:par>
                          <p:cTn id="48" fill="hold">
                            <p:stCondLst>
                              <p:cond delay="2200"/>
                            </p:stCondLst>
                            <p:childTnLst>
                              <p:par>
                                <p:cTn id="49" presetID="22" presetClass="entr" presetSubtype="1" fill="hold" grpId="0" nodeType="after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wipe(up)">
                                      <p:cBhvr>
                                        <p:cTn id="51" dur="200"/>
                                        <p:tgtEl>
                                          <p:spTgt spid="4">
                                            <p:txEl>
                                              <p:pRg st="3" end="3"/>
                                            </p:txEl>
                                          </p:spTgt>
                                        </p:tgtEl>
                                      </p:cBhvr>
                                    </p:animEffect>
                                  </p:childTnLst>
                                </p:cTn>
                              </p:par>
                            </p:childTnLst>
                          </p:cTn>
                        </p:par>
                        <p:par>
                          <p:cTn id="52" fill="hold">
                            <p:stCondLst>
                              <p:cond delay="2400"/>
                            </p:stCondLst>
                            <p:childTnLst>
                              <p:par>
                                <p:cTn id="53" presetID="22" presetClass="entr" presetSubtype="1" fill="hold" grpId="0" nodeType="after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wipe(up)">
                                      <p:cBhvr>
                                        <p:cTn id="55" dur="200"/>
                                        <p:tgtEl>
                                          <p:spTgt spid="4">
                                            <p:txEl>
                                              <p:pRg st="4" end="4"/>
                                            </p:txEl>
                                          </p:spTgt>
                                        </p:tgtEl>
                                      </p:cBhvr>
                                    </p:animEffect>
                                  </p:childTnLst>
                                </p:cTn>
                              </p:par>
                            </p:childTnLst>
                          </p:cTn>
                        </p:par>
                        <p:par>
                          <p:cTn id="56" fill="hold">
                            <p:stCondLst>
                              <p:cond delay="2600"/>
                            </p:stCondLst>
                            <p:childTnLst>
                              <p:par>
                                <p:cTn id="57" presetID="22" presetClass="entr" presetSubtype="1" fill="hold" grpId="0" nodeType="after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Effect transition="in" filter="wipe(up)">
                                      <p:cBhvr>
                                        <p:cTn id="59" dur="200"/>
                                        <p:tgtEl>
                                          <p:spTgt spid="4">
                                            <p:txEl>
                                              <p:pRg st="5" end="5"/>
                                            </p:txEl>
                                          </p:spTgt>
                                        </p:tgtEl>
                                      </p:cBhvr>
                                    </p:animEffect>
                                  </p:childTnLst>
                                </p:cTn>
                              </p:par>
                            </p:childTnLst>
                          </p:cTn>
                        </p:par>
                        <p:par>
                          <p:cTn id="60" fill="hold">
                            <p:stCondLst>
                              <p:cond delay="2800"/>
                            </p:stCondLst>
                            <p:childTnLst>
                              <p:par>
                                <p:cTn id="61" presetID="22" presetClass="entr" presetSubtype="1" fill="hold" grpId="0" nodeType="after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animEffect transition="in" filter="wipe(up)">
                                      <p:cBhvr>
                                        <p:cTn id="63" dur="200"/>
                                        <p:tgtEl>
                                          <p:spTgt spid="4">
                                            <p:txEl>
                                              <p:pRg st="6" end="6"/>
                                            </p:txEl>
                                          </p:spTgt>
                                        </p:tgtEl>
                                      </p:cBhvr>
                                    </p:animEffect>
                                  </p:childTnLst>
                                </p:cTn>
                              </p:par>
                            </p:childTnLst>
                          </p:cTn>
                        </p:par>
                        <p:par>
                          <p:cTn id="64" fill="hold">
                            <p:stCondLst>
                              <p:cond delay="3000"/>
                            </p:stCondLst>
                            <p:childTnLst>
                              <p:par>
                                <p:cTn id="65" presetID="22" presetClass="entr" presetSubtype="1" fill="hold" grpId="0" nodeType="after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animEffect transition="in" filter="wipe(up)">
                                      <p:cBhvr>
                                        <p:cTn id="67" dur="200"/>
                                        <p:tgtEl>
                                          <p:spTgt spid="4">
                                            <p:txEl>
                                              <p:pRg st="7" end="7"/>
                                            </p:txEl>
                                          </p:spTgt>
                                        </p:tgtEl>
                                      </p:cBhvr>
                                    </p:animEffect>
                                  </p:childTnLst>
                                </p:cTn>
                              </p:par>
                            </p:childTnLst>
                          </p:cTn>
                        </p:par>
                        <p:par>
                          <p:cTn id="68" fill="hold">
                            <p:stCondLst>
                              <p:cond delay="3200"/>
                            </p:stCondLst>
                            <p:childTnLst>
                              <p:par>
                                <p:cTn id="69" presetID="22" presetClass="entr" presetSubtype="1" fill="hold" nodeType="after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Effect transition="in" filter="wipe(up)">
                                      <p:cBhvr>
                                        <p:cTn id="71" dur="200"/>
                                        <p:tgtEl>
                                          <p:spTgt spid="5">
                                            <p:txEl>
                                              <p:pRg st="0" end="0"/>
                                            </p:txEl>
                                          </p:spTgt>
                                        </p:tgtEl>
                                      </p:cBhvr>
                                    </p:animEffect>
                                  </p:childTnLst>
                                </p:cTn>
                              </p:par>
                            </p:childTnLst>
                          </p:cTn>
                        </p:par>
                        <p:par>
                          <p:cTn id="72" fill="hold">
                            <p:stCondLst>
                              <p:cond delay="3400"/>
                            </p:stCondLst>
                            <p:childTnLst>
                              <p:par>
                                <p:cTn id="73" presetID="22" presetClass="entr" presetSubtype="1" fill="hold" nodeType="afterEffect">
                                  <p:stCondLst>
                                    <p:cond delay="0"/>
                                  </p:stCondLst>
                                  <p:childTnLst>
                                    <p:set>
                                      <p:cBhvr>
                                        <p:cTn id="74" dur="1" fill="hold">
                                          <p:stCondLst>
                                            <p:cond delay="0"/>
                                          </p:stCondLst>
                                        </p:cTn>
                                        <p:tgtEl>
                                          <p:spTgt spid="5">
                                            <p:txEl>
                                              <p:pRg st="1" end="1"/>
                                            </p:txEl>
                                          </p:spTgt>
                                        </p:tgtEl>
                                        <p:attrNameLst>
                                          <p:attrName>style.visibility</p:attrName>
                                        </p:attrNameLst>
                                      </p:cBhvr>
                                      <p:to>
                                        <p:strVal val="visible"/>
                                      </p:to>
                                    </p:set>
                                    <p:animEffect transition="in" filter="wipe(up)">
                                      <p:cBhvr>
                                        <p:cTn id="75" dur="200"/>
                                        <p:tgtEl>
                                          <p:spTgt spid="5">
                                            <p:txEl>
                                              <p:pRg st="1" end="1"/>
                                            </p:txEl>
                                          </p:spTgt>
                                        </p:tgtEl>
                                      </p:cBhvr>
                                    </p:animEffect>
                                  </p:childTnLst>
                                </p:cTn>
                              </p:par>
                            </p:childTnLst>
                          </p:cTn>
                        </p:par>
                        <p:par>
                          <p:cTn id="76" fill="hold">
                            <p:stCondLst>
                              <p:cond delay="3600"/>
                            </p:stCondLst>
                            <p:childTnLst>
                              <p:par>
                                <p:cTn id="77" presetID="22" presetClass="entr" presetSubtype="1" fill="hold" nodeType="afterEffect">
                                  <p:stCondLst>
                                    <p:cond delay="0"/>
                                  </p:stCondLst>
                                  <p:childTnLst>
                                    <p:set>
                                      <p:cBhvr>
                                        <p:cTn id="78" dur="1" fill="hold">
                                          <p:stCondLst>
                                            <p:cond delay="0"/>
                                          </p:stCondLst>
                                        </p:cTn>
                                        <p:tgtEl>
                                          <p:spTgt spid="5">
                                            <p:txEl>
                                              <p:pRg st="2" end="2"/>
                                            </p:txEl>
                                          </p:spTgt>
                                        </p:tgtEl>
                                        <p:attrNameLst>
                                          <p:attrName>style.visibility</p:attrName>
                                        </p:attrNameLst>
                                      </p:cBhvr>
                                      <p:to>
                                        <p:strVal val="visible"/>
                                      </p:to>
                                    </p:set>
                                    <p:animEffect transition="in" filter="wipe(up)">
                                      <p:cBhvr>
                                        <p:cTn id="79" dur="200"/>
                                        <p:tgtEl>
                                          <p:spTgt spid="5">
                                            <p:txEl>
                                              <p:pRg st="2" end="2"/>
                                            </p:txEl>
                                          </p:spTgt>
                                        </p:tgtEl>
                                      </p:cBhvr>
                                    </p:animEffect>
                                  </p:childTnLst>
                                </p:cTn>
                              </p:par>
                            </p:childTnLst>
                          </p:cTn>
                        </p:par>
                        <p:par>
                          <p:cTn id="80" fill="hold">
                            <p:stCondLst>
                              <p:cond delay="3800"/>
                            </p:stCondLst>
                            <p:childTnLst>
                              <p:par>
                                <p:cTn id="81" presetID="22" presetClass="entr" presetSubtype="1" fill="hold" nodeType="afterEffect">
                                  <p:stCondLst>
                                    <p:cond delay="0"/>
                                  </p:stCondLst>
                                  <p:childTnLst>
                                    <p:set>
                                      <p:cBhvr>
                                        <p:cTn id="82" dur="1" fill="hold">
                                          <p:stCondLst>
                                            <p:cond delay="0"/>
                                          </p:stCondLst>
                                        </p:cTn>
                                        <p:tgtEl>
                                          <p:spTgt spid="5">
                                            <p:txEl>
                                              <p:pRg st="3" end="3"/>
                                            </p:txEl>
                                          </p:spTgt>
                                        </p:tgtEl>
                                        <p:attrNameLst>
                                          <p:attrName>style.visibility</p:attrName>
                                        </p:attrNameLst>
                                      </p:cBhvr>
                                      <p:to>
                                        <p:strVal val="visible"/>
                                      </p:to>
                                    </p:set>
                                    <p:animEffect transition="in" filter="wipe(up)">
                                      <p:cBhvr>
                                        <p:cTn id="83" dur="200"/>
                                        <p:tgtEl>
                                          <p:spTgt spid="5">
                                            <p:txEl>
                                              <p:pRg st="3" end="3"/>
                                            </p:txEl>
                                          </p:spTgt>
                                        </p:tgtEl>
                                      </p:cBhvr>
                                    </p:animEffect>
                                  </p:childTnLst>
                                </p:cTn>
                              </p:par>
                            </p:childTnLst>
                          </p:cTn>
                        </p:par>
                        <p:par>
                          <p:cTn id="84" fill="hold">
                            <p:stCondLst>
                              <p:cond delay="4000"/>
                            </p:stCondLst>
                            <p:childTnLst>
                              <p:par>
                                <p:cTn id="85" presetID="22" presetClass="entr" presetSubtype="1" fill="hold" nodeType="afterEffect">
                                  <p:stCondLst>
                                    <p:cond delay="0"/>
                                  </p:stCondLst>
                                  <p:childTnLst>
                                    <p:set>
                                      <p:cBhvr>
                                        <p:cTn id="86" dur="1" fill="hold">
                                          <p:stCondLst>
                                            <p:cond delay="0"/>
                                          </p:stCondLst>
                                        </p:cTn>
                                        <p:tgtEl>
                                          <p:spTgt spid="5">
                                            <p:txEl>
                                              <p:pRg st="4" end="4"/>
                                            </p:txEl>
                                          </p:spTgt>
                                        </p:tgtEl>
                                        <p:attrNameLst>
                                          <p:attrName>style.visibility</p:attrName>
                                        </p:attrNameLst>
                                      </p:cBhvr>
                                      <p:to>
                                        <p:strVal val="visible"/>
                                      </p:to>
                                    </p:set>
                                    <p:animEffect transition="in" filter="wipe(up)">
                                      <p:cBhvr>
                                        <p:cTn id="87" dur="200"/>
                                        <p:tgtEl>
                                          <p:spTgt spid="5">
                                            <p:txEl>
                                              <p:pRg st="4" end="4"/>
                                            </p:txEl>
                                          </p:spTgt>
                                        </p:tgtEl>
                                      </p:cBhvr>
                                    </p:animEffect>
                                  </p:childTnLst>
                                </p:cTn>
                              </p:par>
                            </p:childTnLst>
                          </p:cTn>
                        </p:par>
                        <p:par>
                          <p:cTn id="88" fill="hold">
                            <p:stCondLst>
                              <p:cond delay="4200"/>
                            </p:stCondLst>
                            <p:childTnLst>
                              <p:par>
                                <p:cTn id="89" presetID="22" presetClass="entr" presetSubtype="1" fill="hold" nodeType="afterEffect">
                                  <p:stCondLst>
                                    <p:cond delay="0"/>
                                  </p:stCondLst>
                                  <p:childTnLst>
                                    <p:set>
                                      <p:cBhvr>
                                        <p:cTn id="90" dur="1" fill="hold">
                                          <p:stCondLst>
                                            <p:cond delay="0"/>
                                          </p:stCondLst>
                                        </p:cTn>
                                        <p:tgtEl>
                                          <p:spTgt spid="5">
                                            <p:txEl>
                                              <p:pRg st="5" end="5"/>
                                            </p:txEl>
                                          </p:spTgt>
                                        </p:tgtEl>
                                        <p:attrNameLst>
                                          <p:attrName>style.visibility</p:attrName>
                                        </p:attrNameLst>
                                      </p:cBhvr>
                                      <p:to>
                                        <p:strVal val="visible"/>
                                      </p:to>
                                    </p:set>
                                    <p:animEffect transition="in" filter="wipe(up)">
                                      <p:cBhvr>
                                        <p:cTn id="91" dur="200"/>
                                        <p:tgtEl>
                                          <p:spTgt spid="5">
                                            <p:txEl>
                                              <p:pRg st="5" end="5"/>
                                            </p:txEl>
                                          </p:spTgt>
                                        </p:tgtEl>
                                      </p:cBhvr>
                                    </p:animEffect>
                                  </p:childTnLst>
                                </p:cTn>
                              </p:par>
                            </p:childTnLst>
                          </p:cTn>
                        </p:par>
                        <p:par>
                          <p:cTn id="92" fill="hold">
                            <p:stCondLst>
                              <p:cond delay="4400"/>
                            </p:stCondLst>
                            <p:childTnLst>
                              <p:par>
                                <p:cTn id="93" presetID="22" presetClass="entr" presetSubtype="1" fill="hold" nodeType="afterEffect">
                                  <p:stCondLst>
                                    <p:cond delay="0"/>
                                  </p:stCondLst>
                                  <p:childTnLst>
                                    <p:set>
                                      <p:cBhvr>
                                        <p:cTn id="94" dur="1" fill="hold">
                                          <p:stCondLst>
                                            <p:cond delay="0"/>
                                          </p:stCondLst>
                                        </p:cTn>
                                        <p:tgtEl>
                                          <p:spTgt spid="5">
                                            <p:txEl>
                                              <p:pRg st="6" end="6"/>
                                            </p:txEl>
                                          </p:spTgt>
                                        </p:tgtEl>
                                        <p:attrNameLst>
                                          <p:attrName>style.visibility</p:attrName>
                                        </p:attrNameLst>
                                      </p:cBhvr>
                                      <p:to>
                                        <p:strVal val="visible"/>
                                      </p:to>
                                    </p:set>
                                    <p:animEffect transition="in" filter="wipe(up)">
                                      <p:cBhvr>
                                        <p:cTn id="95" dur="200"/>
                                        <p:tgtEl>
                                          <p:spTgt spid="5">
                                            <p:txEl>
                                              <p:pRg st="6" end="6"/>
                                            </p:txEl>
                                          </p:spTgt>
                                        </p:tgtEl>
                                      </p:cBhvr>
                                    </p:animEffect>
                                  </p:childTnLst>
                                </p:cTn>
                              </p:par>
                            </p:childTnLst>
                          </p:cTn>
                        </p:par>
                        <p:par>
                          <p:cTn id="96" fill="hold">
                            <p:stCondLst>
                              <p:cond delay="4600"/>
                            </p:stCondLst>
                            <p:childTnLst>
                              <p:par>
                                <p:cTn id="97" presetID="22" presetClass="entr" presetSubtype="1" fill="hold" nodeType="afterEffect">
                                  <p:stCondLst>
                                    <p:cond delay="0"/>
                                  </p:stCondLst>
                                  <p:childTnLst>
                                    <p:set>
                                      <p:cBhvr>
                                        <p:cTn id="98" dur="1" fill="hold">
                                          <p:stCondLst>
                                            <p:cond delay="0"/>
                                          </p:stCondLst>
                                        </p:cTn>
                                        <p:tgtEl>
                                          <p:spTgt spid="5">
                                            <p:txEl>
                                              <p:pRg st="7" end="7"/>
                                            </p:txEl>
                                          </p:spTgt>
                                        </p:tgtEl>
                                        <p:attrNameLst>
                                          <p:attrName>style.visibility</p:attrName>
                                        </p:attrNameLst>
                                      </p:cBhvr>
                                      <p:to>
                                        <p:strVal val="visible"/>
                                      </p:to>
                                    </p:set>
                                    <p:animEffect transition="in" filter="wipe(up)">
                                      <p:cBhvr>
                                        <p:cTn id="99" dur="2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E6CA-2F21-454D-9262-C5CB9E736ED0}"/>
              </a:ext>
            </a:extLst>
          </p:cNvPr>
          <p:cNvSpPr>
            <a:spLocks noGrp="1"/>
          </p:cNvSpPr>
          <p:nvPr>
            <p:ph type="title"/>
          </p:nvPr>
        </p:nvSpPr>
        <p:spPr/>
        <p:txBody>
          <a:bodyPr/>
          <a:lstStyle/>
          <a:p>
            <a:r>
              <a:rPr lang="en-GB" dirty="0"/>
              <a:t>Biological Examples</a:t>
            </a:r>
          </a:p>
        </p:txBody>
      </p:sp>
      <p:sp>
        <p:nvSpPr>
          <p:cNvPr id="6" name="TextBox 5">
            <a:extLst>
              <a:ext uri="{FF2B5EF4-FFF2-40B4-BE49-F238E27FC236}">
                <a16:creationId xmlns:a16="http://schemas.microsoft.com/office/drawing/2014/main" id="{80B16AE1-DBD4-421A-BC17-1592281C3DA6}"/>
              </a:ext>
            </a:extLst>
          </p:cNvPr>
          <p:cNvSpPr txBox="1"/>
          <p:nvPr/>
        </p:nvSpPr>
        <p:spPr>
          <a:xfrm>
            <a:off x="335360" y="1949931"/>
            <a:ext cx="5515549" cy="830997"/>
          </a:xfrm>
          <a:prstGeom prst="rect">
            <a:avLst/>
          </a:prstGeom>
          <a:noFill/>
        </p:spPr>
        <p:txBody>
          <a:bodyPr wrap="none" rtlCol="0">
            <a:spAutoFit/>
          </a:bodyPr>
          <a:lstStyle/>
          <a:p>
            <a:r>
              <a:rPr lang="en-GB" sz="2400" b="1" dirty="0"/>
              <a:t>Input: </a:t>
            </a:r>
            <a:r>
              <a:rPr lang="en-GB" sz="2400" dirty="0"/>
              <a:t>		Histopathology slide images</a:t>
            </a:r>
          </a:p>
          <a:p>
            <a:r>
              <a:rPr lang="en-GB" sz="2400" b="1" dirty="0"/>
              <a:t>Output:</a:t>
            </a:r>
            <a:r>
              <a:rPr lang="en-GB" sz="2400" dirty="0"/>
              <a:t> 	Cancer likelihood score</a:t>
            </a:r>
          </a:p>
        </p:txBody>
      </p:sp>
      <p:pic>
        <p:nvPicPr>
          <p:cNvPr id="4" name="Picture 3">
            <a:extLst>
              <a:ext uri="{FF2B5EF4-FFF2-40B4-BE49-F238E27FC236}">
                <a16:creationId xmlns:a16="http://schemas.microsoft.com/office/drawing/2014/main" id="{6AA907F1-BD7F-46B0-8414-FCAF8432D8AA}"/>
              </a:ext>
            </a:extLst>
          </p:cNvPr>
          <p:cNvPicPr>
            <a:picLocks noChangeAspect="1"/>
          </p:cNvPicPr>
          <p:nvPr/>
        </p:nvPicPr>
        <p:blipFill>
          <a:blip r:embed="rId2"/>
          <a:stretch>
            <a:fillRect/>
          </a:stretch>
        </p:blipFill>
        <p:spPr>
          <a:xfrm>
            <a:off x="335360" y="3650246"/>
            <a:ext cx="6937087" cy="2921533"/>
          </a:xfrm>
          <a:prstGeom prst="rect">
            <a:avLst/>
          </a:prstGeom>
        </p:spPr>
      </p:pic>
      <p:pic>
        <p:nvPicPr>
          <p:cNvPr id="8" name="Picture 7">
            <a:extLst>
              <a:ext uri="{FF2B5EF4-FFF2-40B4-BE49-F238E27FC236}">
                <a16:creationId xmlns:a16="http://schemas.microsoft.com/office/drawing/2014/main" id="{438A83CD-DEB5-4C32-A61E-1A4EC4C5FA18}"/>
              </a:ext>
            </a:extLst>
          </p:cNvPr>
          <p:cNvPicPr>
            <a:picLocks noChangeAspect="1"/>
          </p:cNvPicPr>
          <p:nvPr/>
        </p:nvPicPr>
        <p:blipFill>
          <a:blip r:embed="rId3"/>
          <a:stretch>
            <a:fillRect/>
          </a:stretch>
        </p:blipFill>
        <p:spPr>
          <a:xfrm>
            <a:off x="7824192" y="1949931"/>
            <a:ext cx="4170207" cy="4553744"/>
          </a:xfrm>
          <a:prstGeom prst="rect">
            <a:avLst/>
          </a:prstGeom>
        </p:spPr>
      </p:pic>
    </p:spTree>
    <p:extLst>
      <p:ext uri="{BB962C8B-B14F-4D97-AF65-F5344CB8AC3E}">
        <p14:creationId xmlns:p14="http://schemas.microsoft.com/office/powerpoint/2010/main" val="38082223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B8EA-DF2B-499C-B387-1F67DBC8D45D}"/>
              </a:ext>
            </a:extLst>
          </p:cNvPr>
          <p:cNvSpPr>
            <a:spLocks noGrp="1"/>
          </p:cNvSpPr>
          <p:nvPr>
            <p:ph type="title"/>
          </p:nvPr>
        </p:nvSpPr>
        <p:spPr/>
        <p:txBody>
          <a:bodyPr/>
          <a:lstStyle/>
          <a:p>
            <a:r>
              <a:rPr lang="en-GB" dirty="0" err="1"/>
              <a:t>TidyModels</a:t>
            </a:r>
            <a:endParaRPr lang="en-GB" dirty="0"/>
          </a:p>
        </p:txBody>
      </p:sp>
      <p:pic>
        <p:nvPicPr>
          <p:cNvPr id="4" name="Picture 3">
            <a:extLst>
              <a:ext uri="{FF2B5EF4-FFF2-40B4-BE49-F238E27FC236}">
                <a16:creationId xmlns:a16="http://schemas.microsoft.com/office/drawing/2014/main" id="{B9F2A5A8-2397-4AE3-A423-B3D4BD1C0DB5}"/>
              </a:ext>
            </a:extLst>
          </p:cNvPr>
          <p:cNvPicPr>
            <a:picLocks noChangeAspect="1"/>
          </p:cNvPicPr>
          <p:nvPr/>
        </p:nvPicPr>
        <p:blipFill>
          <a:blip r:embed="rId2"/>
          <a:stretch>
            <a:fillRect/>
          </a:stretch>
        </p:blipFill>
        <p:spPr>
          <a:xfrm>
            <a:off x="9807239" y="3733800"/>
            <a:ext cx="2381250" cy="3124200"/>
          </a:xfrm>
          <a:prstGeom prst="rect">
            <a:avLst/>
          </a:prstGeom>
        </p:spPr>
      </p:pic>
      <p:pic>
        <p:nvPicPr>
          <p:cNvPr id="7" name="Picture 6">
            <a:extLst>
              <a:ext uri="{FF2B5EF4-FFF2-40B4-BE49-F238E27FC236}">
                <a16:creationId xmlns:a16="http://schemas.microsoft.com/office/drawing/2014/main" id="{AFED44DC-3839-4F44-AEDA-AC8B6ED7174A}"/>
              </a:ext>
            </a:extLst>
          </p:cNvPr>
          <p:cNvPicPr>
            <a:picLocks noChangeAspect="1"/>
          </p:cNvPicPr>
          <p:nvPr/>
        </p:nvPicPr>
        <p:blipFill>
          <a:blip r:embed="rId3"/>
          <a:stretch>
            <a:fillRect/>
          </a:stretch>
        </p:blipFill>
        <p:spPr>
          <a:xfrm>
            <a:off x="0" y="2708920"/>
            <a:ext cx="3759259" cy="4144353"/>
          </a:xfrm>
          <a:prstGeom prst="rect">
            <a:avLst/>
          </a:prstGeom>
        </p:spPr>
      </p:pic>
      <p:sp>
        <p:nvSpPr>
          <p:cNvPr id="8" name="Rectangle 7">
            <a:extLst>
              <a:ext uri="{FF2B5EF4-FFF2-40B4-BE49-F238E27FC236}">
                <a16:creationId xmlns:a16="http://schemas.microsoft.com/office/drawing/2014/main" id="{E60A7F1B-4179-4831-A401-BEED41CAE768}"/>
              </a:ext>
            </a:extLst>
          </p:cNvPr>
          <p:cNvSpPr/>
          <p:nvPr/>
        </p:nvSpPr>
        <p:spPr>
          <a:xfrm>
            <a:off x="3244258" y="1094472"/>
            <a:ext cx="5703484" cy="646331"/>
          </a:xfrm>
          <a:prstGeom prst="rect">
            <a:avLst/>
          </a:prstGeom>
        </p:spPr>
        <p:txBody>
          <a:bodyPr wrap="none">
            <a:spAutoFit/>
          </a:bodyPr>
          <a:lstStyle/>
          <a:p>
            <a:r>
              <a:rPr lang="en-GB" sz="3600" dirty="0"/>
              <a:t>https://www.tidymodels.org/</a:t>
            </a:r>
          </a:p>
        </p:txBody>
      </p:sp>
      <p:sp>
        <p:nvSpPr>
          <p:cNvPr id="9" name="TextBox 8">
            <a:extLst>
              <a:ext uri="{FF2B5EF4-FFF2-40B4-BE49-F238E27FC236}">
                <a16:creationId xmlns:a16="http://schemas.microsoft.com/office/drawing/2014/main" id="{CA6D826D-24BF-4363-8F40-E2C2676F750E}"/>
              </a:ext>
            </a:extLst>
          </p:cNvPr>
          <p:cNvSpPr txBox="1"/>
          <p:nvPr/>
        </p:nvSpPr>
        <p:spPr>
          <a:xfrm>
            <a:off x="2944236" y="2169592"/>
            <a:ext cx="6303527" cy="2677656"/>
          </a:xfrm>
          <a:prstGeom prst="rect">
            <a:avLst/>
          </a:prstGeom>
          <a:noFill/>
        </p:spPr>
        <p:txBody>
          <a:bodyPr wrap="square" rtlCol="0">
            <a:spAutoFit/>
          </a:bodyPr>
          <a:lstStyle/>
          <a:p>
            <a:pPr algn="ctr"/>
            <a:r>
              <a:rPr lang="en-GB" sz="2800" dirty="0"/>
              <a:t>Provides a consistent interface to prepare data, construct models and evaluate results.</a:t>
            </a:r>
          </a:p>
          <a:p>
            <a:pPr algn="ctr"/>
            <a:endParaRPr lang="en-GB" sz="2800" dirty="0"/>
          </a:p>
          <a:p>
            <a:pPr algn="ctr"/>
            <a:r>
              <a:rPr lang="en-GB" sz="2800" dirty="0"/>
              <a:t>Easy to move between different modelling packages with minimal code changes.</a:t>
            </a:r>
          </a:p>
        </p:txBody>
      </p:sp>
    </p:spTree>
    <p:extLst>
      <p:ext uri="{BB962C8B-B14F-4D97-AF65-F5344CB8AC3E}">
        <p14:creationId xmlns:p14="http://schemas.microsoft.com/office/powerpoint/2010/main" val="31076410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F46C-E0F2-4057-9CB9-9759E5D5657E}"/>
              </a:ext>
            </a:extLst>
          </p:cNvPr>
          <p:cNvSpPr>
            <a:spLocks noGrp="1"/>
          </p:cNvSpPr>
          <p:nvPr>
            <p:ph type="title"/>
          </p:nvPr>
        </p:nvSpPr>
        <p:spPr/>
        <p:txBody>
          <a:bodyPr/>
          <a:lstStyle/>
          <a:p>
            <a:r>
              <a:rPr lang="en-GB" dirty="0"/>
              <a:t>Input Data</a:t>
            </a:r>
          </a:p>
        </p:txBody>
      </p:sp>
      <p:sp>
        <p:nvSpPr>
          <p:cNvPr id="3" name="Content Placeholder 2">
            <a:extLst>
              <a:ext uri="{FF2B5EF4-FFF2-40B4-BE49-F238E27FC236}">
                <a16:creationId xmlns:a16="http://schemas.microsoft.com/office/drawing/2014/main" id="{D9DE9952-BDF1-4833-8828-1F91684F074C}"/>
              </a:ext>
            </a:extLst>
          </p:cNvPr>
          <p:cNvSpPr>
            <a:spLocks noGrp="1"/>
          </p:cNvSpPr>
          <p:nvPr>
            <p:ph idx="1"/>
          </p:nvPr>
        </p:nvSpPr>
        <p:spPr/>
        <p:txBody>
          <a:bodyPr/>
          <a:lstStyle/>
          <a:p>
            <a:r>
              <a:rPr lang="en-GB" dirty="0"/>
              <a:t>Tibble of data (2D Spreadsheet)</a:t>
            </a:r>
          </a:p>
          <a:p>
            <a:pPr lvl="1"/>
            <a:r>
              <a:rPr lang="en-GB" dirty="0"/>
              <a:t>rows are observations (cases) columns are variables</a:t>
            </a:r>
          </a:p>
          <a:p>
            <a:pPr lvl="1"/>
            <a:endParaRPr lang="en-GB" dirty="0"/>
          </a:p>
          <a:p>
            <a:r>
              <a:rPr lang="en-GB" dirty="0"/>
              <a:t>Classification variables must be factors (not text)</a:t>
            </a:r>
          </a:p>
          <a:p>
            <a:endParaRPr lang="en-GB" dirty="0"/>
          </a:p>
          <a:p>
            <a:r>
              <a:rPr lang="en-GB" dirty="0"/>
              <a:t>Standard exploration / plotting should happen before modelling</a:t>
            </a:r>
          </a:p>
        </p:txBody>
      </p:sp>
    </p:spTree>
    <p:extLst>
      <p:ext uri="{BB962C8B-B14F-4D97-AF65-F5344CB8AC3E}">
        <p14:creationId xmlns:p14="http://schemas.microsoft.com/office/powerpoint/2010/main" val="8252046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C7E3-E1E9-4C89-9AC9-864961063061}"/>
              </a:ext>
            </a:extLst>
          </p:cNvPr>
          <p:cNvSpPr>
            <a:spLocks noGrp="1"/>
          </p:cNvSpPr>
          <p:nvPr>
            <p:ph type="title"/>
          </p:nvPr>
        </p:nvSpPr>
        <p:spPr/>
        <p:txBody>
          <a:bodyPr/>
          <a:lstStyle/>
          <a:p>
            <a:r>
              <a:rPr lang="en-GB" dirty="0"/>
              <a:t>Code Structure</a:t>
            </a:r>
          </a:p>
        </p:txBody>
      </p:sp>
      <p:sp>
        <p:nvSpPr>
          <p:cNvPr id="3" name="Content Placeholder 2">
            <a:extLst>
              <a:ext uri="{FF2B5EF4-FFF2-40B4-BE49-F238E27FC236}">
                <a16:creationId xmlns:a16="http://schemas.microsoft.com/office/drawing/2014/main" id="{F9B1E1C4-D878-4BEB-9576-C66457BB52CA}"/>
              </a:ext>
            </a:extLst>
          </p:cNvPr>
          <p:cNvSpPr>
            <a:spLocks noGrp="1"/>
          </p:cNvSpPr>
          <p:nvPr>
            <p:ph idx="1"/>
          </p:nvPr>
        </p:nvSpPr>
        <p:spPr>
          <a:xfrm>
            <a:off x="609600" y="1442195"/>
            <a:ext cx="10972800" cy="5141167"/>
          </a:xfrm>
        </p:spPr>
        <p:txBody>
          <a:bodyPr>
            <a:normAutofit fontScale="92500" lnSpcReduction="20000"/>
          </a:bodyPr>
          <a:lstStyle/>
          <a:p>
            <a:pPr marL="514350" indent="-514350">
              <a:buFont typeface="+mj-lt"/>
              <a:buAutoNum type="arabicPeriod"/>
            </a:pPr>
            <a:r>
              <a:rPr lang="en-GB" dirty="0"/>
              <a:t>Create a model</a:t>
            </a:r>
          </a:p>
          <a:p>
            <a:pPr lvl="1"/>
            <a:r>
              <a:rPr lang="en-GB" dirty="0"/>
              <a:t>No data yet, just the type of model and the settings to use</a:t>
            </a:r>
          </a:p>
          <a:p>
            <a:pPr lvl="1"/>
            <a:endParaRPr lang="en-GB" dirty="0"/>
          </a:p>
          <a:p>
            <a:pPr marL="514350" indent="-514350">
              <a:buFont typeface="+mj-lt"/>
              <a:buAutoNum type="arabicPeriod"/>
            </a:pPr>
            <a:r>
              <a:rPr lang="en-GB" dirty="0"/>
              <a:t>Create your data</a:t>
            </a:r>
          </a:p>
          <a:p>
            <a:pPr lvl="1"/>
            <a:r>
              <a:rPr lang="en-GB" dirty="0"/>
              <a:t>Prepare and filter the input data</a:t>
            </a:r>
          </a:p>
          <a:p>
            <a:pPr lvl="1"/>
            <a:r>
              <a:rPr lang="en-GB" dirty="0"/>
              <a:t>Split off training / testing data, or set up cross validation</a:t>
            </a:r>
          </a:p>
          <a:p>
            <a:pPr lvl="1"/>
            <a:endParaRPr lang="en-GB" dirty="0"/>
          </a:p>
          <a:p>
            <a:pPr marL="514350" indent="-514350">
              <a:buFont typeface="+mj-lt"/>
              <a:buAutoNum type="arabicPeriod"/>
            </a:pPr>
            <a:r>
              <a:rPr lang="en-GB" dirty="0"/>
              <a:t>Train the model</a:t>
            </a:r>
          </a:p>
          <a:p>
            <a:pPr lvl="1"/>
            <a:r>
              <a:rPr lang="en-GB" dirty="0"/>
              <a:t>Pass the data to the model and define the variable to predict</a:t>
            </a:r>
          </a:p>
          <a:p>
            <a:pPr lvl="1"/>
            <a:endParaRPr lang="en-GB" dirty="0"/>
          </a:p>
          <a:p>
            <a:pPr marL="514350" indent="-514350">
              <a:buFont typeface="+mj-lt"/>
              <a:buAutoNum type="arabicPeriod"/>
            </a:pPr>
            <a:r>
              <a:rPr lang="en-GB" dirty="0"/>
              <a:t>Test / Use the model</a:t>
            </a:r>
          </a:p>
          <a:p>
            <a:pPr lvl="1"/>
            <a:r>
              <a:rPr lang="en-GB" dirty="0"/>
              <a:t>Use the trained model to predict new values</a:t>
            </a:r>
          </a:p>
          <a:p>
            <a:endParaRPr lang="en-GB" dirty="0"/>
          </a:p>
        </p:txBody>
      </p:sp>
    </p:spTree>
    <p:extLst>
      <p:ext uri="{BB962C8B-B14F-4D97-AF65-F5344CB8AC3E}">
        <p14:creationId xmlns:p14="http://schemas.microsoft.com/office/powerpoint/2010/main" val="23853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96C5C-E5DA-4BF5-B7E5-DEC6299A073D}"/>
              </a:ext>
            </a:extLst>
          </p:cNvPr>
          <p:cNvSpPr>
            <a:spLocks noGrp="1"/>
          </p:cNvSpPr>
          <p:nvPr>
            <p:ph type="title"/>
          </p:nvPr>
        </p:nvSpPr>
        <p:spPr>
          <a:xfrm>
            <a:off x="-1577426" y="74783"/>
            <a:ext cx="10972800" cy="1143000"/>
          </a:xfrm>
        </p:spPr>
        <p:txBody>
          <a:bodyPr/>
          <a:lstStyle/>
          <a:p>
            <a:r>
              <a:rPr lang="en-GB" dirty="0"/>
              <a:t>Create a Model</a:t>
            </a:r>
          </a:p>
        </p:txBody>
      </p:sp>
      <p:sp>
        <p:nvSpPr>
          <p:cNvPr id="6" name="Content Placeholder 5">
            <a:extLst>
              <a:ext uri="{FF2B5EF4-FFF2-40B4-BE49-F238E27FC236}">
                <a16:creationId xmlns:a16="http://schemas.microsoft.com/office/drawing/2014/main" id="{29AC20EB-A816-40F2-B020-64830279DD97}"/>
              </a:ext>
            </a:extLst>
          </p:cNvPr>
          <p:cNvSpPr>
            <a:spLocks noGrp="1"/>
          </p:cNvSpPr>
          <p:nvPr>
            <p:ph idx="1"/>
          </p:nvPr>
        </p:nvSpPr>
        <p:spPr>
          <a:xfrm>
            <a:off x="1764160" y="2061267"/>
            <a:ext cx="3312368" cy="3115146"/>
          </a:xfrm>
        </p:spPr>
        <p:txBody>
          <a:bodyPr/>
          <a:lstStyle/>
          <a:p>
            <a:r>
              <a:rPr lang="en-GB" dirty="0"/>
              <a:t>You need</a:t>
            </a:r>
          </a:p>
          <a:p>
            <a:pPr marL="971550" lvl="1" indent="-514350">
              <a:buFont typeface="+mj-lt"/>
              <a:buAutoNum type="arabicPeriod"/>
            </a:pPr>
            <a:r>
              <a:rPr lang="en-GB" dirty="0"/>
              <a:t>A model type</a:t>
            </a:r>
          </a:p>
          <a:p>
            <a:pPr marL="971550" lvl="1" indent="-514350">
              <a:buFont typeface="+mj-lt"/>
              <a:buAutoNum type="arabicPeriod"/>
            </a:pPr>
            <a:r>
              <a:rPr lang="en-GB" dirty="0"/>
              <a:t>An engine</a:t>
            </a:r>
          </a:p>
          <a:p>
            <a:pPr marL="971550" lvl="1" indent="-514350">
              <a:buFont typeface="+mj-lt"/>
              <a:buAutoNum type="arabicPeriod"/>
            </a:pPr>
            <a:r>
              <a:rPr lang="en-GB" dirty="0"/>
              <a:t>A mode</a:t>
            </a:r>
          </a:p>
          <a:p>
            <a:pPr marL="971550" lvl="1" indent="-514350">
              <a:buFont typeface="+mj-lt"/>
              <a:buAutoNum type="arabicPeriod"/>
            </a:pPr>
            <a:r>
              <a:rPr lang="en-GB" dirty="0"/>
              <a:t>Options</a:t>
            </a:r>
          </a:p>
        </p:txBody>
      </p:sp>
      <p:pic>
        <p:nvPicPr>
          <p:cNvPr id="7" name="Content Placeholder 4">
            <a:extLst>
              <a:ext uri="{FF2B5EF4-FFF2-40B4-BE49-F238E27FC236}">
                <a16:creationId xmlns:a16="http://schemas.microsoft.com/office/drawing/2014/main" id="{D76C458B-A75E-4935-B71F-1C8E753C03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992" y="166884"/>
            <a:ext cx="1512168" cy="1752881"/>
          </a:xfrm>
          <a:prstGeom prst="rect">
            <a:avLst/>
          </a:prstGeom>
        </p:spPr>
      </p:pic>
      <p:sp>
        <p:nvSpPr>
          <p:cNvPr id="8" name="Rectangle 7">
            <a:extLst>
              <a:ext uri="{FF2B5EF4-FFF2-40B4-BE49-F238E27FC236}">
                <a16:creationId xmlns:a16="http://schemas.microsoft.com/office/drawing/2014/main" id="{62D47608-D973-4C16-84C2-96007CC71BE2}"/>
              </a:ext>
            </a:extLst>
          </p:cNvPr>
          <p:cNvSpPr/>
          <p:nvPr/>
        </p:nvSpPr>
        <p:spPr>
          <a:xfrm>
            <a:off x="119336" y="6259997"/>
            <a:ext cx="6411371" cy="523220"/>
          </a:xfrm>
          <a:prstGeom prst="rect">
            <a:avLst/>
          </a:prstGeom>
        </p:spPr>
        <p:txBody>
          <a:bodyPr wrap="none">
            <a:spAutoFit/>
          </a:bodyPr>
          <a:lstStyle/>
          <a:p>
            <a:r>
              <a:rPr lang="en-GB" sz="2800" dirty="0"/>
              <a:t>https://www.tidymodels.org/find/parsnip/</a:t>
            </a:r>
          </a:p>
        </p:txBody>
      </p:sp>
      <p:pic>
        <p:nvPicPr>
          <p:cNvPr id="9" name="Picture 8">
            <a:extLst>
              <a:ext uri="{FF2B5EF4-FFF2-40B4-BE49-F238E27FC236}">
                <a16:creationId xmlns:a16="http://schemas.microsoft.com/office/drawing/2014/main" id="{8EA3E273-A4AB-41FF-A401-C4A8558198E5}"/>
              </a:ext>
            </a:extLst>
          </p:cNvPr>
          <p:cNvPicPr>
            <a:picLocks noChangeAspect="1"/>
          </p:cNvPicPr>
          <p:nvPr/>
        </p:nvPicPr>
        <p:blipFill>
          <a:blip r:embed="rId3"/>
          <a:stretch>
            <a:fillRect/>
          </a:stretch>
        </p:blipFill>
        <p:spPr>
          <a:xfrm>
            <a:off x="6426686" y="26577"/>
            <a:ext cx="5949824" cy="6858000"/>
          </a:xfrm>
          <a:prstGeom prst="rect">
            <a:avLst/>
          </a:prstGeom>
        </p:spPr>
      </p:pic>
    </p:spTree>
    <p:extLst>
      <p:ext uri="{BB962C8B-B14F-4D97-AF65-F5344CB8AC3E}">
        <p14:creationId xmlns:p14="http://schemas.microsoft.com/office/powerpoint/2010/main" val="16063864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96C5C-E5DA-4BF5-B7E5-DEC6299A073D}"/>
              </a:ext>
            </a:extLst>
          </p:cNvPr>
          <p:cNvSpPr>
            <a:spLocks noGrp="1"/>
          </p:cNvSpPr>
          <p:nvPr>
            <p:ph type="title"/>
          </p:nvPr>
        </p:nvSpPr>
        <p:spPr>
          <a:xfrm>
            <a:off x="937120" y="74783"/>
            <a:ext cx="10972800" cy="1143000"/>
          </a:xfrm>
        </p:spPr>
        <p:txBody>
          <a:bodyPr/>
          <a:lstStyle/>
          <a:p>
            <a:r>
              <a:rPr lang="en-GB" dirty="0"/>
              <a:t>Create a Model</a:t>
            </a:r>
          </a:p>
        </p:txBody>
      </p:sp>
      <p:pic>
        <p:nvPicPr>
          <p:cNvPr id="7" name="Content Placeholder 4">
            <a:extLst>
              <a:ext uri="{FF2B5EF4-FFF2-40B4-BE49-F238E27FC236}">
                <a16:creationId xmlns:a16="http://schemas.microsoft.com/office/drawing/2014/main" id="{D76C458B-A75E-4935-B71F-1C8E753C03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036" y="74783"/>
            <a:ext cx="1512168" cy="1752881"/>
          </a:xfrm>
          <a:prstGeom prst="rect">
            <a:avLst/>
          </a:prstGeom>
        </p:spPr>
      </p:pic>
      <p:sp>
        <p:nvSpPr>
          <p:cNvPr id="5" name="Rectangle 4">
            <a:extLst>
              <a:ext uri="{FF2B5EF4-FFF2-40B4-BE49-F238E27FC236}">
                <a16:creationId xmlns:a16="http://schemas.microsoft.com/office/drawing/2014/main" id="{AD0A8C3A-BC21-4555-92D1-0B532AF7CACB}"/>
              </a:ext>
            </a:extLst>
          </p:cNvPr>
          <p:cNvSpPr/>
          <p:nvPr/>
        </p:nvSpPr>
        <p:spPr>
          <a:xfrm>
            <a:off x="2149753" y="2060848"/>
            <a:ext cx="8547533" cy="3046988"/>
          </a:xfrm>
          <a:prstGeom prst="rect">
            <a:avLst/>
          </a:prstGeom>
        </p:spPr>
        <p:txBody>
          <a:bodyPr wrap="none">
            <a:spAutoFit/>
          </a:bodyPr>
          <a:lstStyle/>
          <a:p>
            <a:r>
              <a:rPr lang="en-GB" sz="3200" dirty="0">
                <a:latin typeface="Consolas" panose="020B0609020204030204" pitchFamily="49" charset="0"/>
              </a:rPr>
              <a:t>library(</a:t>
            </a:r>
            <a:r>
              <a:rPr lang="en-GB" sz="3200" dirty="0" err="1">
                <a:latin typeface="Consolas" panose="020B0609020204030204" pitchFamily="49" charset="0"/>
              </a:rPr>
              <a:t>tidymodels</a:t>
            </a:r>
            <a:r>
              <a:rPr lang="en-GB" sz="3200" dirty="0">
                <a:latin typeface="Consolas" panose="020B0609020204030204" pitchFamily="49" charset="0"/>
              </a:rPr>
              <a:t>)</a:t>
            </a:r>
          </a:p>
          <a:p>
            <a:r>
              <a:rPr lang="en-GB" sz="3200" dirty="0" err="1">
                <a:latin typeface="Consolas" panose="020B0609020204030204" pitchFamily="49" charset="0"/>
              </a:rPr>
              <a:t>tidymodels_prefer</a:t>
            </a:r>
            <a:r>
              <a:rPr lang="en-GB" sz="3200" dirty="0">
                <a:latin typeface="Consolas" panose="020B0609020204030204" pitchFamily="49" charset="0"/>
              </a:rPr>
              <a:t>()</a:t>
            </a:r>
          </a:p>
          <a:p>
            <a:endParaRPr lang="en-GB" sz="3200" dirty="0">
              <a:latin typeface="Consolas" panose="020B0609020204030204" pitchFamily="49" charset="0"/>
            </a:endParaRPr>
          </a:p>
          <a:p>
            <a:r>
              <a:rPr lang="en-GB" sz="3200" dirty="0" err="1">
                <a:latin typeface="Consolas" panose="020B0609020204030204" pitchFamily="49" charset="0"/>
              </a:rPr>
              <a:t>rand_forest</a:t>
            </a:r>
            <a:r>
              <a:rPr lang="en-GB" sz="3200" dirty="0">
                <a:latin typeface="Consolas" panose="020B0609020204030204" pitchFamily="49" charset="0"/>
              </a:rPr>
              <a:t>(trees=100, </a:t>
            </a:r>
            <a:r>
              <a:rPr lang="en-GB" sz="3200" dirty="0" err="1">
                <a:latin typeface="Consolas" panose="020B0609020204030204" pitchFamily="49" charset="0"/>
              </a:rPr>
              <a:t>min_n</a:t>
            </a:r>
            <a:r>
              <a:rPr lang="en-GB" sz="3200" dirty="0">
                <a:latin typeface="Consolas" panose="020B0609020204030204" pitchFamily="49" charset="0"/>
              </a:rPr>
              <a:t>=5) %&gt;%  </a:t>
            </a:r>
          </a:p>
          <a:p>
            <a:r>
              <a:rPr lang="en-GB" sz="3200" dirty="0">
                <a:latin typeface="Consolas" panose="020B0609020204030204" pitchFamily="49" charset="0"/>
              </a:rPr>
              <a:t>	</a:t>
            </a:r>
            <a:r>
              <a:rPr lang="en-GB" sz="3200" dirty="0" err="1">
                <a:latin typeface="Consolas" panose="020B0609020204030204" pitchFamily="49" charset="0"/>
              </a:rPr>
              <a:t>set_mode</a:t>
            </a:r>
            <a:r>
              <a:rPr lang="en-GB" sz="3200" dirty="0">
                <a:latin typeface="Consolas" panose="020B0609020204030204" pitchFamily="49" charset="0"/>
              </a:rPr>
              <a:t>("classification") %&gt;%  </a:t>
            </a:r>
          </a:p>
          <a:p>
            <a:r>
              <a:rPr lang="en-GB" sz="3200" dirty="0">
                <a:latin typeface="Consolas" panose="020B0609020204030204" pitchFamily="49" charset="0"/>
              </a:rPr>
              <a:t>	</a:t>
            </a:r>
            <a:r>
              <a:rPr lang="en-GB" sz="3200" dirty="0" err="1">
                <a:latin typeface="Consolas" panose="020B0609020204030204" pitchFamily="49" charset="0"/>
              </a:rPr>
              <a:t>set_engine</a:t>
            </a:r>
            <a:r>
              <a:rPr lang="en-GB" sz="3200" dirty="0">
                <a:latin typeface="Consolas" panose="020B0609020204030204" pitchFamily="49" charset="0"/>
              </a:rPr>
              <a:t>("ranger") -&gt; model</a:t>
            </a:r>
          </a:p>
        </p:txBody>
      </p:sp>
      <p:grpSp>
        <p:nvGrpSpPr>
          <p:cNvPr id="19" name="Group 18">
            <a:extLst>
              <a:ext uri="{FF2B5EF4-FFF2-40B4-BE49-F238E27FC236}">
                <a16:creationId xmlns:a16="http://schemas.microsoft.com/office/drawing/2014/main" id="{AF13F51E-52A9-49D5-B8A7-FD9E6B5E8EC5}"/>
              </a:ext>
            </a:extLst>
          </p:cNvPr>
          <p:cNvGrpSpPr/>
          <p:nvPr/>
        </p:nvGrpSpPr>
        <p:grpSpPr>
          <a:xfrm>
            <a:off x="171684" y="3599650"/>
            <a:ext cx="4556165" cy="1439363"/>
            <a:chOff x="171684" y="3599650"/>
            <a:chExt cx="4556165" cy="1439363"/>
          </a:xfrm>
        </p:grpSpPr>
        <p:sp>
          <p:nvSpPr>
            <p:cNvPr id="8" name="TextBox 7">
              <a:extLst>
                <a:ext uri="{FF2B5EF4-FFF2-40B4-BE49-F238E27FC236}">
                  <a16:creationId xmlns:a16="http://schemas.microsoft.com/office/drawing/2014/main" id="{C814641A-581D-4DE8-B997-B0DD8C07B691}"/>
                </a:ext>
              </a:extLst>
            </p:cNvPr>
            <p:cNvSpPr txBox="1"/>
            <p:nvPr/>
          </p:nvSpPr>
          <p:spPr>
            <a:xfrm>
              <a:off x="171684" y="4208016"/>
              <a:ext cx="1513619" cy="830997"/>
            </a:xfrm>
            <a:prstGeom prst="rect">
              <a:avLst/>
            </a:prstGeom>
            <a:noFill/>
          </p:spPr>
          <p:txBody>
            <a:bodyPr wrap="none" rtlCol="0">
              <a:spAutoFit/>
            </a:bodyPr>
            <a:lstStyle/>
            <a:p>
              <a:pPr algn="r"/>
              <a:r>
                <a:rPr lang="en-GB" sz="2400" dirty="0"/>
                <a:t>The model</a:t>
              </a:r>
            </a:p>
            <a:p>
              <a:pPr algn="r"/>
              <a:r>
                <a:rPr lang="en-GB" sz="2400" dirty="0"/>
                <a:t>function</a:t>
              </a:r>
            </a:p>
          </p:txBody>
        </p:sp>
        <p:grpSp>
          <p:nvGrpSpPr>
            <p:cNvPr id="18" name="Group 17">
              <a:extLst>
                <a:ext uri="{FF2B5EF4-FFF2-40B4-BE49-F238E27FC236}">
                  <a16:creationId xmlns:a16="http://schemas.microsoft.com/office/drawing/2014/main" id="{670B533D-4554-47AB-86B9-2B3BD15509B5}"/>
                </a:ext>
              </a:extLst>
            </p:cNvPr>
            <p:cNvGrpSpPr/>
            <p:nvPr/>
          </p:nvGrpSpPr>
          <p:grpSpPr>
            <a:xfrm>
              <a:off x="1685303" y="3599650"/>
              <a:ext cx="3042546" cy="1023865"/>
              <a:chOff x="1685303" y="3599650"/>
              <a:chExt cx="3042546" cy="1023865"/>
            </a:xfrm>
          </p:grpSpPr>
          <p:cxnSp>
            <p:nvCxnSpPr>
              <p:cNvPr id="11" name="Straight Connector 10">
                <a:extLst>
                  <a:ext uri="{FF2B5EF4-FFF2-40B4-BE49-F238E27FC236}">
                    <a16:creationId xmlns:a16="http://schemas.microsoft.com/office/drawing/2014/main" id="{44EEB08E-5B0D-4050-B080-4C550028FA1F}"/>
                  </a:ext>
                </a:extLst>
              </p:cNvPr>
              <p:cNvCxnSpPr>
                <a:cxnSpLocks/>
                <a:endCxn id="8" idx="3"/>
              </p:cNvCxnSpPr>
              <p:nvPr/>
            </p:nvCxnSpPr>
            <p:spPr>
              <a:xfrm flipH="1">
                <a:off x="1685303" y="4049241"/>
                <a:ext cx="513388" cy="574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944E878-01E2-427C-BBFC-D87E5A08B375}"/>
                  </a:ext>
                </a:extLst>
              </p:cNvPr>
              <p:cNvSpPr/>
              <p:nvPr/>
            </p:nvSpPr>
            <p:spPr>
              <a:xfrm>
                <a:off x="2198691" y="3599650"/>
                <a:ext cx="2529158" cy="4495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7" name="Group 26">
            <a:extLst>
              <a:ext uri="{FF2B5EF4-FFF2-40B4-BE49-F238E27FC236}">
                <a16:creationId xmlns:a16="http://schemas.microsoft.com/office/drawing/2014/main" id="{D4A78B90-B2FE-4B0F-B4D3-0A844998C881}"/>
              </a:ext>
            </a:extLst>
          </p:cNvPr>
          <p:cNvGrpSpPr/>
          <p:nvPr/>
        </p:nvGrpSpPr>
        <p:grpSpPr>
          <a:xfrm>
            <a:off x="4913306" y="2636912"/>
            <a:ext cx="6806984" cy="1424883"/>
            <a:chOff x="4913306" y="2636912"/>
            <a:chExt cx="6806984" cy="1424883"/>
          </a:xfrm>
        </p:grpSpPr>
        <p:sp>
          <p:nvSpPr>
            <p:cNvPr id="21" name="TextBox 20">
              <a:extLst>
                <a:ext uri="{FF2B5EF4-FFF2-40B4-BE49-F238E27FC236}">
                  <a16:creationId xmlns:a16="http://schemas.microsoft.com/office/drawing/2014/main" id="{F10EFDAD-FDDF-4900-828A-0F7FD315B236}"/>
                </a:ext>
              </a:extLst>
            </p:cNvPr>
            <p:cNvSpPr txBox="1"/>
            <p:nvPr/>
          </p:nvSpPr>
          <p:spPr>
            <a:xfrm>
              <a:off x="9674281" y="2636912"/>
              <a:ext cx="2046009" cy="461665"/>
            </a:xfrm>
            <a:prstGeom prst="rect">
              <a:avLst/>
            </a:prstGeom>
            <a:noFill/>
          </p:spPr>
          <p:txBody>
            <a:bodyPr wrap="none" rtlCol="0">
              <a:spAutoFit/>
            </a:bodyPr>
            <a:lstStyle/>
            <a:p>
              <a:r>
                <a:rPr lang="en-GB" sz="2400" dirty="0"/>
                <a:t>Model Options</a:t>
              </a:r>
            </a:p>
          </p:txBody>
        </p:sp>
        <p:cxnSp>
          <p:nvCxnSpPr>
            <p:cNvPr id="23" name="Straight Connector 22">
              <a:extLst>
                <a:ext uri="{FF2B5EF4-FFF2-40B4-BE49-F238E27FC236}">
                  <a16:creationId xmlns:a16="http://schemas.microsoft.com/office/drawing/2014/main" id="{60D504E3-9A9C-41E4-A8FA-7365E2E9136B}"/>
                </a:ext>
              </a:extLst>
            </p:cNvPr>
            <p:cNvCxnSpPr>
              <a:cxnSpLocks/>
              <a:stCxn id="21" idx="1"/>
            </p:cNvCxnSpPr>
            <p:nvPr/>
          </p:nvCxnSpPr>
          <p:spPr>
            <a:xfrm flipH="1">
              <a:off x="8976321" y="2867745"/>
              <a:ext cx="697960" cy="74445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9180E52-1E4A-4BC5-8931-8FB8FF0669F0}"/>
                </a:ext>
              </a:extLst>
            </p:cNvPr>
            <p:cNvSpPr/>
            <p:nvPr/>
          </p:nvSpPr>
          <p:spPr>
            <a:xfrm>
              <a:off x="4913306" y="3612204"/>
              <a:ext cx="4063014" cy="4495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5" name="Group 34">
            <a:extLst>
              <a:ext uri="{FF2B5EF4-FFF2-40B4-BE49-F238E27FC236}">
                <a16:creationId xmlns:a16="http://schemas.microsoft.com/office/drawing/2014/main" id="{54E42437-E70E-4101-A212-924EA482B7AB}"/>
              </a:ext>
            </a:extLst>
          </p:cNvPr>
          <p:cNvGrpSpPr/>
          <p:nvPr/>
        </p:nvGrpSpPr>
        <p:grpSpPr>
          <a:xfrm>
            <a:off x="5164416" y="4113781"/>
            <a:ext cx="6905276" cy="634757"/>
            <a:chOff x="5164416" y="4113781"/>
            <a:chExt cx="6905276" cy="634757"/>
          </a:xfrm>
        </p:grpSpPr>
        <p:sp>
          <p:nvSpPr>
            <p:cNvPr id="29" name="TextBox 28">
              <a:extLst>
                <a:ext uri="{FF2B5EF4-FFF2-40B4-BE49-F238E27FC236}">
                  <a16:creationId xmlns:a16="http://schemas.microsoft.com/office/drawing/2014/main" id="{DB4D43C4-BBFA-493A-9FA4-AA78567927C4}"/>
                </a:ext>
              </a:extLst>
            </p:cNvPr>
            <p:cNvSpPr txBox="1"/>
            <p:nvPr/>
          </p:nvSpPr>
          <p:spPr>
            <a:xfrm>
              <a:off x="10413020" y="4286873"/>
              <a:ext cx="1656672" cy="461665"/>
            </a:xfrm>
            <a:prstGeom prst="rect">
              <a:avLst/>
            </a:prstGeom>
            <a:noFill/>
          </p:spPr>
          <p:txBody>
            <a:bodyPr wrap="none" rtlCol="0">
              <a:spAutoFit/>
            </a:bodyPr>
            <a:lstStyle/>
            <a:p>
              <a:r>
                <a:rPr lang="en-GB" sz="2400" dirty="0"/>
                <a:t>Model Type</a:t>
              </a:r>
            </a:p>
          </p:txBody>
        </p:sp>
        <p:cxnSp>
          <p:nvCxnSpPr>
            <p:cNvPr id="30" name="Straight Connector 29">
              <a:extLst>
                <a:ext uri="{FF2B5EF4-FFF2-40B4-BE49-F238E27FC236}">
                  <a16:creationId xmlns:a16="http://schemas.microsoft.com/office/drawing/2014/main" id="{D0739197-96AD-423E-94EB-272BA303991E}"/>
                </a:ext>
              </a:extLst>
            </p:cNvPr>
            <p:cNvCxnSpPr>
              <a:cxnSpLocks/>
            </p:cNvCxnSpPr>
            <p:nvPr/>
          </p:nvCxnSpPr>
          <p:spPr>
            <a:xfrm flipH="1">
              <a:off x="8762981" y="4563372"/>
              <a:ext cx="15853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BB3E656-1941-43F9-A2D2-C297D994DBEE}"/>
                </a:ext>
              </a:extLst>
            </p:cNvPr>
            <p:cNvSpPr/>
            <p:nvPr/>
          </p:nvSpPr>
          <p:spPr>
            <a:xfrm>
              <a:off x="5164416" y="4113781"/>
              <a:ext cx="3598565" cy="4495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1" name="Group 40">
            <a:extLst>
              <a:ext uri="{FF2B5EF4-FFF2-40B4-BE49-F238E27FC236}">
                <a16:creationId xmlns:a16="http://schemas.microsoft.com/office/drawing/2014/main" id="{2F655B77-650E-4C46-AFF7-53A9BF8CF448}"/>
              </a:ext>
            </a:extLst>
          </p:cNvPr>
          <p:cNvGrpSpPr/>
          <p:nvPr/>
        </p:nvGrpSpPr>
        <p:grpSpPr>
          <a:xfrm>
            <a:off x="2299375" y="4615358"/>
            <a:ext cx="5092769" cy="1070031"/>
            <a:chOff x="2299375" y="4615358"/>
            <a:chExt cx="5092769" cy="1070031"/>
          </a:xfrm>
        </p:grpSpPr>
        <p:sp>
          <p:nvSpPr>
            <p:cNvPr id="37" name="TextBox 36">
              <a:extLst>
                <a:ext uri="{FF2B5EF4-FFF2-40B4-BE49-F238E27FC236}">
                  <a16:creationId xmlns:a16="http://schemas.microsoft.com/office/drawing/2014/main" id="{B9E69478-8CFE-4CC7-B017-D2B709DDC7D1}"/>
                </a:ext>
              </a:extLst>
            </p:cNvPr>
            <p:cNvSpPr txBox="1"/>
            <p:nvPr/>
          </p:nvSpPr>
          <p:spPr>
            <a:xfrm>
              <a:off x="2299375" y="5223724"/>
              <a:ext cx="2760692" cy="461665"/>
            </a:xfrm>
            <a:prstGeom prst="rect">
              <a:avLst/>
            </a:prstGeom>
            <a:noFill/>
          </p:spPr>
          <p:txBody>
            <a:bodyPr wrap="none" rtlCol="0">
              <a:spAutoFit/>
            </a:bodyPr>
            <a:lstStyle/>
            <a:p>
              <a:pPr algn="r"/>
              <a:r>
                <a:rPr lang="en-GB" sz="2400" dirty="0"/>
                <a:t>The back end engine</a:t>
              </a:r>
            </a:p>
          </p:txBody>
        </p:sp>
        <p:cxnSp>
          <p:nvCxnSpPr>
            <p:cNvPr id="39" name="Straight Connector 38">
              <a:extLst>
                <a:ext uri="{FF2B5EF4-FFF2-40B4-BE49-F238E27FC236}">
                  <a16:creationId xmlns:a16="http://schemas.microsoft.com/office/drawing/2014/main" id="{83F5CF81-FE75-4823-8DC8-44F8080650C2}"/>
                </a:ext>
              </a:extLst>
            </p:cNvPr>
            <p:cNvCxnSpPr>
              <a:cxnSpLocks/>
              <a:endCxn id="37" idx="3"/>
            </p:cNvCxnSpPr>
            <p:nvPr/>
          </p:nvCxnSpPr>
          <p:spPr>
            <a:xfrm flipH="1">
              <a:off x="5060067" y="5064949"/>
              <a:ext cx="513388" cy="3896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0D4E6F4-A420-4C8D-A970-2EEE74B14854}"/>
                </a:ext>
              </a:extLst>
            </p:cNvPr>
            <p:cNvSpPr/>
            <p:nvPr/>
          </p:nvSpPr>
          <p:spPr>
            <a:xfrm>
              <a:off x="5573455" y="4615358"/>
              <a:ext cx="1818689" cy="4495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34313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D1FA-AC91-4B3B-80F3-12AE1D307117}"/>
              </a:ext>
            </a:extLst>
          </p:cNvPr>
          <p:cNvSpPr>
            <a:spLocks noGrp="1"/>
          </p:cNvSpPr>
          <p:nvPr>
            <p:ph type="title"/>
          </p:nvPr>
        </p:nvSpPr>
        <p:spPr/>
        <p:txBody>
          <a:bodyPr/>
          <a:lstStyle/>
          <a:p>
            <a:r>
              <a:rPr lang="en-GB" dirty="0"/>
              <a:t>Examine the model</a:t>
            </a:r>
          </a:p>
        </p:txBody>
      </p:sp>
      <p:sp>
        <p:nvSpPr>
          <p:cNvPr id="4" name="Rectangle 3">
            <a:extLst>
              <a:ext uri="{FF2B5EF4-FFF2-40B4-BE49-F238E27FC236}">
                <a16:creationId xmlns:a16="http://schemas.microsoft.com/office/drawing/2014/main" id="{6A759AC1-5A75-4127-B031-049DD287704F}"/>
              </a:ext>
            </a:extLst>
          </p:cNvPr>
          <p:cNvSpPr/>
          <p:nvPr/>
        </p:nvSpPr>
        <p:spPr>
          <a:xfrm>
            <a:off x="3630421" y="1617493"/>
            <a:ext cx="4931158" cy="584775"/>
          </a:xfrm>
          <a:prstGeom prst="rect">
            <a:avLst/>
          </a:prstGeom>
        </p:spPr>
        <p:txBody>
          <a:bodyPr wrap="none">
            <a:spAutoFit/>
          </a:bodyPr>
          <a:lstStyle/>
          <a:p>
            <a:r>
              <a:rPr lang="en-GB" sz="3200" dirty="0">
                <a:latin typeface="Consolas" panose="020B0609020204030204" pitchFamily="49" charset="0"/>
              </a:rPr>
              <a:t>model %&gt;% translate()</a:t>
            </a:r>
          </a:p>
        </p:txBody>
      </p:sp>
      <p:sp>
        <p:nvSpPr>
          <p:cNvPr id="5" name="Rectangle 4">
            <a:extLst>
              <a:ext uri="{FF2B5EF4-FFF2-40B4-BE49-F238E27FC236}">
                <a16:creationId xmlns:a16="http://schemas.microsoft.com/office/drawing/2014/main" id="{25E2E402-2C86-4BF7-9D02-70C5934AF55C}"/>
              </a:ext>
            </a:extLst>
          </p:cNvPr>
          <p:cNvSpPr/>
          <p:nvPr/>
        </p:nvSpPr>
        <p:spPr>
          <a:xfrm>
            <a:off x="1631504" y="2548525"/>
            <a:ext cx="7071115" cy="2308324"/>
          </a:xfrm>
          <a:prstGeom prst="rect">
            <a:avLst/>
          </a:prstGeom>
        </p:spPr>
        <p:txBody>
          <a:bodyPr wrap="square">
            <a:spAutoFit/>
          </a:bodyPr>
          <a:lstStyle/>
          <a:p>
            <a:r>
              <a:rPr lang="en-GB" dirty="0">
                <a:latin typeface="Consolas" panose="020B0609020204030204" pitchFamily="49" charset="0"/>
              </a:rPr>
              <a:t>Random Forest Model Specification (classification)</a:t>
            </a:r>
          </a:p>
          <a:p>
            <a:endParaRPr lang="en-GB" dirty="0">
              <a:latin typeface="Consolas" panose="020B0609020204030204" pitchFamily="49" charset="0"/>
            </a:endParaRPr>
          </a:p>
          <a:p>
            <a:r>
              <a:rPr lang="en-GB" dirty="0">
                <a:latin typeface="Consolas" panose="020B0609020204030204" pitchFamily="49" charset="0"/>
              </a:rPr>
              <a:t>Main Arguments:</a:t>
            </a:r>
          </a:p>
          <a:p>
            <a:r>
              <a:rPr lang="en-GB" dirty="0">
                <a:latin typeface="Consolas" panose="020B0609020204030204" pitchFamily="49" charset="0"/>
              </a:rPr>
              <a:t>  trees = 100</a:t>
            </a:r>
          </a:p>
          <a:p>
            <a:r>
              <a:rPr lang="en-GB" dirty="0">
                <a:latin typeface="Consolas" panose="020B0609020204030204" pitchFamily="49" charset="0"/>
              </a:rPr>
              <a:t>  </a:t>
            </a:r>
            <a:r>
              <a:rPr lang="en-GB" dirty="0" err="1">
                <a:latin typeface="Consolas" panose="020B0609020204030204" pitchFamily="49" charset="0"/>
              </a:rPr>
              <a:t>min_n</a:t>
            </a:r>
            <a:r>
              <a:rPr lang="en-GB" dirty="0">
                <a:latin typeface="Consolas" panose="020B0609020204030204" pitchFamily="49" charset="0"/>
              </a:rPr>
              <a:t> = 5</a:t>
            </a:r>
          </a:p>
          <a:p>
            <a:endParaRPr lang="en-GB" dirty="0">
              <a:latin typeface="Consolas" panose="020B0609020204030204" pitchFamily="49" charset="0"/>
            </a:endParaRPr>
          </a:p>
          <a:p>
            <a:r>
              <a:rPr lang="en-GB" dirty="0">
                <a:latin typeface="Consolas" panose="020B0609020204030204" pitchFamily="49" charset="0"/>
              </a:rPr>
              <a:t>Computational engine: ranger </a:t>
            </a:r>
          </a:p>
          <a:p>
            <a:endParaRPr lang="en-GB" dirty="0">
              <a:latin typeface="Consolas" panose="020B0609020204030204" pitchFamily="49" charset="0"/>
            </a:endParaRPr>
          </a:p>
        </p:txBody>
      </p:sp>
      <p:sp>
        <p:nvSpPr>
          <p:cNvPr id="6" name="Rectangle 5">
            <a:extLst>
              <a:ext uri="{FF2B5EF4-FFF2-40B4-BE49-F238E27FC236}">
                <a16:creationId xmlns:a16="http://schemas.microsoft.com/office/drawing/2014/main" id="{B2399B41-7596-477F-9AD1-CC2838384F4F}"/>
              </a:ext>
            </a:extLst>
          </p:cNvPr>
          <p:cNvSpPr/>
          <p:nvPr/>
        </p:nvSpPr>
        <p:spPr>
          <a:xfrm>
            <a:off x="1631504" y="5036983"/>
            <a:ext cx="10160294" cy="1200329"/>
          </a:xfrm>
          <a:prstGeom prst="rect">
            <a:avLst/>
          </a:prstGeom>
        </p:spPr>
        <p:txBody>
          <a:bodyPr wrap="square">
            <a:spAutoFit/>
          </a:bodyPr>
          <a:lstStyle/>
          <a:p>
            <a:r>
              <a:rPr lang="en-GB" dirty="0">
                <a:latin typeface="Consolas" panose="020B0609020204030204" pitchFamily="49" charset="0"/>
              </a:rPr>
              <a:t>Model fit template:</a:t>
            </a:r>
          </a:p>
          <a:p>
            <a:r>
              <a:rPr lang="en-GB" dirty="0">
                <a:latin typeface="Consolas" panose="020B0609020204030204" pitchFamily="49" charset="0"/>
              </a:rPr>
              <a:t>ranger::ranger(x = </a:t>
            </a:r>
            <a:r>
              <a:rPr lang="en-GB" dirty="0" err="1">
                <a:latin typeface="Consolas" panose="020B0609020204030204" pitchFamily="49" charset="0"/>
              </a:rPr>
              <a:t>missing_arg</a:t>
            </a:r>
            <a:r>
              <a:rPr lang="en-GB" dirty="0">
                <a:latin typeface="Consolas" panose="020B0609020204030204" pitchFamily="49" charset="0"/>
              </a:rPr>
              <a:t>(), y = </a:t>
            </a:r>
            <a:r>
              <a:rPr lang="en-GB" dirty="0" err="1">
                <a:latin typeface="Consolas" panose="020B0609020204030204" pitchFamily="49" charset="0"/>
              </a:rPr>
              <a:t>missing_arg</a:t>
            </a:r>
            <a:r>
              <a:rPr lang="en-GB" dirty="0">
                <a:latin typeface="Consolas" panose="020B0609020204030204" pitchFamily="49" charset="0"/>
              </a:rPr>
              <a:t>(), weights = </a:t>
            </a:r>
            <a:r>
              <a:rPr lang="en-GB" dirty="0" err="1">
                <a:latin typeface="Consolas" panose="020B0609020204030204" pitchFamily="49" charset="0"/>
              </a:rPr>
              <a:t>missing_arg</a:t>
            </a:r>
            <a:r>
              <a:rPr lang="en-GB" dirty="0">
                <a:latin typeface="Consolas" panose="020B0609020204030204" pitchFamily="49" charset="0"/>
              </a:rPr>
              <a:t>(), </a:t>
            </a:r>
          </a:p>
          <a:p>
            <a:r>
              <a:rPr lang="en-GB" dirty="0">
                <a:latin typeface="Consolas" panose="020B0609020204030204" pitchFamily="49" charset="0"/>
              </a:rPr>
              <a:t>    </a:t>
            </a:r>
            <a:r>
              <a:rPr lang="en-GB" dirty="0" err="1">
                <a:latin typeface="Consolas" panose="020B0609020204030204" pitchFamily="49" charset="0"/>
              </a:rPr>
              <a:t>num.trees</a:t>
            </a:r>
            <a:r>
              <a:rPr lang="en-GB" dirty="0">
                <a:latin typeface="Consolas" panose="020B0609020204030204" pitchFamily="49" charset="0"/>
              </a:rPr>
              <a:t> = 100, </a:t>
            </a:r>
            <a:r>
              <a:rPr lang="en-GB" dirty="0" err="1">
                <a:latin typeface="Consolas" panose="020B0609020204030204" pitchFamily="49" charset="0"/>
              </a:rPr>
              <a:t>min.node.size</a:t>
            </a:r>
            <a:r>
              <a:rPr lang="en-GB" dirty="0">
                <a:latin typeface="Consolas" panose="020B0609020204030204" pitchFamily="49" charset="0"/>
              </a:rPr>
              <a:t> = </a:t>
            </a:r>
            <a:r>
              <a:rPr lang="en-GB" dirty="0" err="1">
                <a:latin typeface="Consolas" panose="020B0609020204030204" pitchFamily="49" charset="0"/>
              </a:rPr>
              <a:t>min_rows</a:t>
            </a:r>
            <a:r>
              <a:rPr lang="en-GB" dirty="0">
                <a:latin typeface="Consolas" panose="020B0609020204030204" pitchFamily="49" charset="0"/>
              </a:rPr>
              <a:t>(~5, x), </a:t>
            </a:r>
            <a:r>
              <a:rPr lang="en-GB" dirty="0" err="1">
                <a:latin typeface="Consolas" panose="020B0609020204030204" pitchFamily="49" charset="0"/>
              </a:rPr>
              <a:t>num.threads</a:t>
            </a:r>
            <a:r>
              <a:rPr lang="en-GB" dirty="0">
                <a:latin typeface="Consolas" panose="020B0609020204030204" pitchFamily="49" charset="0"/>
              </a:rPr>
              <a:t> = 1, </a:t>
            </a:r>
          </a:p>
          <a:p>
            <a:r>
              <a:rPr lang="en-GB" dirty="0">
                <a:latin typeface="Consolas" panose="020B0609020204030204" pitchFamily="49" charset="0"/>
              </a:rPr>
              <a:t>    verbose = FALSE, seed = sample.int(10^5, 1), probability = TRUE)</a:t>
            </a:r>
          </a:p>
        </p:txBody>
      </p:sp>
      <p:pic>
        <p:nvPicPr>
          <p:cNvPr id="7" name="Content Placeholder 4">
            <a:extLst>
              <a:ext uri="{FF2B5EF4-FFF2-40B4-BE49-F238E27FC236}">
                <a16:creationId xmlns:a16="http://schemas.microsoft.com/office/drawing/2014/main" id="{64BBD5C0-CC52-4B87-A340-966E206ECC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036" y="74783"/>
            <a:ext cx="1512168" cy="1752881"/>
          </a:xfrm>
          <a:prstGeom prst="rect">
            <a:avLst/>
          </a:prstGeom>
        </p:spPr>
      </p:pic>
    </p:spTree>
    <p:extLst>
      <p:ext uri="{BB962C8B-B14F-4D97-AF65-F5344CB8AC3E}">
        <p14:creationId xmlns:p14="http://schemas.microsoft.com/office/powerpoint/2010/main" val="16798416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5F85-40F9-41EE-AC11-96C0D92E0BA9}"/>
              </a:ext>
            </a:extLst>
          </p:cNvPr>
          <p:cNvSpPr>
            <a:spLocks noGrp="1"/>
          </p:cNvSpPr>
          <p:nvPr>
            <p:ph type="title"/>
          </p:nvPr>
        </p:nvSpPr>
        <p:spPr/>
        <p:txBody>
          <a:bodyPr/>
          <a:lstStyle/>
          <a:p>
            <a:r>
              <a:rPr lang="en-GB" dirty="0"/>
              <a:t>Creating Data</a:t>
            </a:r>
          </a:p>
        </p:txBody>
      </p:sp>
      <p:sp>
        <p:nvSpPr>
          <p:cNvPr id="4" name="Rectangle 3">
            <a:extLst>
              <a:ext uri="{FF2B5EF4-FFF2-40B4-BE49-F238E27FC236}">
                <a16:creationId xmlns:a16="http://schemas.microsoft.com/office/drawing/2014/main" id="{015C98C8-9132-4A65-A1C9-A956862542F4}"/>
              </a:ext>
            </a:extLst>
          </p:cNvPr>
          <p:cNvSpPr/>
          <p:nvPr/>
        </p:nvSpPr>
        <p:spPr>
          <a:xfrm>
            <a:off x="1438253" y="1847224"/>
            <a:ext cx="9190336" cy="461665"/>
          </a:xfrm>
          <a:prstGeom prst="rect">
            <a:avLst/>
          </a:prstGeom>
        </p:spPr>
        <p:txBody>
          <a:bodyPr wrap="none">
            <a:spAutoFit/>
          </a:bodyPr>
          <a:lstStyle/>
          <a:p>
            <a:r>
              <a:rPr lang="en-GB" sz="2400" dirty="0" err="1">
                <a:latin typeface="Consolas" panose="020B0609020204030204" pitchFamily="49" charset="0"/>
              </a:rPr>
              <a:t>read_delim</a:t>
            </a:r>
            <a:r>
              <a:rPr lang="en-GB" sz="2400" dirty="0">
                <a:latin typeface="Consolas" panose="020B0609020204030204" pitchFamily="49" charset="0"/>
              </a:rPr>
              <a:t>("development_gene_expression.txt") -&gt; data</a:t>
            </a:r>
          </a:p>
        </p:txBody>
      </p:sp>
      <p:sp>
        <p:nvSpPr>
          <p:cNvPr id="5" name="Rectangle 4">
            <a:extLst>
              <a:ext uri="{FF2B5EF4-FFF2-40B4-BE49-F238E27FC236}">
                <a16:creationId xmlns:a16="http://schemas.microsoft.com/office/drawing/2014/main" id="{645739E0-12AA-4F34-9E69-FB42F37CF9E7}"/>
              </a:ext>
            </a:extLst>
          </p:cNvPr>
          <p:cNvSpPr/>
          <p:nvPr/>
        </p:nvSpPr>
        <p:spPr>
          <a:xfrm>
            <a:off x="1438252" y="2667058"/>
            <a:ext cx="9190336" cy="830997"/>
          </a:xfrm>
          <a:prstGeom prst="rect">
            <a:avLst/>
          </a:prstGeom>
        </p:spPr>
        <p:txBody>
          <a:bodyPr wrap="square">
            <a:spAutoFit/>
          </a:bodyPr>
          <a:lstStyle/>
          <a:p>
            <a:r>
              <a:rPr lang="en-GB" sz="2400" dirty="0">
                <a:latin typeface="Consolas" panose="020B0609020204030204" pitchFamily="49" charset="0"/>
              </a:rPr>
              <a:t>data %&gt;%</a:t>
            </a:r>
          </a:p>
          <a:p>
            <a:r>
              <a:rPr lang="en-GB" sz="2400" dirty="0">
                <a:latin typeface="Consolas" panose="020B0609020204030204" pitchFamily="49" charset="0"/>
              </a:rPr>
              <a:t>    mutate(Development=factor(Development)) -&gt; data</a:t>
            </a:r>
          </a:p>
        </p:txBody>
      </p:sp>
      <p:sp>
        <p:nvSpPr>
          <p:cNvPr id="6" name="Rectangle 5">
            <a:extLst>
              <a:ext uri="{FF2B5EF4-FFF2-40B4-BE49-F238E27FC236}">
                <a16:creationId xmlns:a16="http://schemas.microsoft.com/office/drawing/2014/main" id="{FCA1DD8A-26A5-4C63-8371-25B752085D72}"/>
              </a:ext>
            </a:extLst>
          </p:cNvPr>
          <p:cNvSpPr/>
          <p:nvPr/>
        </p:nvSpPr>
        <p:spPr>
          <a:xfrm>
            <a:off x="1415480" y="3884855"/>
            <a:ext cx="4432624" cy="1200329"/>
          </a:xfrm>
          <a:prstGeom prst="rect">
            <a:avLst/>
          </a:prstGeom>
        </p:spPr>
        <p:txBody>
          <a:bodyPr wrap="none">
            <a:spAutoFit/>
          </a:bodyPr>
          <a:lstStyle/>
          <a:p>
            <a:r>
              <a:rPr lang="en-GB" sz="2400" dirty="0" err="1">
                <a:latin typeface="Consolas" panose="020B0609020204030204" pitchFamily="49" charset="0"/>
              </a:rPr>
              <a:t>set.seed</a:t>
            </a:r>
            <a:r>
              <a:rPr lang="en-GB" sz="2400" dirty="0">
                <a:latin typeface="Consolas" panose="020B0609020204030204" pitchFamily="49" charset="0"/>
              </a:rPr>
              <a:t>(123)</a:t>
            </a:r>
          </a:p>
          <a:p>
            <a:r>
              <a:rPr lang="en-GB" sz="2400" dirty="0">
                <a:latin typeface="Consolas" panose="020B0609020204030204" pitchFamily="49" charset="0"/>
              </a:rPr>
              <a:t>data %&gt;%  </a:t>
            </a:r>
          </a:p>
          <a:p>
            <a:r>
              <a:rPr lang="en-GB" sz="2400" dirty="0">
                <a:latin typeface="Consolas" panose="020B0609020204030204" pitchFamily="49" charset="0"/>
              </a:rPr>
              <a:t>    </a:t>
            </a:r>
            <a:r>
              <a:rPr lang="en-GB" sz="2400" dirty="0" err="1">
                <a:latin typeface="Consolas" panose="020B0609020204030204" pitchFamily="49" charset="0"/>
              </a:rPr>
              <a:t>sample_frac</a:t>
            </a:r>
            <a:r>
              <a:rPr lang="en-GB" sz="2400" dirty="0">
                <a:latin typeface="Consolas" panose="020B0609020204030204" pitchFamily="49" charset="0"/>
              </a:rPr>
              <a:t>() -&gt; data</a:t>
            </a:r>
          </a:p>
        </p:txBody>
      </p:sp>
      <p:pic>
        <p:nvPicPr>
          <p:cNvPr id="13" name="Picture 12">
            <a:extLst>
              <a:ext uri="{FF2B5EF4-FFF2-40B4-BE49-F238E27FC236}">
                <a16:creationId xmlns:a16="http://schemas.microsoft.com/office/drawing/2014/main" id="{181C1241-E50C-43E7-BE29-E394AD8C07EE}"/>
              </a:ext>
            </a:extLst>
          </p:cNvPr>
          <p:cNvPicPr>
            <a:picLocks noChangeAspect="1"/>
          </p:cNvPicPr>
          <p:nvPr/>
        </p:nvPicPr>
        <p:blipFill>
          <a:blip r:embed="rId3"/>
          <a:stretch>
            <a:fillRect/>
          </a:stretch>
        </p:blipFill>
        <p:spPr>
          <a:xfrm>
            <a:off x="119336" y="98425"/>
            <a:ext cx="1368152" cy="1579075"/>
          </a:xfrm>
          <a:prstGeom prst="rect">
            <a:avLst/>
          </a:prstGeom>
        </p:spPr>
      </p:pic>
    </p:spTree>
    <p:extLst>
      <p:ext uri="{BB962C8B-B14F-4D97-AF65-F5344CB8AC3E}">
        <p14:creationId xmlns:p14="http://schemas.microsoft.com/office/powerpoint/2010/main" val="32044548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E8C2-6184-4350-9935-6949C3303564}"/>
              </a:ext>
            </a:extLst>
          </p:cNvPr>
          <p:cNvSpPr>
            <a:spLocks noGrp="1"/>
          </p:cNvSpPr>
          <p:nvPr>
            <p:ph type="title"/>
          </p:nvPr>
        </p:nvSpPr>
        <p:spPr/>
        <p:txBody>
          <a:bodyPr/>
          <a:lstStyle/>
          <a:p>
            <a:r>
              <a:rPr lang="en-GB" dirty="0"/>
              <a:t>Splitting Data</a:t>
            </a:r>
          </a:p>
        </p:txBody>
      </p:sp>
      <p:sp>
        <p:nvSpPr>
          <p:cNvPr id="4" name="Rectangle 3">
            <a:extLst>
              <a:ext uri="{FF2B5EF4-FFF2-40B4-BE49-F238E27FC236}">
                <a16:creationId xmlns:a16="http://schemas.microsoft.com/office/drawing/2014/main" id="{FFB3E67D-BC4D-4B8F-A326-D455C2D627A8}"/>
              </a:ext>
            </a:extLst>
          </p:cNvPr>
          <p:cNvSpPr/>
          <p:nvPr/>
        </p:nvSpPr>
        <p:spPr>
          <a:xfrm>
            <a:off x="1919536" y="1911416"/>
            <a:ext cx="8352928" cy="954107"/>
          </a:xfrm>
          <a:prstGeom prst="rect">
            <a:avLst/>
          </a:prstGeom>
        </p:spPr>
        <p:txBody>
          <a:bodyPr wrap="square">
            <a:spAutoFit/>
          </a:bodyPr>
          <a:lstStyle/>
          <a:p>
            <a:r>
              <a:rPr lang="en-GB" sz="2800" dirty="0">
                <a:latin typeface="Consolas" panose="020B0609020204030204" pitchFamily="49" charset="0"/>
              </a:rPr>
              <a:t>data %&gt;% </a:t>
            </a:r>
          </a:p>
          <a:p>
            <a:r>
              <a:rPr lang="en-GB" sz="2800" dirty="0">
                <a:latin typeface="Consolas" panose="020B0609020204030204" pitchFamily="49" charset="0"/>
              </a:rPr>
              <a:t>    </a:t>
            </a:r>
            <a:r>
              <a:rPr lang="en-GB" sz="2800" dirty="0" err="1">
                <a:latin typeface="Consolas" panose="020B0609020204030204" pitchFamily="49" charset="0"/>
              </a:rPr>
              <a:t>initial_split</a:t>
            </a:r>
            <a:r>
              <a:rPr lang="en-GB" sz="2800" dirty="0">
                <a:latin typeface="Consolas" panose="020B0609020204030204" pitchFamily="49" charset="0"/>
              </a:rPr>
              <a:t>(prop=0.8) -&gt; </a:t>
            </a:r>
            <a:r>
              <a:rPr lang="en-GB" sz="2800" dirty="0" err="1">
                <a:latin typeface="Consolas" panose="020B0609020204030204" pitchFamily="49" charset="0"/>
              </a:rPr>
              <a:t>split_data</a:t>
            </a:r>
            <a:endParaRPr lang="en-GB" sz="2800" dirty="0">
              <a:latin typeface="Consolas" panose="020B0609020204030204" pitchFamily="49" charset="0"/>
            </a:endParaRPr>
          </a:p>
        </p:txBody>
      </p:sp>
      <p:sp>
        <p:nvSpPr>
          <p:cNvPr id="6" name="Rectangle 5">
            <a:extLst>
              <a:ext uri="{FF2B5EF4-FFF2-40B4-BE49-F238E27FC236}">
                <a16:creationId xmlns:a16="http://schemas.microsoft.com/office/drawing/2014/main" id="{D97FF27D-BD02-4694-B447-3FC29DDD2F40}"/>
              </a:ext>
            </a:extLst>
          </p:cNvPr>
          <p:cNvSpPr/>
          <p:nvPr/>
        </p:nvSpPr>
        <p:spPr>
          <a:xfrm>
            <a:off x="1919536" y="3388450"/>
            <a:ext cx="6096000" cy="830997"/>
          </a:xfrm>
          <a:prstGeom prst="rect">
            <a:avLst/>
          </a:prstGeom>
        </p:spPr>
        <p:txBody>
          <a:bodyPr>
            <a:spAutoFit/>
          </a:bodyPr>
          <a:lstStyle/>
          <a:p>
            <a:r>
              <a:rPr lang="en-GB" sz="2400" dirty="0">
                <a:latin typeface="Consolas" panose="020B0609020204030204" pitchFamily="49" charset="0"/>
              </a:rPr>
              <a:t>training(</a:t>
            </a:r>
            <a:r>
              <a:rPr lang="en-GB" sz="2400" dirty="0" err="1">
                <a:latin typeface="Consolas" panose="020B0609020204030204" pitchFamily="49" charset="0"/>
              </a:rPr>
              <a:t>split_data</a:t>
            </a:r>
            <a:r>
              <a:rPr lang="en-GB" sz="2400" dirty="0">
                <a:latin typeface="Consolas" panose="020B0609020204030204" pitchFamily="49" charset="0"/>
              </a:rPr>
              <a:t>)</a:t>
            </a:r>
          </a:p>
          <a:p>
            <a:r>
              <a:rPr lang="en-GB" sz="2400" dirty="0">
                <a:solidFill>
                  <a:schemeClr val="bg1">
                    <a:lumMod val="50000"/>
                  </a:schemeClr>
                </a:solidFill>
                <a:latin typeface="Consolas" panose="020B0609020204030204" pitchFamily="49" charset="0"/>
              </a:rPr>
              <a:t># A tibble: 992 × 93</a:t>
            </a:r>
          </a:p>
        </p:txBody>
      </p:sp>
      <p:sp>
        <p:nvSpPr>
          <p:cNvPr id="8" name="Rectangle 7">
            <a:extLst>
              <a:ext uri="{FF2B5EF4-FFF2-40B4-BE49-F238E27FC236}">
                <a16:creationId xmlns:a16="http://schemas.microsoft.com/office/drawing/2014/main" id="{D916E206-F861-4547-A3BD-7B1CEAFD1EDB}"/>
              </a:ext>
            </a:extLst>
          </p:cNvPr>
          <p:cNvSpPr/>
          <p:nvPr/>
        </p:nvSpPr>
        <p:spPr>
          <a:xfrm>
            <a:off x="1919536" y="4542219"/>
            <a:ext cx="6096000" cy="830997"/>
          </a:xfrm>
          <a:prstGeom prst="rect">
            <a:avLst/>
          </a:prstGeom>
        </p:spPr>
        <p:txBody>
          <a:bodyPr>
            <a:spAutoFit/>
          </a:bodyPr>
          <a:lstStyle/>
          <a:p>
            <a:r>
              <a:rPr lang="en-GB" sz="2400" dirty="0">
                <a:latin typeface="Consolas" panose="020B0609020204030204" pitchFamily="49" charset="0"/>
              </a:rPr>
              <a:t>testing(</a:t>
            </a:r>
            <a:r>
              <a:rPr lang="en-GB" sz="2400" dirty="0" err="1">
                <a:latin typeface="Consolas" panose="020B0609020204030204" pitchFamily="49" charset="0"/>
              </a:rPr>
              <a:t>split_data</a:t>
            </a:r>
            <a:r>
              <a:rPr lang="en-GB" sz="2400" dirty="0">
                <a:latin typeface="Consolas" panose="020B0609020204030204" pitchFamily="49" charset="0"/>
              </a:rPr>
              <a:t>)</a:t>
            </a:r>
          </a:p>
          <a:p>
            <a:r>
              <a:rPr lang="en-GB" sz="2400" dirty="0">
                <a:solidFill>
                  <a:schemeClr val="bg1">
                    <a:lumMod val="50000"/>
                  </a:schemeClr>
                </a:solidFill>
                <a:latin typeface="Consolas" panose="020B0609020204030204" pitchFamily="49" charset="0"/>
              </a:rPr>
              <a:t># A tibble: 249 × 93</a:t>
            </a:r>
          </a:p>
        </p:txBody>
      </p:sp>
      <p:pic>
        <p:nvPicPr>
          <p:cNvPr id="10" name="Picture 9">
            <a:extLst>
              <a:ext uri="{FF2B5EF4-FFF2-40B4-BE49-F238E27FC236}">
                <a16:creationId xmlns:a16="http://schemas.microsoft.com/office/drawing/2014/main" id="{007ACD25-2A68-41E8-81F3-C913421BC96E}"/>
              </a:ext>
            </a:extLst>
          </p:cNvPr>
          <p:cNvPicPr>
            <a:picLocks noChangeAspect="1"/>
          </p:cNvPicPr>
          <p:nvPr/>
        </p:nvPicPr>
        <p:blipFill>
          <a:blip r:embed="rId2"/>
          <a:stretch>
            <a:fillRect/>
          </a:stretch>
        </p:blipFill>
        <p:spPr>
          <a:xfrm>
            <a:off x="407368" y="252368"/>
            <a:ext cx="1302797" cy="1510087"/>
          </a:xfrm>
          <a:prstGeom prst="rect">
            <a:avLst/>
          </a:prstGeom>
        </p:spPr>
      </p:pic>
    </p:spTree>
    <p:extLst>
      <p:ext uri="{BB962C8B-B14F-4D97-AF65-F5344CB8AC3E}">
        <p14:creationId xmlns:p14="http://schemas.microsoft.com/office/powerpoint/2010/main" val="19917809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E8C2-6184-4350-9935-6949C3303564}"/>
              </a:ext>
            </a:extLst>
          </p:cNvPr>
          <p:cNvSpPr>
            <a:spLocks noGrp="1"/>
          </p:cNvSpPr>
          <p:nvPr>
            <p:ph type="title"/>
          </p:nvPr>
        </p:nvSpPr>
        <p:spPr/>
        <p:txBody>
          <a:bodyPr/>
          <a:lstStyle/>
          <a:p>
            <a:r>
              <a:rPr lang="en-GB" dirty="0"/>
              <a:t>Splitting Data</a:t>
            </a:r>
          </a:p>
        </p:txBody>
      </p:sp>
      <p:sp>
        <p:nvSpPr>
          <p:cNvPr id="4" name="Rectangle 3">
            <a:extLst>
              <a:ext uri="{FF2B5EF4-FFF2-40B4-BE49-F238E27FC236}">
                <a16:creationId xmlns:a16="http://schemas.microsoft.com/office/drawing/2014/main" id="{FFB3E67D-BC4D-4B8F-A326-D455C2D627A8}"/>
              </a:ext>
            </a:extLst>
          </p:cNvPr>
          <p:cNvSpPr/>
          <p:nvPr/>
        </p:nvSpPr>
        <p:spPr>
          <a:xfrm>
            <a:off x="1919536" y="1408688"/>
            <a:ext cx="8352928" cy="954107"/>
          </a:xfrm>
          <a:prstGeom prst="rect">
            <a:avLst/>
          </a:prstGeom>
        </p:spPr>
        <p:txBody>
          <a:bodyPr wrap="square">
            <a:spAutoFit/>
          </a:bodyPr>
          <a:lstStyle/>
          <a:p>
            <a:r>
              <a:rPr lang="nn-NO" sz="2800" dirty="0">
                <a:latin typeface="Consolas" panose="020B0609020204030204" pitchFamily="49" charset="0"/>
              </a:rPr>
              <a:t>data %&gt;%</a:t>
            </a:r>
          </a:p>
          <a:p>
            <a:r>
              <a:rPr lang="nn-NO" sz="2800" dirty="0">
                <a:latin typeface="Consolas" panose="020B0609020204030204" pitchFamily="49" charset="0"/>
              </a:rPr>
              <a:t>    vfold_cv(v = 10) -&gt; cv_data</a:t>
            </a:r>
            <a:endParaRPr lang="en-GB" sz="2800" dirty="0">
              <a:latin typeface="Consolas" panose="020B0609020204030204" pitchFamily="49" charset="0"/>
            </a:endParaRPr>
          </a:p>
        </p:txBody>
      </p:sp>
      <p:sp>
        <p:nvSpPr>
          <p:cNvPr id="6" name="Rectangle 5">
            <a:extLst>
              <a:ext uri="{FF2B5EF4-FFF2-40B4-BE49-F238E27FC236}">
                <a16:creationId xmlns:a16="http://schemas.microsoft.com/office/drawing/2014/main" id="{D97FF27D-BD02-4694-B447-3FC29DDD2F40}"/>
              </a:ext>
            </a:extLst>
          </p:cNvPr>
          <p:cNvSpPr/>
          <p:nvPr/>
        </p:nvSpPr>
        <p:spPr>
          <a:xfrm>
            <a:off x="3719736" y="2569913"/>
            <a:ext cx="6912768" cy="4093428"/>
          </a:xfrm>
          <a:prstGeom prst="rect">
            <a:avLst/>
          </a:prstGeom>
        </p:spPr>
        <p:txBody>
          <a:bodyPr wrap="square">
            <a:spAutoFit/>
          </a:bodyPr>
          <a:lstStyle/>
          <a:p>
            <a:r>
              <a:rPr lang="en-GB" sz="2000" b="1" dirty="0">
                <a:latin typeface="Consolas" panose="020B0609020204030204" pitchFamily="49" charset="0"/>
              </a:rPr>
              <a:t>#  10-fold cross-validation </a:t>
            </a:r>
          </a:p>
          <a:p>
            <a:r>
              <a:rPr lang="en-GB" sz="2000" b="1" dirty="0">
                <a:solidFill>
                  <a:schemeClr val="bg1">
                    <a:lumMod val="50000"/>
                  </a:schemeClr>
                </a:solidFill>
                <a:latin typeface="Consolas" panose="020B0609020204030204" pitchFamily="49" charset="0"/>
              </a:rPr>
              <a:t># A tibble: 10 × 2</a:t>
            </a:r>
          </a:p>
          <a:p>
            <a:r>
              <a:rPr lang="en-GB" sz="2000" b="1" dirty="0">
                <a:solidFill>
                  <a:schemeClr val="bg1">
                    <a:lumMod val="50000"/>
                  </a:schemeClr>
                </a:solidFill>
                <a:latin typeface="Consolas" panose="020B0609020204030204" pitchFamily="49" charset="0"/>
              </a:rPr>
              <a:t>   splits             id    </a:t>
            </a:r>
          </a:p>
          <a:p>
            <a:r>
              <a:rPr lang="en-GB" sz="2000" b="1" dirty="0">
                <a:solidFill>
                  <a:schemeClr val="bg1">
                    <a:lumMod val="50000"/>
                  </a:schemeClr>
                </a:solidFill>
                <a:latin typeface="Consolas" panose="020B0609020204030204" pitchFamily="49" charset="0"/>
              </a:rPr>
              <a:t> 1 &lt;split [1116/125]&gt; Fold01</a:t>
            </a:r>
          </a:p>
          <a:p>
            <a:r>
              <a:rPr lang="en-GB" sz="2000" b="1" dirty="0">
                <a:solidFill>
                  <a:schemeClr val="bg1">
                    <a:lumMod val="50000"/>
                  </a:schemeClr>
                </a:solidFill>
                <a:latin typeface="Consolas" panose="020B0609020204030204" pitchFamily="49" charset="0"/>
              </a:rPr>
              <a:t> 2 &lt;split [1117/124]&gt; Fold02</a:t>
            </a:r>
          </a:p>
          <a:p>
            <a:r>
              <a:rPr lang="en-GB" sz="2000" b="1" dirty="0">
                <a:solidFill>
                  <a:schemeClr val="bg1">
                    <a:lumMod val="50000"/>
                  </a:schemeClr>
                </a:solidFill>
                <a:latin typeface="Consolas" panose="020B0609020204030204" pitchFamily="49" charset="0"/>
              </a:rPr>
              <a:t> 3 &lt;split [1117/124]&gt; Fold03</a:t>
            </a:r>
          </a:p>
          <a:p>
            <a:r>
              <a:rPr lang="en-GB" sz="2000" b="1" dirty="0">
                <a:solidFill>
                  <a:schemeClr val="bg1">
                    <a:lumMod val="50000"/>
                  </a:schemeClr>
                </a:solidFill>
                <a:latin typeface="Consolas" panose="020B0609020204030204" pitchFamily="49" charset="0"/>
              </a:rPr>
              <a:t> 4 &lt;split [1117/124]&gt; Fold04</a:t>
            </a:r>
          </a:p>
          <a:p>
            <a:r>
              <a:rPr lang="en-GB" sz="2000" b="1" dirty="0">
                <a:solidFill>
                  <a:schemeClr val="bg1">
                    <a:lumMod val="50000"/>
                  </a:schemeClr>
                </a:solidFill>
                <a:latin typeface="Consolas" panose="020B0609020204030204" pitchFamily="49" charset="0"/>
              </a:rPr>
              <a:t> 5 &lt;split [1117/124]&gt; Fold05</a:t>
            </a:r>
          </a:p>
          <a:p>
            <a:r>
              <a:rPr lang="en-GB" sz="2000" b="1" dirty="0">
                <a:solidFill>
                  <a:schemeClr val="bg1">
                    <a:lumMod val="50000"/>
                  </a:schemeClr>
                </a:solidFill>
                <a:latin typeface="Consolas" panose="020B0609020204030204" pitchFamily="49" charset="0"/>
              </a:rPr>
              <a:t> 6 &lt;split [1117/124]&gt; Fold06</a:t>
            </a:r>
          </a:p>
          <a:p>
            <a:r>
              <a:rPr lang="en-GB" sz="2000" b="1" dirty="0">
                <a:solidFill>
                  <a:schemeClr val="bg1">
                    <a:lumMod val="50000"/>
                  </a:schemeClr>
                </a:solidFill>
                <a:latin typeface="Consolas" panose="020B0609020204030204" pitchFamily="49" charset="0"/>
              </a:rPr>
              <a:t> 7 &lt;split [1117/124]&gt; Fold07</a:t>
            </a:r>
          </a:p>
          <a:p>
            <a:r>
              <a:rPr lang="en-GB" sz="2000" b="1" dirty="0">
                <a:solidFill>
                  <a:schemeClr val="bg1">
                    <a:lumMod val="50000"/>
                  </a:schemeClr>
                </a:solidFill>
                <a:latin typeface="Consolas" panose="020B0609020204030204" pitchFamily="49" charset="0"/>
              </a:rPr>
              <a:t> 8 &lt;split [1117/124]&gt; Fold08</a:t>
            </a:r>
          </a:p>
          <a:p>
            <a:r>
              <a:rPr lang="en-GB" sz="2000" b="1" dirty="0">
                <a:solidFill>
                  <a:schemeClr val="bg1">
                    <a:lumMod val="50000"/>
                  </a:schemeClr>
                </a:solidFill>
                <a:latin typeface="Consolas" panose="020B0609020204030204" pitchFamily="49" charset="0"/>
              </a:rPr>
              <a:t> 9 &lt;split [1117/124]&gt; Fold09</a:t>
            </a:r>
          </a:p>
          <a:p>
            <a:r>
              <a:rPr lang="en-GB" sz="2000" b="1" dirty="0">
                <a:solidFill>
                  <a:schemeClr val="bg1">
                    <a:lumMod val="50000"/>
                  </a:schemeClr>
                </a:solidFill>
                <a:latin typeface="Consolas" panose="020B0609020204030204" pitchFamily="49" charset="0"/>
              </a:rPr>
              <a:t>10 &lt;split [1117/124]&gt; Fold10</a:t>
            </a:r>
          </a:p>
        </p:txBody>
      </p:sp>
      <p:pic>
        <p:nvPicPr>
          <p:cNvPr id="10" name="Picture 9">
            <a:extLst>
              <a:ext uri="{FF2B5EF4-FFF2-40B4-BE49-F238E27FC236}">
                <a16:creationId xmlns:a16="http://schemas.microsoft.com/office/drawing/2014/main" id="{007ACD25-2A68-41E8-81F3-C913421BC96E}"/>
              </a:ext>
            </a:extLst>
          </p:cNvPr>
          <p:cNvPicPr>
            <a:picLocks noChangeAspect="1"/>
          </p:cNvPicPr>
          <p:nvPr/>
        </p:nvPicPr>
        <p:blipFill>
          <a:blip r:embed="rId2"/>
          <a:stretch>
            <a:fillRect/>
          </a:stretch>
        </p:blipFill>
        <p:spPr>
          <a:xfrm>
            <a:off x="407368" y="252368"/>
            <a:ext cx="1302797" cy="1510087"/>
          </a:xfrm>
          <a:prstGeom prst="rect">
            <a:avLst/>
          </a:prstGeom>
        </p:spPr>
      </p:pic>
    </p:spTree>
    <p:extLst>
      <p:ext uri="{BB962C8B-B14F-4D97-AF65-F5344CB8AC3E}">
        <p14:creationId xmlns:p14="http://schemas.microsoft.com/office/powerpoint/2010/main" val="1134292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1CFB-848E-4335-A8E3-97DD1FC9D976}"/>
              </a:ext>
            </a:extLst>
          </p:cNvPr>
          <p:cNvSpPr>
            <a:spLocks noGrp="1"/>
          </p:cNvSpPr>
          <p:nvPr>
            <p:ph type="title"/>
          </p:nvPr>
        </p:nvSpPr>
        <p:spPr/>
        <p:txBody>
          <a:bodyPr>
            <a:normAutofit fontScale="90000"/>
          </a:bodyPr>
          <a:lstStyle/>
          <a:p>
            <a:r>
              <a:rPr lang="en-GB" sz="4900" dirty="0"/>
              <a:t>Training the Model</a:t>
            </a:r>
            <a:br>
              <a:rPr lang="en-GB" dirty="0"/>
            </a:br>
            <a:r>
              <a:rPr lang="en-GB" sz="3600" dirty="0"/>
              <a:t>Create a formula</a:t>
            </a:r>
            <a:endParaRPr lang="en-GB" dirty="0"/>
          </a:p>
        </p:txBody>
      </p:sp>
      <p:pic>
        <p:nvPicPr>
          <p:cNvPr id="4" name="Content Placeholder 4">
            <a:extLst>
              <a:ext uri="{FF2B5EF4-FFF2-40B4-BE49-F238E27FC236}">
                <a16:creationId xmlns:a16="http://schemas.microsoft.com/office/drawing/2014/main" id="{F1EE3D6E-E083-4583-B2C8-8D5422BA5F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036" y="74783"/>
            <a:ext cx="1512168" cy="1752881"/>
          </a:xfrm>
          <a:prstGeom prst="rect">
            <a:avLst/>
          </a:prstGeom>
        </p:spPr>
      </p:pic>
      <p:sp>
        <p:nvSpPr>
          <p:cNvPr id="5" name="TextBox 4">
            <a:extLst>
              <a:ext uri="{FF2B5EF4-FFF2-40B4-BE49-F238E27FC236}">
                <a16:creationId xmlns:a16="http://schemas.microsoft.com/office/drawing/2014/main" id="{09E71DEC-86E0-4F49-B6EE-1F8D1A4BCF5A}"/>
              </a:ext>
            </a:extLst>
          </p:cNvPr>
          <p:cNvSpPr txBox="1"/>
          <p:nvPr/>
        </p:nvSpPr>
        <p:spPr>
          <a:xfrm>
            <a:off x="1559496" y="1854237"/>
            <a:ext cx="8773556" cy="584775"/>
          </a:xfrm>
          <a:prstGeom prst="rect">
            <a:avLst/>
          </a:prstGeom>
          <a:noFill/>
        </p:spPr>
        <p:txBody>
          <a:bodyPr wrap="none" rtlCol="0">
            <a:spAutoFit/>
          </a:bodyPr>
          <a:lstStyle/>
          <a:p>
            <a:r>
              <a:rPr lang="en-GB" sz="3200" dirty="0">
                <a:latin typeface="Consolas" panose="020B0609020204030204" pitchFamily="49" charset="0"/>
              </a:rPr>
              <a:t>Variable to predict ~ Variables to use</a:t>
            </a:r>
          </a:p>
        </p:txBody>
      </p:sp>
      <p:sp>
        <p:nvSpPr>
          <p:cNvPr id="6" name="TextBox 5">
            <a:extLst>
              <a:ext uri="{FF2B5EF4-FFF2-40B4-BE49-F238E27FC236}">
                <a16:creationId xmlns:a16="http://schemas.microsoft.com/office/drawing/2014/main" id="{808F4356-08A9-4223-A3BA-3BAF61CABEB4}"/>
              </a:ext>
            </a:extLst>
          </p:cNvPr>
          <p:cNvSpPr txBox="1"/>
          <p:nvPr/>
        </p:nvSpPr>
        <p:spPr>
          <a:xfrm>
            <a:off x="1566811" y="4635029"/>
            <a:ext cx="5383205" cy="584775"/>
          </a:xfrm>
          <a:prstGeom prst="rect">
            <a:avLst/>
          </a:prstGeom>
          <a:noFill/>
        </p:spPr>
        <p:txBody>
          <a:bodyPr wrap="none" rtlCol="0">
            <a:spAutoFit/>
          </a:bodyPr>
          <a:lstStyle/>
          <a:p>
            <a:r>
              <a:rPr lang="en-GB" sz="3200" dirty="0">
                <a:latin typeface="Consolas" panose="020B0609020204030204" pitchFamily="49" charset="0"/>
              </a:rPr>
              <a:t>Variable to predict ~ .</a:t>
            </a:r>
          </a:p>
        </p:txBody>
      </p:sp>
      <p:sp>
        <p:nvSpPr>
          <p:cNvPr id="7" name="TextBox 6">
            <a:extLst>
              <a:ext uri="{FF2B5EF4-FFF2-40B4-BE49-F238E27FC236}">
                <a16:creationId xmlns:a16="http://schemas.microsoft.com/office/drawing/2014/main" id="{4610210E-2564-4A25-8C7B-CE7D3E93180A}"/>
              </a:ext>
            </a:extLst>
          </p:cNvPr>
          <p:cNvSpPr txBox="1"/>
          <p:nvPr/>
        </p:nvSpPr>
        <p:spPr>
          <a:xfrm>
            <a:off x="6950016" y="4648780"/>
            <a:ext cx="3930435" cy="584775"/>
          </a:xfrm>
          <a:prstGeom prst="rect">
            <a:avLst/>
          </a:prstGeom>
          <a:noFill/>
        </p:spPr>
        <p:txBody>
          <a:bodyPr wrap="none" rtlCol="0">
            <a:spAutoFit/>
          </a:bodyPr>
          <a:lstStyle/>
          <a:p>
            <a:r>
              <a:rPr lang="en-GB" sz="3200" dirty="0"/>
              <a:t>(dot = everything else)</a:t>
            </a:r>
          </a:p>
        </p:txBody>
      </p:sp>
      <p:sp>
        <p:nvSpPr>
          <p:cNvPr id="8" name="TextBox 7">
            <a:extLst>
              <a:ext uri="{FF2B5EF4-FFF2-40B4-BE49-F238E27FC236}">
                <a16:creationId xmlns:a16="http://schemas.microsoft.com/office/drawing/2014/main" id="{FCCDF99E-AFE4-4650-A48E-CE8F88409ECB}"/>
              </a:ext>
            </a:extLst>
          </p:cNvPr>
          <p:cNvSpPr txBox="1"/>
          <p:nvPr/>
        </p:nvSpPr>
        <p:spPr>
          <a:xfrm>
            <a:off x="1559496" y="3204265"/>
            <a:ext cx="9225602" cy="584775"/>
          </a:xfrm>
          <a:prstGeom prst="rect">
            <a:avLst/>
          </a:prstGeom>
          <a:noFill/>
        </p:spPr>
        <p:txBody>
          <a:bodyPr wrap="none" rtlCol="0">
            <a:spAutoFit/>
          </a:bodyPr>
          <a:lstStyle/>
          <a:p>
            <a:r>
              <a:rPr lang="en-GB" sz="3200" dirty="0">
                <a:latin typeface="Consolas" panose="020B0609020204030204" pitchFamily="49" charset="0"/>
              </a:rPr>
              <a:t>Variable to predict ~ </a:t>
            </a:r>
            <a:r>
              <a:rPr lang="en-GB" sz="3200" dirty="0" err="1">
                <a:latin typeface="Consolas" panose="020B0609020204030204" pitchFamily="49" charset="0"/>
              </a:rPr>
              <a:t>VarA</a:t>
            </a:r>
            <a:r>
              <a:rPr lang="en-GB" sz="3200" dirty="0">
                <a:latin typeface="Consolas" panose="020B0609020204030204" pitchFamily="49" charset="0"/>
              </a:rPr>
              <a:t> + </a:t>
            </a:r>
            <a:r>
              <a:rPr lang="en-GB" sz="3200" dirty="0" err="1">
                <a:latin typeface="Consolas" panose="020B0609020204030204" pitchFamily="49" charset="0"/>
              </a:rPr>
              <a:t>VarB</a:t>
            </a:r>
            <a:r>
              <a:rPr lang="en-GB" sz="3200" dirty="0">
                <a:latin typeface="Consolas" panose="020B0609020204030204" pitchFamily="49" charset="0"/>
              </a:rPr>
              <a:t> + </a:t>
            </a:r>
            <a:r>
              <a:rPr lang="en-GB" sz="3200" dirty="0" err="1">
                <a:latin typeface="Consolas" panose="020B0609020204030204" pitchFamily="49" charset="0"/>
              </a:rPr>
              <a:t>VarC</a:t>
            </a:r>
            <a:endParaRPr lang="en-GB" sz="3200" dirty="0">
              <a:latin typeface="Consolas" panose="020B0609020204030204" pitchFamily="49" charset="0"/>
            </a:endParaRPr>
          </a:p>
        </p:txBody>
      </p:sp>
      <p:sp>
        <p:nvSpPr>
          <p:cNvPr id="9" name="Rectangle 8">
            <a:extLst>
              <a:ext uri="{FF2B5EF4-FFF2-40B4-BE49-F238E27FC236}">
                <a16:creationId xmlns:a16="http://schemas.microsoft.com/office/drawing/2014/main" id="{F32CF8E5-4FF0-4787-AA23-118D894704C2}"/>
              </a:ext>
            </a:extLst>
          </p:cNvPr>
          <p:cNvSpPr/>
          <p:nvPr/>
        </p:nvSpPr>
        <p:spPr>
          <a:xfrm>
            <a:off x="1199456" y="4365104"/>
            <a:ext cx="10009112" cy="1143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568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52E0-8E0E-4010-92DA-5B50333C5D79}"/>
              </a:ext>
            </a:extLst>
          </p:cNvPr>
          <p:cNvSpPr>
            <a:spLocks noGrp="1"/>
          </p:cNvSpPr>
          <p:nvPr>
            <p:ph type="title"/>
          </p:nvPr>
        </p:nvSpPr>
        <p:spPr/>
        <p:txBody>
          <a:bodyPr/>
          <a:lstStyle/>
          <a:p>
            <a:r>
              <a:rPr lang="en-GB" dirty="0"/>
              <a:t>Steps in Machine Learning</a:t>
            </a:r>
          </a:p>
        </p:txBody>
      </p:sp>
      <p:sp>
        <p:nvSpPr>
          <p:cNvPr id="3" name="Rectangle 2">
            <a:extLst>
              <a:ext uri="{FF2B5EF4-FFF2-40B4-BE49-F238E27FC236}">
                <a16:creationId xmlns:a16="http://schemas.microsoft.com/office/drawing/2014/main" id="{978A5226-27C3-48FF-8E13-45F11BBE352A}"/>
              </a:ext>
            </a:extLst>
          </p:cNvPr>
          <p:cNvSpPr/>
          <p:nvPr/>
        </p:nvSpPr>
        <p:spPr>
          <a:xfrm>
            <a:off x="551384" y="2492896"/>
            <a:ext cx="3024336" cy="16561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t>Generate data for samples where the outcome is known</a:t>
            </a:r>
          </a:p>
        </p:txBody>
      </p:sp>
      <p:grpSp>
        <p:nvGrpSpPr>
          <p:cNvPr id="13" name="Group 12">
            <a:extLst>
              <a:ext uri="{FF2B5EF4-FFF2-40B4-BE49-F238E27FC236}">
                <a16:creationId xmlns:a16="http://schemas.microsoft.com/office/drawing/2014/main" id="{10D5405C-DE5D-4A1B-8EEF-89CCAE481290}"/>
              </a:ext>
            </a:extLst>
          </p:cNvPr>
          <p:cNvGrpSpPr/>
          <p:nvPr/>
        </p:nvGrpSpPr>
        <p:grpSpPr>
          <a:xfrm>
            <a:off x="3791744" y="2492896"/>
            <a:ext cx="3816424" cy="1656184"/>
            <a:chOff x="3791744" y="2492896"/>
            <a:chExt cx="3816424" cy="1656184"/>
          </a:xfrm>
        </p:grpSpPr>
        <p:sp>
          <p:nvSpPr>
            <p:cNvPr id="4" name="Rectangle 3">
              <a:extLst>
                <a:ext uri="{FF2B5EF4-FFF2-40B4-BE49-F238E27FC236}">
                  <a16:creationId xmlns:a16="http://schemas.microsoft.com/office/drawing/2014/main" id="{0414AEAD-4B03-4F0E-B62A-7627739D62A5}"/>
                </a:ext>
              </a:extLst>
            </p:cNvPr>
            <p:cNvSpPr/>
            <p:nvPr/>
          </p:nvSpPr>
          <p:spPr>
            <a:xfrm>
              <a:off x="4583832" y="2492896"/>
              <a:ext cx="3024336"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Pick a modelling method and build a model</a:t>
              </a:r>
            </a:p>
          </p:txBody>
        </p:sp>
        <p:sp>
          <p:nvSpPr>
            <p:cNvPr id="8" name="Arrow: Right 7">
              <a:extLst>
                <a:ext uri="{FF2B5EF4-FFF2-40B4-BE49-F238E27FC236}">
                  <a16:creationId xmlns:a16="http://schemas.microsoft.com/office/drawing/2014/main" id="{8B98077F-B725-483E-A3EB-18E6B9361A73}"/>
                </a:ext>
              </a:extLst>
            </p:cNvPr>
            <p:cNvSpPr/>
            <p:nvPr/>
          </p:nvSpPr>
          <p:spPr>
            <a:xfrm>
              <a:off x="3791744" y="3068960"/>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a:extLst>
              <a:ext uri="{FF2B5EF4-FFF2-40B4-BE49-F238E27FC236}">
                <a16:creationId xmlns:a16="http://schemas.microsoft.com/office/drawing/2014/main" id="{11C08835-28D1-48C5-8FAE-7C5D912FF933}"/>
              </a:ext>
            </a:extLst>
          </p:cNvPr>
          <p:cNvGrpSpPr/>
          <p:nvPr/>
        </p:nvGrpSpPr>
        <p:grpSpPr>
          <a:xfrm>
            <a:off x="7824192" y="2492896"/>
            <a:ext cx="3816424" cy="1656184"/>
            <a:chOff x="7824192" y="2492896"/>
            <a:chExt cx="3816424" cy="1656184"/>
          </a:xfrm>
        </p:grpSpPr>
        <p:sp>
          <p:nvSpPr>
            <p:cNvPr id="5" name="Rectangle 4">
              <a:extLst>
                <a:ext uri="{FF2B5EF4-FFF2-40B4-BE49-F238E27FC236}">
                  <a16:creationId xmlns:a16="http://schemas.microsoft.com/office/drawing/2014/main" id="{0473F869-A35D-4372-8FDA-737291795C68}"/>
                </a:ext>
              </a:extLst>
            </p:cNvPr>
            <p:cNvSpPr/>
            <p:nvPr/>
          </p:nvSpPr>
          <p:spPr>
            <a:xfrm>
              <a:off x="8616280" y="2492896"/>
              <a:ext cx="3024336" cy="16561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Evaluate the model</a:t>
              </a:r>
            </a:p>
          </p:txBody>
        </p:sp>
        <p:sp>
          <p:nvSpPr>
            <p:cNvPr id="9" name="Arrow: Right 8">
              <a:extLst>
                <a:ext uri="{FF2B5EF4-FFF2-40B4-BE49-F238E27FC236}">
                  <a16:creationId xmlns:a16="http://schemas.microsoft.com/office/drawing/2014/main" id="{F8E013D5-379C-4A68-9C55-25DB3704041C}"/>
                </a:ext>
              </a:extLst>
            </p:cNvPr>
            <p:cNvSpPr/>
            <p:nvPr/>
          </p:nvSpPr>
          <p:spPr>
            <a:xfrm>
              <a:off x="7824192" y="3068960"/>
              <a:ext cx="576064" cy="5040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grpSp>
        <p:nvGrpSpPr>
          <p:cNvPr id="15" name="Group 14">
            <a:extLst>
              <a:ext uri="{FF2B5EF4-FFF2-40B4-BE49-F238E27FC236}">
                <a16:creationId xmlns:a16="http://schemas.microsoft.com/office/drawing/2014/main" id="{09045C08-11D4-4A3B-BAA3-73F3F547E6C2}"/>
              </a:ext>
            </a:extLst>
          </p:cNvPr>
          <p:cNvGrpSpPr/>
          <p:nvPr/>
        </p:nvGrpSpPr>
        <p:grpSpPr>
          <a:xfrm>
            <a:off x="8616280" y="4250097"/>
            <a:ext cx="3024336" cy="2333265"/>
            <a:chOff x="8616280" y="4250097"/>
            <a:chExt cx="3024336" cy="2333265"/>
          </a:xfrm>
        </p:grpSpPr>
        <p:sp>
          <p:nvSpPr>
            <p:cNvPr id="6" name="Rectangle 5">
              <a:extLst>
                <a:ext uri="{FF2B5EF4-FFF2-40B4-BE49-F238E27FC236}">
                  <a16:creationId xmlns:a16="http://schemas.microsoft.com/office/drawing/2014/main" id="{2AE1B147-015A-4174-A750-5BC86883E355}"/>
                </a:ext>
              </a:extLst>
            </p:cNvPr>
            <p:cNvSpPr/>
            <p:nvPr/>
          </p:nvSpPr>
          <p:spPr>
            <a:xfrm>
              <a:off x="8616280" y="4927178"/>
              <a:ext cx="3024336"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Make predictions where the outcome is not known</a:t>
              </a:r>
            </a:p>
          </p:txBody>
        </p:sp>
        <p:sp>
          <p:nvSpPr>
            <p:cNvPr id="10" name="Arrow: Right 9">
              <a:extLst>
                <a:ext uri="{FF2B5EF4-FFF2-40B4-BE49-F238E27FC236}">
                  <a16:creationId xmlns:a16="http://schemas.microsoft.com/office/drawing/2014/main" id="{B1C45E98-F035-4996-AC7D-5CE454ECB4DC}"/>
                </a:ext>
              </a:extLst>
            </p:cNvPr>
            <p:cNvSpPr/>
            <p:nvPr/>
          </p:nvSpPr>
          <p:spPr>
            <a:xfrm rot="5400000">
              <a:off x="9840416" y="4286101"/>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C0568851-CA28-4D4D-8564-5741321F07F6}"/>
              </a:ext>
            </a:extLst>
          </p:cNvPr>
          <p:cNvGrpSpPr/>
          <p:nvPr/>
        </p:nvGrpSpPr>
        <p:grpSpPr>
          <a:xfrm>
            <a:off x="4583832" y="4927178"/>
            <a:ext cx="3816424" cy="1656184"/>
            <a:chOff x="4583832" y="4927178"/>
            <a:chExt cx="3816424" cy="1656184"/>
          </a:xfrm>
        </p:grpSpPr>
        <p:sp>
          <p:nvSpPr>
            <p:cNvPr id="7" name="Rectangle 6">
              <a:extLst>
                <a:ext uri="{FF2B5EF4-FFF2-40B4-BE49-F238E27FC236}">
                  <a16:creationId xmlns:a16="http://schemas.microsoft.com/office/drawing/2014/main" id="{3E1D5FC3-416E-4039-8A39-21E227D1B4FA}"/>
                </a:ext>
              </a:extLst>
            </p:cNvPr>
            <p:cNvSpPr/>
            <p:nvPr/>
          </p:nvSpPr>
          <p:spPr>
            <a:xfrm>
              <a:off x="4583832" y="4927178"/>
              <a:ext cx="3024336" cy="16561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800" dirty="0"/>
                <a:t>Test the predictions</a:t>
              </a:r>
            </a:p>
          </p:txBody>
        </p:sp>
        <p:sp>
          <p:nvSpPr>
            <p:cNvPr id="11" name="Arrow: Right 10">
              <a:extLst>
                <a:ext uri="{FF2B5EF4-FFF2-40B4-BE49-F238E27FC236}">
                  <a16:creationId xmlns:a16="http://schemas.microsoft.com/office/drawing/2014/main" id="{24FB40AB-E4F9-41AB-A192-BFCF12769E19}"/>
                </a:ext>
              </a:extLst>
            </p:cNvPr>
            <p:cNvSpPr/>
            <p:nvPr/>
          </p:nvSpPr>
          <p:spPr>
            <a:xfrm rot="10800000">
              <a:off x="7824192" y="5503242"/>
              <a:ext cx="576064" cy="5040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12" name="Arrow: U-Turn 11">
            <a:extLst>
              <a:ext uri="{FF2B5EF4-FFF2-40B4-BE49-F238E27FC236}">
                <a16:creationId xmlns:a16="http://schemas.microsoft.com/office/drawing/2014/main" id="{48A3AB78-7739-4A88-82A9-C92ECFCAFDAD}"/>
              </a:ext>
            </a:extLst>
          </p:cNvPr>
          <p:cNvSpPr/>
          <p:nvPr/>
        </p:nvSpPr>
        <p:spPr>
          <a:xfrm flipH="1">
            <a:off x="5879976" y="1518655"/>
            <a:ext cx="4392488" cy="864096"/>
          </a:xfrm>
          <a:prstGeom prst="uturnArrow">
            <a:avLst>
              <a:gd name="adj1" fmla="val 23898"/>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Refine the model</a:t>
            </a:r>
          </a:p>
        </p:txBody>
      </p:sp>
    </p:spTree>
    <p:extLst>
      <p:ext uri="{BB962C8B-B14F-4D97-AF65-F5344CB8AC3E}">
        <p14:creationId xmlns:p14="http://schemas.microsoft.com/office/powerpoint/2010/main" val="22127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1CFB-848E-4335-A8E3-97DD1FC9D976}"/>
              </a:ext>
            </a:extLst>
          </p:cNvPr>
          <p:cNvSpPr>
            <a:spLocks noGrp="1"/>
          </p:cNvSpPr>
          <p:nvPr>
            <p:ph type="title"/>
          </p:nvPr>
        </p:nvSpPr>
        <p:spPr/>
        <p:txBody>
          <a:bodyPr>
            <a:normAutofit fontScale="90000"/>
          </a:bodyPr>
          <a:lstStyle/>
          <a:p>
            <a:r>
              <a:rPr lang="en-GB" sz="4900" dirty="0"/>
              <a:t>Training the Model</a:t>
            </a:r>
            <a:br>
              <a:rPr lang="en-GB" dirty="0"/>
            </a:br>
            <a:r>
              <a:rPr lang="en-GB" sz="3600" dirty="0"/>
              <a:t>Performing a single fit</a:t>
            </a:r>
            <a:endParaRPr lang="en-GB" dirty="0"/>
          </a:p>
        </p:txBody>
      </p:sp>
      <p:pic>
        <p:nvPicPr>
          <p:cNvPr id="4" name="Content Placeholder 4">
            <a:extLst>
              <a:ext uri="{FF2B5EF4-FFF2-40B4-BE49-F238E27FC236}">
                <a16:creationId xmlns:a16="http://schemas.microsoft.com/office/drawing/2014/main" id="{F1EE3D6E-E083-4583-B2C8-8D5422BA5F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036" y="74783"/>
            <a:ext cx="1512168" cy="1752881"/>
          </a:xfrm>
          <a:prstGeom prst="rect">
            <a:avLst/>
          </a:prstGeom>
        </p:spPr>
      </p:pic>
      <p:sp>
        <p:nvSpPr>
          <p:cNvPr id="3" name="Rectangle 2">
            <a:extLst>
              <a:ext uri="{FF2B5EF4-FFF2-40B4-BE49-F238E27FC236}">
                <a16:creationId xmlns:a16="http://schemas.microsoft.com/office/drawing/2014/main" id="{819224BE-42CA-497B-8F8B-8D61D3ECF21F}"/>
              </a:ext>
            </a:extLst>
          </p:cNvPr>
          <p:cNvSpPr/>
          <p:nvPr/>
        </p:nvSpPr>
        <p:spPr>
          <a:xfrm>
            <a:off x="1038164" y="1827664"/>
            <a:ext cx="10972800" cy="1569660"/>
          </a:xfrm>
          <a:prstGeom prst="rect">
            <a:avLst/>
          </a:prstGeom>
        </p:spPr>
        <p:txBody>
          <a:bodyPr wrap="square">
            <a:spAutoFit/>
          </a:bodyPr>
          <a:lstStyle/>
          <a:p>
            <a:r>
              <a:rPr lang="en-GB" sz="2400" dirty="0">
                <a:latin typeface="Consolas" panose="020B0609020204030204" pitchFamily="49" charset="0"/>
              </a:rPr>
              <a:t>model %&gt;%</a:t>
            </a:r>
          </a:p>
          <a:p>
            <a:r>
              <a:rPr lang="en-GB" sz="2400" dirty="0">
                <a:latin typeface="Consolas" panose="020B0609020204030204" pitchFamily="49" charset="0"/>
              </a:rPr>
              <a:t>    fit(Development ~ ., data=training(</a:t>
            </a:r>
            <a:r>
              <a:rPr lang="en-GB" sz="2400" dirty="0" err="1">
                <a:latin typeface="Consolas" panose="020B0609020204030204" pitchFamily="49" charset="0"/>
              </a:rPr>
              <a:t>split_data</a:t>
            </a:r>
            <a:r>
              <a:rPr lang="en-GB" sz="2400" dirty="0">
                <a:latin typeface="Consolas" panose="020B0609020204030204" pitchFamily="49" charset="0"/>
              </a:rPr>
              <a:t>)) -&gt; </a:t>
            </a:r>
            <a:r>
              <a:rPr lang="en-GB" sz="2400" dirty="0" err="1">
                <a:latin typeface="Consolas" panose="020B0609020204030204" pitchFamily="49" charset="0"/>
              </a:rPr>
              <a:t>model_fit</a:t>
            </a:r>
            <a:endParaRPr lang="en-GB" sz="2400" dirty="0">
              <a:latin typeface="Consolas" panose="020B0609020204030204" pitchFamily="49" charset="0"/>
            </a:endParaRPr>
          </a:p>
          <a:p>
            <a:endParaRPr lang="en-GB" sz="2400" dirty="0">
              <a:latin typeface="Consolas" panose="020B0609020204030204" pitchFamily="49" charset="0"/>
            </a:endParaRPr>
          </a:p>
          <a:p>
            <a:r>
              <a:rPr lang="en-GB" sz="2400" dirty="0" err="1">
                <a:latin typeface="Consolas" panose="020B0609020204030204" pitchFamily="49" charset="0"/>
              </a:rPr>
              <a:t>model_fit</a:t>
            </a:r>
            <a:endParaRPr lang="en-GB" sz="2400" dirty="0">
              <a:latin typeface="Consolas" panose="020B0609020204030204" pitchFamily="49" charset="0"/>
            </a:endParaRPr>
          </a:p>
        </p:txBody>
      </p:sp>
      <p:sp>
        <p:nvSpPr>
          <p:cNvPr id="10" name="Rectangle 9">
            <a:extLst>
              <a:ext uri="{FF2B5EF4-FFF2-40B4-BE49-F238E27FC236}">
                <a16:creationId xmlns:a16="http://schemas.microsoft.com/office/drawing/2014/main" id="{49955226-CA64-49F0-8E60-58995DFA502B}"/>
              </a:ext>
            </a:extLst>
          </p:cNvPr>
          <p:cNvSpPr/>
          <p:nvPr/>
        </p:nvSpPr>
        <p:spPr>
          <a:xfrm>
            <a:off x="1038164" y="3562458"/>
            <a:ext cx="10464824" cy="3231654"/>
          </a:xfrm>
          <a:prstGeom prst="rect">
            <a:avLst/>
          </a:prstGeom>
        </p:spPr>
        <p:txBody>
          <a:bodyPr wrap="square">
            <a:spAutoFit/>
          </a:bodyPr>
          <a:lstStyle/>
          <a:p>
            <a:r>
              <a:rPr lang="en-GB" sz="1200" dirty="0">
                <a:latin typeface="Consolas" panose="020B0609020204030204" pitchFamily="49" charset="0"/>
              </a:rPr>
              <a:t>parsnip model object</a:t>
            </a:r>
          </a:p>
          <a:p>
            <a:endParaRPr lang="en-GB" sz="1200" dirty="0">
              <a:latin typeface="Consolas" panose="020B0609020204030204" pitchFamily="49" charset="0"/>
            </a:endParaRPr>
          </a:p>
          <a:p>
            <a:r>
              <a:rPr lang="en-GB" sz="1200" dirty="0">
                <a:latin typeface="Consolas" panose="020B0609020204030204" pitchFamily="49" charset="0"/>
              </a:rPr>
              <a:t>Ranger result</a:t>
            </a:r>
          </a:p>
          <a:p>
            <a:endParaRPr lang="en-GB" sz="1200" dirty="0">
              <a:latin typeface="Consolas" panose="020B0609020204030204" pitchFamily="49" charset="0"/>
            </a:endParaRPr>
          </a:p>
          <a:p>
            <a:r>
              <a:rPr lang="en-GB" sz="1200" dirty="0">
                <a:latin typeface="Consolas" panose="020B0609020204030204" pitchFamily="49" charset="0"/>
              </a:rPr>
              <a:t>Call:</a:t>
            </a:r>
          </a:p>
          <a:p>
            <a:r>
              <a:rPr lang="en-GB" sz="1200" dirty="0">
                <a:latin typeface="Consolas" panose="020B0609020204030204" pitchFamily="49" charset="0"/>
              </a:rPr>
              <a:t> ranger::ranger(x = </a:t>
            </a:r>
            <a:r>
              <a:rPr lang="en-GB" sz="1200" dirty="0" err="1">
                <a:latin typeface="Consolas" panose="020B0609020204030204" pitchFamily="49" charset="0"/>
              </a:rPr>
              <a:t>maybe_data_frame</a:t>
            </a:r>
            <a:r>
              <a:rPr lang="en-GB" sz="1200" dirty="0">
                <a:latin typeface="Consolas" panose="020B0609020204030204" pitchFamily="49" charset="0"/>
              </a:rPr>
              <a:t>(x), y = y, </a:t>
            </a:r>
            <a:r>
              <a:rPr lang="en-GB" sz="1200" dirty="0" err="1">
                <a:latin typeface="Consolas" panose="020B0609020204030204" pitchFamily="49" charset="0"/>
              </a:rPr>
              <a:t>num.trees</a:t>
            </a:r>
            <a:r>
              <a:rPr lang="en-GB" sz="1200" dirty="0">
                <a:latin typeface="Consolas" panose="020B0609020204030204" pitchFamily="49" charset="0"/>
              </a:rPr>
              <a:t> = ~100, </a:t>
            </a:r>
            <a:r>
              <a:rPr lang="en-GB" sz="1200" dirty="0" err="1">
                <a:latin typeface="Consolas" panose="020B0609020204030204" pitchFamily="49" charset="0"/>
              </a:rPr>
              <a:t>min.node.size</a:t>
            </a:r>
            <a:r>
              <a:rPr lang="en-GB" sz="1200" dirty="0">
                <a:latin typeface="Consolas" panose="020B0609020204030204" pitchFamily="49" charset="0"/>
              </a:rPr>
              <a:t> = </a:t>
            </a:r>
            <a:r>
              <a:rPr lang="en-GB" sz="1200" dirty="0" err="1">
                <a:latin typeface="Consolas" panose="020B0609020204030204" pitchFamily="49" charset="0"/>
              </a:rPr>
              <a:t>min_rows</a:t>
            </a:r>
            <a:r>
              <a:rPr lang="en-GB" sz="1200" dirty="0">
                <a:latin typeface="Consolas" panose="020B0609020204030204" pitchFamily="49" charset="0"/>
              </a:rPr>
              <a:t>(~5, x), </a:t>
            </a:r>
            <a:r>
              <a:rPr lang="en-GB" sz="1200" dirty="0" err="1">
                <a:latin typeface="Consolas" panose="020B0609020204030204" pitchFamily="49" charset="0"/>
              </a:rPr>
              <a:t>num.threads</a:t>
            </a:r>
            <a:r>
              <a:rPr lang="en-GB" sz="1200" dirty="0">
                <a:latin typeface="Consolas" panose="020B0609020204030204" pitchFamily="49" charset="0"/>
              </a:rPr>
              <a:t> = 1, verbose = </a:t>
            </a:r>
            <a:r>
              <a:rPr lang="en-GB" sz="1200" dirty="0" err="1">
                <a:latin typeface="Consolas" panose="020B0609020204030204" pitchFamily="49" charset="0"/>
              </a:rPr>
              <a:t>FALSE,seed</a:t>
            </a:r>
            <a:r>
              <a:rPr lang="en-GB" sz="1200" dirty="0">
                <a:latin typeface="Consolas" panose="020B0609020204030204" pitchFamily="49" charset="0"/>
              </a:rPr>
              <a:t> = sample.int(10^5, 1), probability = TRUE) </a:t>
            </a:r>
          </a:p>
          <a:p>
            <a:endParaRPr lang="en-GB" sz="1200" dirty="0">
              <a:latin typeface="Consolas" panose="020B0609020204030204" pitchFamily="49" charset="0"/>
            </a:endParaRPr>
          </a:p>
          <a:p>
            <a:r>
              <a:rPr lang="en-GB" sz="1200" dirty="0">
                <a:latin typeface="Consolas" panose="020B0609020204030204" pitchFamily="49" charset="0"/>
              </a:rPr>
              <a:t>Type:                             Probability estimation </a:t>
            </a:r>
          </a:p>
          <a:p>
            <a:r>
              <a:rPr lang="en-GB" sz="1200" dirty="0">
                <a:latin typeface="Consolas" panose="020B0609020204030204" pitchFamily="49" charset="0"/>
              </a:rPr>
              <a:t>Number of trees:                  100 </a:t>
            </a:r>
          </a:p>
          <a:p>
            <a:r>
              <a:rPr lang="en-GB" sz="1200" dirty="0">
                <a:latin typeface="Consolas" panose="020B0609020204030204" pitchFamily="49" charset="0"/>
              </a:rPr>
              <a:t>Sample size:                      992 </a:t>
            </a:r>
          </a:p>
          <a:p>
            <a:r>
              <a:rPr lang="en-GB" sz="1200" dirty="0">
                <a:latin typeface="Consolas" panose="020B0609020204030204" pitchFamily="49" charset="0"/>
              </a:rPr>
              <a:t>Number of independent variables:  92 </a:t>
            </a:r>
          </a:p>
          <a:p>
            <a:r>
              <a:rPr lang="en-GB" sz="1200" dirty="0" err="1">
                <a:latin typeface="Consolas" panose="020B0609020204030204" pitchFamily="49" charset="0"/>
              </a:rPr>
              <a:t>Mtry</a:t>
            </a:r>
            <a:r>
              <a:rPr lang="en-GB" sz="1200" dirty="0">
                <a:latin typeface="Consolas" panose="020B0609020204030204" pitchFamily="49" charset="0"/>
              </a:rPr>
              <a:t>:                             9 </a:t>
            </a:r>
          </a:p>
          <a:p>
            <a:r>
              <a:rPr lang="en-GB" sz="1200" dirty="0">
                <a:latin typeface="Consolas" panose="020B0609020204030204" pitchFamily="49" charset="0"/>
              </a:rPr>
              <a:t>Target node size:                 5 </a:t>
            </a:r>
          </a:p>
          <a:p>
            <a:r>
              <a:rPr lang="en-GB" sz="1200" dirty="0">
                <a:latin typeface="Consolas" panose="020B0609020204030204" pitchFamily="49" charset="0"/>
              </a:rPr>
              <a:t>Variable importance mode:         none </a:t>
            </a:r>
          </a:p>
          <a:p>
            <a:r>
              <a:rPr lang="en-GB" sz="1200" dirty="0" err="1">
                <a:latin typeface="Consolas" panose="020B0609020204030204" pitchFamily="49" charset="0"/>
              </a:rPr>
              <a:t>Splitrule</a:t>
            </a:r>
            <a:r>
              <a:rPr lang="en-GB" sz="1200" dirty="0">
                <a:latin typeface="Consolas" panose="020B0609020204030204" pitchFamily="49" charset="0"/>
              </a:rPr>
              <a:t>:                        </a:t>
            </a:r>
            <a:r>
              <a:rPr lang="en-GB" sz="1200" dirty="0" err="1">
                <a:latin typeface="Consolas" panose="020B0609020204030204" pitchFamily="49" charset="0"/>
              </a:rPr>
              <a:t>gini</a:t>
            </a:r>
            <a:r>
              <a:rPr lang="en-GB" sz="1200" dirty="0">
                <a:latin typeface="Consolas" panose="020B0609020204030204" pitchFamily="49" charset="0"/>
              </a:rPr>
              <a:t> </a:t>
            </a:r>
          </a:p>
          <a:p>
            <a:r>
              <a:rPr lang="en-GB" sz="1200" dirty="0">
                <a:latin typeface="Consolas" panose="020B0609020204030204" pitchFamily="49" charset="0"/>
              </a:rPr>
              <a:t>OOB prediction error (Brier s.):  0.2412714 </a:t>
            </a:r>
          </a:p>
        </p:txBody>
      </p:sp>
    </p:spTree>
    <p:extLst>
      <p:ext uri="{BB962C8B-B14F-4D97-AF65-F5344CB8AC3E}">
        <p14:creationId xmlns:p14="http://schemas.microsoft.com/office/powerpoint/2010/main" val="19014112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3AF72F-80CA-4E28-8F9A-C4FC253C8536}"/>
              </a:ext>
            </a:extLst>
          </p:cNvPr>
          <p:cNvSpPr/>
          <p:nvPr/>
        </p:nvSpPr>
        <p:spPr>
          <a:xfrm>
            <a:off x="2063552" y="1540204"/>
            <a:ext cx="8514220" cy="1200329"/>
          </a:xfrm>
          <a:prstGeom prst="rect">
            <a:avLst/>
          </a:prstGeom>
        </p:spPr>
        <p:txBody>
          <a:bodyPr wrap="square">
            <a:spAutoFit/>
          </a:bodyPr>
          <a:lstStyle/>
          <a:p>
            <a:endParaRPr lang="en-GB" sz="2400" dirty="0">
              <a:latin typeface="Consolas" panose="020B0609020204030204" pitchFamily="49" charset="0"/>
            </a:endParaRPr>
          </a:p>
          <a:p>
            <a:r>
              <a:rPr lang="en-GB" sz="2400" dirty="0">
                <a:latin typeface="Consolas" panose="020B0609020204030204" pitchFamily="49" charset="0"/>
              </a:rPr>
              <a:t>                                          %&gt;%</a:t>
            </a:r>
          </a:p>
          <a:p>
            <a:r>
              <a:rPr lang="en-GB" sz="2400" dirty="0">
                <a:latin typeface="Consolas" panose="020B0609020204030204" pitchFamily="49" charset="0"/>
              </a:rPr>
              <a:t>    </a:t>
            </a:r>
            <a:r>
              <a:rPr lang="en-GB" sz="2400" dirty="0" err="1">
                <a:latin typeface="Consolas" panose="020B0609020204030204" pitchFamily="49" charset="0"/>
              </a:rPr>
              <a:t>bind_cols</a:t>
            </a:r>
            <a:r>
              <a:rPr lang="en-GB" sz="2400" dirty="0">
                <a:latin typeface="Consolas" panose="020B0609020204030204" pitchFamily="49" charset="0"/>
              </a:rPr>
              <a:t>(testing(</a:t>
            </a:r>
            <a:r>
              <a:rPr lang="en-GB" sz="2400" dirty="0" err="1">
                <a:latin typeface="Consolas" panose="020B0609020204030204" pitchFamily="49" charset="0"/>
              </a:rPr>
              <a:t>split_data</a:t>
            </a:r>
            <a:r>
              <a:rPr lang="en-GB" sz="2400" dirty="0">
                <a:latin typeface="Consolas" panose="020B0609020204030204" pitchFamily="49" charset="0"/>
              </a:rPr>
              <a:t>))</a:t>
            </a:r>
          </a:p>
        </p:txBody>
      </p:sp>
      <p:sp>
        <p:nvSpPr>
          <p:cNvPr id="2" name="Title 1">
            <a:extLst>
              <a:ext uri="{FF2B5EF4-FFF2-40B4-BE49-F238E27FC236}">
                <a16:creationId xmlns:a16="http://schemas.microsoft.com/office/drawing/2014/main" id="{D4C41CFB-848E-4335-A8E3-97DD1FC9D976}"/>
              </a:ext>
            </a:extLst>
          </p:cNvPr>
          <p:cNvSpPr>
            <a:spLocks noGrp="1"/>
          </p:cNvSpPr>
          <p:nvPr>
            <p:ph type="title"/>
          </p:nvPr>
        </p:nvSpPr>
        <p:spPr/>
        <p:txBody>
          <a:bodyPr>
            <a:normAutofit/>
          </a:bodyPr>
          <a:lstStyle/>
          <a:p>
            <a:r>
              <a:rPr lang="en-GB" sz="4900" dirty="0"/>
              <a:t>Evaluating / Using the Model</a:t>
            </a:r>
            <a:endParaRPr lang="en-GB" dirty="0"/>
          </a:p>
        </p:txBody>
      </p:sp>
      <p:pic>
        <p:nvPicPr>
          <p:cNvPr id="4" name="Content Placeholder 4">
            <a:extLst>
              <a:ext uri="{FF2B5EF4-FFF2-40B4-BE49-F238E27FC236}">
                <a16:creationId xmlns:a16="http://schemas.microsoft.com/office/drawing/2014/main" id="{F1EE3D6E-E083-4583-B2C8-8D5422BA5F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036" y="74783"/>
            <a:ext cx="1512168" cy="1752881"/>
          </a:xfrm>
          <a:prstGeom prst="rect">
            <a:avLst/>
          </a:prstGeom>
        </p:spPr>
      </p:pic>
      <p:sp>
        <p:nvSpPr>
          <p:cNvPr id="3" name="Rectangle 2">
            <a:extLst>
              <a:ext uri="{FF2B5EF4-FFF2-40B4-BE49-F238E27FC236}">
                <a16:creationId xmlns:a16="http://schemas.microsoft.com/office/drawing/2014/main" id="{819224BE-42CA-497B-8F8B-8D61D3ECF21F}"/>
              </a:ext>
            </a:extLst>
          </p:cNvPr>
          <p:cNvSpPr/>
          <p:nvPr/>
        </p:nvSpPr>
        <p:spPr>
          <a:xfrm>
            <a:off x="2063552" y="1532096"/>
            <a:ext cx="8514220" cy="830997"/>
          </a:xfrm>
          <a:prstGeom prst="rect">
            <a:avLst/>
          </a:prstGeom>
        </p:spPr>
        <p:txBody>
          <a:bodyPr wrap="square">
            <a:spAutoFit/>
          </a:bodyPr>
          <a:lstStyle/>
          <a:p>
            <a:r>
              <a:rPr lang="en-GB" sz="2400" dirty="0" err="1">
                <a:latin typeface="Consolas" panose="020B0609020204030204" pitchFamily="49" charset="0"/>
              </a:rPr>
              <a:t>model_fit</a:t>
            </a:r>
            <a:r>
              <a:rPr lang="en-GB" sz="2400" dirty="0">
                <a:latin typeface="Consolas" panose="020B0609020204030204" pitchFamily="49" charset="0"/>
              </a:rPr>
              <a:t> %&gt;%</a:t>
            </a:r>
          </a:p>
          <a:p>
            <a:r>
              <a:rPr lang="en-GB" sz="2400" dirty="0">
                <a:latin typeface="Consolas" panose="020B0609020204030204" pitchFamily="49" charset="0"/>
              </a:rPr>
              <a:t>    predict(</a:t>
            </a:r>
            <a:r>
              <a:rPr lang="en-GB" sz="2400" dirty="0" err="1">
                <a:latin typeface="Consolas" panose="020B0609020204030204" pitchFamily="49" charset="0"/>
              </a:rPr>
              <a:t>new_data</a:t>
            </a:r>
            <a:r>
              <a:rPr lang="en-GB" sz="2400" dirty="0">
                <a:latin typeface="Consolas" panose="020B0609020204030204" pitchFamily="49" charset="0"/>
              </a:rPr>
              <a:t>=testing(</a:t>
            </a:r>
            <a:r>
              <a:rPr lang="en-GB" sz="2400" dirty="0" err="1">
                <a:latin typeface="Consolas" panose="020B0609020204030204" pitchFamily="49" charset="0"/>
              </a:rPr>
              <a:t>split_data</a:t>
            </a:r>
            <a:r>
              <a:rPr lang="en-GB" sz="2400" dirty="0">
                <a:latin typeface="Consolas" panose="020B0609020204030204" pitchFamily="49" charset="0"/>
              </a:rPr>
              <a:t>))</a:t>
            </a:r>
          </a:p>
        </p:txBody>
      </p:sp>
      <p:pic>
        <p:nvPicPr>
          <p:cNvPr id="5" name="Picture 4">
            <a:extLst>
              <a:ext uri="{FF2B5EF4-FFF2-40B4-BE49-F238E27FC236}">
                <a16:creationId xmlns:a16="http://schemas.microsoft.com/office/drawing/2014/main" id="{3B3CA659-4210-4824-B2A9-319B1DDD093B}"/>
              </a:ext>
            </a:extLst>
          </p:cNvPr>
          <p:cNvPicPr>
            <a:picLocks noChangeAspect="1"/>
          </p:cNvPicPr>
          <p:nvPr/>
        </p:nvPicPr>
        <p:blipFill rotWithShape="1">
          <a:blip r:embed="rId3"/>
          <a:srcRect t="11380"/>
          <a:stretch/>
        </p:blipFill>
        <p:spPr>
          <a:xfrm>
            <a:off x="2423592" y="3189773"/>
            <a:ext cx="1960387" cy="3417438"/>
          </a:xfrm>
          <a:prstGeom prst="rect">
            <a:avLst/>
          </a:prstGeom>
        </p:spPr>
      </p:pic>
      <p:pic>
        <p:nvPicPr>
          <p:cNvPr id="6" name="Picture 5">
            <a:extLst>
              <a:ext uri="{FF2B5EF4-FFF2-40B4-BE49-F238E27FC236}">
                <a16:creationId xmlns:a16="http://schemas.microsoft.com/office/drawing/2014/main" id="{1DA280ED-2136-4FDE-87D9-659EF1A13271}"/>
              </a:ext>
            </a:extLst>
          </p:cNvPr>
          <p:cNvPicPr>
            <a:picLocks noChangeAspect="1"/>
          </p:cNvPicPr>
          <p:nvPr/>
        </p:nvPicPr>
        <p:blipFill>
          <a:blip r:embed="rId4"/>
          <a:stretch>
            <a:fillRect/>
          </a:stretch>
        </p:blipFill>
        <p:spPr>
          <a:xfrm>
            <a:off x="2379832" y="3140968"/>
            <a:ext cx="7172552" cy="3566960"/>
          </a:xfrm>
          <a:prstGeom prst="rect">
            <a:avLst/>
          </a:prstGeom>
        </p:spPr>
      </p:pic>
    </p:spTree>
    <p:extLst>
      <p:ext uri="{BB962C8B-B14F-4D97-AF65-F5344CB8AC3E}">
        <p14:creationId xmlns:p14="http://schemas.microsoft.com/office/powerpoint/2010/main" val="387048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1CFB-848E-4335-A8E3-97DD1FC9D976}"/>
              </a:ext>
            </a:extLst>
          </p:cNvPr>
          <p:cNvSpPr>
            <a:spLocks noGrp="1"/>
          </p:cNvSpPr>
          <p:nvPr>
            <p:ph type="title"/>
          </p:nvPr>
        </p:nvSpPr>
        <p:spPr/>
        <p:txBody>
          <a:bodyPr>
            <a:normAutofit/>
          </a:bodyPr>
          <a:lstStyle/>
          <a:p>
            <a:r>
              <a:rPr lang="en-GB" sz="4900" dirty="0"/>
              <a:t>Evaluating / Using the Model</a:t>
            </a:r>
            <a:endParaRPr lang="en-GB" dirty="0"/>
          </a:p>
        </p:txBody>
      </p:sp>
      <p:pic>
        <p:nvPicPr>
          <p:cNvPr id="4" name="Content Placeholder 4">
            <a:extLst>
              <a:ext uri="{FF2B5EF4-FFF2-40B4-BE49-F238E27FC236}">
                <a16:creationId xmlns:a16="http://schemas.microsoft.com/office/drawing/2014/main" id="{F1EE3D6E-E083-4583-B2C8-8D5422BA5F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036" y="74783"/>
            <a:ext cx="1512168" cy="1752881"/>
          </a:xfrm>
          <a:prstGeom prst="rect">
            <a:avLst/>
          </a:prstGeom>
        </p:spPr>
      </p:pic>
      <p:sp>
        <p:nvSpPr>
          <p:cNvPr id="3" name="Rectangle 2">
            <a:extLst>
              <a:ext uri="{FF2B5EF4-FFF2-40B4-BE49-F238E27FC236}">
                <a16:creationId xmlns:a16="http://schemas.microsoft.com/office/drawing/2014/main" id="{819224BE-42CA-497B-8F8B-8D61D3ECF21F}"/>
              </a:ext>
            </a:extLst>
          </p:cNvPr>
          <p:cNvSpPr/>
          <p:nvPr/>
        </p:nvSpPr>
        <p:spPr>
          <a:xfrm>
            <a:off x="2063552" y="1532096"/>
            <a:ext cx="8514220" cy="1569660"/>
          </a:xfrm>
          <a:prstGeom prst="rect">
            <a:avLst/>
          </a:prstGeom>
        </p:spPr>
        <p:txBody>
          <a:bodyPr wrap="square">
            <a:spAutoFit/>
          </a:bodyPr>
          <a:lstStyle/>
          <a:p>
            <a:r>
              <a:rPr lang="en-GB" sz="2400" dirty="0" err="1">
                <a:latin typeface="Consolas" panose="020B0609020204030204" pitchFamily="49" charset="0"/>
              </a:rPr>
              <a:t>model_fit</a:t>
            </a:r>
            <a:r>
              <a:rPr lang="en-GB" sz="2400" dirty="0">
                <a:latin typeface="Consolas" panose="020B0609020204030204" pitchFamily="49" charset="0"/>
              </a:rPr>
              <a:t> %&gt;%  predict(</a:t>
            </a:r>
            <a:r>
              <a:rPr lang="en-GB" sz="2400" dirty="0" err="1">
                <a:latin typeface="Consolas" panose="020B0609020204030204" pitchFamily="49" charset="0"/>
              </a:rPr>
              <a:t>new_data</a:t>
            </a:r>
            <a:r>
              <a:rPr lang="en-GB" sz="2400" dirty="0">
                <a:latin typeface="Consolas" panose="020B0609020204030204" pitchFamily="49" charset="0"/>
              </a:rPr>
              <a:t>=testing(</a:t>
            </a:r>
            <a:r>
              <a:rPr lang="en-GB" sz="2400" dirty="0" err="1">
                <a:latin typeface="Consolas" panose="020B0609020204030204" pitchFamily="49" charset="0"/>
              </a:rPr>
              <a:t>split_data</a:t>
            </a:r>
            <a:r>
              <a:rPr lang="en-GB" sz="2400" dirty="0">
                <a:latin typeface="Consolas" panose="020B0609020204030204" pitchFamily="49" charset="0"/>
              </a:rPr>
              <a:t>)) %&gt;%  </a:t>
            </a:r>
            <a:r>
              <a:rPr lang="en-GB" sz="2400" dirty="0" err="1">
                <a:latin typeface="Consolas" panose="020B0609020204030204" pitchFamily="49" charset="0"/>
              </a:rPr>
              <a:t>bind_cols</a:t>
            </a:r>
            <a:r>
              <a:rPr lang="en-GB" sz="2400" dirty="0">
                <a:latin typeface="Consolas" panose="020B0609020204030204" pitchFamily="49" charset="0"/>
              </a:rPr>
              <a:t>(testing(</a:t>
            </a:r>
            <a:r>
              <a:rPr lang="en-GB" sz="2400" dirty="0" err="1">
                <a:latin typeface="Consolas" panose="020B0609020204030204" pitchFamily="49" charset="0"/>
              </a:rPr>
              <a:t>split_data</a:t>
            </a:r>
            <a:r>
              <a:rPr lang="en-GB" sz="2400" dirty="0">
                <a:latin typeface="Consolas" panose="020B0609020204030204" pitchFamily="49" charset="0"/>
              </a:rPr>
              <a:t>)) %&gt;%  </a:t>
            </a:r>
            <a:r>
              <a:rPr lang="en-GB" sz="2400" dirty="0" err="1">
                <a:latin typeface="Consolas" panose="020B0609020204030204" pitchFamily="49" charset="0"/>
              </a:rPr>
              <a:t>group_by</a:t>
            </a:r>
            <a:r>
              <a:rPr lang="en-GB" sz="2400" dirty="0">
                <a:latin typeface="Consolas" panose="020B0609020204030204" pitchFamily="49" charset="0"/>
              </a:rPr>
              <a:t>(.</a:t>
            </a:r>
            <a:r>
              <a:rPr lang="en-GB" sz="2400" dirty="0" err="1">
                <a:latin typeface="Consolas" panose="020B0609020204030204" pitchFamily="49" charset="0"/>
              </a:rPr>
              <a:t>pred_class</a:t>
            </a:r>
            <a:r>
              <a:rPr lang="en-GB" sz="2400" dirty="0">
                <a:latin typeface="Consolas" panose="020B0609020204030204" pitchFamily="49" charset="0"/>
              </a:rPr>
              <a:t>, Development) %&gt;%  count()</a:t>
            </a:r>
          </a:p>
        </p:txBody>
      </p:sp>
      <p:pic>
        <p:nvPicPr>
          <p:cNvPr id="7" name="Picture 6">
            <a:extLst>
              <a:ext uri="{FF2B5EF4-FFF2-40B4-BE49-F238E27FC236}">
                <a16:creationId xmlns:a16="http://schemas.microsoft.com/office/drawing/2014/main" id="{344F526E-63CB-415F-8B4B-9DD041959B2A}"/>
              </a:ext>
            </a:extLst>
          </p:cNvPr>
          <p:cNvPicPr>
            <a:picLocks noChangeAspect="1"/>
          </p:cNvPicPr>
          <p:nvPr/>
        </p:nvPicPr>
        <p:blipFill>
          <a:blip r:embed="rId3"/>
          <a:stretch>
            <a:fillRect/>
          </a:stretch>
        </p:blipFill>
        <p:spPr>
          <a:xfrm>
            <a:off x="1232407" y="4005064"/>
            <a:ext cx="9727185" cy="2337051"/>
          </a:xfrm>
          <a:prstGeom prst="rect">
            <a:avLst/>
          </a:prstGeom>
        </p:spPr>
      </p:pic>
    </p:spTree>
    <p:extLst>
      <p:ext uri="{BB962C8B-B14F-4D97-AF65-F5344CB8AC3E}">
        <p14:creationId xmlns:p14="http://schemas.microsoft.com/office/powerpoint/2010/main" val="3810669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1CFB-848E-4335-A8E3-97DD1FC9D976}"/>
              </a:ext>
            </a:extLst>
          </p:cNvPr>
          <p:cNvSpPr>
            <a:spLocks noGrp="1"/>
          </p:cNvSpPr>
          <p:nvPr>
            <p:ph type="title"/>
          </p:nvPr>
        </p:nvSpPr>
        <p:spPr/>
        <p:txBody>
          <a:bodyPr>
            <a:normAutofit/>
          </a:bodyPr>
          <a:lstStyle/>
          <a:p>
            <a:r>
              <a:rPr lang="en-GB" sz="4900" dirty="0"/>
              <a:t>Evaluating / Using the Model</a:t>
            </a:r>
            <a:endParaRPr lang="en-GB" dirty="0"/>
          </a:p>
        </p:txBody>
      </p:sp>
      <p:sp>
        <p:nvSpPr>
          <p:cNvPr id="3" name="Rectangle 2">
            <a:extLst>
              <a:ext uri="{FF2B5EF4-FFF2-40B4-BE49-F238E27FC236}">
                <a16:creationId xmlns:a16="http://schemas.microsoft.com/office/drawing/2014/main" id="{819224BE-42CA-497B-8F8B-8D61D3ECF21F}"/>
              </a:ext>
            </a:extLst>
          </p:cNvPr>
          <p:cNvSpPr/>
          <p:nvPr/>
        </p:nvSpPr>
        <p:spPr>
          <a:xfrm>
            <a:off x="2063552" y="1532096"/>
            <a:ext cx="8514220" cy="2308324"/>
          </a:xfrm>
          <a:prstGeom prst="rect">
            <a:avLst/>
          </a:prstGeom>
        </p:spPr>
        <p:txBody>
          <a:bodyPr wrap="square">
            <a:spAutoFit/>
          </a:bodyPr>
          <a:lstStyle/>
          <a:p>
            <a:r>
              <a:rPr lang="en-GB" sz="2400" dirty="0" err="1">
                <a:solidFill>
                  <a:schemeClr val="bg1">
                    <a:lumMod val="50000"/>
                  </a:schemeClr>
                </a:solidFill>
                <a:latin typeface="Consolas" panose="020B0609020204030204" pitchFamily="49" charset="0"/>
              </a:rPr>
              <a:t>model_fit</a:t>
            </a:r>
            <a:r>
              <a:rPr lang="en-GB" sz="2400" dirty="0">
                <a:solidFill>
                  <a:schemeClr val="bg1">
                    <a:lumMod val="50000"/>
                  </a:schemeClr>
                </a:solidFill>
                <a:latin typeface="Consolas" panose="020B0609020204030204" pitchFamily="49" charset="0"/>
              </a:rPr>
              <a:t> %&gt;%  predict(</a:t>
            </a:r>
            <a:r>
              <a:rPr lang="en-GB" sz="2400" dirty="0" err="1">
                <a:solidFill>
                  <a:schemeClr val="bg1">
                    <a:lumMod val="50000"/>
                  </a:schemeClr>
                </a:solidFill>
                <a:latin typeface="Consolas" panose="020B0609020204030204" pitchFamily="49" charset="0"/>
              </a:rPr>
              <a:t>new_data</a:t>
            </a:r>
            <a:r>
              <a:rPr lang="en-GB" sz="2400" dirty="0">
                <a:solidFill>
                  <a:schemeClr val="bg1">
                    <a:lumMod val="50000"/>
                  </a:schemeClr>
                </a:solidFill>
                <a:latin typeface="Consolas" panose="020B0609020204030204" pitchFamily="49" charset="0"/>
              </a:rPr>
              <a:t>=testing(</a:t>
            </a:r>
            <a:r>
              <a:rPr lang="en-GB" sz="2400" dirty="0" err="1">
                <a:solidFill>
                  <a:schemeClr val="bg1">
                    <a:lumMod val="50000"/>
                  </a:schemeClr>
                </a:solidFill>
                <a:latin typeface="Consolas" panose="020B0609020204030204" pitchFamily="49" charset="0"/>
              </a:rPr>
              <a:t>split_data</a:t>
            </a:r>
            <a:r>
              <a:rPr lang="en-GB" sz="2400" dirty="0">
                <a:solidFill>
                  <a:schemeClr val="bg1">
                    <a:lumMod val="50000"/>
                  </a:schemeClr>
                </a:solidFill>
                <a:latin typeface="Consolas" panose="020B0609020204030204" pitchFamily="49" charset="0"/>
              </a:rPr>
              <a:t>)) %&gt;%  </a:t>
            </a:r>
            <a:r>
              <a:rPr lang="en-GB" sz="2400" dirty="0" err="1">
                <a:solidFill>
                  <a:schemeClr val="bg1">
                    <a:lumMod val="50000"/>
                  </a:schemeClr>
                </a:solidFill>
                <a:latin typeface="Consolas" panose="020B0609020204030204" pitchFamily="49" charset="0"/>
              </a:rPr>
              <a:t>bind_cols</a:t>
            </a:r>
            <a:r>
              <a:rPr lang="en-GB" sz="2400" dirty="0">
                <a:solidFill>
                  <a:schemeClr val="bg1">
                    <a:lumMod val="50000"/>
                  </a:schemeClr>
                </a:solidFill>
                <a:latin typeface="Consolas" panose="020B0609020204030204" pitchFamily="49" charset="0"/>
              </a:rPr>
              <a:t>(testing(</a:t>
            </a:r>
            <a:r>
              <a:rPr lang="en-GB" sz="2400" dirty="0" err="1">
                <a:solidFill>
                  <a:schemeClr val="bg1">
                    <a:lumMod val="50000"/>
                  </a:schemeClr>
                </a:solidFill>
                <a:latin typeface="Consolas" panose="020B0609020204030204" pitchFamily="49" charset="0"/>
              </a:rPr>
              <a:t>split_data</a:t>
            </a:r>
            <a:r>
              <a:rPr lang="en-GB" sz="2400" dirty="0">
                <a:solidFill>
                  <a:schemeClr val="bg1">
                    <a:lumMod val="50000"/>
                  </a:schemeClr>
                </a:solidFill>
                <a:latin typeface="Consolas" panose="020B0609020204030204" pitchFamily="49" charset="0"/>
              </a:rPr>
              <a:t>)) %&gt;%</a:t>
            </a:r>
          </a:p>
          <a:p>
            <a:r>
              <a:rPr lang="en-GB" sz="2400" dirty="0" err="1">
                <a:latin typeface="Consolas" panose="020B0609020204030204" pitchFamily="49" charset="0"/>
              </a:rPr>
              <a:t>sens</a:t>
            </a:r>
            <a:r>
              <a:rPr lang="en-GB" sz="2400" dirty="0">
                <a:latin typeface="Consolas" panose="020B0609020204030204" pitchFamily="49" charset="0"/>
              </a:rPr>
              <a:t>(Development,.</a:t>
            </a:r>
            <a:r>
              <a:rPr lang="en-GB" sz="2400" dirty="0" err="1">
                <a:latin typeface="Consolas" panose="020B0609020204030204" pitchFamily="49" charset="0"/>
              </a:rPr>
              <a:t>pred_class</a:t>
            </a:r>
            <a:r>
              <a:rPr lang="en-GB" sz="2400" dirty="0">
                <a:latin typeface="Consolas" panose="020B0609020204030204" pitchFamily="49" charset="0"/>
              </a:rPr>
              <a:t>)</a:t>
            </a:r>
          </a:p>
          <a:p>
            <a:r>
              <a:rPr lang="en-GB" sz="2400" dirty="0">
                <a:latin typeface="Consolas" panose="020B0609020204030204" pitchFamily="49" charset="0"/>
              </a:rPr>
              <a:t>spec(Development,.</a:t>
            </a:r>
            <a:r>
              <a:rPr lang="en-GB" sz="2400" dirty="0" err="1">
                <a:latin typeface="Consolas" panose="020B0609020204030204" pitchFamily="49" charset="0"/>
              </a:rPr>
              <a:t>pred_class</a:t>
            </a:r>
            <a:r>
              <a:rPr lang="en-GB" sz="2400" dirty="0">
                <a:latin typeface="Consolas" panose="020B0609020204030204" pitchFamily="49" charset="0"/>
              </a:rPr>
              <a:t>)</a:t>
            </a:r>
          </a:p>
          <a:p>
            <a:r>
              <a:rPr lang="en-GB" sz="2400" dirty="0">
                <a:latin typeface="Consolas" panose="020B0609020204030204" pitchFamily="49" charset="0"/>
              </a:rPr>
              <a:t>metrics(Development,.</a:t>
            </a:r>
            <a:r>
              <a:rPr lang="en-GB" sz="2400" dirty="0" err="1">
                <a:latin typeface="Consolas" panose="020B0609020204030204" pitchFamily="49" charset="0"/>
              </a:rPr>
              <a:t>pred_class</a:t>
            </a:r>
            <a:r>
              <a:rPr lang="en-GB" sz="2400" dirty="0">
                <a:latin typeface="Consolas" panose="020B0609020204030204" pitchFamily="49" charset="0"/>
              </a:rPr>
              <a:t>)</a:t>
            </a:r>
          </a:p>
        </p:txBody>
      </p:sp>
      <p:pic>
        <p:nvPicPr>
          <p:cNvPr id="6" name="Picture 5">
            <a:extLst>
              <a:ext uri="{FF2B5EF4-FFF2-40B4-BE49-F238E27FC236}">
                <a16:creationId xmlns:a16="http://schemas.microsoft.com/office/drawing/2014/main" id="{2C0A7942-4F6F-4229-8158-D40BA5A58469}"/>
              </a:ext>
            </a:extLst>
          </p:cNvPr>
          <p:cNvPicPr>
            <a:picLocks noChangeAspect="1"/>
          </p:cNvPicPr>
          <p:nvPr/>
        </p:nvPicPr>
        <p:blipFill>
          <a:blip r:embed="rId2"/>
          <a:stretch>
            <a:fillRect/>
          </a:stretch>
        </p:blipFill>
        <p:spPr>
          <a:xfrm>
            <a:off x="184540" y="188640"/>
            <a:ext cx="1512168" cy="1745294"/>
          </a:xfrm>
          <a:prstGeom prst="rect">
            <a:avLst/>
          </a:prstGeom>
        </p:spPr>
      </p:pic>
      <p:pic>
        <p:nvPicPr>
          <p:cNvPr id="8" name="Picture 7">
            <a:extLst>
              <a:ext uri="{FF2B5EF4-FFF2-40B4-BE49-F238E27FC236}">
                <a16:creationId xmlns:a16="http://schemas.microsoft.com/office/drawing/2014/main" id="{DFCA0522-6539-4114-A6E1-5DCA4DDA5DC8}"/>
              </a:ext>
            </a:extLst>
          </p:cNvPr>
          <p:cNvPicPr>
            <a:picLocks noChangeAspect="1"/>
          </p:cNvPicPr>
          <p:nvPr/>
        </p:nvPicPr>
        <p:blipFill>
          <a:blip r:embed="rId3"/>
          <a:stretch>
            <a:fillRect/>
          </a:stretch>
        </p:blipFill>
        <p:spPr>
          <a:xfrm>
            <a:off x="6528048" y="4255163"/>
            <a:ext cx="5391789" cy="1427734"/>
          </a:xfrm>
          <a:prstGeom prst="rect">
            <a:avLst/>
          </a:prstGeom>
        </p:spPr>
      </p:pic>
      <p:pic>
        <p:nvPicPr>
          <p:cNvPr id="9" name="Picture 8">
            <a:extLst>
              <a:ext uri="{FF2B5EF4-FFF2-40B4-BE49-F238E27FC236}">
                <a16:creationId xmlns:a16="http://schemas.microsoft.com/office/drawing/2014/main" id="{82A61A14-69A4-44B8-9BFD-14ECF2DB6533}"/>
              </a:ext>
            </a:extLst>
          </p:cNvPr>
          <p:cNvPicPr>
            <a:picLocks noChangeAspect="1"/>
          </p:cNvPicPr>
          <p:nvPr/>
        </p:nvPicPr>
        <p:blipFill>
          <a:blip r:embed="rId4"/>
          <a:stretch>
            <a:fillRect/>
          </a:stretch>
        </p:blipFill>
        <p:spPr>
          <a:xfrm>
            <a:off x="583316" y="4305522"/>
            <a:ext cx="4743198" cy="936555"/>
          </a:xfrm>
          <a:prstGeom prst="rect">
            <a:avLst/>
          </a:prstGeom>
        </p:spPr>
      </p:pic>
      <p:pic>
        <p:nvPicPr>
          <p:cNvPr id="10" name="Picture 9">
            <a:extLst>
              <a:ext uri="{FF2B5EF4-FFF2-40B4-BE49-F238E27FC236}">
                <a16:creationId xmlns:a16="http://schemas.microsoft.com/office/drawing/2014/main" id="{AD7CACBD-C0EC-4063-B275-5F62797B4313}"/>
              </a:ext>
            </a:extLst>
          </p:cNvPr>
          <p:cNvPicPr>
            <a:picLocks noChangeAspect="1"/>
          </p:cNvPicPr>
          <p:nvPr/>
        </p:nvPicPr>
        <p:blipFill>
          <a:blip r:embed="rId5"/>
          <a:stretch>
            <a:fillRect/>
          </a:stretch>
        </p:blipFill>
        <p:spPr>
          <a:xfrm>
            <a:off x="553110" y="5531886"/>
            <a:ext cx="4773404" cy="921450"/>
          </a:xfrm>
          <a:prstGeom prst="rect">
            <a:avLst/>
          </a:prstGeom>
        </p:spPr>
      </p:pic>
      <p:sp>
        <p:nvSpPr>
          <p:cNvPr id="11" name="Right Brace 10">
            <a:extLst>
              <a:ext uri="{FF2B5EF4-FFF2-40B4-BE49-F238E27FC236}">
                <a16:creationId xmlns:a16="http://schemas.microsoft.com/office/drawing/2014/main" id="{43E2DA86-CD77-4607-A5A4-68DD9C978ED7}"/>
              </a:ext>
            </a:extLst>
          </p:cNvPr>
          <p:cNvSpPr/>
          <p:nvPr/>
        </p:nvSpPr>
        <p:spPr>
          <a:xfrm>
            <a:off x="8220236" y="2682244"/>
            <a:ext cx="216024" cy="103077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402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1967C6-79EE-4CE3-B8C7-33107A5D97E8}"/>
              </a:ext>
            </a:extLst>
          </p:cNvPr>
          <p:cNvPicPr>
            <a:picLocks noChangeAspect="1"/>
          </p:cNvPicPr>
          <p:nvPr/>
        </p:nvPicPr>
        <p:blipFill>
          <a:blip r:embed="rId2"/>
          <a:stretch>
            <a:fillRect/>
          </a:stretch>
        </p:blipFill>
        <p:spPr>
          <a:xfrm>
            <a:off x="1127448" y="0"/>
            <a:ext cx="9637543" cy="6858000"/>
          </a:xfrm>
          <a:prstGeom prst="rect">
            <a:avLst/>
          </a:prstGeom>
        </p:spPr>
      </p:pic>
      <p:sp>
        <p:nvSpPr>
          <p:cNvPr id="5" name="TextBox 4">
            <a:extLst>
              <a:ext uri="{FF2B5EF4-FFF2-40B4-BE49-F238E27FC236}">
                <a16:creationId xmlns:a16="http://schemas.microsoft.com/office/drawing/2014/main" id="{C39A250A-DAF6-4162-8FDD-7110CA72DF23}"/>
              </a:ext>
            </a:extLst>
          </p:cNvPr>
          <p:cNvSpPr txBox="1"/>
          <p:nvPr/>
        </p:nvSpPr>
        <p:spPr>
          <a:xfrm>
            <a:off x="119336" y="2348880"/>
            <a:ext cx="2920479" cy="923330"/>
          </a:xfrm>
          <a:prstGeom prst="rect">
            <a:avLst/>
          </a:prstGeom>
          <a:solidFill>
            <a:schemeClr val="bg1"/>
          </a:solidFill>
          <a:ln w="28575">
            <a:solidFill>
              <a:schemeClr val="tx1"/>
            </a:solidFill>
          </a:ln>
        </p:spPr>
        <p:txBody>
          <a:bodyPr wrap="none" rtlCol="0">
            <a:spAutoFit/>
          </a:bodyPr>
          <a:lstStyle/>
          <a:p>
            <a:pPr algn="r"/>
            <a:r>
              <a:rPr lang="en-GB" b="1" dirty="0"/>
              <a:t>Script Editor</a:t>
            </a:r>
          </a:p>
          <a:p>
            <a:pPr algn="r"/>
            <a:r>
              <a:rPr lang="en-GB" dirty="0"/>
              <a:t>Code Goes Here</a:t>
            </a:r>
          </a:p>
          <a:p>
            <a:pPr algn="r"/>
            <a:r>
              <a:rPr lang="en-GB" dirty="0"/>
              <a:t>Control + Return to run a line</a:t>
            </a:r>
          </a:p>
        </p:txBody>
      </p:sp>
      <p:sp>
        <p:nvSpPr>
          <p:cNvPr id="6" name="TextBox 5">
            <a:extLst>
              <a:ext uri="{FF2B5EF4-FFF2-40B4-BE49-F238E27FC236}">
                <a16:creationId xmlns:a16="http://schemas.microsoft.com/office/drawing/2014/main" id="{B8543634-ECE5-49CF-A6F4-D88789832815}"/>
              </a:ext>
            </a:extLst>
          </p:cNvPr>
          <p:cNvSpPr txBox="1"/>
          <p:nvPr/>
        </p:nvSpPr>
        <p:spPr>
          <a:xfrm>
            <a:off x="120311" y="4869160"/>
            <a:ext cx="2183035" cy="923330"/>
          </a:xfrm>
          <a:prstGeom prst="rect">
            <a:avLst/>
          </a:prstGeom>
          <a:solidFill>
            <a:schemeClr val="bg1"/>
          </a:solidFill>
          <a:ln w="28575">
            <a:solidFill>
              <a:schemeClr val="tx1"/>
            </a:solidFill>
          </a:ln>
        </p:spPr>
        <p:txBody>
          <a:bodyPr wrap="none" rtlCol="0">
            <a:spAutoFit/>
          </a:bodyPr>
          <a:lstStyle/>
          <a:p>
            <a:pPr algn="r"/>
            <a:r>
              <a:rPr lang="en-GB" b="1" dirty="0"/>
              <a:t>R Console</a:t>
            </a:r>
          </a:p>
          <a:p>
            <a:pPr algn="r"/>
            <a:r>
              <a:rPr lang="en-GB" dirty="0"/>
              <a:t>Code Runs Here</a:t>
            </a:r>
          </a:p>
          <a:p>
            <a:pPr algn="r"/>
            <a:r>
              <a:rPr lang="en-GB" dirty="0"/>
              <a:t>Output Appears Here</a:t>
            </a:r>
          </a:p>
        </p:txBody>
      </p:sp>
      <p:sp>
        <p:nvSpPr>
          <p:cNvPr id="7" name="TextBox 6">
            <a:extLst>
              <a:ext uri="{FF2B5EF4-FFF2-40B4-BE49-F238E27FC236}">
                <a16:creationId xmlns:a16="http://schemas.microsoft.com/office/drawing/2014/main" id="{E6334FF3-CD68-4498-8CE4-4648752CF428}"/>
              </a:ext>
            </a:extLst>
          </p:cNvPr>
          <p:cNvSpPr txBox="1"/>
          <p:nvPr/>
        </p:nvSpPr>
        <p:spPr>
          <a:xfrm>
            <a:off x="9663664" y="1887215"/>
            <a:ext cx="2202654" cy="923330"/>
          </a:xfrm>
          <a:prstGeom prst="rect">
            <a:avLst/>
          </a:prstGeom>
          <a:solidFill>
            <a:schemeClr val="bg1"/>
          </a:solidFill>
          <a:ln w="28575">
            <a:solidFill>
              <a:schemeClr val="tx1"/>
            </a:solidFill>
          </a:ln>
        </p:spPr>
        <p:txBody>
          <a:bodyPr wrap="none" rtlCol="0">
            <a:spAutoFit/>
          </a:bodyPr>
          <a:lstStyle/>
          <a:p>
            <a:r>
              <a:rPr lang="en-GB" b="1" dirty="0"/>
              <a:t>Environment</a:t>
            </a:r>
          </a:p>
          <a:p>
            <a:r>
              <a:rPr lang="en-GB" dirty="0"/>
              <a:t>Data Appears Here</a:t>
            </a:r>
          </a:p>
          <a:p>
            <a:r>
              <a:rPr lang="en-GB" dirty="0"/>
              <a:t>Click name to view it</a:t>
            </a:r>
          </a:p>
        </p:txBody>
      </p:sp>
    </p:spTree>
    <p:extLst>
      <p:ext uri="{BB962C8B-B14F-4D97-AF65-F5344CB8AC3E}">
        <p14:creationId xmlns:p14="http://schemas.microsoft.com/office/powerpoint/2010/main" val="695264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6CDCA8-9EEE-4100-92BE-7FB84E69AABE}"/>
              </a:ext>
            </a:extLst>
          </p:cNvPr>
          <p:cNvPicPr>
            <a:picLocks noChangeAspect="1"/>
          </p:cNvPicPr>
          <p:nvPr/>
        </p:nvPicPr>
        <p:blipFill rotWithShape="1">
          <a:blip r:embed="rId2"/>
          <a:srcRect t="13228" r="56497"/>
          <a:stretch/>
        </p:blipFill>
        <p:spPr>
          <a:xfrm>
            <a:off x="4583832" y="476672"/>
            <a:ext cx="6624736" cy="6154762"/>
          </a:xfrm>
          <a:prstGeom prst="rect">
            <a:avLst/>
          </a:prstGeom>
        </p:spPr>
      </p:pic>
      <p:sp>
        <p:nvSpPr>
          <p:cNvPr id="6" name="TextBox 5">
            <a:extLst>
              <a:ext uri="{FF2B5EF4-FFF2-40B4-BE49-F238E27FC236}">
                <a16:creationId xmlns:a16="http://schemas.microsoft.com/office/drawing/2014/main" id="{C9669578-7533-4384-95BF-6FCC6F083C9C}"/>
              </a:ext>
            </a:extLst>
          </p:cNvPr>
          <p:cNvSpPr txBox="1"/>
          <p:nvPr/>
        </p:nvSpPr>
        <p:spPr>
          <a:xfrm>
            <a:off x="1559496" y="1124744"/>
            <a:ext cx="2952324" cy="923330"/>
          </a:xfrm>
          <a:prstGeom prst="rect">
            <a:avLst/>
          </a:prstGeom>
          <a:solidFill>
            <a:schemeClr val="bg1"/>
          </a:solidFill>
          <a:ln w="28575">
            <a:solidFill>
              <a:schemeClr val="tx1"/>
            </a:solidFill>
          </a:ln>
        </p:spPr>
        <p:txBody>
          <a:bodyPr wrap="square" rtlCol="0">
            <a:spAutoFit/>
          </a:bodyPr>
          <a:lstStyle/>
          <a:p>
            <a:pPr algn="r"/>
            <a:r>
              <a:rPr lang="en-GB" b="1" dirty="0"/>
              <a:t>Write Code</a:t>
            </a:r>
          </a:p>
          <a:p>
            <a:pPr algn="r"/>
            <a:r>
              <a:rPr lang="en-GB" dirty="0"/>
              <a:t>Often multi-line statements joined with pipes</a:t>
            </a:r>
          </a:p>
        </p:txBody>
      </p:sp>
      <p:sp>
        <p:nvSpPr>
          <p:cNvPr id="7" name="TextBox 6">
            <a:extLst>
              <a:ext uri="{FF2B5EF4-FFF2-40B4-BE49-F238E27FC236}">
                <a16:creationId xmlns:a16="http://schemas.microsoft.com/office/drawing/2014/main" id="{5033EC95-680C-488F-BF54-8B7B89B12430}"/>
              </a:ext>
            </a:extLst>
          </p:cNvPr>
          <p:cNvSpPr txBox="1"/>
          <p:nvPr/>
        </p:nvSpPr>
        <p:spPr>
          <a:xfrm>
            <a:off x="1559496" y="2204864"/>
            <a:ext cx="2952324" cy="923330"/>
          </a:xfrm>
          <a:prstGeom prst="rect">
            <a:avLst/>
          </a:prstGeom>
          <a:solidFill>
            <a:schemeClr val="bg1"/>
          </a:solidFill>
          <a:ln w="28575">
            <a:solidFill>
              <a:schemeClr val="tx1"/>
            </a:solidFill>
          </a:ln>
        </p:spPr>
        <p:txBody>
          <a:bodyPr wrap="square" rtlCol="0">
            <a:spAutoFit/>
          </a:bodyPr>
          <a:lstStyle/>
          <a:p>
            <a:pPr algn="r"/>
            <a:r>
              <a:rPr lang="en-GB" b="1" dirty="0"/>
              <a:t>Run Code</a:t>
            </a:r>
          </a:p>
          <a:p>
            <a:pPr algn="r"/>
            <a:r>
              <a:rPr lang="en-GB" dirty="0"/>
              <a:t>Cursor on last line</a:t>
            </a:r>
          </a:p>
          <a:p>
            <a:pPr algn="r"/>
            <a:r>
              <a:rPr lang="en-GB" dirty="0"/>
              <a:t>Control + Run or Run button</a:t>
            </a:r>
          </a:p>
        </p:txBody>
      </p:sp>
      <p:sp>
        <p:nvSpPr>
          <p:cNvPr id="8" name="TextBox 7">
            <a:extLst>
              <a:ext uri="{FF2B5EF4-FFF2-40B4-BE49-F238E27FC236}">
                <a16:creationId xmlns:a16="http://schemas.microsoft.com/office/drawing/2014/main" id="{AE3AE6DE-9EAD-42D6-85E6-811604AED086}"/>
              </a:ext>
            </a:extLst>
          </p:cNvPr>
          <p:cNvSpPr txBox="1"/>
          <p:nvPr/>
        </p:nvSpPr>
        <p:spPr>
          <a:xfrm>
            <a:off x="1559496" y="4077072"/>
            <a:ext cx="2952324" cy="1200329"/>
          </a:xfrm>
          <a:prstGeom prst="rect">
            <a:avLst/>
          </a:prstGeom>
          <a:solidFill>
            <a:schemeClr val="bg1"/>
          </a:solidFill>
          <a:ln w="28575">
            <a:solidFill>
              <a:schemeClr val="tx1"/>
            </a:solidFill>
          </a:ln>
        </p:spPr>
        <p:txBody>
          <a:bodyPr wrap="square" rtlCol="0">
            <a:spAutoFit/>
          </a:bodyPr>
          <a:lstStyle/>
          <a:p>
            <a:pPr algn="r"/>
            <a:r>
              <a:rPr lang="en-GB" b="1" dirty="0"/>
              <a:t>Examine Output</a:t>
            </a:r>
          </a:p>
          <a:p>
            <a:pPr algn="r"/>
            <a:r>
              <a:rPr lang="en-GB" dirty="0"/>
              <a:t>You should see a copy of the code, along with the output it generated</a:t>
            </a:r>
          </a:p>
        </p:txBody>
      </p:sp>
    </p:spTree>
    <p:extLst>
      <p:ext uri="{BB962C8B-B14F-4D97-AF65-F5344CB8AC3E}">
        <p14:creationId xmlns:p14="http://schemas.microsoft.com/office/powerpoint/2010/main" val="42745672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EEB6-1C4E-4E1D-824C-16F3014E3C47}"/>
              </a:ext>
            </a:extLst>
          </p:cNvPr>
          <p:cNvSpPr>
            <a:spLocks noGrp="1"/>
          </p:cNvSpPr>
          <p:nvPr>
            <p:ph type="title"/>
          </p:nvPr>
        </p:nvSpPr>
        <p:spPr>
          <a:xfrm>
            <a:off x="609600" y="2857500"/>
            <a:ext cx="10972800" cy="1143000"/>
          </a:xfrm>
        </p:spPr>
        <p:txBody>
          <a:bodyPr/>
          <a:lstStyle/>
          <a:p>
            <a:r>
              <a:rPr lang="en-GB" dirty="0"/>
              <a:t>Exercise: Building a model in </a:t>
            </a:r>
            <a:r>
              <a:rPr lang="en-GB" dirty="0" err="1"/>
              <a:t>tidymodels</a:t>
            </a:r>
            <a:endParaRPr lang="en-GB" dirty="0"/>
          </a:p>
        </p:txBody>
      </p:sp>
      <p:pic>
        <p:nvPicPr>
          <p:cNvPr id="4" name="Picture 2" descr="C:\Users\andrewss\Desktop\bioinformatics_logo_small.png">
            <a:extLst>
              <a:ext uri="{FF2B5EF4-FFF2-40B4-BE49-F238E27FC236}">
                <a16:creationId xmlns:a16="http://schemas.microsoft.com/office/drawing/2014/main" id="{C6535F37-8E8F-4DA6-ACEB-310DD8D4F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6320" y="5703390"/>
            <a:ext cx="3077014" cy="109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2440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D4F6-ECEF-40E2-B57A-6F010DEBB5A0}"/>
              </a:ext>
            </a:extLst>
          </p:cNvPr>
          <p:cNvSpPr>
            <a:spLocks noGrp="1"/>
          </p:cNvSpPr>
          <p:nvPr>
            <p:ph type="title"/>
          </p:nvPr>
        </p:nvSpPr>
        <p:spPr>
          <a:xfrm>
            <a:off x="1991544" y="274638"/>
            <a:ext cx="9590856" cy="1143000"/>
          </a:xfrm>
        </p:spPr>
        <p:txBody>
          <a:bodyPr/>
          <a:lstStyle/>
          <a:p>
            <a:r>
              <a:rPr lang="en-GB" dirty="0"/>
              <a:t>Automation with Recipes and Workflows</a:t>
            </a:r>
          </a:p>
        </p:txBody>
      </p:sp>
      <p:sp>
        <p:nvSpPr>
          <p:cNvPr id="3" name="Content Placeholder 2">
            <a:extLst>
              <a:ext uri="{FF2B5EF4-FFF2-40B4-BE49-F238E27FC236}">
                <a16:creationId xmlns:a16="http://schemas.microsoft.com/office/drawing/2014/main" id="{E497C21D-AF2D-4480-B011-DCD778FCDA29}"/>
              </a:ext>
            </a:extLst>
          </p:cNvPr>
          <p:cNvSpPr>
            <a:spLocks noGrp="1"/>
          </p:cNvSpPr>
          <p:nvPr>
            <p:ph idx="1"/>
          </p:nvPr>
        </p:nvSpPr>
        <p:spPr>
          <a:xfrm>
            <a:off x="609600" y="2060848"/>
            <a:ext cx="10972800" cy="4065316"/>
          </a:xfrm>
        </p:spPr>
        <p:txBody>
          <a:bodyPr/>
          <a:lstStyle/>
          <a:p>
            <a:r>
              <a:rPr lang="en-GB" dirty="0" err="1"/>
              <a:t>Preprocessing</a:t>
            </a:r>
            <a:r>
              <a:rPr lang="en-GB" dirty="0"/>
              <a:t> often has multiple steps</a:t>
            </a:r>
          </a:p>
          <a:p>
            <a:r>
              <a:rPr lang="en-GB" dirty="0"/>
              <a:t>Need to apply these to training, testing and future data</a:t>
            </a:r>
          </a:p>
          <a:p>
            <a:r>
              <a:rPr lang="en-GB" dirty="0"/>
              <a:t>Manually </a:t>
            </a:r>
            <a:r>
              <a:rPr lang="en-GB" dirty="0" err="1"/>
              <a:t>preprocessing</a:t>
            </a:r>
            <a:r>
              <a:rPr lang="en-GB" dirty="0"/>
              <a:t> is tedious and potentially inconsistent</a:t>
            </a:r>
          </a:p>
          <a:p>
            <a:endParaRPr lang="en-GB" dirty="0"/>
          </a:p>
          <a:p>
            <a:r>
              <a:rPr lang="en-GB" dirty="0"/>
              <a:t>Recipes let you automate this</a:t>
            </a:r>
          </a:p>
        </p:txBody>
      </p:sp>
      <p:pic>
        <p:nvPicPr>
          <p:cNvPr id="5" name="Picture 4">
            <a:extLst>
              <a:ext uri="{FF2B5EF4-FFF2-40B4-BE49-F238E27FC236}">
                <a16:creationId xmlns:a16="http://schemas.microsoft.com/office/drawing/2014/main" id="{412627B1-F619-442A-B07E-964B51EC5286}"/>
              </a:ext>
            </a:extLst>
          </p:cNvPr>
          <p:cNvPicPr>
            <a:picLocks noChangeAspect="1"/>
          </p:cNvPicPr>
          <p:nvPr/>
        </p:nvPicPr>
        <p:blipFill>
          <a:blip r:embed="rId2"/>
          <a:stretch>
            <a:fillRect/>
          </a:stretch>
        </p:blipFill>
        <p:spPr>
          <a:xfrm>
            <a:off x="335360" y="230619"/>
            <a:ext cx="1363153" cy="1580046"/>
          </a:xfrm>
          <a:prstGeom prst="rect">
            <a:avLst/>
          </a:prstGeom>
        </p:spPr>
      </p:pic>
    </p:spTree>
    <p:extLst>
      <p:ext uri="{BB962C8B-B14F-4D97-AF65-F5344CB8AC3E}">
        <p14:creationId xmlns:p14="http://schemas.microsoft.com/office/powerpoint/2010/main" val="22389668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7C21D-AF2D-4480-B011-DCD778FCDA29}"/>
              </a:ext>
            </a:extLst>
          </p:cNvPr>
          <p:cNvSpPr>
            <a:spLocks noGrp="1"/>
          </p:cNvSpPr>
          <p:nvPr>
            <p:ph idx="1"/>
          </p:nvPr>
        </p:nvSpPr>
        <p:spPr>
          <a:xfrm>
            <a:off x="1559496" y="2060848"/>
            <a:ext cx="10022904" cy="4065316"/>
          </a:xfrm>
        </p:spPr>
        <p:txBody>
          <a:bodyPr>
            <a:normAutofit lnSpcReduction="10000"/>
          </a:bodyPr>
          <a:lstStyle/>
          <a:p>
            <a:r>
              <a:rPr lang="en-GB" dirty="0"/>
              <a:t>Create a recipe</a:t>
            </a:r>
          </a:p>
          <a:p>
            <a:pPr lvl="1"/>
            <a:r>
              <a:rPr lang="en-GB" dirty="0"/>
              <a:t>Specify formula and optionally data</a:t>
            </a:r>
          </a:p>
          <a:p>
            <a:r>
              <a:rPr lang="en-GB" dirty="0"/>
              <a:t>Add processing steps</a:t>
            </a:r>
          </a:p>
          <a:p>
            <a:pPr lvl="1"/>
            <a:r>
              <a:rPr lang="en-GB" dirty="0"/>
              <a:t>Filtering, Transformation etc.</a:t>
            </a:r>
          </a:p>
          <a:p>
            <a:r>
              <a:rPr lang="en-GB" dirty="0"/>
              <a:t>Create a model</a:t>
            </a:r>
          </a:p>
          <a:p>
            <a:pPr lvl="1"/>
            <a:r>
              <a:rPr lang="en-GB" dirty="0"/>
              <a:t>Same as we did before</a:t>
            </a:r>
          </a:p>
          <a:p>
            <a:r>
              <a:rPr lang="en-GB" dirty="0"/>
              <a:t>Create a workflow</a:t>
            </a:r>
          </a:p>
          <a:p>
            <a:pPr lvl="1"/>
            <a:r>
              <a:rPr lang="en-GB" dirty="0"/>
              <a:t>Combine the recipe and model together</a:t>
            </a:r>
          </a:p>
          <a:p>
            <a:endParaRPr lang="en-GB" dirty="0"/>
          </a:p>
        </p:txBody>
      </p:sp>
      <p:pic>
        <p:nvPicPr>
          <p:cNvPr id="5" name="Picture 4">
            <a:extLst>
              <a:ext uri="{FF2B5EF4-FFF2-40B4-BE49-F238E27FC236}">
                <a16:creationId xmlns:a16="http://schemas.microsoft.com/office/drawing/2014/main" id="{412627B1-F619-442A-B07E-964B51EC5286}"/>
              </a:ext>
            </a:extLst>
          </p:cNvPr>
          <p:cNvPicPr>
            <a:picLocks noChangeAspect="1"/>
          </p:cNvPicPr>
          <p:nvPr/>
        </p:nvPicPr>
        <p:blipFill>
          <a:blip r:embed="rId2"/>
          <a:stretch>
            <a:fillRect/>
          </a:stretch>
        </p:blipFill>
        <p:spPr>
          <a:xfrm>
            <a:off x="335360" y="230619"/>
            <a:ext cx="1363153" cy="1580046"/>
          </a:xfrm>
          <a:prstGeom prst="rect">
            <a:avLst/>
          </a:prstGeom>
        </p:spPr>
      </p:pic>
      <p:sp>
        <p:nvSpPr>
          <p:cNvPr id="7" name="Title 1">
            <a:extLst>
              <a:ext uri="{FF2B5EF4-FFF2-40B4-BE49-F238E27FC236}">
                <a16:creationId xmlns:a16="http://schemas.microsoft.com/office/drawing/2014/main" id="{9C88885C-2DC2-4E88-8D4A-9CCBA213B4FE}"/>
              </a:ext>
            </a:extLst>
          </p:cNvPr>
          <p:cNvSpPr>
            <a:spLocks noGrp="1"/>
          </p:cNvSpPr>
          <p:nvPr>
            <p:ph type="title"/>
          </p:nvPr>
        </p:nvSpPr>
        <p:spPr>
          <a:xfrm>
            <a:off x="1991544" y="274638"/>
            <a:ext cx="9590856" cy="1143000"/>
          </a:xfrm>
        </p:spPr>
        <p:txBody>
          <a:bodyPr/>
          <a:lstStyle/>
          <a:p>
            <a:r>
              <a:rPr lang="en-GB" dirty="0"/>
              <a:t>Automation with Recipes and Workflows</a:t>
            </a:r>
          </a:p>
        </p:txBody>
      </p:sp>
    </p:spTree>
    <p:extLst>
      <p:ext uri="{BB962C8B-B14F-4D97-AF65-F5344CB8AC3E}">
        <p14:creationId xmlns:p14="http://schemas.microsoft.com/office/powerpoint/2010/main" val="106606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2627B1-F619-442A-B07E-964B51EC5286}"/>
              </a:ext>
            </a:extLst>
          </p:cNvPr>
          <p:cNvPicPr>
            <a:picLocks noChangeAspect="1"/>
          </p:cNvPicPr>
          <p:nvPr/>
        </p:nvPicPr>
        <p:blipFill>
          <a:blip r:embed="rId2"/>
          <a:stretch>
            <a:fillRect/>
          </a:stretch>
        </p:blipFill>
        <p:spPr>
          <a:xfrm>
            <a:off x="335360" y="230619"/>
            <a:ext cx="1363153" cy="1580046"/>
          </a:xfrm>
          <a:prstGeom prst="rect">
            <a:avLst/>
          </a:prstGeom>
        </p:spPr>
      </p:pic>
      <p:sp>
        <p:nvSpPr>
          <p:cNvPr id="7" name="Title 1">
            <a:extLst>
              <a:ext uri="{FF2B5EF4-FFF2-40B4-BE49-F238E27FC236}">
                <a16:creationId xmlns:a16="http://schemas.microsoft.com/office/drawing/2014/main" id="{9C88885C-2DC2-4E88-8D4A-9CCBA213B4FE}"/>
              </a:ext>
            </a:extLst>
          </p:cNvPr>
          <p:cNvSpPr>
            <a:spLocks noGrp="1"/>
          </p:cNvSpPr>
          <p:nvPr>
            <p:ph type="title"/>
          </p:nvPr>
        </p:nvSpPr>
        <p:spPr>
          <a:xfrm>
            <a:off x="1991544" y="274638"/>
            <a:ext cx="9590856" cy="1143000"/>
          </a:xfrm>
        </p:spPr>
        <p:txBody>
          <a:bodyPr/>
          <a:lstStyle/>
          <a:p>
            <a:r>
              <a:rPr lang="en-GB" dirty="0"/>
              <a:t>Creating a Recipe</a:t>
            </a:r>
          </a:p>
        </p:txBody>
      </p:sp>
      <p:sp>
        <p:nvSpPr>
          <p:cNvPr id="6" name="Rectangle 5">
            <a:extLst>
              <a:ext uri="{FF2B5EF4-FFF2-40B4-BE49-F238E27FC236}">
                <a16:creationId xmlns:a16="http://schemas.microsoft.com/office/drawing/2014/main" id="{0B69EF31-3353-486B-8C1F-6F3A0974AD5A}"/>
              </a:ext>
            </a:extLst>
          </p:cNvPr>
          <p:cNvSpPr/>
          <p:nvPr/>
        </p:nvSpPr>
        <p:spPr>
          <a:xfrm>
            <a:off x="2922712" y="2276872"/>
            <a:ext cx="7728520" cy="2062103"/>
          </a:xfrm>
          <a:prstGeom prst="rect">
            <a:avLst/>
          </a:prstGeom>
        </p:spPr>
        <p:txBody>
          <a:bodyPr wrap="square">
            <a:spAutoFit/>
          </a:bodyPr>
          <a:lstStyle/>
          <a:p>
            <a:r>
              <a:rPr lang="en-GB" sz="3200" dirty="0">
                <a:latin typeface="Consolas" panose="020B0609020204030204" pitchFamily="49" charset="0"/>
              </a:rPr>
              <a:t>recipe(  </a:t>
            </a:r>
          </a:p>
          <a:p>
            <a:r>
              <a:rPr lang="en-GB" sz="3200" dirty="0">
                <a:latin typeface="Consolas" panose="020B0609020204030204" pitchFamily="49" charset="0"/>
              </a:rPr>
              <a:t>    </a:t>
            </a:r>
            <a:r>
              <a:rPr lang="en-GB" sz="3200" dirty="0" err="1">
                <a:latin typeface="Consolas" panose="020B0609020204030204" pitchFamily="49" charset="0"/>
              </a:rPr>
              <a:t>var_to_predict</a:t>
            </a:r>
            <a:r>
              <a:rPr lang="en-GB" sz="3200" dirty="0">
                <a:latin typeface="Consolas" panose="020B0609020204030204" pitchFamily="49" charset="0"/>
              </a:rPr>
              <a:t> ~ .,</a:t>
            </a:r>
          </a:p>
          <a:p>
            <a:r>
              <a:rPr lang="en-GB" sz="3200" dirty="0">
                <a:latin typeface="Consolas" panose="020B0609020204030204" pitchFamily="49" charset="0"/>
              </a:rPr>
              <a:t>    data=training(</a:t>
            </a:r>
            <a:r>
              <a:rPr lang="en-GB" sz="3200" dirty="0" err="1">
                <a:latin typeface="Consolas" panose="020B0609020204030204" pitchFamily="49" charset="0"/>
              </a:rPr>
              <a:t>split_data</a:t>
            </a:r>
            <a:r>
              <a:rPr lang="en-GB" sz="3200" dirty="0">
                <a:latin typeface="Consolas" panose="020B0609020204030204" pitchFamily="49" charset="0"/>
              </a:rPr>
              <a:t>)</a:t>
            </a:r>
          </a:p>
          <a:p>
            <a:r>
              <a:rPr lang="en-GB" sz="3200" dirty="0">
                <a:latin typeface="Consolas" panose="020B0609020204030204" pitchFamily="49" charset="0"/>
              </a:rPr>
              <a:t>) -&gt; </a:t>
            </a:r>
            <a:r>
              <a:rPr lang="en-GB" sz="3200" dirty="0" err="1">
                <a:latin typeface="Consolas" panose="020B0609020204030204" pitchFamily="49" charset="0"/>
              </a:rPr>
              <a:t>my_recipe</a:t>
            </a:r>
            <a:endParaRPr lang="en-GB" sz="3200" dirty="0">
              <a:latin typeface="Consolas" panose="020B0609020204030204" pitchFamily="49" charset="0"/>
            </a:endParaRPr>
          </a:p>
        </p:txBody>
      </p:sp>
      <p:sp>
        <p:nvSpPr>
          <p:cNvPr id="8" name="TextBox 7">
            <a:extLst>
              <a:ext uri="{FF2B5EF4-FFF2-40B4-BE49-F238E27FC236}">
                <a16:creationId xmlns:a16="http://schemas.microsoft.com/office/drawing/2014/main" id="{9CD041A6-95C8-406A-81E1-03FE048636CF}"/>
              </a:ext>
            </a:extLst>
          </p:cNvPr>
          <p:cNvSpPr txBox="1"/>
          <p:nvPr/>
        </p:nvSpPr>
        <p:spPr>
          <a:xfrm>
            <a:off x="1199455" y="5589240"/>
            <a:ext cx="9793090" cy="954107"/>
          </a:xfrm>
          <a:prstGeom prst="rect">
            <a:avLst/>
          </a:prstGeom>
          <a:noFill/>
        </p:spPr>
        <p:txBody>
          <a:bodyPr wrap="square" rtlCol="0">
            <a:spAutoFit/>
          </a:bodyPr>
          <a:lstStyle/>
          <a:p>
            <a:pPr algn="ctr"/>
            <a:r>
              <a:rPr lang="en-GB" sz="2800" dirty="0"/>
              <a:t>You add data here but it's only used to list and type the variables.  You still need to provide it when you train or use the model</a:t>
            </a:r>
          </a:p>
        </p:txBody>
      </p:sp>
    </p:spTree>
    <p:extLst>
      <p:ext uri="{BB962C8B-B14F-4D97-AF65-F5344CB8AC3E}">
        <p14:creationId xmlns:p14="http://schemas.microsoft.com/office/powerpoint/2010/main" val="1119970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37388</TotalTime>
  <Words>4368</Words>
  <Application>Microsoft Office PowerPoint</Application>
  <PresentationFormat>Widescreen</PresentationFormat>
  <Paragraphs>961</Paragraphs>
  <Slides>113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113</vt:i4>
      </vt:variant>
    </vt:vector>
  </HeadingPairs>
  <TitlesOfParts>
    <vt:vector size="120" baseType="lpstr">
      <vt:lpstr>Arial</vt:lpstr>
      <vt:lpstr>Bauhaus 93</vt:lpstr>
      <vt:lpstr>Calibri</vt:lpstr>
      <vt:lpstr>Consolas</vt:lpstr>
      <vt:lpstr>Courier New</vt:lpstr>
      <vt:lpstr>Times New Roman</vt:lpstr>
      <vt:lpstr>Office Theme</vt:lpstr>
      <vt:lpstr>Introduction to Machine Learning</vt:lpstr>
      <vt:lpstr>Agenda for the day</vt:lpstr>
      <vt:lpstr>What is Machine Learning?</vt:lpstr>
      <vt:lpstr>Data Analysis Workflow</vt:lpstr>
      <vt:lpstr>Machine Learning Builds a Model to make Predictions</vt:lpstr>
      <vt:lpstr>Biological Examples</vt:lpstr>
      <vt:lpstr>Biological Examples</vt:lpstr>
      <vt:lpstr>Biological Examples</vt:lpstr>
      <vt:lpstr>Steps in Machine Learning</vt:lpstr>
      <vt:lpstr>Different machine learning models</vt:lpstr>
      <vt:lpstr>PowerPoint Presentation</vt:lpstr>
      <vt:lpstr>Differences between models</vt:lpstr>
      <vt:lpstr>K-Nearest Neighbours (KNN) models</vt:lpstr>
      <vt:lpstr>K-nearest neighbours</vt:lpstr>
      <vt:lpstr>Distance Measures</vt:lpstr>
      <vt:lpstr>Support Vector Machines</vt:lpstr>
      <vt:lpstr>Clever Support Vector Machines</vt:lpstr>
      <vt:lpstr>Clever Support Vector Machines</vt:lpstr>
      <vt:lpstr>Naïve Bayes Models</vt:lpstr>
      <vt:lpstr>Naïve Bayesian</vt:lpstr>
      <vt:lpstr>Categorical Probabilities</vt:lpstr>
      <vt:lpstr>Quantitative Probabilities</vt:lpstr>
      <vt:lpstr>Naïve Bayes Predictions</vt:lpstr>
      <vt:lpstr>Decision Trees</vt:lpstr>
      <vt:lpstr>Predict Cancer Risk with a Decision Tree </vt:lpstr>
      <vt:lpstr>How do you build a tree?</vt:lpstr>
      <vt:lpstr>Calculating Categorical Impurity</vt:lpstr>
      <vt:lpstr>Calculating Quantitative Impurity</vt:lpstr>
      <vt:lpstr>Pruning Trees</vt:lpstr>
      <vt:lpstr>Random Forests</vt:lpstr>
      <vt:lpstr>Random Forest</vt:lpstr>
      <vt:lpstr>Bootstrapping Two Levels of Randomisation</vt:lpstr>
      <vt:lpstr>Build a Forest (hundreds of trees)</vt:lpstr>
      <vt:lpstr>Feature Selection</vt:lpstr>
      <vt:lpstr>Neural Networks</vt:lpstr>
      <vt:lpstr>Neural Networks</vt:lpstr>
      <vt:lpstr>Calculating Node Values</vt:lpstr>
      <vt:lpstr>Neural Network Structure</vt:lpstr>
      <vt:lpstr>Using the network</vt:lpstr>
      <vt:lpstr>Training the network Selecting the number of hidden layers</vt:lpstr>
      <vt:lpstr>Training the network Selecting the number of nodes in hidden layers</vt:lpstr>
      <vt:lpstr>Training the network Selecting weights and biases</vt:lpstr>
      <vt:lpstr>Training the network Back Propagation</vt:lpstr>
      <vt:lpstr>Cleaning the network</vt:lpstr>
      <vt:lpstr>Exercise: Trying different models</vt:lpstr>
      <vt:lpstr>Evaluating Models</vt:lpstr>
      <vt:lpstr>A good model?</vt:lpstr>
      <vt:lpstr>Baseline for comparison</vt:lpstr>
      <vt:lpstr>Evaluating Qualitative Models</vt:lpstr>
      <vt:lpstr>Evaluating Qualitative Models</vt:lpstr>
      <vt:lpstr>Sensitivity vs Specificity</vt:lpstr>
      <vt:lpstr>Sensitivity vs Specificity</vt:lpstr>
      <vt:lpstr>Cohen's Kappa Score</vt:lpstr>
      <vt:lpstr>Evaluating Quantitative Models</vt:lpstr>
      <vt:lpstr>Evaluating Quantitative Models</vt:lpstr>
      <vt:lpstr>Making best use of your data when building and testing models</vt:lpstr>
      <vt:lpstr>Data is Precious</vt:lpstr>
      <vt:lpstr>Overfitting</vt:lpstr>
      <vt:lpstr>Data is Precious</vt:lpstr>
      <vt:lpstr>Weighted Training Selection</vt:lpstr>
      <vt:lpstr>Performance could depend on data split</vt:lpstr>
      <vt:lpstr>Cross Validation</vt:lpstr>
      <vt:lpstr>Cross Validation</vt:lpstr>
      <vt:lpstr>10-Fold Cross Validation</vt:lpstr>
      <vt:lpstr>Exercise: Evaluating Models</vt:lpstr>
      <vt:lpstr>Input Data</vt:lpstr>
      <vt:lpstr>Garbage in = Garbage out</vt:lpstr>
      <vt:lpstr>Common Data Problems Data Leakage</vt:lpstr>
      <vt:lpstr>Common Data Problems</vt:lpstr>
      <vt:lpstr>Preprocessing Converting to Numbers</vt:lpstr>
      <vt:lpstr>Preprocessing Converting to Numbers</vt:lpstr>
      <vt:lpstr>Preprocessing Infrequent Categories</vt:lpstr>
      <vt:lpstr>Preprocessing Feature Engineering</vt:lpstr>
      <vt:lpstr>Preprocessing Scaling and Normalising</vt:lpstr>
      <vt:lpstr>Preprocessing Data Filtering</vt:lpstr>
      <vt:lpstr>Practical Machine Learning using R and tidymodels</vt:lpstr>
      <vt:lpstr>Baseline R Come on an R Course!</vt:lpstr>
      <vt:lpstr>R Syntax</vt:lpstr>
      <vt:lpstr>Packages for machine learning in R</vt:lpstr>
      <vt:lpstr>TidyModels</vt:lpstr>
      <vt:lpstr>Input Data</vt:lpstr>
      <vt:lpstr>Code Structure</vt:lpstr>
      <vt:lpstr>Create a Model</vt:lpstr>
      <vt:lpstr>Create a Model</vt:lpstr>
      <vt:lpstr>Examine the model</vt:lpstr>
      <vt:lpstr>Creating Data</vt:lpstr>
      <vt:lpstr>Splitting Data</vt:lpstr>
      <vt:lpstr>Splitting Data</vt:lpstr>
      <vt:lpstr>Training the Model Create a formula</vt:lpstr>
      <vt:lpstr>Training the Model Performing a single fit</vt:lpstr>
      <vt:lpstr>Evaluating / Using the Model</vt:lpstr>
      <vt:lpstr>Evaluating / Using the Model</vt:lpstr>
      <vt:lpstr>Evaluating / Using the Model</vt:lpstr>
      <vt:lpstr>PowerPoint Presentation</vt:lpstr>
      <vt:lpstr>PowerPoint Presentation</vt:lpstr>
      <vt:lpstr>Exercise: Building a model in tidymodels</vt:lpstr>
      <vt:lpstr>Automation with Recipes and Workflows</vt:lpstr>
      <vt:lpstr>Automation with Recipes and Workflows</vt:lpstr>
      <vt:lpstr>Creating a Recipe</vt:lpstr>
      <vt:lpstr>Recipe Preprocessing Steps</vt:lpstr>
      <vt:lpstr>Applying Steps to Variables</vt:lpstr>
      <vt:lpstr>Adding Preprocessing Steps</vt:lpstr>
      <vt:lpstr>Creating a workflow</vt:lpstr>
      <vt:lpstr>Training via a workflow</vt:lpstr>
      <vt:lpstr>Testing via a workflow</vt:lpstr>
      <vt:lpstr>Exercise: Automating models with workflows</vt:lpstr>
      <vt:lpstr>Optimising Models</vt:lpstr>
      <vt:lpstr>Adding tuneable parameters</vt:lpstr>
      <vt:lpstr>Extract tuneable parameters from workflow</vt:lpstr>
      <vt:lpstr>Customise tuneable parameters</vt:lpstr>
      <vt:lpstr>Grid Search</vt:lpstr>
      <vt:lpstr>Running a grid search</vt:lpstr>
      <vt:lpstr>Viewing Search Results</vt:lpstr>
    </vt:vector>
  </TitlesOfParts>
  <Company>The Babraham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Simon Andrews</dc:creator>
  <cp:lastModifiedBy>Simon Andrews</cp:lastModifiedBy>
  <cp:revision>378</cp:revision>
  <dcterms:created xsi:type="dcterms:W3CDTF">2013-08-21T08:13:32Z</dcterms:created>
  <dcterms:modified xsi:type="dcterms:W3CDTF">2023-08-23T15:56:08Z</dcterms:modified>
</cp:coreProperties>
</file>