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7" r:id="rId3"/>
    <p:sldId id="258" r:id="rId4"/>
    <p:sldId id="297" r:id="rId5"/>
    <p:sldId id="296" r:id="rId6"/>
    <p:sldId id="260" r:id="rId7"/>
    <p:sldId id="261" r:id="rId8"/>
    <p:sldId id="262" r:id="rId9"/>
    <p:sldId id="293" r:id="rId10"/>
    <p:sldId id="263" r:id="rId11"/>
    <p:sldId id="284" r:id="rId12"/>
    <p:sldId id="279" r:id="rId13"/>
    <p:sldId id="282" r:id="rId14"/>
    <p:sldId id="281" r:id="rId15"/>
    <p:sldId id="294" r:id="rId16"/>
    <p:sldId id="288" r:id="rId17"/>
    <p:sldId id="292" r:id="rId18"/>
    <p:sldId id="268" r:id="rId19"/>
    <p:sldId id="290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6340" autoAdjust="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outlineViewPr>
    <p:cViewPr>
      <p:scale>
        <a:sx n="33" d="100"/>
        <a:sy n="33" d="100"/>
      </p:scale>
      <p:origin x="0" y="-5544"/>
    </p:cViewPr>
  </p:outlin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7A27A-C256-4FCB-815B-500EEDADD0E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B832E22-DE04-4968-B069-0FF68CD4F8C1}">
      <dgm:prSet phldrT="[Текст]"/>
      <dgm:spPr/>
      <dgm:t>
        <a:bodyPr/>
        <a:lstStyle/>
        <a:p>
          <a:r>
            <a:rPr lang="ru-RU" dirty="0"/>
            <a:t>Критическое мышление</a:t>
          </a:r>
        </a:p>
      </dgm:t>
    </dgm:pt>
    <dgm:pt modelId="{CA6AD3A5-BA58-4C26-8CEA-E1A39959D967}" type="parTrans" cxnId="{690A0492-30D9-4C8D-B73D-C16118418F94}">
      <dgm:prSet/>
      <dgm:spPr/>
      <dgm:t>
        <a:bodyPr/>
        <a:lstStyle/>
        <a:p>
          <a:endParaRPr lang="ru-RU"/>
        </a:p>
      </dgm:t>
    </dgm:pt>
    <dgm:pt modelId="{317DA672-1088-49AE-8CE5-7A6A528F66A8}" type="sibTrans" cxnId="{690A0492-30D9-4C8D-B73D-C16118418F94}">
      <dgm:prSet/>
      <dgm:spPr/>
      <dgm:t>
        <a:bodyPr/>
        <a:lstStyle/>
        <a:p>
          <a:endParaRPr lang="ru-RU"/>
        </a:p>
      </dgm:t>
    </dgm:pt>
    <dgm:pt modelId="{32E6797B-5370-4891-A3D0-0D7E1777CDE5}">
      <dgm:prSet phldrT="[Текст]"/>
      <dgm:spPr/>
      <dgm:t>
        <a:bodyPr/>
        <a:lstStyle/>
        <a:p>
          <a:r>
            <a:rPr lang="ru-RU" dirty="0"/>
            <a:t>Выявление сильных и слабых сторон работы</a:t>
          </a:r>
        </a:p>
      </dgm:t>
    </dgm:pt>
    <dgm:pt modelId="{2F7CFA24-4647-4B57-89E8-EC4F87AAE2AB}" type="parTrans" cxnId="{E9B7F2F2-F370-4A4D-BD23-97884B815449}">
      <dgm:prSet/>
      <dgm:spPr/>
      <dgm:t>
        <a:bodyPr/>
        <a:lstStyle/>
        <a:p>
          <a:endParaRPr lang="ru-RU"/>
        </a:p>
      </dgm:t>
    </dgm:pt>
    <dgm:pt modelId="{555503DC-8698-4D5D-BE38-3F215BB44C3F}" type="sibTrans" cxnId="{E9B7F2F2-F370-4A4D-BD23-97884B815449}">
      <dgm:prSet/>
      <dgm:spPr/>
      <dgm:t>
        <a:bodyPr/>
        <a:lstStyle/>
        <a:p>
          <a:endParaRPr lang="ru-RU"/>
        </a:p>
      </dgm:t>
    </dgm:pt>
    <dgm:pt modelId="{01919A6E-3C22-46C6-8218-846BA1F58DE6}">
      <dgm:prSet phldrT="[Текст]"/>
      <dgm:spPr/>
      <dgm:t>
        <a:bodyPr/>
        <a:lstStyle/>
        <a:p>
          <a:r>
            <a:rPr lang="ru-RU" dirty="0"/>
            <a:t>Аналитические способности</a:t>
          </a:r>
        </a:p>
      </dgm:t>
    </dgm:pt>
    <dgm:pt modelId="{D5D1C788-80AE-49B4-B105-FD13D90EBF24}" type="parTrans" cxnId="{F812E5CC-F1ED-412F-9E7C-F0FA737536BA}">
      <dgm:prSet/>
      <dgm:spPr/>
      <dgm:t>
        <a:bodyPr/>
        <a:lstStyle/>
        <a:p>
          <a:endParaRPr lang="ru-RU"/>
        </a:p>
      </dgm:t>
    </dgm:pt>
    <dgm:pt modelId="{98729821-CFF3-476A-96DF-02D9ED211485}" type="sibTrans" cxnId="{F812E5CC-F1ED-412F-9E7C-F0FA737536BA}">
      <dgm:prSet/>
      <dgm:spPr/>
      <dgm:t>
        <a:bodyPr/>
        <a:lstStyle/>
        <a:p>
          <a:endParaRPr lang="ru-RU"/>
        </a:p>
      </dgm:t>
    </dgm:pt>
    <dgm:pt modelId="{ADA7DC1B-0BFC-4456-BBBE-204C6D0F2EEE}">
      <dgm:prSet phldrT="[Текст]"/>
      <dgm:spPr/>
      <dgm:t>
        <a:bodyPr/>
        <a:lstStyle/>
        <a:p>
          <a:r>
            <a:rPr lang="ru-RU" dirty="0"/>
            <a:t>Понимание логики, аргументации, структуры</a:t>
          </a:r>
        </a:p>
      </dgm:t>
    </dgm:pt>
    <dgm:pt modelId="{27F86BEA-50BF-480B-9711-2E2AF1581681}" type="parTrans" cxnId="{FE943BB5-B15E-4EB0-B888-D2DBDACA26ED}">
      <dgm:prSet/>
      <dgm:spPr/>
      <dgm:t>
        <a:bodyPr/>
        <a:lstStyle/>
        <a:p>
          <a:endParaRPr lang="ru-RU"/>
        </a:p>
      </dgm:t>
    </dgm:pt>
    <dgm:pt modelId="{E95F8E62-BF57-4F74-B682-7EAB78399E08}" type="sibTrans" cxnId="{FE943BB5-B15E-4EB0-B888-D2DBDACA26ED}">
      <dgm:prSet/>
      <dgm:spPr/>
      <dgm:t>
        <a:bodyPr/>
        <a:lstStyle/>
        <a:p>
          <a:endParaRPr lang="ru-RU"/>
        </a:p>
      </dgm:t>
    </dgm:pt>
    <dgm:pt modelId="{B24BECCC-781E-4DCE-BE06-79ED6C2FD629}">
      <dgm:prSet phldrT="[Текст]"/>
      <dgm:spPr/>
      <dgm:t>
        <a:bodyPr/>
        <a:lstStyle/>
        <a:p>
          <a:r>
            <a:rPr lang="ru-RU" dirty="0"/>
            <a:t>Понимание грамматики</a:t>
          </a:r>
        </a:p>
      </dgm:t>
    </dgm:pt>
    <dgm:pt modelId="{7ACC269C-8F01-462B-AFA7-C0B5D2A4D92E}" type="parTrans" cxnId="{939DE45F-79CA-4158-9E43-083327B9A7C5}">
      <dgm:prSet/>
      <dgm:spPr/>
      <dgm:t>
        <a:bodyPr/>
        <a:lstStyle/>
        <a:p>
          <a:endParaRPr lang="ru-RU"/>
        </a:p>
      </dgm:t>
    </dgm:pt>
    <dgm:pt modelId="{12161674-162F-4037-A072-53E5CB6C9806}" type="sibTrans" cxnId="{939DE45F-79CA-4158-9E43-083327B9A7C5}">
      <dgm:prSet/>
      <dgm:spPr/>
      <dgm:t>
        <a:bodyPr/>
        <a:lstStyle/>
        <a:p>
          <a:endParaRPr lang="ru-RU"/>
        </a:p>
      </dgm:t>
    </dgm:pt>
    <dgm:pt modelId="{4751A92E-6E1B-42B0-BB2B-48209C238371}">
      <dgm:prSet phldrT="[Текст]"/>
      <dgm:spPr/>
      <dgm:t>
        <a:bodyPr/>
        <a:lstStyle/>
        <a:p>
          <a:r>
            <a:rPr lang="ru-RU" dirty="0"/>
            <a:t>Изучение правил</a:t>
          </a:r>
        </a:p>
      </dgm:t>
    </dgm:pt>
    <dgm:pt modelId="{605D09CB-E7E9-46B0-8E92-C6287F1058A0}" type="parTrans" cxnId="{4FAF590B-D40B-41A5-801F-5D8CF0111600}">
      <dgm:prSet/>
      <dgm:spPr/>
      <dgm:t>
        <a:bodyPr/>
        <a:lstStyle/>
        <a:p>
          <a:endParaRPr lang="ru-RU"/>
        </a:p>
      </dgm:t>
    </dgm:pt>
    <dgm:pt modelId="{F1F24A79-B263-40FB-83FD-5F8DCAC119E3}" type="sibTrans" cxnId="{4FAF590B-D40B-41A5-801F-5D8CF0111600}">
      <dgm:prSet/>
      <dgm:spPr/>
      <dgm:t>
        <a:bodyPr/>
        <a:lstStyle/>
        <a:p>
          <a:endParaRPr lang="ru-RU"/>
        </a:p>
      </dgm:t>
    </dgm:pt>
    <dgm:pt modelId="{B9F7252E-8D61-459A-AB61-9BEBF4571BCA}">
      <dgm:prSet phldrT="[Текст]"/>
      <dgm:spPr/>
      <dgm:t>
        <a:bodyPr/>
        <a:lstStyle/>
        <a:p>
          <a:r>
            <a:rPr lang="ru-RU" dirty="0"/>
            <a:t>Применение правил</a:t>
          </a:r>
        </a:p>
      </dgm:t>
    </dgm:pt>
    <dgm:pt modelId="{C15F7FED-3DBB-4BB2-8C8F-CC27D36DAEC7}" type="parTrans" cxnId="{4D39FCA8-E39E-4C88-81BF-FDB7D15DC255}">
      <dgm:prSet/>
      <dgm:spPr/>
      <dgm:t>
        <a:bodyPr/>
        <a:lstStyle/>
        <a:p>
          <a:endParaRPr lang="ru-RU"/>
        </a:p>
      </dgm:t>
    </dgm:pt>
    <dgm:pt modelId="{5B3E43F1-F7D8-4A2F-BA94-57181DE973D8}" type="sibTrans" cxnId="{4D39FCA8-E39E-4C88-81BF-FDB7D15DC255}">
      <dgm:prSet/>
      <dgm:spPr/>
      <dgm:t>
        <a:bodyPr/>
        <a:lstStyle/>
        <a:p>
          <a:endParaRPr lang="ru-RU"/>
        </a:p>
      </dgm:t>
    </dgm:pt>
    <dgm:pt modelId="{0A0D65E9-CAFD-45C7-9F66-8740F2902423}" type="pres">
      <dgm:prSet presAssocID="{A417A27A-C256-4FCB-815B-500EEDADD0E4}" presName="linearFlow" presStyleCnt="0">
        <dgm:presLayoutVars>
          <dgm:dir/>
          <dgm:animLvl val="lvl"/>
          <dgm:resizeHandles val="exact"/>
        </dgm:presLayoutVars>
      </dgm:prSet>
      <dgm:spPr/>
    </dgm:pt>
    <dgm:pt modelId="{EB91DFE7-5165-4CE5-B7BD-353A420EC86E}" type="pres">
      <dgm:prSet presAssocID="{4B832E22-DE04-4968-B069-0FF68CD4F8C1}" presName="composite" presStyleCnt="0"/>
      <dgm:spPr/>
    </dgm:pt>
    <dgm:pt modelId="{B8FAD80D-80EB-495C-94C4-ED1CDC266222}" type="pres">
      <dgm:prSet presAssocID="{4B832E22-DE04-4968-B069-0FF68CD4F8C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CF0005B0-60AC-4573-A24A-948F74A7A9AA}" type="pres">
      <dgm:prSet presAssocID="{4B832E22-DE04-4968-B069-0FF68CD4F8C1}" presName="descendantText" presStyleLbl="alignAcc1" presStyleIdx="0" presStyleCnt="3">
        <dgm:presLayoutVars>
          <dgm:bulletEnabled val="1"/>
        </dgm:presLayoutVars>
      </dgm:prSet>
      <dgm:spPr/>
    </dgm:pt>
    <dgm:pt modelId="{D42DFA60-2D8C-4852-B8BA-663CF9651543}" type="pres">
      <dgm:prSet presAssocID="{317DA672-1088-49AE-8CE5-7A6A528F66A8}" presName="sp" presStyleCnt="0"/>
      <dgm:spPr/>
    </dgm:pt>
    <dgm:pt modelId="{038D8C42-119F-43EA-8F66-BEBB826A7551}" type="pres">
      <dgm:prSet presAssocID="{01919A6E-3C22-46C6-8218-846BA1F58DE6}" presName="composite" presStyleCnt="0"/>
      <dgm:spPr/>
    </dgm:pt>
    <dgm:pt modelId="{32832ED1-8295-40FB-86F0-DC03F8C75DDC}" type="pres">
      <dgm:prSet presAssocID="{01919A6E-3C22-46C6-8218-846BA1F58DE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4411F09-B02B-4D7C-9E89-D97B8F40CA03}" type="pres">
      <dgm:prSet presAssocID="{01919A6E-3C22-46C6-8218-846BA1F58DE6}" presName="descendantText" presStyleLbl="alignAcc1" presStyleIdx="1" presStyleCnt="3">
        <dgm:presLayoutVars>
          <dgm:bulletEnabled val="1"/>
        </dgm:presLayoutVars>
      </dgm:prSet>
      <dgm:spPr/>
    </dgm:pt>
    <dgm:pt modelId="{D37B8583-822B-449C-9329-954EBE19AE3B}" type="pres">
      <dgm:prSet presAssocID="{98729821-CFF3-476A-96DF-02D9ED211485}" presName="sp" presStyleCnt="0"/>
      <dgm:spPr/>
    </dgm:pt>
    <dgm:pt modelId="{CBDF41C4-118F-493A-8ADB-E1C770420BA1}" type="pres">
      <dgm:prSet presAssocID="{B24BECCC-781E-4DCE-BE06-79ED6C2FD629}" presName="composite" presStyleCnt="0"/>
      <dgm:spPr/>
    </dgm:pt>
    <dgm:pt modelId="{22A8AC51-85C9-4887-BFE0-CC15C760A121}" type="pres">
      <dgm:prSet presAssocID="{B24BECCC-781E-4DCE-BE06-79ED6C2FD62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983A5C1-4A77-492A-AAA2-390A931509A8}" type="pres">
      <dgm:prSet presAssocID="{B24BECCC-781E-4DCE-BE06-79ED6C2FD62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FAF590B-D40B-41A5-801F-5D8CF0111600}" srcId="{B24BECCC-781E-4DCE-BE06-79ED6C2FD629}" destId="{4751A92E-6E1B-42B0-BB2B-48209C238371}" srcOrd="0" destOrd="0" parTransId="{605D09CB-E7E9-46B0-8E92-C6287F1058A0}" sibTransId="{F1F24A79-B263-40FB-83FD-5F8DCAC119E3}"/>
    <dgm:cxn modelId="{1DDA410C-98F3-4230-96A8-961201EE41C6}" type="presOf" srcId="{A417A27A-C256-4FCB-815B-500EEDADD0E4}" destId="{0A0D65E9-CAFD-45C7-9F66-8740F2902423}" srcOrd="0" destOrd="0" presId="urn:microsoft.com/office/officeart/2005/8/layout/chevron2"/>
    <dgm:cxn modelId="{73DF021A-E323-4F8F-B2A9-16A1459734D0}" type="presOf" srcId="{32E6797B-5370-4891-A3D0-0D7E1777CDE5}" destId="{CF0005B0-60AC-4573-A24A-948F74A7A9AA}" srcOrd="0" destOrd="0" presId="urn:microsoft.com/office/officeart/2005/8/layout/chevron2"/>
    <dgm:cxn modelId="{3A90642E-A55B-43AA-AFDE-14294919BA18}" type="presOf" srcId="{01919A6E-3C22-46C6-8218-846BA1F58DE6}" destId="{32832ED1-8295-40FB-86F0-DC03F8C75DDC}" srcOrd="0" destOrd="0" presId="urn:microsoft.com/office/officeart/2005/8/layout/chevron2"/>
    <dgm:cxn modelId="{53DA1732-9C00-4509-837C-E88F98F49B51}" type="presOf" srcId="{ADA7DC1B-0BFC-4456-BBBE-204C6D0F2EEE}" destId="{E4411F09-B02B-4D7C-9E89-D97B8F40CA03}" srcOrd="0" destOrd="0" presId="urn:microsoft.com/office/officeart/2005/8/layout/chevron2"/>
    <dgm:cxn modelId="{83AC0340-7E93-4327-BBC3-5CD8EF6E161A}" type="presOf" srcId="{4751A92E-6E1B-42B0-BB2B-48209C238371}" destId="{A983A5C1-4A77-492A-AAA2-390A931509A8}" srcOrd="0" destOrd="0" presId="urn:microsoft.com/office/officeart/2005/8/layout/chevron2"/>
    <dgm:cxn modelId="{939DE45F-79CA-4158-9E43-083327B9A7C5}" srcId="{A417A27A-C256-4FCB-815B-500EEDADD0E4}" destId="{B24BECCC-781E-4DCE-BE06-79ED6C2FD629}" srcOrd="2" destOrd="0" parTransId="{7ACC269C-8F01-462B-AFA7-C0B5D2A4D92E}" sibTransId="{12161674-162F-4037-A072-53E5CB6C9806}"/>
    <dgm:cxn modelId="{690A0492-30D9-4C8D-B73D-C16118418F94}" srcId="{A417A27A-C256-4FCB-815B-500EEDADD0E4}" destId="{4B832E22-DE04-4968-B069-0FF68CD4F8C1}" srcOrd="0" destOrd="0" parTransId="{CA6AD3A5-BA58-4C26-8CEA-E1A39959D967}" sibTransId="{317DA672-1088-49AE-8CE5-7A6A528F66A8}"/>
    <dgm:cxn modelId="{EA860095-730B-48B5-844B-AEB5C0E26A45}" type="presOf" srcId="{B9F7252E-8D61-459A-AB61-9BEBF4571BCA}" destId="{A983A5C1-4A77-492A-AAA2-390A931509A8}" srcOrd="0" destOrd="1" presId="urn:microsoft.com/office/officeart/2005/8/layout/chevron2"/>
    <dgm:cxn modelId="{72CA9BA0-441B-4973-A962-293B43FB387E}" type="presOf" srcId="{B24BECCC-781E-4DCE-BE06-79ED6C2FD629}" destId="{22A8AC51-85C9-4887-BFE0-CC15C760A121}" srcOrd="0" destOrd="0" presId="urn:microsoft.com/office/officeart/2005/8/layout/chevron2"/>
    <dgm:cxn modelId="{4D39FCA8-E39E-4C88-81BF-FDB7D15DC255}" srcId="{B24BECCC-781E-4DCE-BE06-79ED6C2FD629}" destId="{B9F7252E-8D61-459A-AB61-9BEBF4571BCA}" srcOrd="1" destOrd="0" parTransId="{C15F7FED-3DBB-4BB2-8C8F-CC27D36DAEC7}" sibTransId="{5B3E43F1-F7D8-4A2F-BA94-57181DE973D8}"/>
    <dgm:cxn modelId="{FE943BB5-B15E-4EB0-B888-D2DBDACA26ED}" srcId="{01919A6E-3C22-46C6-8218-846BA1F58DE6}" destId="{ADA7DC1B-0BFC-4456-BBBE-204C6D0F2EEE}" srcOrd="0" destOrd="0" parTransId="{27F86BEA-50BF-480B-9711-2E2AF1581681}" sibTransId="{E95F8E62-BF57-4F74-B682-7EAB78399E08}"/>
    <dgm:cxn modelId="{40D0CBBD-0FEB-4787-9661-E9A5ACB8B831}" type="presOf" srcId="{4B832E22-DE04-4968-B069-0FF68CD4F8C1}" destId="{B8FAD80D-80EB-495C-94C4-ED1CDC266222}" srcOrd="0" destOrd="0" presId="urn:microsoft.com/office/officeart/2005/8/layout/chevron2"/>
    <dgm:cxn modelId="{F812E5CC-F1ED-412F-9E7C-F0FA737536BA}" srcId="{A417A27A-C256-4FCB-815B-500EEDADD0E4}" destId="{01919A6E-3C22-46C6-8218-846BA1F58DE6}" srcOrd="1" destOrd="0" parTransId="{D5D1C788-80AE-49B4-B105-FD13D90EBF24}" sibTransId="{98729821-CFF3-476A-96DF-02D9ED211485}"/>
    <dgm:cxn modelId="{E9B7F2F2-F370-4A4D-BD23-97884B815449}" srcId="{4B832E22-DE04-4968-B069-0FF68CD4F8C1}" destId="{32E6797B-5370-4891-A3D0-0D7E1777CDE5}" srcOrd="0" destOrd="0" parTransId="{2F7CFA24-4647-4B57-89E8-EC4F87AAE2AB}" sibTransId="{555503DC-8698-4D5D-BE38-3F215BB44C3F}"/>
    <dgm:cxn modelId="{A0E1B2F5-3B2F-4C47-99DE-3DDF617322C8}" type="presParOf" srcId="{0A0D65E9-CAFD-45C7-9F66-8740F2902423}" destId="{EB91DFE7-5165-4CE5-B7BD-353A420EC86E}" srcOrd="0" destOrd="0" presId="urn:microsoft.com/office/officeart/2005/8/layout/chevron2"/>
    <dgm:cxn modelId="{C9EFBAE5-1ABE-4629-8F5D-CBE24BB1F0C2}" type="presParOf" srcId="{EB91DFE7-5165-4CE5-B7BD-353A420EC86E}" destId="{B8FAD80D-80EB-495C-94C4-ED1CDC266222}" srcOrd="0" destOrd="0" presId="urn:microsoft.com/office/officeart/2005/8/layout/chevron2"/>
    <dgm:cxn modelId="{C2F2B63B-0A5B-473C-B8D1-B339E1B3A64C}" type="presParOf" srcId="{EB91DFE7-5165-4CE5-B7BD-353A420EC86E}" destId="{CF0005B0-60AC-4573-A24A-948F74A7A9AA}" srcOrd="1" destOrd="0" presId="urn:microsoft.com/office/officeart/2005/8/layout/chevron2"/>
    <dgm:cxn modelId="{0E547726-45A1-4EA5-A196-A6A8B3CC6FBF}" type="presParOf" srcId="{0A0D65E9-CAFD-45C7-9F66-8740F2902423}" destId="{D42DFA60-2D8C-4852-B8BA-663CF9651543}" srcOrd="1" destOrd="0" presId="urn:microsoft.com/office/officeart/2005/8/layout/chevron2"/>
    <dgm:cxn modelId="{D21E68B5-066D-4E17-87DA-28400F757A98}" type="presParOf" srcId="{0A0D65E9-CAFD-45C7-9F66-8740F2902423}" destId="{038D8C42-119F-43EA-8F66-BEBB826A7551}" srcOrd="2" destOrd="0" presId="urn:microsoft.com/office/officeart/2005/8/layout/chevron2"/>
    <dgm:cxn modelId="{8E634013-5686-4C09-B85C-A217C6B40E4F}" type="presParOf" srcId="{038D8C42-119F-43EA-8F66-BEBB826A7551}" destId="{32832ED1-8295-40FB-86F0-DC03F8C75DDC}" srcOrd="0" destOrd="0" presId="urn:microsoft.com/office/officeart/2005/8/layout/chevron2"/>
    <dgm:cxn modelId="{170C8223-AFD6-4A80-928F-C71103773EDC}" type="presParOf" srcId="{038D8C42-119F-43EA-8F66-BEBB826A7551}" destId="{E4411F09-B02B-4D7C-9E89-D97B8F40CA03}" srcOrd="1" destOrd="0" presId="urn:microsoft.com/office/officeart/2005/8/layout/chevron2"/>
    <dgm:cxn modelId="{ECB35178-9B1E-4780-9800-7D9C5466C1BB}" type="presParOf" srcId="{0A0D65E9-CAFD-45C7-9F66-8740F2902423}" destId="{D37B8583-822B-449C-9329-954EBE19AE3B}" srcOrd="3" destOrd="0" presId="urn:microsoft.com/office/officeart/2005/8/layout/chevron2"/>
    <dgm:cxn modelId="{5FAE5BAC-CAE7-4767-9E23-33CD8D5B4C30}" type="presParOf" srcId="{0A0D65E9-CAFD-45C7-9F66-8740F2902423}" destId="{CBDF41C4-118F-493A-8ADB-E1C770420BA1}" srcOrd="4" destOrd="0" presId="urn:microsoft.com/office/officeart/2005/8/layout/chevron2"/>
    <dgm:cxn modelId="{9DCE93D7-9BB3-47B1-90EC-949679A914CB}" type="presParOf" srcId="{CBDF41C4-118F-493A-8ADB-E1C770420BA1}" destId="{22A8AC51-85C9-4887-BFE0-CC15C760A121}" srcOrd="0" destOrd="0" presId="urn:microsoft.com/office/officeart/2005/8/layout/chevron2"/>
    <dgm:cxn modelId="{E12916D1-CA18-4CC3-A7E7-55A9FE15EADE}" type="presParOf" srcId="{CBDF41C4-118F-493A-8ADB-E1C770420BA1}" destId="{A983A5C1-4A77-492A-AAA2-390A931509A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AD80D-80EB-495C-94C4-ED1CDC266222}">
      <dsp:nvSpPr>
        <dsp:cNvPr id="0" name=""/>
        <dsp:cNvSpPr/>
      </dsp:nvSpPr>
      <dsp:spPr>
        <a:xfrm rot="5400000">
          <a:off x="-257124" y="257372"/>
          <a:ext cx="1714164" cy="1199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Критическое мышление</a:t>
          </a:r>
        </a:p>
      </dsp:txBody>
      <dsp:txXfrm rot="-5400000">
        <a:off x="1" y="600206"/>
        <a:ext cx="1199915" cy="514249"/>
      </dsp:txXfrm>
    </dsp:sp>
    <dsp:sp modelId="{CF0005B0-60AC-4573-A24A-948F74A7A9AA}">
      <dsp:nvSpPr>
        <dsp:cNvPr id="0" name=""/>
        <dsp:cNvSpPr/>
      </dsp:nvSpPr>
      <dsp:spPr>
        <a:xfrm rot="5400000">
          <a:off x="3110592" y="-1910429"/>
          <a:ext cx="1114207" cy="4935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kern="1200" dirty="0"/>
            <a:t>Выявление сильных и слабых сторон работы</a:t>
          </a:r>
        </a:p>
      </dsp:txBody>
      <dsp:txXfrm rot="-5400000">
        <a:off x="1199916" y="54638"/>
        <a:ext cx="4881170" cy="1005425"/>
      </dsp:txXfrm>
    </dsp:sp>
    <dsp:sp modelId="{32832ED1-8295-40FB-86F0-DC03F8C75DDC}">
      <dsp:nvSpPr>
        <dsp:cNvPr id="0" name=""/>
        <dsp:cNvSpPr/>
      </dsp:nvSpPr>
      <dsp:spPr>
        <a:xfrm rot="5400000">
          <a:off x="-257124" y="1778504"/>
          <a:ext cx="1714164" cy="1199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Аналитические способности</a:t>
          </a:r>
        </a:p>
      </dsp:txBody>
      <dsp:txXfrm rot="-5400000">
        <a:off x="1" y="2121338"/>
        <a:ext cx="1199915" cy="514249"/>
      </dsp:txXfrm>
    </dsp:sp>
    <dsp:sp modelId="{E4411F09-B02B-4D7C-9E89-D97B8F40CA03}">
      <dsp:nvSpPr>
        <dsp:cNvPr id="0" name=""/>
        <dsp:cNvSpPr/>
      </dsp:nvSpPr>
      <dsp:spPr>
        <a:xfrm rot="5400000">
          <a:off x="3110592" y="-389297"/>
          <a:ext cx="1114207" cy="4935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kern="1200" dirty="0"/>
            <a:t>Понимание логики, аргументации, структуры</a:t>
          </a:r>
        </a:p>
      </dsp:txBody>
      <dsp:txXfrm rot="-5400000">
        <a:off x="1199916" y="1575770"/>
        <a:ext cx="4881170" cy="1005425"/>
      </dsp:txXfrm>
    </dsp:sp>
    <dsp:sp modelId="{22A8AC51-85C9-4887-BFE0-CC15C760A121}">
      <dsp:nvSpPr>
        <dsp:cNvPr id="0" name=""/>
        <dsp:cNvSpPr/>
      </dsp:nvSpPr>
      <dsp:spPr>
        <a:xfrm rot="5400000">
          <a:off x="-257124" y="3299636"/>
          <a:ext cx="1714164" cy="119991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Понимание грамматики</a:t>
          </a:r>
        </a:p>
      </dsp:txBody>
      <dsp:txXfrm rot="-5400000">
        <a:off x="1" y="3642470"/>
        <a:ext cx="1199915" cy="514249"/>
      </dsp:txXfrm>
    </dsp:sp>
    <dsp:sp modelId="{A983A5C1-4A77-492A-AAA2-390A931509A8}">
      <dsp:nvSpPr>
        <dsp:cNvPr id="0" name=""/>
        <dsp:cNvSpPr/>
      </dsp:nvSpPr>
      <dsp:spPr>
        <a:xfrm rot="5400000">
          <a:off x="3110592" y="1131834"/>
          <a:ext cx="1114207" cy="49355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kern="1200" dirty="0"/>
            <a:t>Изучение правил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100" kern="1200" dirty="0"/>
            <a:t>Применение правил</a:t>
          </a:r>
        </a:p>
      </dsp:txBody>
      <dsp:txXfrm rot="-5400000">
        <a:off x="1199916" y="3096902"/>
        <a:ext cx="4881170" cy="1005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4AF4A-B280-438E-B82E-363D267DE9C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1DC7E-EABB-40D7-8E41-7C96263C60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831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603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412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96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264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16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36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F304-552B-3BFB-C607-13F03DEF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376D60-D67F-B593-92FA-676F8A334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665EAFC-D3FB-E112-26BE-C7221F65C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66990E-5833-3E42-4AA4-DD4B952E4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07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45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27F3-FCA8-0597-B971-EF4C43B4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1D46FF-CF9B-75EF-5198-0FA402397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4FEF5EE-9915-AFDB-3819-9AEF357EF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5694B7-90E4-3A36-FB91-0F45DA171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0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862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7BEC-0161-817A-A8B8-1B9B252EA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DED15A-9013-BDC6-2452-BC467DC60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3E1E551-E68E-D896-722D-CE0EF064B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642D5C-E92B-21C9-591A-F157ECE2A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904B0-14AE-34F7-7D0C-2071F659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42F645-D212-C31E-836C-24353F170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1529FE2-7B4B-5083-CB28-4AC39B5B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D4232E-96B5-AF8B-CA38-A2A47AA29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367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04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11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106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8FCB-3F46-C966-C210-23FBDAA8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DC6C8E5-7E6A-D50B-8545-CF3A43BC6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A2FB5D0-A826-120E-DA3B-28EA8DADA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4043AE-51F1-A046-26B3-AC53387A3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1DC7E-EABB-40D7-8E41-7C96263C60E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26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375C9-09A0-4CA6-B0DF-DF45B355F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54CED9-8D13-4722-8529-2129E7893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EC5B55-EED5-4BE9-B4AB-8CC21198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E29F-8F7E-4B01-9052-F44C6CFEB7F2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F45FF7-7D64-454C-A34D-9F1258C4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FC3173-8A9F-44E9-9369-738C7DB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90871-3E93-4F41-BF65-F08CA627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7505BE-49A0-4718-9874-3DB1C4130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702C09-1270-477E-A2C4-49EDB43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200A-518C-4BFB-B719-844413C2626F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C9FC8-22D7-4003-8586-D999C8E4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CBAFE-A312-48C5-8740-2C6EEF99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34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55E77F-718C-49AA-9E23-6B0483CD9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8F3C76-946C-44CE-858D-6547C2D83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78D14-339B-45B3-8971-CB0038D2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BF47-5915-496B-9577-76AEC6EB9360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9B74F1-3558-4A78-98CF-AEBF0210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B44455-9BCB-4A91-A069-7B31CE92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82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4A6A05-6C39-433A-A78E-44D987C9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7D073-9E9A-4085-98F1-04F95983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B21F58-10B2-4928-BF9D-9692CC03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1129-6696-4FD3-9AD0-B69FC6670FDA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5480D-DF5A-46F4-8AA0-EA4D82AD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23036-90CA-42D7-BC94-E7F1595A3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3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B8B35-7CC6-4459-8E0B-2E66FC91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814E15-D419-44EE-BD10-1D0E6519F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EFBBBB-6563-4F93-AE1F-745D9B80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FBE6-1F22-40EA-9607-FF6AE85BB049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480C69-874C-4176-8A0C-A874D67E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289C9-099B-4804-A763-A5862478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3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72E176-29AC-430D-8617-05769D4B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1CB2C-6614-4DE7-A4F5-CA31F7412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0585D4-6077-468C-AEF5-E912DB70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72B3BC-5A3C-4631-A655-985AFAD9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233B-5E56-4D81-B777-D8ED7D122D99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CFD0E-C273-4634-A647-39E339F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6708A-F877-4980-A63D-9556737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24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9F1F7-C373-4809-B88A-2DF44C274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8E723-AEBF-4936-AAFC-1CF6E9D5E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19F330-CD7A-42BC-B341-C6B4AAD7C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AB078B-3DDB-4D30-9890-A4E613096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A5A49-88D3-42F6-A6FB-2FEC3A91C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B00943-C325-4E5C-A185-A257B6DE4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408AC-BAD8-491D-90D8-C55ACDB587EF}" type="datetime1">
              <a:rPr lang="ru-RU" smtClean="0"/>
              <a:t>09.06.2025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7EE78B-79AE-4B37-9449-AEC54432F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EFF09D-6217-4A53-B38C-4D862D0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6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EC5CD-6743-45B3-A8A4-072CDED5A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8CBE1D-CC00-4486-B208-FAF94547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24C94-0D18-468D-B4B7-10A433A1FB2D}" type="datetime1">
              <a:rPr lang="ru-RU" smtClean="0"/>
              <a:t>09.06.2025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AFB6F7-A586-4D48-8C62-18B688EC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3F7D26-6F4A-4FDF-86C2-628D75EB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6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CC8545-0890-42D2-91C0-39C9A8D4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519C3-7E72-43AE-90D1-2AA84B09DED7}" type="datetime1">
              <a:rPr lang="ru-RU" smtClean="0"/>
              <a:t>09.06.2025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C0FB35-8CF3-44F0-85F4-F5FA4134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9CFE03-3BCD-4321-B635-D007C34C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62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0EF3F-D477-4088-8116-E75D49D3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A057C-D437-49FD-8689-05C1D0E2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A07427-E396-480E-A704-69B52FC6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158E8E-34F8-4A0B-84C6-7EFE7612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C13C1-0B48-4479-8A0D-84A4E1FD0F18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80C5EA-CD8A-4288-AF5B-7757D1F19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4133F-D8A9-4603-B03A-7EF4E614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0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A8C386-7F9F-46BB-94E5-6F002F1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6A10AE-4544-41F2-883C-54AE22C15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ED23F1-6B63-4DF0-B086-E64CEE24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C269ED-7E5C-462C-BAE6-8147C0C0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5AAF5-67D5-4796-A137-8CA4619FF51B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C49A104-FD6E-41D3-A8C8-14D487CE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034BE-A3DD-42F9-85E2-F91EA933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5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0305AE-0E3C-4521-AE9B-50A1B49B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216308-EC93-4AE6-BD76-D6A79CA16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28085-F71A-4A85-8E7B-68F7F92AB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BAAF4-031D-417C-AEB0-881118EED6B6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19166D-80DD-4CF1-84BB-B356258C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DE3CF-F8DD-46D3-8806-1F35A1604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890E1-8CFF-4354-B436-B26485DDB0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5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212" y="2694391"/>
            <a:ext cx="11710737" cy="1280568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интегрированного модуля взаимного рецензирования для образовательного портала университета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27221" y="4163609"/>
            <a:ext cx="3664779" cy="2246427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АС – 21 – 05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Самородов Р.А.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Шеляго Н.Д.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0046" y="312698"/>
            <a:ext cx="804903" cy="8049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53421" y="277768"/>
            <a:ext cx="671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РГУ нефти и газа (НИУ) имени И.М. Губкина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49513" y="1178922"/>
            <a:ext cx="468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 систем управления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1011" y="6410036"/>
            <a:ext cx="150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s://psv4.userapi.com/c856336/u86826512/docs/d14/d379cfb8593c/ASU.png?extra=nYjlrEQr1-M99jmPv8-fCyfMcwb1KEiVqyI2PmgO5EJESSL1uKCon6e0hBwVlma1MEj35hNEb-oyvLooR9UK6fjO4zjMLNRzpiozgZGQM9hZvSAewVVb6xlidlfSHyj_-uEhbybRADp8z-VvZbuzraQ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974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40F8-C5A9-4D27-BA23-606BE12A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394" y="-265813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89800760-A325-4B65-BFDC-13D57E03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2B37A22B-0EF3-48C7-B222-A5C90206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A1B52A-43CB-4CFB-B54C-FEE8208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253164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423D4D-FB6C-6D33-EAB5-0A8549E73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162" y="1010541"/>
            <a:ext cx="9370064" cy="55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2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F41D8-24D1-1244-891E-3A4D083A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1" y="-13014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каркаса модуля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7BAB1C-7777-0443-A4C3-3673AF5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F6E86373-9B6E-8E4E-9177-06FDF2878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C1554CB6-7AC9-414A-BD43-6F4BF89D3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764570-7ED1-8741-81AE-C94DCF573D0E}"/>
              </a:ext>
            </a:extLst>
          </p:cNvPr>
          <p:cNvSpPr txBox="1"/>
          <p:nvPr/>
        </p:nvSpPr>
        <p:spPr>
          <a:xfrm>
            <a:off x="242278" y="1187579"/>
            <a:ext cx="63201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модуля использовался стандартный каркас Moodle: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mod_form.php — форма настройки задания с полями: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отправки (текст/файл)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рецензий на работу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оценивании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 анонимности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Максимальная оценка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AC9720-38C3-DEC7-5CF8-938EF4CDB3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978" y="790733"/>
            <a:ext cx="3259785" cy="5510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4555D6-CBCB-3587-9D2F-9C94A3A1DDED}"/>
              </a:ext>
            </a:extLst>
          </p:cNvPr>
          <p:cNvSpPr txBox="1"/>
          <p:nvPr/>
        </p:nvSpPr>
        <p:spPr>
          <a:xfrm>
            <a:off x="5635690" y="6301322"/>
            <a:ext cx="6097554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добавления модуля на курс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8E20C8-4162-C667-9FEE-B6FED0C2C712}"/>
              </a:ext>
            </a:extLst>
          </p:cNvPr>
          <p:cNvSpPr txBox="1"/>
          <p:nvPr/>
        </p:nvSpPr>
        <p:spPr>
          <a:xfrm>
            <a:off x="-1554" y="6301322"/>
            <a:ext cx="6097554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Листинг кода каркаса модуля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F69476-7577-1F98-76D3-2D6C130B0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64" b="3647"/>
          <a:stretch>
            <a:fillRect/>
          </a:stretch>
        </p:blipFill>
        <p:spPr>
          <a:xfrm>
            <a:off x="920010" y="3429001"/>
            <a:ext cx="4518668" cy="300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59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40F8-C5A9-4D27-BA23-606BE12A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Администратора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89800760-A325-4B65-BFDC-13D57E03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2B37A22B-0EF3-48C7-B222-A5C90206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A1B52A-43CB-4CFB-B54C-FEE8208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253164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C09319-A552-3E1F-4281-79EC75004E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964" y="1132901"/>
            <a:ext cx="5060072" cy="534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16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2D228B-38F7-E74B-BBB4-12E5E5F1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8343" y="6382816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AD5D3971-F1D5-9642-B9EC-42EC6898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B8158586-4B2C-9846-811C-009B229B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E1C24F1-DF63-604F-B677-F7211778D9BB}"/>
              </a:ext>
            </a:extLst>
          </p:cNvPr>
          <p:cNvSpPr txBox="1">
            <a:spLocks/>
          </p:cNvSpPr>
          <p:nvPr/>
        </p:nvSpPr>
        <p:spPr>
          <a:xfrm>
            <a:off x="838200" y="-40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преподавателя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D530A9-7099-EF83-02A8-5EF38A3B0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3597" y="1061092"/>
            <a:ext cx="6824806" cy="53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40F8-C5A9-4D27-BA23-606BE12A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преподавателя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89800760-A325-4B65-BFDC-13D57E03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2B37A22B-0EF3-48C7-B222-A5C90206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BA1B52A-43CB-4CFB-B54C-FEE82088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253164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A09C5AB-E0DA-F00B-511E-07507B25F1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510" y="5242457"/>
            <a:ext cx="3958494" cy="955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215171-D0C5-40E3-3D0D-943D6ED0F518}"/>
              </a:ext>
            </a:extLst>
          </p:cNvPr>
          <p:cNvSpPr txBox="1"/>
          <p:nvPr/>
        </p:nvSpPr>
        <p:spPr>
          <a:xfrm>
            <a:off x="421423" y="6197780"/>
            <a:ext cx="6097554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преподавателя после начала рецензирования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7307D-C1E0-0DC4-0B9F-48A824AE2F35}"/>
              </a:ext>
            </a:extLst>
          </p:cNvPr>
          <p:cNvSpPr txBox="1"/>
          <p:nvPr/>
        </p:nvSpPr>
        <p:spPr>
          <a:xfrm>
            <a:off x="6397925" y="6197780"/>
            <a:ext cx="5206016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преподавателя при оценивании студента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75AF2E-4371-79F8-8852-33ECD6D51A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0510" y="2976078"/>
            <a:ext cx="1912512" cy="22109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CFAD9-2CFF-6350-59F6-1B7023247B58}"/>
              </a:ext>
            </a:extLst>
          </p:cNvPr>
          <p:cNvSpPr txBox="1"/>
          <p:nvPr/>
        </p:nvSpPr>
        <p:spPr>
          <a:xfrm>
            <a:off x="6742609" y="2612955"/>
            <a:ext cx="5449391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преподавателя при просмотре ответа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4AEE8D0-7F05-C766-BD37-9F87197FDF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534"/>
          <a:stretch>
            <a:fillRect/>
          </a:stretch>
        </p:blipFill>
        <p:spPr>
          <a:xfrm>
            <a:off x="421423" y="1103076"/>
            <a:ext cx="6460071" cy="49804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233458F-5B3D-1DDB-7A8E-BB63C56C07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8645" y="840409"/>
            <a:ext cx="2756203" cy="187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F96F2-EFD9-C450-5F80-5780CE44F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2C966E-CB99-0187-7C55-B7B2AA18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преподавателя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E5C6F4C5-FEBF-F3EF-A0AA-E761026E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81B21D63-9959-7082-BB8A-3A3810502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DC51448-1190-4BF6-6C14-F629F5ED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253164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2AF20FD-2989-D719-E36E-811E73636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0172" y="1145819"/>
            <a:ext cx="3520545" cy="406999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C9003E1-7210-E447-0DE4-00579B036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295" y="1183142"/>
            <a:ext cx="3933083" cy="3995348"/>
          </a:xfrm>
          <a:prstGeom prst="rect">
            <a:avLst/>
          </a:prstGeom>
        </p:spPr>
      </p:pic>
      <p:pic>
        <p:nvPicPr>
          <p:cNvPr id="1026" name="Picture 2" descr="Стандартное отклонение (Standard Deviation) - Nexus">
            <a:extLst>
              <a:ext uri="{FF2B5EF4-FFF2-40B4-BE49-F238E27FC236}">
                <a16:creationId xmlns:a16="http://schemas.microsoft.com/office/drawing/2014/main" id="{57D9339A-2057-2535-05B0-6BDE2DF17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1285219"/>
            <a:ext cx="3105771" cy="16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6E2AF2-3B19-E4A5-A7FD-FFB2DF00950A}"/>
              </a:ext>
            </a:extLst>
          </p:cNvPr>
          <p:cNvSpPr txBox="1"/>
          <p:nvPr/>
        </p:nvSpPr>
        <p:spPr>
          <a:xfrm>
            <a:off x="3974841" y="5362181"/>
            <a:ext cx="3409917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преподавателя при оценивании рецензий честного студента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B1F97F-678B-EBCF-32A0-9D92B5226583}"/>
              </a:ext>
            </a:extLst>
          </p:cNvPr>
          <p:cNvSpPr txBox="1"/>
          <p:nvPr/>
        </p:nvSpPr>
        <p:spPr>
          <a:xfrm>
            <a:off x="7753739" y="5322296"/>
            <a:ext cx="3760237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преподавателя при оценивании рецензий недобросовестного студента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D07540-D4BA-3741-B131-3B7901FF09EF}"/>
              </a:ext>
            </a:extLst>
          </p:cNvPr>
          <p:cNvSpPr txBox="1"/>
          <p:nvPr/>
        </p:nvSpPr>
        <p:spPr>
          <a:xfrm>
            <a:off x="3141903" y="1841977"/>
            <a:ext cx="58681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14FFF-BF4C-BF1D-F3B3-1F6788EA600D}"/>
              </a:ext>
            </a:extLst>
          </p:cNvPr>
          <p:cNvSpPr txBox="1"/>
          <p:nvPr/>
        </p:nvSpPr>
        <p:spPr>
          <a:xfrm>
            <a:off x="197251" y="2856809"/>
            <a:ext cx="370292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Формула стандартного отклонения,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 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–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Стандартное отклонение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 – </a:t>
            </a:r>
            <a:r>
              <a:rPr lang="ru-RU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рецензий, написанных студентом</a:t>
            </a: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средняя оценка на работу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среди всех студентов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8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– </a:t>
            </a:r>
            <a:r>
              <a:rPr lang="ru-RU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оценка студента на работу </a:t>
            </a:r>
            <a:r>
              <a:rPr lang="en-US" dirty="0" err="1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8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BF7E-7C93-D657-DA58-84ECCEA9F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317A82-8490-9CED-8AF7-2ECFD567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8343" y="6382816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31C4A4A6-1EA1-2A25-6D67-F1073A0F8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D53335C7-221C-9033-4FDB-8302F5848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71911912-7EE6-1081-8CF1-ED49470DF988}"/>
              </a:ext>
            </a:extLst>
          </p:cNvPr>
          <p:cNvSpPr txBox="1">
            <a:spLocks/>
          </p:cNvSpPr>
          <p:nvPr/>
        </p:nvSpPr>
        <p:spPr>
          <a:xfrm>
            <a:off x="838200" y="-40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студента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2483AD-F78F-BC44-A37B-D1CE6023E1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275"/>
          <a:stretch>
            <a:fillRect/>
          </a:stretch>
        </p:blipFill>
        <p:spPr>
          <a:xfrm>
            <a:off x="1198079" y="3429000"/>
            <a:ext cx="4018011" cy="2763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C62BC-770C-CB17-8EE8-F409D7A6A957}"/>
              </a:ext>
            </a:extLst>
          </p:cNvPr>
          <p:cNvSpPr txBox="1"/>
          <p:nvPr/>
        </p:nvSpPr>
        <p:spPr>
          <a:xfrm>
            <a:off x="606490" y="6122282"/>
            <a:ext cx="5345746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студента до </a:t>
            </a:r>
            <a:r>
              <a:rPr lang="ru-RU" sz="1400" dirty="0">
                <a:solidFill>
                  <a:srgbClr val="22222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агрузки работы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8B41A-A7B0-0DB2-4B12-E37FFC3C1AA6}"/>
              </a:ext>
            </a:extLst>
          </p:cNvPr>
          <p:cNvSpPr txBox="1"/>
          <p:nvPr/>
        </p:nvSpPr>
        <p:spPr>
          <a:xfrm>
            <a:off x="5952236" y="6122282"/>
            <a:ext cx="5345746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студента после загрузки работы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FBDA34-B100-9265-FC1E-4E4186F2D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079" y="1181100"/>
            <a:ext cx="3667125" cy="22479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3DF3A1D8-F27D-EF92-235C-D7187095E3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971" y="1285219"/>
            <a:ext cx="44862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7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02124-FB14-DA5F-2DAB-4936D5500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18F27D-C777-04F3-CF6B-246AA5ED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8343" y="6382816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FB6C4C6A-F730-69C8-6933-CF80045A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599CB907-33AB-223D-73DA-7DD3C087D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343C764-2587-7D4B-D226-6ACBD28EE6A5}"/>
              </a:ext>
            </a:extLst>
          </p:cNvPr>
          <p:cNvSpPr txBox="1">
            <a:spLocks/>
          </p:cNvSpPr>
          <p:nvPr/>
        </p:nvSpPr>
        <p:spPr>
          <a:xfrm>
            <a:off x="838200" y="-403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студента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D1714-0147-B9B5-B3AC-86F031290D50}"/>
              </a:ext>
            </a:extLst>
          </p:cNvPr>
          <p:cNvSpPr txBox="1"/>
          <p:nvPr/>
        </p:nvSpPr>
        <p:spPr>
          <a:xfrm>
            <a:off x="197251" y="6029957"/>
            <a:ext cx="6097554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студента до оценивания другого студента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6DDBB-9AF6-96D4-1CF2-90DA52360177}"/>
              </a:ext>
            </a:extLst>
          </p:cNvPr>
          <p:cNvSpPr txBox="1"/>
          <p:nvPr/>
        </p:nvSpPr>
        <p:spPr>
          <a:xfrm>
            <a:off x="5897195" y="6028938"/>
            <a:ext cx="6097554" cy="376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40"/>
              </a:spcBef>
            </a:pPr>
            <a:r>
              <a:rPr lang="ru-RU" sz="14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Интерфейс студента после оценивании другого студента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900DC0-E336-78A7-9627-68F7486C2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6" y="1332603"/>
            <a:ext cx="5524500" cy="46958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10524BE-19D2-1480-926D-C0A22C3C5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0334" y="1563358"/>
            <a:ext cx="1190625" cy="314325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CA2FBBB-034F-7C2B-1FD5-2114C2B67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6557" y="1332603"/>
            <a:ext cx="54864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57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B40F8-C5A9-4D27-BA23-606BE12AD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44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55FF6D-C90C-4E77-9B6B-2C562322A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219"/>
            <a:ext cx="10515600" cy="5333070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работы был разработан программный модуль взаимного рецензирования для системы управления обучением Moodle, с использованием языка программирования PHP и базы данных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поставленной цели были выполнены следующие задачи: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Проведено исследование предметной области взаимного оценивания в образовательном процессе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 функциональные и нефункциональные требования к программному модулю взаимного рецензирования для Moodle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Изучены API Moodle, PHP и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для разработки и интеграции модуля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Разработана структура базы данных модуля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Реализована серверная часть модуля на PHP, обеспечивающая управление командами, заданиями и оценками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пользовательский интерфейс модуля Moodle.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89800760-A325-4B65-BFDC-13D57E03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2B37A22B-0EF3-48C7-B222-A5C90206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8B1913-CD88-4224-82C9-CABEC72B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253164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729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6027-8363-598E-C332-B24F213CD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C34B5-178B-AA80-482C-81C5FB981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12" y="2694391"/>
            <a:ext cx="11710737" cy="1280568"/>
          </a:xfrm>
        </p:spPr>
        <p:txBody>
          <a:bodyPr>
            <a:norm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интегрированного модуля взаимного рецензирования для образовательного портала университета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117F40-DA96-EFF2-D249-4B7EBF3B3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7221" y="4163609"/>
            <a:ext cx="3664779" cy="2246427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АС – 21 – 05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Самородов Р.А.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</a:t>
            </a:r>
          </a:p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Шеляго Н.Д.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E2D1CE-2424-20D2-C533-9323194FE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46" y="312698"/>
            <a:ext cx="804903" cy="804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EED7B9-0A69-E15F-1246-E939F9573042}"/>
              </a:ext>
            </a:extLst>
          </p:cNvPr>
          <p:cNvSpPr txBox="1"/>
          <p:nvPr/>
        </p:nvSpPr>
        <p:spPr>
          <a:xfrm>
            <a:off x="2253421" y="277768"/>
            <a:ext cx="67167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и науки Российской Федерации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РГУ нефти и газа (НИУ) имени И.М. Губкина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328ADA-E92C-E7BF-5FC6-1FDE71AE58C0}"/>
              </a:ext>
            </a:extLst>
          </p:cNvPr>
          <p:cNvSpPr txBox="1"/>
          <p:nvPr/>
        </p:nvSpPr>
        <p:spPr>
          <a:xfrm>
            <a:off x="3549513" y="1178922"/>
            <a:ext cx="4684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 систем управления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F68BC-31A9-B6D5-D277-7DC5E338B6E5}"/>
              </a:ext>
            </a:extLst>
          </p:cNvPr>
          <p:cNvSpPr txBox="1"/>
          <p:nvPr/>
        </p:nvSpPr>
        <p:spPr>
          <a:xfrm>
            <a:off x="5121011" y="6410036"/>
            <a:ext cx="1505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Москва, 2025</a:t>
            </a:r>
          </a:p>
          <a:p>
            <a:endParaRPr lang="ru-RU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DF39680E-BE5B-CF28-1A05-AA1EB5A0F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68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7179C-3E93-F250-274D-89757906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201D9-66C9-3A1E-6613-DBF65EC5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528" y="70804"/>
            <a:ext cx="6135477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2B53DE6E-A594-001A-54F2-09852DB9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6D1BBDA3-698D-EDAF-0C86-9B40C53F3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5021C0-35CA-13B1-471A-9C1CC7A4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422071"/>
            <a:ext cx="2743200" cy="365125"/>
          </a:xfrm>
        </p:spPr>
        <p:txBody>
          <a:bodyPr/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B2C1FA1-92EE-3878-C9E2-097D6B9D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96" y="1221577"/>
            <a:ext cx="10515600" cy="88714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289C2F7D-04E6-4029-9AD6-46DBF2B53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462411"/>
              </p:ext>
            </p:extLst>
          </p:nvPr>
        </p:nvGraphicFramePr>
        <p:xfrm>
          <a:off x="781396" y="1558200"/>
          <a:ext cx="6135477" cy="4756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Правая фигурная скобка 5">
            <a:extLst>
              <a:ext uri="{FF2B5EF4-FFF2-40B4-BE49-F238E27FC236}">
                <a16:creationId xmlns:a16="http://schemas.microsoft.com/office/drawing/2014/main" id="{0B5DA1F9-4250-435D-A6B2-87B0292C355D}"/>
              </a:ext>
            </a:extLst>
          </p:cNvPr>
          <p:cNvSpPr/>
          <p:nvPr/>
        </p:nvSpPr>
        <p:spPr>
          <a:xfrm>
            <a:off x="7317490" y="1308608"/>
            <a:ext cx="1011757" cy="47569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нак умножения 9">
            <a:extLst>
              <a:ext uri="{FF2B5EF4-FFF2-40B4-BE49-F238E27FC236}">
                <a16:creationId xmlns:a16="http://schemas.microsoft.com/office/drawing/2014/main" id="{24932B7C-D39C-4D2C-A166-F53B30F80A98}"/>
              </a:ext>
            </a:extLst>
          </p:cNvPr>
          <p:cNvSpPr/>
          <p:nvPr/>
        </p:nvSpPr>
        <p:spPr>
          <a:xfrm>
            <a:off x="7823368" y="1636095"/>
            <a:ext cx="1548384" cy="165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нак умножения 10">
            <a:extLst>
              <a:ext uri="{FF2B5EF4-FFF2-40B4-BE49-F238E27FC236}">
                <a16:creationId xmlns:a16="http://schemas.microsoft.com/office/drawing/2014/main" id="{DEF4BD3D-1ECB-43F8-B341-72A703E5C07C}"/>
              </a:ext>
            </a:extLst>
          </p:cNvPr>
          <p:cNvSpPr/>
          <p:nvPr/>
        </p:nvSpPr>
        <p:spPr>
          <a:xfrm>
            <a:off x="7858211" y="4202015"/>
            <a:ext cx="1548384" cy="165811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223AD2A-494A-4B87-AFB1-9CC59E66402C}"/>
              </a:ext>
            </a:extLst>
          </p:cNvPr>
          <p:cNvGrpSpPr/>
          <p:nvPr/>
        </p:nvGrpSpPr>
        <p:grpSpPr>
          <a:xfrm>
            <a:off x="9235907" y="1897934"/>
            <a:ext cx="2743201" cy="1114207"/>
            <a:chOff x="1199915" y="248"/>
            <a:chExt cx="4935561" cy="1114207"/>
          </a:xfrm>
        </p:grpSpPr>
        <p:sp>
          <p:nvSpPr>
            <p:cNvPr id="13" name="Прямоугольник: скругленные верхние углы 12">
              <a:extLst>
                <a:ext uri="{FF2B5EF4-FFF2-40B4-BE49-F238E27FC236}">
                  <a16:creationId xmlns:a16="http://schemas.microsoft.com/office/drawing/2014/main" id="{893A3D86-CCA6-4100-B1B3-3100C1D11C00}"/>
                </a:ext>
              </a:extLst>
            </p:cNvPr>
            <p:cNvSpPr/>
            <p:nvPr/>
          </p:nvSpPr>
          <p:spPr>
            <a:xfrm rot="5400000">
              <a:off x="3110592" y="-1910429"/>
              <a:ext cx="1114207" cy="493556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Прямоугольник: скругленные верхние углы 4">
              <a:extLst>
                <a:ext uri="{FF2B5EF4-FFF2-40B4-BE49-F238E27FC236}">
                  <a16:creationId xmlns:a16="http://schemas.microsoft.com/office/drawing/2014/main" id="{B2ECE361-9902-45B5-9469-36708229AABF}"/>
                </a:ext>
              </a:extLst>
            </p:cNvPr>
            <p:cNvSpPr txBox="1"/>
            <p:nvPr/>
          </p:nvSpPr>
          <p:spPr>
            <a:xfrm>
              <a:off x="1199916" y="54638"/>
              <a:ext cx="4881170" cy="1005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2400" kern="1200" dirty="0"/>
                <a:t>Значительные временные затраты</a:t>
              </a: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93FE74C-8BC8-4051-A527-952D0791B735}"/>
              </a:ext>
            </a:extLst>
          </p:cNvPr>
          <p:cNvGrpSpPr/>
          <p:nvPr/>
        </p:nvGrpSpPr>
        <p:grpSpPr>
          <a:xfrm>
            <a:off x="9305540" y="4484081"/>
            <a:ext cx="2743201" cy="1114207"/>
            <a:chOff x="1199915" y="248"/>
            <a:chExt cx="4935561" cy="1114207"/>
          </a:xfrm>
        </p:grpSpPr>
        <p:sp>
          <p:nvSpPr>
            <p:cNvPr id="16" name="Прямоугольник: скругленные верхние углы 15">
              <a:extLst>
                <a:ext uri="{FF2B5EF4-FFF2-40B4-BE49-F238E27FC236}">
                  <a16:creationId xmlns:a16="http://schemas.microsoft.com/office/drawing/2014/main" id="{E6383EE1-916C-4453-BAA2-FCE7F2662E98}"/>
                </a:ext>
              </a:extLst>
            </p:cNvPr>
            <p:cNvSpPr/>
            <p:nvPr/>
          </p:nvSpPr>
          <p:spPr>
            <a:xfrm rot="5400000">
              <a:off x="3110592" y="-1910429"/>
              <a:ext cx="1114207" cy="4935561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Прямоугольник: скругленные верхние углы 4">
              <a:extLst>
                <a:ext uri="{FF2B5EF4-FFF2-40B4-BE49-F238E27FC236}">
                  <a16:creationId xmlns:a16="http://schemas.microsoft.com/office/drawing/2014/main" id="{4C335CC1-67BE-49F1-98DA-7A0675502380}"/>
                </a:ext>
              </a:extLst>
            </p:cNvPr>
            <p:cNvSpPr txBox="1"/>
            <p:nvPr/>
          </p:nvSpPr>
          <p:spPr>
            <a:xfrm>
              <a:off x="1199916" y="54638"/>
              <a:ext cx="4881170" cy="10054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0472" tIns="19685" rIns="19685" bIns="19685" numCol="1" spcCol="1270" anchor="ctr" anchorCtr="0">
              <a:noAutofit/>
            </a:bodyPr>
            <a:lstStyle/>
            <a:p>
              <a:pPr marL="0" lvl="1" algn="l" defTabSz="1377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2400" kern="1200" dirty="0"/>
                <a:t>Организационные трудности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26ADC2D-C27A-4249-8B14-8F68745D63AB}"/>
              </a:ext>
            </a:extLst>
          </p:cNvPr>
          <p:cNvSpPr txBox="1"/>
          <p:nvPr/>
        </p:nvSpPr>
        <p:spPr>
          <a:xfrm rot="16200000">
            <a:off x="-2070937" y="3488919"/>
            <a:ext cx="4936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Взаимное рецензирование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63303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2B514-CA3B-401C-B66D-55325B5C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9268" y="-40344"/>
            <a:ext cx="3513463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A616B0-280D-47B8-A8AB-4A3B8AD6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18" y="1117601"/>
            <a:ext cx="11732964" cy="5167312"/>
          </a:xfrm>
        </p:spPr>
        <p:txBody>
          <a:bodyPr>
            <a:noAutofit/>
          </a:bodyPr>
          <a:lstStyle/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данной работы: разработка модуля взаимного рецензирования для системы Moodle.</a:t>
            </a:r>
          </a:p>
          <a:p>
            <a:pPr marL="0" indent="45000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достижения цели дипломной работы были поставлены следующие задачи:</a:t>
            </a:r>
          </a:p>
          <a:p>
            <a:pPr lvl="1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предметной области;</a:t>
            </a:r>
          </a:p>
          <a:p>
            <a:pPr lvl="1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функциональные требования к модулю и разработать его архитектуру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технологии для реализации программного обеспечения;</a:t>
            </a:r>
          </a:p>
          <a:p>
            <a:pPr lvl="1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ядро модуля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пользовательский интерфейс.</a:t>
            </a:r>
          </a:p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6D70E-624D-4FEE-BEB1-6EFDD051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9282" y="6369215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CC0DAE5F-C603-4519-AA76-17F1EBA74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924E0E-0CF1-45B3-A337-1C2CA7914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0046" y="312698"/>
            <a:ext cx="804903" cy="8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40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D300-4444-0E11-DFC1-3009328C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8B86-92A2-70F2-47EC-66AE41D56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3281" y="-40344"/>
            <a:ext cx="7035281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Взаимное рецензирование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25959-4527-F2AA-409A-C0CCCB10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518" y="1117601"/>
            <a:ext cx="11732964" cy="516731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928CB-E32B-979C-D24D-57C5CE04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9282" y="6369215"/>
            <a:ext cx="2743200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DCBD6AEE-3ACE-E532-FD38-E70B3AA69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5FF984-6CDC-99EE-126D-BF6C8157E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0046" y="312698"/>
            <a:ext cx="804903" cy="8049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683010-E327-3A94-9B42-0310060AD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404" y="1158923"/>
            <a:ext cx="7119192" cy="52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5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CE542-0166-245A-3F85-99571159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A35D2-D20D-690A-8047-1B0BCE02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36" y="70804"/>
            <a:ext cx="7385538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 аналогами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1889A1DF-F43B-B00B-6D63-9EAFE39F4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F619F417-F8B8-B1BA-4BCA-45A7BC44D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39C0E5-96CA-812E-A7C8-C0AED09C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757" y="6422071"/>
            <a:ext cx="2743200" cy="365125"/>
          </a:xfrm>
        </p:spPr>
        <p:txBody>
          <a:bodyPr/>
          <a:lstStyle/>
          <a:p>
            <a:r>
              <a:rPr lang="ru-RU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DB868E-2BE1-9AF6-31AE-5F871BD46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9819" y="1390925"/>
            <a:ext cx="8655194" cy="493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3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FC054-AC0F-4B36-A0D0-DACDD81A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434" y="-65045"/>
            <a:ext cx="9021665" cy="119547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05D3E1-B0FE-46E8-B2B4-46D9ADA6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251" y="1098762"/>
            <a:ext cx="11685706" cy="5613124"/>
          </a:xfrm>
        </p:spPr>
        <p:txBody>
          <a:bodyPr numCol="2">
            <a:noAutofit/>
          </a:bodyPr>
          <a:lstStyle/>
          <a:p>
            <a:pPr marL="0" indent="4500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студентов: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Отправлять работы (текст/файл)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Рецензировать назначенные работы коллег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Просматривать полученные оценки и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обратную связь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средний балл и прогресс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Действия преподавателя: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задания с гибкими критериями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Настраивать количество рецензий на работу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Запускать процесс взаимного оценивания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Контролировать ход рецензирования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Оценивать качество рецензий студентов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статистику по работам и оценкам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 «недобросовестных» студентов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/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A6E3FFFF-CBF7-4815-8B25-C9B95C9F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D15A881B-E810-49B5-85D5-D952F553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ECDCE2-4741-7C4F-A429-EAC9D8BC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15343" cy="365125"/>
          </a:xfrm>
        </p:spPr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61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51C05-28DE-43BD-8E29-ED4B52E4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10" y="-130091"/>
            <a:ext cx="9032913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5ED86B1E-81AC-41F3-87F6-EFBF22663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9BE15DF9-E3EE-407A-820F-0D3FE15EF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E9BB5A81-4450-4146-9183-59329FF3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155067-4D9C-BE67-2834-6C43C6528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840" y="825672"/>
            <a:ext cx="4787867" cy="589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3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9F9F1F-B9D7-432D-AE11-0332C9A9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367" y="-40344"/>
            <a:ext cx="62738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разработки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5D0D0743-4965-4EC5-9E18-849734269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DBBB6D6E-69CF-4E9A-81EC-FB14294FF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575D7D-CD11-A84D-9DFC-19C89CC0C62E}"/>
              </a:ext>
            </a:extLst>
          </p:cNvPr>
          <p:cNvSpPr txBox="1"/>
          <p:nvPr/>
        </p:nvSpPr>
        <p:spPr>
          <a:xfrm>
            <a:off x="413679" y="967109"/>
            <a:ext cx="11469277" cy="5632311"/>
          </a:xfrm>
          <a:prstGeom prst="rect">
            <a:avLst/>
          </a:prstGeom>
          <a:noFill/>
        </p:spPr>
        <p:txBody>
          <a:bodyPr wrap="square" numCol="2" spcCol="36000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 программирования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База данных: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Инструменты разработки: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Moodle Development Environment - локальная установка Moodle для разработки и тестирования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система контроля версий для управления исходным кодом.</a:t>
            </a:r>
          </a:p>
          <a:p>
            <a:pPr indent="450215" algn="just">
              <a:lnSpc>
                <a:spcPct val="150000"/>
              </a:lnSpc>
            </a:pP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endParaRPr lang="ru-RU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Moodle API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DB API (Database API)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Capability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Renderer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384214-2235-284B-B42C-B4549C76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08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C410-2C01-B889-B980-A7AD7721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5E7E1-C8E3-81D7-A6DA-A49571D9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810" y="-130091"/>
            <a:ext cx="9204875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 модуля</a:t>
            </a:r>
          </a:p>
        </p:txBody>
      </p:sp>
      <p:pic>
        <p:nvPicPr>
          <p:cNvPr id="4" name="Picture 2" descr="https://psv4.userapi.com/c856336/u86826512/docs/d14/d379cfb8593c/ASU.png?extra=nYjlrEQr1-M99jmPv8-fCyfMcwb1KEiVqyI2PmgO5EJESSL1uKCon6e0hBwVlma1MEj35hNEb-oyvLooR9UK6fjO4zjMLNRzpiozgZGQM9hZvSAewVVb6xlidlfSHyj_-uEhbybRADp8z-VvZbuzraQ">
            <a:extLst>
              <a:ext uri="{FF2B5EF4-FFF2-40B4-BE49-F238E27FC236}">
                <a16:creationId xmlns:a16="http://schemas.microsoft.com/office/drawing/2014/main" id="{3D8446DC-0D0F-51A6-CF2C-D86CC45EB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51" y="277768"/>
            <a:ext cx="1338287" cy="68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aNSttAznU9XaKVGwinxkv9pAQdkmsRZ12lOueegEp9FznJa0ti_bRdLJRTpKAifnySX82z6zY3SiTk7ZjoCXNxTTuKtJmSwZzDLlxCrZjRUscQ6YQgB2vf1A3xfM5p20KfNjxnO1e4brl_KA2fDX=s2048">
            <a:extLst>
              <a:ext uri="{FF2B5EF4-FFF2-40B4-BE49-F238E27FC236}">
                <a16:creationId xmlns:a16="http://schemas.microsoft.com/office/drawing/2014/main" id="{A74FDABA-38C7-CC49-1712-4C666F738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996" y="239711"/>
            <a:ext cx="585961" cy="58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F2A0092-A514-14A3-5682-6BEDAD98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890E1-8CFF-4354-B436-B26485DDB028}" type="slidenum">
              <a:rPr lang="ru-RU" sz="16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0DBC40-BAF1-10EF-B391-0B4CE98E1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499" y="909399"/>
            <a:ext cx="8771736" cy="540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74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6755</TotalTime>
  <Words>636</Words>
  <Application>Microsoft Office PowerPoint</Application>
  <PresentationFormat>Широкоэкранный</PresentationFormat>
  <Paragraphs>154</Paragraphs>
  <Slides>19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Times New Roman</vt:lpstr>
      <vt:lpstr>Тема Office</vt:lpstr>
      <vt:lpstr>Разработка интегрированного модуля взаимного рецензирования для образовательного портала университета</vt:lpstr>
      <vt:lpstr>Актуальность работы</vt:lpstr>
      <vt:lpstr>Цель и задачи</vt:lpstr>
      <vt:lpstr>Взаимное рецензирование</vt:lpstr>
      <vt:lpstr>Сравнение с аналогами</vt:lpstr>
      <vt:lpstr>Функциональные требования</vt:lpstr>
      <vt:lpstr>Диаграмма вариантов использования</vt:lpstr>
      <vt:lpstr>Технологии разработки</vt:lpstr>
      <vt:lpstr>Архитектура системы модуля</vt:lpstr>
      <vt:lpstr>База данных</vt:lpstr>
      <vt:lpstr>Реализация каркаса модуля</vt:lpstr>
      <vt:lpstr>Интерфейс Администратора</vt:lpstr>
      <vt:lpstr>Презентация PowerPoint</vt:lpstr>
      <vt:lpstr>Интерфейс преподавателя</vt:lpstr>
      <vt:lpstr>Интерфейс преподавателя</vt:lpstr>
      <vt:lpstr>Презентация PowerPoint</vt:lpstr>
      <vt:lpstr>Презентация PowerPoint</vt:lpstr>
      <vt:lpstr>Заключение</vt:lpstr>
      <vt:lpstr>Разработка интегрированного модуля взаимного рецензирования для образовательного портала университета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программного модуля для проектирования профиля наклонных и горизонтальных скважин</dc:title>
  <dc:creator>Daddy Big</dc:creator>
  <cp:lastModifiedBy>Роман Самородов</cp:lastModifiedBy>
  <cp:revision>71</cp:revision>
  <dcterms:created xsi:type="dcterms:W3CDTF">2024-05-18T10:56:04Z</dcterms:created>
  <dcterms:modified xsi:type="dcterms:W3CDTF">2025-06-09T17:15:35Z</dcterms:modified>
</cp:coreProperties>
</file>