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5" r:id="rId4"/>
    <p:sldId id="272" r:id="rId5"/>
    <p:sldId id="273" r:id="rId6"/>
    <p:sldId id="257" r:id="rId7"/>
    <p:sldId id="258" r:id="rId8"/>
    <p:sldId id="259" r:id="rId9"/>
    <p:sldId id="262" r:id="rId10"/>
    <p:sldId id="274" r:id="rId11"/>
    <p:sldId id="268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AC8F"/>
    <a:srgbClr val="B69875"/>
    <a:srgbClr val="977142"/>
    <a:srgbClr val="A7845B"/>
    <a:srgbClr val="875F29"/>
    <a:srgbClr val="774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9"/>
    <p:restoredTop sz="94706"/>
  </p:normalViewPr>
  <p:slideViewPr>
    <p:cSldViewPr snapToGrid="0">
      <p:cViewPr>
        <p:scale>
          <a:sx n="95" d="100"/>
          <a:sy n="95" d="100"/>
        </p:scale>
        <p:origin x="7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972D5-49AF-3D41-AF3A-0BBFAB0D2B85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63BD-07BC-F449-B264-0CD82B9820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Buzz word capture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Slides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C8A42-0B30-4FE7-AD09-07B591EB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DA76E-6BD5-F578-3B91-791750185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238E8-F0F2-9F8C-80B8-6CB0D6503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product in 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8765-D2EA-BBFD-74B1-B1C779275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9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C2EE-5ECC-9863-73A1-98A5393F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6B09-B817-7F82-157A-78A4134CB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3E959-0912-F0AF-26D9-613A7BF74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product in 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1FDEA-CABC-BF46-CC6C-F9512AB86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our product useful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product in action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3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383C-E96A-59A9-8F2C-1A8A8185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622CC-A74F-C993-3EF0-A8714D71B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89615-F013-DF4D-C31F-32825D1A8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C4DED-0910-A5EB-D8DC-5CD9A81C5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3992D-C5EE-3BDF-00FF-B21DA7D8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F54AD-995C-5A44-D372-687A7BE1D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7B177-02EB-1FED-F337-944BEBDDF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762E-63E1-CB63-6418-C4E1D63C0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6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85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EEE24-4D11-44BA-A5C8-CF5A90A3BA44}"/>
              </a:ext>
            </a:extLst>
          </p:cNvPr>
          <p:cNvSpPr txBox="1"/>
          <p:nvPr/>
        </p:nvSpPr>
        <p:spPr>
          <a:xfrm>
            <a:off x="8588424" y="375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F8DF5-1109-9A7E-0736-8E30D103073B}"/>
              </a:ext>
            </a:extLst>
          </p:cNvPr>
          <p:cNvSpPr/>
          <p:nvPr/>
        </p:nvSpPr>
        <p:spPr>
          <a:xfrm>
            <a:off x="4198254" y="2750767"/>
            <a:ext cx="3410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42145-247E-FB15-A915-CDEF10BEE7BE}"/>
              </a:ext>
            </a:extLst>
          </p:cNvPr>
          <p:cNvSpPr/>
          <p:nvPr/>
        </p:nvSpPr>
        <p:spPr>
          <a:xfrm>
            <a:off x="5424476" y="3477253"/>
            <a:ext cx="3586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A7845B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Innovative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6EC0C-348F-A538-53F0-DA5875CAFEB2}"/>
              </a:ext>
            </a:extLst>
          </p:cNvPr>
          <p:cNvSpPr/>
          <p:nvPr/>
        </p:nvSpPr>
        <p:spPr>
          <a:xfrm>
            <a:off x="3015162" y="2519934"/>
            <a:ext cx="2641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rgbClr val="9771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brilliant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77DCD-A42A-88C5-4906-28967367D7B6}"/>
              </a:ext>
            </a:extLst>
          </p:cNvPr>
          <p:cNvSpPr/>
          <p:nvPr/>
        </p:nvSpPr>
        <p:spPr>
          <a:xfrm>
            <a:off x="5792537" y="2092089"/>
            <a:ext cx="2135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7714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Pizzaz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715DA-1617-9918-8E21-9BB46D865E97}"/>
              </a:ext>
            </a:extLst>
          </p:cNvPr>
          <p:cNvSpPr/>
          <p:nvPr/>
        </p:nvSpPr>
        <p:spPr>
          <a:xfrm>
            <a:off x="4101433" y="1729015"/>
            <a:ext cx="1787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0"/>
                <a:solidFill>
                  <a:srgbClr val="774D0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A26806-2E81-ED26-7F1C-AA62B412E5A9}"/>
              </a:ext>
            </a:extLst>
          </p:cNvPr>
          <p:cNvSpPr/>
          <p:nvPr/>
        </p:nvSpPr>
        <p:spPr>
          <a:xfrm>
            <a:off x="1927151" y="3477253"/>
            <a:ext cx="3729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0" cap="none" spc="0" dirty="0">
                <a:ln w="0"/>
                <a:solidFill>
                  <a:srgbClr val="B69875"/>
                </a:solidFill>
                <a:effectLst/>
              </a:rPr>
              <a:t>Earth Shattering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0DB8F-0469-9966-7688-6BAB10DB5CF4}"/>
              </a:ext>
            </a:extLst>
          </p:cNvPr>
          <p:cNvSpPr/>
          <p:nvPr/>
        </p:nvSpPr>
        <p:spPr>
          <a:xfrm>
            <a:off x="4390012" y="4053473"/>
            <a:ext cx="2397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5AC8F"/>
                </a:solidFill>
              </a:rPr>
              <a:t>Secure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5AC8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4522D-1450-027A-3C17-F542619DCFBC}"/>
              </a:ext>
            </a:extLst>
          </p:cNvPr>
          <p:cNvSpPr/>
          <p:nvPr/>
        </p:nvSpPr>
        <p:spPr>
          <a:xfrm>
            <a:off x="4974266" y="2600088"/>
            <a:ext cx="6824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1400" b="1" cap="none" spc="0" dirty="0">
                <a:ln/>
                <a:solidFill>
                  <a:srgbClr val="875F29"/>
                </a:solidFill>
                <a:effectLst/>
              </a:rPr>
              <a:t>Talent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46A2C-C2D2-BD0E-8083-62E5F78E4D51}"/>
              </a:ext>
            </a:extLst>
          </p:cNvPr>
          <p:cNvSpPr/>
          <p:nvPr/>
        </p:nvSpPr>
        <p:spPr>
          <a:xfrm>
            <a:off x="1567267" y="2967816"/>
            <a:ext cx="24757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rgbClr val="A7845B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Transformative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CC5FA-A093-7C49-31F8-B8C175626998}"/>
              </a:ext>
            </a:extLst>
          </p:cNvPr>
          <p:cNvSpPr/>
          <p:nvPr/>
        </p:nvSpPr>
        <p:spPr>
          <a:xfrm>
            <a:off x="7217894" y="4053970"/>
            <a:ext cx="297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Dynamic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F2B2E-28AE-1FB3-B101-A11AD0E55485}"/>
              </a:ext>
            </a:extLst>
          </p:cNvPr>
          <p:cNvSpPr/>
          <p:nvPr/>
        </p:nvSpPr>
        <p:spPr>
          <a:xfrm>
            <a:off x="7592006" y="2885892"/>
            <a:ext cx="19301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A7845B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Visionary</a:t>
            </a:r>
            <a:endParaRPr lang="en-GB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A7845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845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3AE9-D8BE-796A-C5FC-2D7E7E70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E1A11-F9C6-073E-6150-7DA0FCF50E06}"/>
              </a:ext>
            </a:extLst>
          </p:cNvPr>
          <p:cNvSpPr txBox="1"/>
          <p:nvPr/>
        </p:nvSpPr>
        <p:spPr>
          <a:xfrm>
            <a:off x="1377386" y="1988097"/>
            <a:ext cx="3953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Buzz Statements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TTS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10DEC-CC67-DE48-6230-CC81AF401EFB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Program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545FE9-EF4A-1F43-A1B9-3B871B811BEE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BF3E6-9177-D856-F6C2-EB446BF0D5CF}"/>
              </a:ext>
            </a:extLst>
          </p:cNvPr>
          <p:cNvGrpSpPr/>
          <p:nvPr/>
        </p:nvGrpSpPr>
        <p:grpSpPr>
          <a:xfrm>
            <a:off x="1377386" y="2479860"/>
            <a:ext cx="2187616" cy="1125638"/>
            <a:chOff x="3565002" y="1916848"/>
            <a:chExt cx="2187616" cy="11256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5C1586-50C4-83D1-6257-B798179E0D06}"/>
                </a:ext>
              </a:extLst>
            </p:cNvPr>
            <p:cNvSpPr/>
            <p:nvPr/>
          </p:nvSpPr>
          <p:spPr>
            <a:xfrm>
              <a:off x="3565002" y="1916848"/>
              <a:ext cx="2187616" cy="1125638"/>
            </a:xfrm>
            <a:prstGeom prst="rect">
              <a:avLst/>
            </a:prstGeom>
            <a:solidFill>
              <a:schemeClr val="bg1">
                <a:lumMod val="65000"/>
                <a:lumOff val="35000"/>
                <a:alpha val="7411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Openai White Icons – Free Download SVG, PNG, GIF">
              <a:extLst>
                <a:ext uri="{FF2B5EF4-FFF2-40B4-BE49-F238E27FC236}">
                  <a16:creationId xmlns:a16="http://schemas.microsoft.com/office/drawing/2014/main" id="{A222C91D-16F7-377D-89F2-052FF826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482" y="2012339"/>
              <a:ext cx="934656" cy="93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53401-A68E-FEEC-B3BB-7ACBB6817585}"/>
              </a:ext>
            </a:extLst>
          </p:cNvPr>
          <p:cNvGrpSpPr/>
          <p:nvPr/>
        </p:nvGrpSpPr>
        <p:grpSpPr>
          <a:xfrm>
            <a:off x="1377386" y="4303724"/>
            <a:ext cx="2187616" cy="1125638"/>
            <a:chOff x="3565002" y="3252696"/>
            <a:chExt cx="2187616" cy="11256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133CB5-4634-F54A-5837-C9F2ABA146A4}"/>
                </a:ext>
              </a:extLst>
            </p:cNvPr>
            <p:cNvSpPr/>
            <p:nvPr/>
          </p:nvSpPr>
          <p:spPr>
            <a:xfrm>
              <a:off x="3565002" y="3252696"/>
              <a:ext cx="2187616" cy="1125638"/>
            </a:xfrm>
            <a:prstGeom prst="rect">
              <a:avLst/>
            </a:prstGeom>
            <a:solidFill>
              <a:schemeClr val="bg1">
                <a:lumMod val="65000"/>
                <a:lumOff val="35000"/>
                <a:alpha val="7411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88DE9426-4E46-CACB-908F-2A57B309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3294" y="3645088"/>
              <a:ext cx="2011031" cy="34085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FC8AD0-498A-7D20-6D49-D71D036C42D5}"/>
              </a:ext>
            </a:extLst>
          </p:cNvPr>
          <p:cNvSpPr txBox="1"/>
          <p:nvPr/>
        </p:nvSpPr>
        <p:spPr>
          <a:xfrm>
            <a:off x="6220325" y="2282059"/>
            <a:ext cx="90735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E327F-7C0A-42CE-243E-F247CF7FBCC9}"/>
              </a:ext>
            </a:extLst>
          </p:cNvPr>
          <p:cNvSpPr/>
          <p:nvPr/>
        </p:nvSpPr>
        <p:spPr>
          <a:xfrm>
            <a:off x="7933125" y="3178086"/>
            <a:ext cx="2187616" cy="1125638"/>
          </a:xfrm>
          <a:prstGeom prst="rect">
            <a:avLst/>
          </a:prstGeom>
          <a:solidFill>
            <a:schemeClr val="bg1">
              <a:lumMod val="65000"/>
              <a:lumOff val="35000"/>
              <a:alpha val="7411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C2142-6EBF-6948-2957-45446BE7D19C}"/>
              </a:ext>
            </a:extLst>
          </p:cNvPr>
          <p:cNvSpPr txBox="1"/>
          <p:nvPr/>
        </p:nvSpPr>
        <p:spPr>
          <a:xfrm>
            <a:off x="8017459" y="4866542"/>
            <a:ext cx="3953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Libraries used: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Pypdfium2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Requests</a:t>
            </a:r>
          </a:p>
        </p:txBody>
      </p:sp>
      <p:pic>
        <p:nvPicPr>
          <p:cNvPr id="20" name="Picture 19" descr="A white and black logo&#10;&#10;AI-generated content may be incorrect.">
            <a:extLst>
              <a:ext uri="{FF2B5EF4-FFF2-40B4-BE49-F238E27FC236}">
                <a16:creationId xmlns:a16="http://schemas.microsoft.com/office/drawing/2014/main" id="{1538057A-1A43-D8EF-955E-BD19F6AF3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085" y="2940410"/>
            <a:ext cx="1246083" cy="16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3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E293-B63E-CB6D-696D-E4BEE045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32462-EEBA-7717-89A7-797A9699105A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Program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378C04-DAAC-8D88-FB2B-91885280695C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1ABF0A-9939-609B-862A-4DA08793701F}"/>
              </a:ext>
            </a:extLst>
          </p:cNvPr>
          <p:cNvSpPr txBox="1"/>
          <p:nvPr/>
        </p:nvSpPr>
        <p:spPr>
          <a:xfrm>
            <a:off x="4821831" y="2105561"/>
            <a:ext cx="90735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6D1938-BA98-F70F-443D-2EDCF08C93DE}"/>
              </a:ext>
            </a:extLst>
          </p:cNvPr>
          <p:cNvSpPr/>
          <p:nvPr/>
        </p:nvSpPr>
        <p:spPr>
          <a:xfrm>
            <a:off x="6534631" y="3001588"/>
            <a:ext cx="2187616" cy="1125638"/>
          </a:xfrm>
          <a:prstGeom prst="rect">
            <a:avLst/>
          </a:prstGeom>
          <a:solidFill>
            <a:schemeClr val="bg1">
              <a:lumMod val="65000"/>
              <a:lumOff val="35000"/>
              <a:alpha val="7411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Frontend</a:t>
            </a:r>
          </a:p>
        </p:txBody>
      </p:sp>
      <p:pic>
        <p:nvPicPr>
          <p:cNvPr id="3074" name="Picture 2" descr="React White Icons – Free Download SVG, PNG, GIF">
            <a:extLst>
              <a:ext uri="{FF2B5EF4-FFF2-40B4-BE49-F238E27FC236}">
                <a16:creationId xmlns:a16="http://schemas.microsoft.com/office/drawing/2014/main" id="{8F59E60D-E5CF-BF25-026D-3AAC58D1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62" y="2747555"/>
            <a:ext cx="1633703" cy="163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1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34B3E-0AD3-3222-A03A-7E62F9F87F4F}"/>
              </a:ext>
            </a:extLst>
          </p:cNvPr>
          <p:cNvSpPr txBox="1"/>
          <p:nvPr/>
        </p:nvSpPr>
        <p:spPr>
          <a:xfrm>
            <a:off x="1004207" y="1012954"/>
            <a:ext cx="101835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With your </a:t>
            </a:r>
            <a:r>
              <a:rPr lang="en-GB" sz="2800" dirty="0">
                <a:solidFill>
                  <a:srgbClr val="C5AC8F"/>
                </a:solidFill>
              </a:rPr>
              <a:t>unwavering</a:t>
            </a:r>
            <a:r>
              <a:rPr lang="en-GB" sz="2800" dirty="0"/>
              <a:t> support we have the potential to make this </a:t>
            </a:r>
            <a:r>
              <a:rPr lang="en-GB" sz="2800" dirty="0">
                <a:solidFill>
                  <a:srgbClr val="C5AC8F"/>
                </a:solidFill>
              </a:rPr>
              <a:t>groundbreaking</a:t>
            </a:r>
            <a:r>
              <a:rPr lang="en-GB" sz="2800" dirty="0"/>
              <a:t> technology accessible to a </a:t>
            </a:r>
            <a:r>
              <a:rPr lang="en-GB" sz="2800" dirty="0">
                <a:solidFill>
                  <a:srgbClr val="C5AC8F"/>
                </a:solidFill>
              </a:rPr>
              <a:t>global audience</a:t>
            </a:r>
            <a:r>
              <a:rPr lang="en-GB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leveraging </a:t>
            </a:r>
            <a:r>
              <a:rPr lang="en-GB" sz="2800" dirty="0">
                <a:solidFill>
                  <a:srgbClr val="C5AC8F"/>
                </a:solidFill>
              </a:rPr>
              <a:t>cutting-edge</a:t>
            </a:r>
            <a:r>
              <a:rPr lang="en-GB" sz="2800" dirty="0"/>
              <a:t> innovation and scaling our solutions, we can </a:t>
            </a:r>
            <a:r>
              <a:rPr lang="en-GB" sz="2800" dirty="0">
                <a:solidFill>
                  <a:srgbClr val="C5AC8F"/>
                </a:solidFill>
              </a:rPr>
              <a:t>empower </a:t>
            </a:r>
            <a:r>
              <a:rPr lang="en-GB" sz="2800" dirty="0"/>
              <a:t>individuals </a:t>
            </a:r>
            <a:r>
              <a:rPr lang="en-GB" sz="2800" dirty="0">
                <a:solidFill>
                  <a:srgbClr val="C5AC8F"/>
                </a:solidFill>
              </a:rPr>
              <a:t>worldwide</a:t>
            </a:r>
            <a:r>
              <a:rPr lang="en-GB" sz="2800" dirty="0"/>
              <a:t> to effortlessly access, understand, and manage their financial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Together, we will </a:t>
            </a:r>
            <a:r>
              <a:rPr lang="en-GB" sz="2800" dirty="0">
                <a:solidFill>
                  <a:srgbClr val="C5AC8F"/>
                </a:solidFill>
              </a:rPr>
              <a:t>drive financial inclusion</a:t>
            </a:r>
            <a:r>
              <a:rPr lang="en-GB" sz="2800" dirty="0"/>
              <a:t>, enhance data transparency, and deliver an </a:t>
            </a:r>
            <a:r>
              <a:rPr lang="en-GB" sz="2800" dirty="0">
                <a:solidFill>
                  <a:srgbClr val="C5AC8F"/>
                </a:solidFill>
              </a:rPr>
              <a:t>intuitive, user-centric experience</a:t>
            </a:r>
            <a:r>
              <a:rPr lang="en-GB" sz="2800" dirty="0"/>
              <a:t> that transforms how people engage with their bank statements. </a:t>
            </a:r>
          </a:p>
        </p:txBody>
      </p:sp>
    </p:spTree>
    <p:extLst>
      <p:ext uri="{BB962C8B-B14F-4D97-AF65-F5344CB8AC3E}">
        <p14:creationId xmlns:p14="http://schemas.microsoft.com/office/powerpoint/2010/main" val="379886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68639-580A-CB0C-57EE-9D8CCF0AB54C}"/>
              </a:ext>
            </a:extLst>
          </p:cNvPr>
          <p:cNvSpPr txBox="1"/>
          <p:nvPr/>
        </p:nvSpPr>
        <p:spPr>
          <a:xfrm>
            <a:off x="779688" y="2551837"/>
            <a:ext cx="9142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Let's unlock a future where financial literacy and seamless accessibility are no longer barriers, but universal rights.</a:t>
            </a:r>
          </a:p>
        </p:txBody>
      </p:sp>
    </p:spTree>
    <p:extLst>
      <p:ext uri="{BB962C8B-B14F-4D97-AF65-F5344CB8AC3E}">
        <p14:creationId xmlns:p14="http://schemas.microsoft.com/office/powerpoint/2010/main" val="59205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A8293-8D3D-69DB-3E3A-57CE116E7BEE}"/>
              </a:ext>
            </a:extLst>
          </p:cNvPr>
          <p:cNvSpPr txBox="1"/>
          <p:nvPr/>
        </p:nvSpPr>
        <p:spPr>
          <a:xfrm>
            <a:off x="4583246" y="2828835"/>
            <a:ext cx="329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Pizzazz.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0CDB6-35DB-728D-1097-03D58C39A629}"/>
              </a:ext>
            </a:extLst>
          </p:cNvPr>
          <p:cNvSpPr txBox="1"/>
          <p:nvPr/>
        </p:nvSpPr>
        <p:spPr>
          <a:xfrm>
            <a:off x="3700360" y="3073691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BB039-FA80-5DFE-9685-643B8C79A3D7}"/>
              </a:ext>
            </a:extLst>
          </p:cNvPr>
          <p:cNvSpPr txBox="1"/>
          <p:nvPr/>
        </p:nvSpPr>
        <p:spPr>
          <a:xfrm>
            <a:off x="4803594" y="2304251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A7C66-197B-70B9-644F-C05FDD0AC7E9}"/>
              </a:ext>
            </a:extLst>
          </p:cNvPr>
          <p:cNvSpPr txBox="1"/>
          <p:nvPr/>
        </p:nvSpPr>
        <p:spPr>
          <a:xfrm>
            <a:off x="7735394" y="3256866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2E00E-2F01-028A-FFA5-AFECB52354CB}"/>
              </a:ext>
            </a:extLst>
          </p:cNvPr>
          <p:cNvSpPr txBox="1"/>
          <p:nvPr/>
        </p:nvSpPr>
        <p:spPr>
          <a:xfrm>
            <a:off x="7041270" y="4135093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AA791-3B2E-EFAA-C6E7-07EC3A1AC746}"/>
              </a:ext>
            </a:extLst>
          </p:cNvPr>
          <p:cNvSpPr txBox="1"/>
          <p:nvPr/>
        </p:nvSpPr>
        <p:spPr>
          <a:xfrm>
            <a:off x="3952442" y="2304250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E7BD6-A03F-2F03-3210-1ADB8038654C}"/>
              </a:ext>
            </a:extLst>
          </p:cNvPr>
          <p:cNvSpPr txBox="1"/>
          <p:nvPr/>
        </p:nvSpPr>
        <p:spPr>
          <a:xfrm>
            <a:off x="8302878" y="4113227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</p:spTree>
    <p:extLst>
      <p:ext uri="{BB962C8B-B14F-4D97-AF65-F5344CB8AC3E}">
        <p14:creationId xmlns:p14="http://schemas.microsoft.com/office/powerpoint/2010/main" val="4705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238617-617F-B350-63ED-CB5B277E8FF5}"/>
              </a:ext>
            </a:extLst>
          </p:cNvPr>
          <p:cNvGrpSpPr/>
          <p:nvPr/>
        </p:nvGrpSpPr>
        <p:grpSpPr>
          <a:xfrm>
            <a:off x="2402902" y="1851616"/>
            <a:ext cx="6506135" cy="3150217"/>
            <a:chOff x="2402902" y="1851616"/>
            <a:chExt cx="6506135" cy="3150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115243-6CD3-385A-30B9-6873C2DB7822}"/>
                </a:ext>
              </a:extLst>
            </p:cNvPr>
            <p:cNvSpPr txBox="1"/>
            <p:nvPr/>
          </p:nvSpPr>
          <p:spPr>
            <a:xfrm>
              <a:off x="4283559" y="2567231"/>
              <a:ext cx="1176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C5AC8F"/>
                  </a:solidFill>
                </a:rPr>
                <a:t>cap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5D2CB3-3E96-464C-1EDA-975B6B18E506}"/>
                </a:ext>
              </a:extLst>
            </p:cNvPr>
            <p:cNvSpPr txBox="1"/>
            <p:nvPr/>
          </p:nvSpPr>
          <p:spPr>
            <a:xfrm>
              <a:off x="4283560" y="3112532"/>
              <a:ext cx="23850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cooked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AB74D-6CC6-9C2B-EA27-A80FDC9010CC}"/>
                </a:ext>
              </a:extLst>
            </p:cNvPr>
            <p:cNvSpPr txBox="1"/>
            <p:nvPr/>
          </p:nvSpPr>
          <p:spPr>
            <a:xfrm>
              <a:off x="3388965" y="2694128"/>
              <a:ext cx="837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B69875"/>
                  </a:solidFill>
                </a:rPr>
                <a:t>bet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A4A951-4A9A-1ED2-A05A-58FF42EBDF02}"/>
                </a:ext>
              </a:extLst>
            </p:cNvPr>
            <p:cNvSpPr txBox="1"/>
            <p:nvPr/>
          </p:nvSpPr>
          <p:spPr>
            <a:xfrm>
              <a:off x="3922231" y="3929020"/>
              <a:ext cx="915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875F29"/>
                  </a:solidFill>
                </a:rPr>
                <a:t>vibe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122331-3B6B-8B57-09A4-6019770060F6}"/>
                </a:ext>
              </a:extLst>
            </p:cNvPr>
            <p:cNvSpPr txBox="1"/>
            <p:nvPr/>
          </p:nvSpPr>
          <p:spPr>
            <a:xfrm>
              <a:off x="7222944" y="3467355"/>
              <a:ext cx="12442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C5AC8F"/>
                  </a:solidFill>
                </a:rPr>
                <a:t>sus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A22B54-B21F-132E-BBC5-23C6081DB8FA}"/>
                </a:ext>
              </a:extLst>
            </p:cNvPr>
            <p:cNvSpPr txBox="1"/>
            <p:nvPr/>
          </p:nvSpPr>
          <p:spPr>
            <a:xfrm>
              <a:off x="4837867" y="3906715"/>
              <a:ext cx="1534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B69875"/>
                  </a:solidFill>
                </a:rPr>
                <a:t>ghost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CC0D17-4F52-C487-7228-3668F5D30BAE}"/>
                </a:ext>
              </a:extLst>
            </p:cNvPr>
            <p:cNvSpPr txBox="1"/>
            <p:nvPr/>
          </p:nvSpPr>
          <p:spPr>
            <a:xfrm>
              <a:off x="6480258" y="3811036"/>
              <a:ext cx="727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B1C43C-5DED-C054-F59D-538F9644D687}"/>
                </a:ext>
              </a:extLst>
            </p:cNvPr>
            <p:cNvSpPr txBox="1"/>
            <p:nvPr/>
          </p:nvSpPr>
          <p:spPr>
            <a:xfrm>
              <a:off x="5641003" y="2661223"/>
              <a:ext cx="1462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875F29"/>
                  </a:solidFill>
                </a:rPr>
                <a:t>bussin</a:t>
              </a:r>
              <a:r>
                <a:rPr lang="en-US" sz="2800" dirty="0">
                  <a:solidFill>
                    <a:srgbClr val="875F29"/>
                  </a:solidFill>
                </a:rPr>
                <a:t>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211D0D-F4C8-F3DC-3012-8304760F12D7}"/>
                </a:ext>
              </a:extLst>
            </p:cNvPr>
            <p:cNvSpPr txBox="1"/>
            <p:nvPr/>
          </p:nvSpPr>
          <p:spPr>
            <a:xfrm>
              <a:off x="6676547" y="3312587"/>
              <a:ext cx="859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B69875"/>
                  </a:solidFill>
                </a:rPr>
                <a:t>stan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174D4B-33F2-9E78-4773-77AD379C54C0}"/>
                </a:ext>
              </a:extLst>
            </p:cNvPr>
            <p:cNvSpPr txBox="1"/>
            <p:nvPr/>
          </p:nvSpPr>
          <p:spPr>
            <a:xfrm>
              <a:off x="3021674" y="3344807"/>
              <a:ext cx="12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7845B"/>
                  </a:solidFill>
                </a:rPr>
                <a:t>shook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4D053-CF40-D367-4156-53F3327657FB}"/>
                </a:ext>
              </a:extLst>
            </p:cNvPr>
            <p:cNvSpPr txBox="1"/>
            <p:nvPr/>
          </p:nvSpPr>
          <p:spPr>
            <a:xfrm>
              <a:off x="5005637" y="2252172"/>
              <a:ext cx="1090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A7845B"/>
                  </a:solidFill>
                </a:rPr>
                <a:t>mood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FBB589-EC67-29CC-DCBD-3A3B094BBDAF}"/>
                </a:ext>
              </a:extLst>
            </p:cNvPr>
            <p:cNvSpPr txBox="1"/>
            <p:nvPr/>
          </p:nvSpPr>
          <p:spPr>
            <a:xfrm>
              <a:off x="5776525" y="4478613"/>
              <a:ext cx="2012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74D0E"/>
                  </a:solidFill>
                </a:rPr>
                <a:t>head empty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062E64-3AB8-E69B-25F6-12139B20B3BF}"/>
                </a:ext>
              </a:extLst>
            </p:cNvPr>
            <p:cNvSpPr txBox="1"/>
            <p:nvPr/>
          </p:nvSpPr>
          <p:spPr>
            <a:xfrm>
              <a:off x="6057352" y="2014428"/>
              <a:ext cx="950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gas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10B90-810F-C136-E336-7DA24E4D0100}"/>
                </a:ext>
              </a:extLst>
            </p:cNvPr>
            <p:cNvSpPr txBox="1"/>
            <p:nvPr/>
          </p:nvSpPr>
          <p:spPr>
            <a:xfrm>
              <a:off x="2402902" y="295361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875F29"/>
                  </a:solidFill>
                </a:rPr>
                <a:t>snack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C91008-C4F2-7D0E-42D2-78E1C000746F}"/>
                </a:ext>
              </a:extLst>
            </p:cNvPr>
            <p:cNvSpPr txBox="1"/>
            <p:nvPr/>
          </p:nvSpPr>
          <p:spPr>
            <a:xfrm>
              <a:off x="7111173" y="2820294"/>
              <a:ext cx="1797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977142"/>
                  </a:solidFill>
                </a:rPr>
                <a:t>clownery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DCF65-7BF1-ECCF-E16E-8ADA62CCA8AA}"/>
                </a:ext>
              </a:extLst>
            </p:cNvPr>
            <p:cNvSpPr txBox="1"/>
            <p:nvPr/>
          </p:nvSpPr>
          <p:spPr>
            <a:xfrm>
              <a:off x="4388261" y="1851616"/>
              <a:ext cx="5886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774D0E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59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895D0-1B52-D2B0-5BCA-AF19D851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87" t="6839" r="11508" b="39999"/>
          <a:stretch/>
        </p:blipFill>
        <p:spPr>
          <a:xfrm rot="21151596">
            <a:off x="3161415" y="1309926"/>
            <a:ext cx="4755990" cy="423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197A9-D218-8740-9C96-9C5F91C046DF}"/>
              </a:ext>
            </a:extLst>
          </p:cNvPr>
          <p:cNvSpPr txBox="1"/>
          <p:nvPr/>
        </p:nvSpPr>
        <p:spPr>
          <a:xfrm rot="1232239">
            <a:off x="2293139" y="4752372"/>
            <a:ext cx="228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👎 👎 👎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D4E92-95C3-B0E6-5E52-23EC07F5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3233">
            <a:off x="8329881" y="4022708"/>
            <a:ext cx="1912247" cy="21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9F3F9-4270-559E-8E0F-118D71AF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5453">
            <a:off x="904938" y="1114375"/>
            <a:ext cx="2054631" cy="194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8587F-81A1-23DE-EA84-33F6AEFC6314}"/>
              </a:ext>
            </a:extLst>
          </p:cNvPr>
          <p:cNvSpPr txBox="1"/>
          <p:nvPr/>
        </p:nvSpPr>
        <p:spPr>
          <a:xfrm rot="917186">
            <a:off x="8442003" y="1554427"/>
            <a:ext cx="67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1318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7F0B-E72F-F2A3-520E-C93B8E43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BE024-8DD9-B543-1405-F60475933378}"/>
              </a:ext>
            </a:extLst>
          </p:cNvPr>
          <p:cNvSpPr txBox="1"/>
          <p:nvPr/>
        </p:nvSpPr>
        <p:spPr>
          <a:xfrm>
            <a:off x="3202515" y="2921168"/>
            <a:ext cx="5684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         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FB4BA-CC92-77F3-CE69-20FCCDC19D35}"/>
              </a:ext>
            </a:extLst>
          </p:cNvPr>
          <p:cNvSpPr txBox="1"/>
          <p:nvPr/>
        </p:nvSpPr>
        <p:spPr>
          <a:xfrm>
            <a:off x="3094938" y="2921167"/>
            <a:ext cx="1858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64104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149C7-8A4C-6878-03D1-97E4BB2E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1AE27-90BF-802E-EE8C-5157CF774172}"/>
              </a:ext>
            </a:extLst>
          </p:cNvPr>
          <p:cNvSpPr txBox="1"/>
          <p:nvPr/>
        </p:nvSpPr>
        <p:spPr>
          <a:xfrm>
            <a:off x="3202515" y="2921168"/>
            <a:ext cx="5684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          statements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0F804-A1BE-13CA-2E42-35B29A20A021}"/>
              </a:ext>
            </a:extLst>
          </p:cNvPr>
          <p:cNvSpPr txBox="1"/>
          <p:nvPr/>
        </p:nvSpPr>
        <p:spPr>
          <a:xfrm>
            <a:off x="3094938" y="2921167"/>
            <a:ext cx="1752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Buzz</a:t>
            </a:r>
          </a:p>
        </p:txBody>
      </p:sp>
    </p:spTree>
    <p:extLst>
      <p:ext uri="{BB962C8B-B14F-4D97-AF65-F5344CB8AC3E}">
        <p14:creationId xmlns:p14="http://schemas.microsoft.com/office/powerpoint/2010/main" val="7382006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063F8-AF2B-4DAD-C5D8-E554C34AFBBF}"/>
              </a:ext>
            </a:extLst>
          </p:cNvPr>
          <p:cNvSpPr txBox="1"/>
          <p:nvPr/>
        </p:nvSpPr>
        <p:spPr>
          <a:xfrm>
            <a:off x="4894232" y="2375149"/>
            <a:ext cx="487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Al Bayan Plain" pitchFamily="2" charset="-78"/>
              </a:rPr>
              <a:t>INTRODUCING</a:t>
            </a:r>
          </a:p>
        </p:txBody>
      </p:sp>
      <p:pic>
        <p:nvPicPr>
          <p:cNvPr id="6" name="Picture 5" descr="A cartoon character with dollar signs&#10;&#10;AI-generated content may be incorrect.">
            <a:extLst>
              <a:ext uri="{FF2B5EF4-FFF2-40B4-BE49-F238E27FC236}">
                <a16:creationId xmlns:a16="http://schemas.microsoft.com/office/drawing/2014/main" id="{660145BF-F3FF-6635-1885-DBE32F97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98" y="1646766"/>
            <a:ext cx="3564467" cy="35644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554C5-196F-5053-1E1B-968AB4E6A357}"/>
              </a:ext>
            </a:extLst>
          </p:cNvPr>
          <p:cNvCxnSpPr/>
          <p:nvPr/>
        </p:nvCxnSpPr>
        <p:spPr>
          <a:xfrm>
            <a:off x="4894232" y="3206146"/>
            <a:ext cx="6535768" cy="0"/>
          </a:xfrm>
          <a:prstGeom prst="line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327F23-B240-9D51-AAB3-4078FD4B6EFD}"/>
              </a:ext>
            </a:extLst>
          </p:cNvPr>
          <p:cNvSpPr txBox="1"/>
          <p:nvPr/>
        </p:nvSpPr>
        <p:spPr>
          <a:xfrm>
            <a:off x="4894232" y="3392903"/>
            <a:ext cx="6062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Buzz Statements</a:t>
            </a:r>
          </a:p>
        </p:txBody>
      </p:sp>
    </p:spTree>
    <p:extLst>
      <p:ext uri="{BB962C8B-B14F-4D97-AF65-F5344CB8AC3E}">
        <p14:creationId xmlns:p14="http://schemas.microsoft.com/office/powerpoint/2010/main" val="30625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96DAD-7177-6030-79B2-F1610FC6E4B2}"/>
              </a:ext>
            </a:extLst>
          </p:cNvPr>
          <p:cNvSpPr txBox="1"/>
          <p:nvPr/>
        </p:nvSpPr>
        <p:spPr>
          <a:xfrm>
            <a:off x="954504" y="1916848"/>
            <a:ext cx="10370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Our </a:t>
            </a:r>
            <a:r>
              <a:rPr lang="en-GB" sz="2000" dirty="0">
                <a:solidFill>
                  <a:srgbClr val="C5AC8F"/>
                </a:solidFill>
              </a:rPr>
              <a:t>revolutionary</a:t>
            </a:r>
            <a:r>
              <a:rPr lang="en-GB" sz="2000" dirty="0"/>
              <a:t> bank statement extraction technology uses </a:t>
            </a:r>
            <a:r>
              <a:rPr lang="en-GB" sz="2000" dirty="0">
                <a:solidFill>
                  <a:srgbClr val="C5AC8F"/>
                </a:solidFill>
              </a:rPr>
              <a:t>cutting-edge</a:t>
            </a:r>
            <a:r>
              <a:rPr lang="en-GB" sz="2000" dirty="0"/>
              <a:t> AI and machine learning to help users make </a:t>
            </a:r>
            <a:r>
              <a:rPr lang="en-GB" sz="2000" dirty="0">
                <a:solidFill>
                  <a:srgbClr val="C5AC8F"/>
                </a:solidFill>
              </a:rPr>
              <a:t>smarter financial decisions</a:t>
            </a:r>
            <a:r>
              <a:rPr lang="en-GB" sz="2000" dirty="0"/>
              <a:t>. Powered by </a:t>
            </a:r>
            <a:r>
              <a:rPr lang="en-GB" sz="2000" dirty="0" err="1"/>
              <a:t>GhatCpt</a:t>
            </a:r>
            <a:r>
              <a:rPr lang="en-GB" sz="2000" dirty="0"/>
              <a:t>, it delivers real-time, data-driven insights with </a:t>
            </a:r>
            <a:r>
              <a:rPr lang="en-GB" sz="2000" dirty="0">
                <a:solidFill>
                  <a:srgbClr val="C5AC8F"/>
                </a:solidFill>
              </a:rPr>
              <a:t>unmatched accuracy</a:t>
            </a:r>
            <a:r>
              <a:rPr lang="en-GB" sz="2000" dirty="0"/>
              <a:t>, transforming financial management with </a:t>
            </a:r>
            <a:r>
              <a:rPr lang="en-GB" sz="2000" dirty="0">
                <a:solidFill>
                  <a:srgbClr val="C5AC8F"/>
                </a:solidFill>
              </a:rPr>
              <a:t>transparency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C5AC8F"/>
                </a:solidFill>
              </a:rPr>
              <a:t>efficiency</a:t>
            </a:r>
            <a:r>
              <a:rPr lang="en-GB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D239A-4DDB-DD44-F282-1F16A356E71C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Buzz Statements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2F128-5774-DF93-6F22-D7D5EC2BDF96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8767E6-C7EC-2650-79D9-5C477E6E5BE0}"/>
              </a:ext>
            </a:extLst>
          </p:cNvPr>
          <p:cNvSpPr txBox="1"/>
          <p:nvPr/>
        </p:nvSpPr>
        <p:spPr>
          <a:xfrm>
            <a:off x="954504" y="3561430"/>
            <a:ext cx="282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MOREOVER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5A27-84F9-CEFB-8515-D4113944DAFE}"/>
              </a:ext>
            </a:extLst>
          </p:cNvPr>
          <p:cNvSpPr txBox="1"/>
          <p:nvPr/>
        </p:nvSpPr>
        <p:spPr>
          <a:xfrm>
            <a:off x="954504" y="4554410"/>
            <a:ext cx="10370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Through extensive research, we've perfected the art of engaging Gen Z users, delivering highly captivating, video-formatted recreations of bank statements.</a:t>
            </a:r>
          </a:p>
        </p:txBody>
      </p:sp>
    </p:spTree>
    <p:extLst>
      <p:ext uri="{BB962C8B-B14F-4D97-AF65-F5344CB8AC3E}">
        <p14:creationId xmlns:p14="http://schemas.microsoft.com/office/powerpoint/2010/main" val="2175616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C01EC-1488-4A97-711F-B3FC273E0A64}"/>
              </a:ext>
            </a:extLst>
          </p:cNvPr>
          <p:cNvSpPr txBox="1"/>
          <p:nvPr/>
        </p:nvSpPr>
        <p:spPr>
          <a:xfrm>
            <a:off x="4887175" y="2921168"/>
            <a:ext cx="2417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6486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E2806-500C-A466-2A6E-281007CA2F5F}"/>
              </a:ext>
            </a:extLst>
          </p:cNvPr>
          <p:cNvSpPr txBox="1"/>
          <p:nvPr/>
        </p:nvSpPr>
        <p:spPr>
          <a:xfrm>
            <a:off x="1377386" y="1988097"/>
            <a:ext cx="3953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Buzz Statements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TTS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A30AE-A605-7D42-8E67-52D462366C57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Program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95CBE4-2488-A34C-5C08-439530E0A84E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C77B5E-A411-8E48-AD7F-9F41F0AF915D}"/>
              </a:ext>
            </a:extLst>
          </p:cNvPr>
          <p:cNvGrpSpPr/>
          <p:nvPr/>
        </p:nvGrpSpPr>
        <p:grpSpPr>
          <a:xfrm>
            <a:off x="1377386" y="2479860"/>
            <a:ext cx="2187616" cy="1125638"/>
            <a:chOff x="3565002" y="1916848"/>
            <a:chExt cx="2187616" cy="11256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D0646C-A08C-1696-7D42-2D850E310292}"/>
                </a:ext>
              </a:extLst>
            </p:cNvPr>
            <p:cNvSpPr/>
            <p:nvPr/>
          </p:nvSpPr>
          <p:spPr>
            <a:xfrm>
              <a:off x="3565002" y="1916848"/>
              <a:ext cx="2187616" cy="1125638"/>
            </a:xfrm>
            <a:prstGeom prst="rect">
              <a:avLst/>
            </a:prstGeom>
            <a:solidFill>
              <a:schemeClr val="bg1">
                <a:lumMod val="65000"/>
                <a:lumOff val="35000"/>
                <a:alpha val="7411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Openai White Icons – Free Download SVG, PNG, GIF">
              <a:extLst>
                <a:ext uri="{FF2B5EF4-FFF2-40B4-BE49-F238E27FC236}">
                  <a16:creationId xmlns:a16="http://schemas.microsoft.com/office/drawing/2014/main" id="{4AF69DBB-30A2-66E1-6B58-7967EFB2F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482" y="2012339"/>
              <a:ext cx="934656" cy="93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9CBA3-5AE4-E3A6-4787-29345CDD0FA8}"/>
              </a:ext>
            </a:extLst>
          </p:cNvPr>
          <p:cNvGrpSpPr/>
          <p:nvPr/>
        </p:nvGrpSpPr>
        <p:grpSpPr>
          <a:xfrm>
            <a:off x="1377386" y="4303724"/>
            <a:ext cx="2187616" cy="1125638"/>
            <a:chOff x="3565002" y="3252696"/>
            <a:chExt cx="2187616" cy="11256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27DE5F-C116-1316-A843-4F5D3E2177F5}"/>
                </a:ext>
              </a:extLst>
            </p:cNvPr>
            <p:cNvSpPr/>
            <p:nvPr/>
          </p:nvSpPr>
          <p:spPr>
            <a:xfrm>
              <a:off x="3565002" y="3252696"/>
              <a:ext cx="2187616" cy="1125638"/>
            </a:xfrm>
            <a:prstGeom prst="rect">
              <a:avLst/>
            </a:prstGeom>
            <a:solidFill>
              <a:schemeClr val="bg1">
                <a:lumMod val="65000"/>
                <a:lumOff val="35000"/>
                <a:alpha val="7411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963D7F78-795A-E2BE-FEC5-1E219335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3294" y="3645088"/>
              <a:ext cx="2011031" cy="34085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41D29B-E47A-D2ED-D0B6-399285CAE48A}"/>
              </a:ext>
            </a:extLst>
          </p:cNvPr>
          <p:cNvSpPr txBox="1"/>
          <p:nvPr/>
        </p:nvSpPr>
        <p:spPr>
          <a:xfrm>
            <a:off x="6220325" y="2282059"/>
            <a:ext cx="90735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44D31-174D-B9D1-3C22-B12393B1E1E7}"/>
              </a:ext>
            </a:extLst>
          </p:cNvPr>
          <p:cNvSpPr/>
          <p:nvPr/>
        </p:nvSpPr>
        <p:spPr>
          <a:xfrm>
            <a:off x="7933125" y="3178086"/>
            <a:ext cx="2187616" cy="1125638"/>
          </a:xfrm>
          <a:prstGeom prst="rect">
            <a:avLst/>
          </a:prstGeom>
          <a:solidFill>
            <a:schemeClr val="bg1">
              <a:lumMod val="65000"/>
              <a:lumOff val="35000"/>
              <a:alpha val="7411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</a:t>
            </a:r>
          </a:p>
        </p:txBody>
      </p:sp>
      <p:pic>
        <p:nvPicPr>
          <p:cNvPr id="20" name="Picture 19" descr="A white and black logo&#10;&#10;AI-generated content may be incorrect.">
            <a:extLst>
              <a:ext uri="{FF2B5EF4-FFF2-40B4-BE49-F238E27FC236}">
                <a16:creationId xmlns:a16="http://schemas.microsoft.com/office/drawing/2014/main" id="{F7D4965A-822E-5DD8-473B-D09898A71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085" y="2940410"/>
            <a:ext cx="1246083" cy="16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280</Words>
  <Application>Microsoft Macintosh PowerPoint</Application>
  <PresentationFormat>Widescreen</PresentationFormat>
  <Paragraphs>96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Adelle Sans Devanagari</vt:lpstr>
      <vt:lpstr>Al Bayan Plain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Melton</dc:creator>
  <cp:lastModifiedBy>David Sibiriakov</cp:lastModifiedBy>
  <cp:revision>3</cp:revision>
  <dcterms:created xsi:type="dcterms:W3CDTF">2025-03-16T03:44:59Z</dcterms:created>
  <dcterms:modified xsi:type="dcterms:W3CDTF">2025-03-16T09:57:54Z</dcterms:modified>
</cp:coreProperties>
</file>